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79" r:id="rId4"/>
    <p:sldId id="258" r:id="rId5"/>
    <p:sldId id="280" r:id="rId6"/>
    <p:sldId id="282" r:id="rId7"/>
    <p:sldId id="283" r:id="rId8"/>
    <p:sldId id="284" r:id="rId9"/>
    <p:sldId id="259" r:id="rId10"/>
    <p:sldId id="285" r:id="rId11"/>
    <p:sldId id="286" r:id="rId12"/>
    <p:sldId id="287" r:id="rId13"/>
    <p:sldId id="262" r:id="rId14"/>
    <p:sldId id="263" r:id="rId15"/>
    <p:sldId id="264" r:id="rId16"/>
    <p:sldId id="265" r:id="rId17"/>
    <p:sldId id="266" r:id="rId18"/>
    <p:sldId id="273" r:id="rId19"/>
    <p:sldId id="288" r:id="rId20"/>
    <p:sldId id="274"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FB05-89D6-9AED-0826-23FDCFBB6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750C3-A445-25A3-5C82-B7011B1B3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861E4-91B4-9950-90DF-15FE24F8A4B1}"/>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1D5EDA43-0602-C338-8ECC-1D8DB5FE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C7F66-F2CE-1FEF-33DC-9D62C4422B5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61949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8CD-A158-E80D-CFCD-DBA1723CA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57066-C8A2-384E-B4E8-1443041CA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82E26-B3B0-807E-7618-F0A7C639774C}"/>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00BD8859-E6F3-B9BF-0DDE-0E8B6F13D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CF25-3182-DE51-2C50-30691276DFD9}"/>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58578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07181-70B3-0B3E-13B7-70A93C3115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19E7D-DD32-67D0-B14C-A8DC3F857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82A8E-37E9-64E0-125F-0A6F20054472}"/>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A579F572-669B-8324-6975-348A2BA6C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B7752-5271-4D5F-2E2F-D5BF9958005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99023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0E27-DC15-4AF9-ADCB-F8005FA13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1CAB3-F061-20E5-0C84-99B5953BB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E2563-D9A7-94D4-F657-373C5F3D4E35}"/>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679B5D27-80D5-9643-7E35-0930AF260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BF523-407E-F39F-3A1F-1B73CC74150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38933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33F2-5D0E-7734-A3D6-4149C8C1A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09EFE-69AA-E776-F6BB-583531B50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7A701-D01F-EF0A-FC31-85A34CF5A546}"/>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95429CCE-637C-49EE-35A3-A9591409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16650-3C12-124A-6B4F-1B14CBB0718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598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505-E9A6-D318-2C5F-E9167FF56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5183E-B8AA-FEAC-8FF3-1EAEFF2D1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B1AE4-6294-3D24-FB09-E301DCAF8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8B74B-7946-2ECB-4E15-0848504BC8E7}"/>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6" name="Footer Placeholder 5">
            <a:extLst>
              <a:ext uri="{FF2B5EF4-FFF2-40B4-BE49-F238E27FC236}">
                <a16:creationId xmlns:a16="http://schemas.microsoft.com/office/drawing/2014/main" id="{B8CFCC89-1FD0-8AB4-7816-AC93DDE9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179B4-633D-556C-2D1A-7045BF11894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27540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ADD5-A3DF-B5F3-CB7F-7538CDC06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57CEA-88C3-EF55-4761-1625B2CFA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C62EF-8BBC-8DDB-956F-B5CAB090C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277544-C973-B9C5-CE12-F4B9A54FA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1760C-31EE-AA2A-27F5-2A272EF08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ED96E-A9E9-255D-DF0F-797173DCB4E9}"/>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8" name="Footer Placeholder 7">
            <a:extLst>
              <a:ext uri="{FF2B5EF4-FFF2-40B4-BE49-F238E27FC236}">
                <a16:creationId xmlns:a16="http://schemas.microsoft.com/office/drawing/2014/main" id="{B9966178-6154-C1C7-75DA-DF1A165AB9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9AE27E-B14B-99CE-1230-67B6EA09CD3A}"/>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46618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D117-8DAE-6DAA-5174-EA77DF15F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D64C4-8535-8D66-F35A-181421595A3F}"/>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4" name="Footer Placeholder 3">
            <a:extLst>
              <a:ext uri="{FF2B5EF4-FFF2-40B4-BE49-F238E27FC236}">
                <a16:creationId xmlns:a16="http://schemas.microsoft.com/office/drawing/2014/main" id="{652D36DE-4667-6246-8EEA-2ED3C8151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966FB-F17C-715E-0B72-A123B5195814}"/>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13658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087C6-E6F8-04F5-9452-A57D615A7184}"/>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3" name="Footer Placeholder 2">
            <a:extLst>
              <a:ext uri="{FF2B5EF4-FFF2-40B4-BE49-F238E27FC236}">
                <a16:creationId xmlns:a16="http://schemas.microsoft.com/office/drawing/2014/main" id="{91AF7E48-9142-1883-5DD7-01DD9924D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9365A-C43F-5843-12E6-504B68578F9E}"/>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135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85BA-6F03-426D-89DE-706A8C91B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2140A1-3596-0AE7-894E-844B7534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D5A3E1-47A5-E789-A1CF-B3E008613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F3BE0-7447-FA13-8300-EE6318375DF8}"/>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6" name="Footer Placeholder 5">
            <a:extLst>
              <a:ext uri="{FF2B5EF4-FFF2-40B4-BE49-F238E27FC236}">
                <a16:creationId xmlns:a16="http://schemas.microsoft.com/office/drawing/2014/main" id="{B919BDB8-4C66-C8EA-C200-DB14D8936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BC17-9941-E756-6036-92474F73D12D}"/>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80277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C33C-5EE3-82E2-2E4A-177A6B203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D2DED-4933-EBF8-46A7-5C04A0FA1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018DD0-F35A-547B-2AD5-BAABB7F6B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F7B6C-EBCA-D01D-74E0-8665AA146907}"/>
              </a:ext>
            </a:extLst>
          </p:cNvPr>
          <p:cNvSpPr>
            <a:spLocks noGrp="1"/>
          </p:cNvSpPr>
          <p:nvPr>
            <p:ph type="dt" sz="half" idx="10"/>
          </p:nvPr>
        </p:nvSpPr>
        <p:spPr/>
        <p:txBody>
          <a:bodyPr/>
          <a:lstStyle/>
          <a:p>
            <a:fld id="{71B2B3A3-001C-44FC-B7BA-E626610B9BB8}" type="datetimeFigureOut">
              <a:rPr lang="en-US" smtClean="0"/>
              <a:t>16-Nov-23</a:t>
            </a:fld>
            <a:endParaRPr lang="en-US"/>
          </a:p>
        </p:txBody>
      </p:sp>
      <p:sp>
        <p:nvSpPr>
          <p:cNvPr id="6" name="Footer Placeholder 5">
            <a:extLst>
              <a:ext uri="{FF2B5EF4-FFF2-40B4-BE49-F238E27FC236}">
                <a16:creationId xmlns:a16="http://schemas.microsoft.com/office/drawing/2014/main" id="{09012AB0-0D68-0988-8992-0BE81FCD2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E5569-6A14-8D07-D053-DEBD4A24AA8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36119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4B085-E73C-AB73-DCB4-ED79392FF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D30E0-0F8D-82E6-B5A2-956490DB9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65F20-956A-DF51-3440-993C42EB3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B3A3-001C-44FC-B7BA-E626610B9BB8}" type="datetimeFigureOut">
              <a:rPr lang="en-US" smtClean="0"/>
              <a:t>16-Nov-23</a:t>
            </a:fld>
            <a:endParaRPr lang="en-US"/>
          </a:p>
        </p:txBody>
      </p:sp>
      <p:sp>
        <p:nvSpPr>
          <p:cNvPr id="5" name="Footer Placeholder 4">
            <a:extLst>
              <a:ext uri="{FF2B5EF4-FFF2-40B4-BE49-F238E27FC236}">
                <a16:creationId xmlns:a16="http://schemas.microsoft.com/office/drawing/2014/main" id="{87A2EB75-3E81-3523-C9B3-612310E70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DDA4-3298-2948-3379-8A3A960DF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705C-5971-46F4-9916-0FF2B5DC0152}" type="slidenum">
              <a:rPr lang="en-US" smtClean="0"/>
              <a:t>‹#›</a:t>
            </a:fld>
            <a:endParaRPr lang="en-US"/>
          </a:p>
        </p:txBody>
      </p:sp>
    </p:spTree>
    <p:extLst>
      <p:ext uri="{BB962C8B-B14F-4D97-AF65-F5344CB8AC3E}">
        <p14:creationId xmlns:p14="http://schemas.microsoft.com/office/powerpoint/2010/main" val="402155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929-A5F6-E2E1-659A-7C2A3323E573}"/>
              </a:ext>
            </a:extLst>
          </p:cNvPr>
          <p:cNvSpPr>
            <a:spLocks noGrp="1"/>
          </p:cNvSpPr>
          <p:nvPr>
            <p:ph type="ctrTitle"/>
          </p:nvPr>
        </p:nvSpPr>
        <p:spPr/>
        <p:txBody>
          <a:bodyPr/>
          <a:lstStyle/>
          <a:p>
            <a:r>
              <a:rPr lang="en-US" dirty="0"/>
              <a:t>Design Pattern</a:t>
            </a:r>
          </a:p>
        </p:txBody>
      </p:sp>
      <p:sp>
        <p:nvSpPr>
          <p:cNvPr id="3" name="Subtitle 2">
            <a:extLst>
              <a:ext uri="{FF2B5EF4-FFF2-40B4-BE49-F238E27FC236}">
                <a16:creationId xmlns:a16="http://schemas.microsoft.com/office/drawing/2014/main" id="{5A0F4394-13E3-5DEE-14B3-A6F0B31A3F99}"/>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76888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9" name="Picture 8">
            <a:extLst>
              <a:ext uri="{FF2B5EF4-FFF2-40B4-BE49-F238E27FC236}">
                <a16:creationId xmlns:a16="http://schemas.microsoft.com/office/drawing/2014/main" id="{DFF0A15F-2E52-D2A6-C52F-462E4C406005}"/>
              </a:ext>
            </a:extLst>
          </p:cNvPr>
          <p:cNvPicPr>
            <a:picLocks noChangeAspect="1"/>
          </p:cNvPicPr>
          <p:nvPr/>
        </p:nvPicPr>
        <p:blipFill>
          <a:blip r:embed="rId2"/>
          <a:stretch>
            <a:fillRect/>
          </a:stretch>
        </p:blipFill>
        <p:spPr>
          <a:xfrm>
            <a:off x="1729361" y="1691859"/>
            <a:ext cx="8733277" cy="4801016"/>
          </a:xfrm>
          <a:prstGeom prst="rect">
            <a:avLst/>
          </a:prstGeom>
        </p:spPr>
      </p:pic>
    </p:spTree>
    <p:extLst>
      <p:ext uri="{BB962C8B-B14F-4D97-AF65-F5344CB8AC3E}">
        <p14:creationId xmlns:p14="http://schemas.microsoft.com/office/powerpoint/2010/main" val="20959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4" name="Picture 3">
            <a:extLst>
              <a:ext uri="{FF2B5EF4-FFF2-40B4-BE49-F238E27FC236}">
                <a16:creationId xmlns:a16="http://schemas.microsoft.com/office/drawing/2014/main" id="{40007B82-83A6-AE18-632D-3C5341C841AF}"/>
              </a:ext>
            </a:extLst>
          </p:cNvPr>
          <p:cNvPicPr>
            <a:picLocks noChangeAspect="1"/>
          </p:cNvPicPr>
          <p:nvPr/>
        </p:nvPicPr>
        <p:blipFill>
          <a:blip r:embed="rId2"/>
          <a:stretch>
            <a:fillRect/>
          </a:stretch>
        </p:blipFill>
        <p:spPr>
          <a:xfrm>
            <a:off x="1733172" y="1745204"/>
            <a:ext cx="8725656" cy="4747671"/>
          </a:xfrm>
          <a:prstGeom prst="rect">
            <a:avLst/>
          </a:prstGeom>
        </p:spPr>
      </p:pic>
    </p:spTree>
    <p:extLst>
      <p:ext uri="{BB962C8B-B14F-4D97-AF65-F5344CB8AC3E}">
        <p14:creationId xmlns:p14="http://schemas.microsoft.com/office/powerpoint/2010/main" val="324910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4" name="Picture 3">
            <a:extLst>
              <a:ext uri="{FF2B5EF4-FFF2-40B4-BE49-F238E27FC236}">
                <a16:creationId xmlns:a16="http://schemas.microsoft.com/office/drawing/2014/main" id="{3FD0BD64-2786-B9B1-2AB3-294FD2691EF0}"/>
              </a:ext>
            </a:extLst>
          </p:cNvPr>
          <p:cNvPicPr>
            <a:picLocks noChangeAspect="1"/>
          </p:cNvPicPr>
          <p:nvPr/>
        </p:nvPicPr>
        <p:blipFill>
          <a:blip r:embed="rId2"/>
          <a:stretch>
            <a:fillRect/>
          </a:stretch>
        </p:blipFill>
        <p:spPr>
          <a:xfrm>
            <a:off x="1725551" y="1690688"/>
            <a:ext cx="8740897" cy="4793395"/>
          </a:xfrm>
          <a:prstGeom prst="rect">
            <a:avLst/>
          </a:prstGeom>
        </p:spPr>
      </p:pic>
    </p:spTree>
    <p:extLst>
      <p:ext uri="{BB962C8B-B14F-4D97-AF65-F5344CB8AC3E}">
        <p14:creationId xmlns:p14="http://schemas.microsoft.com/office/powerpoint/2010/main" val="424081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A215-5F9E-ABB1-F09C-A52D2E488BB4}"/>
              </a:ext>
            </a:extLst>
          </p:cNvPr>
          <p:cNvSpPr>
            <a:spLocks noGrp="1"/>
          </p:cNvSpPr>
          <p:nvPr>
            <p:ph type="title"/>
          </p:nvPr>
        </p:nvSpPr>
        <p:spPr/>
        <p:txBody>
          <a:bodyPr>
            <a:normAutofit fontScale="90000"/>
          </a:bodyPr>
          <a:lstStyle/>
          <a:p>
            <a:r>
              <a:rPr lang="en-US" dirty="0"/>
              <a:t>Describing Design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A6CCD046-82E0-75C2-372C-5921584CBDE1}"/>
              </a:ext>
            </a:extLst>
          </p:cNvPr>
          <p:cNvSpPr>
            <a:spLocks noGrp="1"/>
          </p:cNvSpPr>
          <p:nvPr>
            <p:ph idx="1"/>
          </p:nvPr>
        </p:nvSpPr>
        <p:spPr>
          <a:xfrm>
            <a:off x="838200" y="1019175"/>
            <a:ext cx="10515600" cy="5473700"/>
          </a:xfrm>
        </p:spPr>
        <p:txBody>
          <a:bodyPr>
            <a:normAutofit fontScale="92500" lnSpcReduction="20000"/>
          </a:bodyPr>
          <a:lstStyle/>
          <a:p>
            <a:r>
              <a:rPr lang="en-US" dirty="0"/>
              <a:t>Pattern Name and Classification</a:t>
            </a:r>
          </a:p>
          <a:p>
            <a:r>
              <a:rPr lang="en-US" dirty="0"/>
              <a:t>Intent</a:t>
            </a:r>
          </a:p>
          <a:p>
            <a:pPr lvl="1"/>
            <a:r>
              <a:rPr lang="en-US" dirty="0"/>
              <a:t>What does the design pattern do? What is its rationale and intent? What particular design issue or problem does it address?</a:t>
            </a:r>
          </a:p>
          <a:p>
            <a:r>
              <a:rPr lang="en-US" dirty="0"/>
              <a:t>Also Known As (Other well-known names)</a:t>
            </a:r>
          </a:p>
          <a:p>
            <a:r>
              <a:rPr lang="en-US" dirty="0"/>
              <a:t>Motivation</a:t>
            </a:r>
          </a:p>
          <a:p>
            <a:pPr lvl="1"/>
            <a:r>
              <a:rPr lang="en-US" dirty="0"/>
              <a:t>A scenario that illustrates a design problem and how the class and object structures in the pattern solve the problem.</a:t>
            </a:r>
          </a:p>
          <a:p>
            <a:r>
              <a:rPr lang="en-US" dirty="0"/>
              <a:t>Applicability</a:t>
            </a:r>
          </a:p>
          <a:p>
            <a:pPr lvl="1"/>
            <a:r>
              <a:rPr lang="en-US" dirty="0"/>
              <a:t>What are the situations in which the design pattern can be applied?</a:t>
            </a:r>
          </a:p>
          <a:p>
            <a:r>
              <a:rPr lang="en-US" dirty="0"/>
              <a:t>Structure</a:t>
            </a:r>
          </a:p>
          <a:p>
            <a:pPr lvl="1"/>
            <a:r>
              <a:rPr lang="en-US" dirty="0"/>
              <a:t>A graphical representation of the classes in the pattern using a notation based on UML.</a:t>
            </a:r>
          </a:p>
          <a:p>
            <a:r>
              <a:rPr lang="en-US" dirty="0"/>
              <a:t>Participants</a:t>
            </a:r>
          </a:p>
          <a:p>
            <a:pPr lvl="1"/>
            <a:r>
              <a:rPr lang="en-US" dirty="0"/>
              <a:t>The classes and/or objects participating in the design pattern and their responsibilities.</a:t>
            </a:r>
          </a:p>
        </p:txBody>
      </p:sp>
    </p:spTree>
    <p:extLst>
      <p:ext uri="{BB962C8B-B14F-4D97-AF65-F5344CB8AC3E}">
        <p14:creationId xmlns:p14="http://schemas.microsoft.com/office/powerpoint/2010/main" val="122219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A215-5F9E-ABB1-F09C-A52D2E488BB4}"/>
              </a:ext>
            </a:extLst>
          </p:cNvPr>
          <p:cNvSpPr>
            <a:spLocks noGrp="1"/>
          </p:cNvSpPr>
          <p:nvPr>
            <p:ph type="title"/>
          </p:nvPr>
        </p:nvSpPr>
        <p:spPr/>
        <p:txBody>
          <a:bodyPr>
            <a:normAutofit fontScale="90000"/>
          </a:bodyPr>
          <a:lstStyle/>
          <a:p>
            <a:r>
              <a:rPr lang="en-US" dirty="0"/>
              <a:t>Describing Design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A6CCD046-82E0-75C2-372C-5921584CBDE1}"/>
              </a:ext>
            </a:extLst>
          </p:cNvPr>
          <p:cNvSpPr>
            <a:spLocks noGrp="1"/>
          </p:cNvSpPr>
          <p:nvPr>
            <p:ph idx="1"/>
          </p:nvPr>
        </p:nvSpPr>
        <p:spPr>
          <a:xfrm>
            <a:off x="838200" y="1019175"/>
            <a:ext cx="10515600" cy="5473700"/>
          </a:xfrm>
        </p:spPr>
        <p:txBody>
          <a:bodyPr>
            <a:normAutofit fontScale="92500" lnSpcReduction="20000"/>
          </a:bodyPr>
          <a:lstStyle/>
          <a:p>
            <a:r>
              <a:rPr lang="en-US" dirty="0"/>
              <a:t>Collaborations</a:t>
            </a:r>
          </a:p>
          <a:p>
            <a:pPr lvl="1"/>
            <a:r>
              <a:rPr lang="en-US" dirty="0"/>
              <a:t>How the participants collaborate to carry out their responsibilities.</a:t>
            </a:r>
          </a:p>
          <a:p>
            <a:r>
              <a:rPr lang="en-US" dirty="0"/>
              <a:t>Consequences</a:t>
            </a:r>
          </a:p>
          <a:p>
            <a:pPr lvl="1"/>
            <a:r>
              <a:rPr lang="en-US" dirty="0"/>
              <a:t>How does the pattern support its objectives? What are the trade-offs and results of using the pattern?</a:t>
            </a:r>
          </a:p>
          <a:p>
            <a:r>
              <a:rPr lang="en-US" dirty="0"/>
              <a:t>Implementation</a:t>
            </a:r>
          </a:p>
          <a:p>
            <a:pPr lvl="1"/>
            <a:r>
              <a:rPr lang="en-US" dirty="0"/>
              <a:t>What should you be aware of when implementing the pattern? Are there language-specific issues?</a:t>
            </a:r>
          </a:p>
          <a:p>
            <a:r>
              <a:rPr lang="en-US" dirty="0"/>
              <a:t>Sample Code</a:t>
            </a:r>
          </a:p>
          <a:p>
            <a:pPr lvl="1"/>
            <a:r>
              <a:rPr lang="en-US" dirty="0"/>
              <a:t>Code fragments that illustrate how you might implement the pattern in particular object-oriented programming languages.</a:t>
            </a:r>
          </a:p>
          <a:p>
            <a:r>
              <a:rPr lang="en-US" dirty="0"/>
              <a:t>Known Uses</a:t>
            </a:r>
          </a:p>
          <a:p>
            <a:pPr lvl="1"/>
            <a:r>
              <a:rPr lang="en-US" dirty="0"/>
              <a:t>Examples of the pattern found in real systems.</a:t>
            </a:r>
          </a:p>
          <a:p>
            <a:r>
              <a:rPr lang="en-US" dirty="0"/>
              <a:t>Related Patterns</a:t>
            </a:r>
          </a:p>
          <a:p>
            <a:pPr lvl="1"/>
            <a:r>
              <a:rPr lang="en-US" b="0" i="0" u="none" strike="noStrike" baseline="0" dirty="0"/>
              <a:t>What design patterns are closely related to this one? What are the important differences? With which other patterns should this one be used?</a:t>
            </a:r>
            <a:endParaRPr lang="en-US" dirty="0"/>
          </a:p>
        </p:txBody>
      </p:sp>
    </p:spTree>
    <p:extLst>
      <p:ext uri="{BB962C8B-B14F-4D97-AF65-F5344CB8AC3E}">
        <p14:creationId xmlns:p14="http://schemas.microsoft.com/office/powerpoint/2010/main" val="235358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C7-3931-50AD-9501-F9C9C087CC10}"/>
              </a:ext>
            </a:extLst>
          </p:cNvPr>
          <p:cNvSpPr>
            <a:spLocks noGrp="1"/>
          </p:cNvSpPr>
          <p:nvPr>
            <p:ph type="title"/>
          </p:nvPr>
        </p:nvSpPr>
        <p:spPr/>
        <p:txBody>
          <a:bodyPr/>
          <a:lstStyle/>
          <a:p>
            <a:r>
              <a:rPr lang="en-US" dirty="0"/>
              <a:t>Catalog of Design Patterns</a:t>
            </a:r>
          </a:p>
        </p:txBody>
      </p:sp>
      <p:pic>
        <p:nvPicPr>
          <p:cNvPr id="5" name="Picture 4">
            <a:extLst>
              <a:ext uri="{FF2B5EF4-FFF2-40B4-BE49-F238E27FC236}">
                <a16:creationId xmlns:a16="http://schemas.microsoft.com/office/drawing/2014/main" id="{0EE33509-1EB6-625F-1875-E51813F61E9D}"/>
              </a:ext>
            </a:extLst>
          </p:cNvPr>
          <p:cNvPicPr>
            <a:picLocks noChangeAspect="1"/>
          </p:cNvPicPr>
          <p:nvPr/>
        </p:nvPicPr>
        <p:blipFill>
          <a:blip r:embed="rId2"/>
          <a:stretch>
            <a:fillRect/>
          </a:stretch>
        </p:blipFill>
        <p:spPr>
          <a:xfrm>
            <a:off x="271424" y="1550506"/>
            <a:ext cx="11649152" cy="4942369"/>
          </a:xfrm>
          <a:prstGeom prst="rect">
            <a:avLst/>
          </a:prstGeom>
        </p:spPr>
      </p:pic>
    </p:spTree>
    <p:extLst>
      <p:ext uri="{BB962C8B-B14F-4D97-AF65-F5344CB8AC3E}">
        <p14:creationId xmlns:p14="http://schemas.microsoft.com/office/powerpoint/2010/main" val="7843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3FE9-9F84-DBDA-5AFE-458A7407698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FCB8500-C4F1-7C24-4AAA-17B807941361}"/>
              </a:ext>
            </a:extLst>
          </p:cNvPr>
          <p:cNvSpPr>
            <a:spLocks noGrp="1"/>
          </p:cNvSpPr>
          <p:nvPr>
            <p:ph idx="1"/>
          </p:nvPr>
        </p:nvSpPr>
        <p:spPr/>
        <p:txBody>
          <a:bodyPr>
            <a:normAutofit/>
          </a:bodyPr>
          <a:lstStyle/>
          <a:p>
            <a:pPr algn="l"/>
            <a:r>
              <a:rPr lang="en-US" sz="2600" dirty="0"/>
              <a:t>The first criterion, called </a:t>
            </a:r>
            <a:r>
              <a:rPr lang="en-US" sz="2600" b="1" dirty="0"/>
              <a:t>purpose</a:t>
            </a:r>
            <a:r>
              <a:rPr lang="en-US" sz="2600" dirty="0"/>
              <a:t>, reflects what a pattern does. </a:t>
            </a:r>
          </a:p>
          <a:p>
            <a:pPr algn="l"/>
            <a:r>
              <a:rPr lang="en-US" sz="2600" dirty="0"/>
              <a:t>Patterns can have either </a:t>
            </a:r>
            <a:r>
              <a:rPr lang="en-US" sz="2600" b="1" dirty="0"/>
              <a:t>creational</a:t>
            </a:r>
            <a:r>
              <a:rPr lang="en-US" sz="2600" dirty="0"/>
              <a:t>, </a:t>
            </a:r>
            <a:r>
              <a:rPr lang="en-US" sz="2600" b="1" dirty="0"/>
              <a:t>structural</a:t>
            </a:r>
            <a:r>
              <a:rPr lang="en-US" sz="2600" dirty="0"/>
              <a:t>, or </a:t>
            </a:r>
            <a:r>
              <a:rPr lang="en-US" sz="2600" b="1" dirty="0"/>
              <a:t>behavioral</a:t>
            </a:r>
            <a:r>
              <a:rPr lang="en-US" sz="2600" dirty="0"/>
              <a:t> purpose.</a:t>
            </a:r>
          </a:p>
          <a:p>
            <a:pPr marL="0" indent="0" algn="l">
              <a:buNone/>
            </a:pPr>
            <a:r>
              <a:rPr lang="en-US" sz="2600" dirty="0"/>
              <a:t>There are three main groups of patterns:</a:t>
            </a:r>
          </a:p>
          <a:p>
            <a:pPr algn="l">
              <a:buFont typeface="Arial" panose="020B0604020202020204" pitchFamily="34" charset="0"/>
              <a:buChar char="•"/>
            </a:pPr>
            <a:r>
              <a:rPr lang="en-US" sz="2600" b="1" dirty="0"/>
              <a:t>Creational patterns </a:t>
            </a:r>
            <a:r>
              <a:rPr lang="en-US" sz="2600" dirty="0"/>
              <a:t>provide object creation mechanisms that increase flexibility and reuse of existing code.</a:t>
            </a:r>
          </a:p>
          <a:p>
            <a:pPr algn="l">
              <a:buFont typeface="Arial" panose="020B0604020202020204" pitchFamily="34" charset="0"/>
              <a:buChar char="•"/>
            </a:pPr>
            <a:r>
              <a:rPr lang="en-US" sz="2600" b="1" dirty="0"/>
              <a:t>Structural patterns </a:t>
            </a:r>
            <a:r>
              <a:rPr lang="en-US" sz="2600" dirty="0"/>
              <a:t>explain how to assemble objects and classes into larger structures, while keeping these structures flexible and efficient.</a:t>
            </a:r>
          </a:p>
          <a:p>
            <a:pPr algn="l">
              <a:buFont typeface="Arial" panose="020B0604020202020204" pitchFamily="34" charset="0"/>
              <a:buChar char="•"/>
            </a:pPr>
            <a:r>
              <a:rPr lang="en-US" sz="2600" b="1" dirty="0"/>
              <a:t>Behavioral patterns </a:t>
            </a:r>
            <a:r>
              <a:rPr lang="en-US" sz="2600" dirty="0"/>
              <a:t>take care of effective communication and the assignment of responsibilities between objects.</a:t>
            </a:r>
          </a:p>
        </p:txBody>
      </p:sp>
    </p:spTree>
    <p:extLst>
      <p:ext uri="{BB962C8B-B14F-4D97-AF65-F5344CB8AC3E}">
        <p14:creationId xmlns:p14="http://schemas.microsoft.com/office/powerpoint/2010/main" val="137548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AA11-C09C-D45F-4FF8-F12E7F7BF4E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8568906-9E53-4A90-A5E3-94BB5EEE12D5}"/>
              </a:ext>
            </a:extLst>
          </p:cNvPr>
          <p:cNvSpPr>
            <a:spLocks noGrp="1"/>
          </p:cNvSpPr>
          <p:nvPr>
            <p:ph idx="1"/>
          </p:nvPr>
        </p:nvSpPr>
        <p:spPr/>
        <p:txBody>
          <a:bodyPr>
            <a:normAutofit/>
          </a:bodyPr>
          <a:lstStyle/>
          <a:p>
            <a:pPr algn="l"/>
            <a:r>
              <a:rPr lang="en-US" sz="2600" b="0" i="0" u="none" strike="noStrike" baseline="0" dirty="0"/>
              <a:t>The second criterion, called </a:t>
            </a:r>
            <a:r>
              <a:rPr lang="en-US" sz="2600" b="1" i="0" u="none" strike="noStrike" baseline="0" dirty="0"/>
              <a:t>scope, </a:t>
            </a:r>
            <a:r>
              <a:rPr lang="en-US" sz="2600" b="0" i="0" u="none" strike="noStrike" baseline="0" dirty="0"/>
              <a:t>specifies whether the pattern applies primarily to classes or to objects. </a:t>
            </a:r>
          </a:p>
          <a:p>
            <a:pPr algn="l"/>
            <a:r>
              <a:rPr lang="en-US" sz="2600" b="1" i="0" u="none" strike="noStrike" baseline="0" dirty="0"/>
              <a:t>Class patterns </a:t>
            </a:r>
            <a:r>
              <a:rPr lang="en-US" sz="2600" b="0" i="0" u="none" strike="noStrike" baseline="0" dirty="0"/>
              <a:t>deal with relationships between classes and their</a:t>
            </a:r>
            <a:r>
              <a:rPr lang="en-US" sz="2600" dirty="0"/>
              <a:t> </a:t>
            </a:r>
            <a:r>
              <a:rPr lang="en-US" sz="2600" b="0" i="0" u="none" strike="noStrike" baseline="0" dirty="0"/>
              <a:t>subclasses. These relationships are established through inheritance, so they are </a:t>
            </a:r>
            <a:r>
              <a:rPr lang="en-US" sz="2600" b="1" i="0" u="none" strike="noStrike" baseline="0" dirty="0"/>
              <a:t>static</a:t>
            </a:r>
            <a:r>
              <a:rPr lang="en-US" sz="2600" b="0" i="0" u="none" strike="noStrike" baseline="0" dirty="0"/>
              <a:t>—fixed at compile-time. </a:t>
            </a:r>
          </a:p>
          <a:p>
            <a:pPr algn="l"/>
            <a:r>
              <a:rPr lang="en-US" sz="2600" b="1" i="0" u="none" strike="noStrike" baseline="0" dirty="0"/>
              <a:t>Object patterns </a:t>
            </a:r>
            <a:r>
              <a:rPr lang="en-US" sz="2600" b="0" i="0" u="none" strike="noStrike" baseline="0" dirty="0"/>
              <a:t>deal with object relationships, which can be changed at run-time and are more </a:t>
            </a:r>
            <a:r>
              <a:rPr lang="en-US" sz="2600" b="1" i="0" u="none" strike="noStrike" baseline="0" dirty="0"/>
              <a:t>dynamic</a:t>
            </a:r>
            <a:r>
              <a:rPr lang="en-US" sz="2600" b="0" i="0" u="none" strike="noStrike" baseline="0" dirty="0"/>
              <a:t>.</a:t>
            </a:r>
            <a:endParaRPr lang="en-US" sz="2600" dirty="0"/>
          </a:p>
        </p:txBody>
      </p:sp>
    </p:spTree>
    <p:extLst>
      <p:ext uri="{BB962C8B-B14F-4D97-AF65-F5344CB8AC3E}">
        <p14:creationId xmlns:p14="http://schemas.microsoft.com/office/powerpoint/2010/main" val="100914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a:bodyPr>
          <a:lstStyle/>
          <a:p>
            <a:pPr marL="0" indent="0">
              <a:buNone/>
            </a:pPr>
            <a:r>
              <a:rPr lang="en-US" dirty="0"/>
              <a:t>Inheritance versus Composition</a:t>
            </a:r>
          </a:p>
          <a:p>
            <a:pPr algn="l"/>
            <a:r>
              <a:rPr lang="en-US" sz="1800" b="0" i="0" u="none" strike="noStrike" baseline="0" dirty="0">
                <a:latin typeface="Times-Roman"/>
              </a:rPr>
              <a:t>The two most common techniques for reusing functionality in object-oriented systems are </a:t>
            </a:r>
            <a:r>
              <a:rPr lang="en-US" sz="1800" b="1" i="0" u="none" strike="noStrike" baseline="0" dirty="0">
                <a:latin typeface="Times-Roman"/>
              </a:rPr>
              <a:t>class inheritance </a:t>
            </a:r>
            <a:r>
              <a:rPr lang="en-US" sz="1800" b="0" i="0" u="none" strike="noStrike" baseline="0" dirty="0">
                <a:latin typeface="Times-Roman"/>
              </a:rPr>
              <a:t>and </a:t>
            </a:r>
            <a:r>
              <a:rPr lang="en-US" sz="1800" b="1" i="0" u="none" strike="noStrike" baseline="0" dirty="0">
                <a:latin typeface="Times-Bold"/>
              </a:rPr>
              <a:t>object composition. </a:t>
            </a:r>
          </a:p>
          <a:p>
            <a:pPr algn="l"/>
            <a:endParaRPr lang="en-US" sz="1800" b="1" i="0" u="none" strike="noStrike" baseline="0" dirty="0">
              <a:latin typeface="Times-Bold"/>
            </a:endParaRPr>
          </a:p>
          <a:p>
            <a:pPr algn="l"/>
            <a:r>
              <a:rPr lang="en-US" sz="1800" b="1" i="0" u="none" strike="noStrike" baseline="0" dirty="0">
                <a:latin typeface="Times-Bold"/>
              </a:rPr>
              <a:t>Class </a:t>
            </a:r>
            <a:r>
              <a:rPr lang="en-US" sz="1800" b="1" i="0" u="none" strike="noStrike" baseline="0" dirty="0" err="1">
                <a:latin typeface="Times-Bold"/>
              </a:rPr>
              <a:t>Inheritence</a:t>
            </a:r>
            <a:r>
              <a:rPr lang="en-US" sz="1800" i="0" u="none" strike="noStrike" baseline="0" dirty="0">
                <a:latin typeface="Times-Bold"/>
              </a:rPr>
              <a:t> lets </a:t>
            </a:r>
            <a:r>
              <a:rPr lang="en-US" sz="1800" b="0" i="0" u="none" strike="noStrike" baseline="0" dirty="0">
                <a:latin typeface="Times-Roman"/>
              </a:rPr>
              <a:t>you define the implementation of one class in terms of another’s. </a:t>
            </a:r>
          </a:p>
          <a:p>
            <a:pPr algn="l"/>
            <a:r>
              <a:rPr lang="en-US" sz="1800" b="0" i="0" u="none" strike="noStrike" baseline="0" dirty="0">
                <a:latin typeface="Times-Roman"/>
              </a:rPr>
              <a:t>Reuse by subclassing is often referred to as </a:t>
            </a:r>
            <a:r>
              <a:rPr lang="en-US" sz="1800" b="1" i="0" u="none" strike="noStrike" baseline="0" dirty="0">
                <a:latin typeface="Times-Roman"/>
              </a:rPr>
              <a:t>white-box reuse</a:t>
            </a:r>
            <a:r>
              <a:rPr lang="en-US" sz="1800" b="0" i="0" u="none" strike="noStrike" baseline="0" dirty="0">
                <a:latin typeface="Times-Roman"/>
              </a:rPr>
              <a:t>. </a:t>
            </a:r>
          </a:p>
          <a:p>
            <a:pPr algn="l"/>
            <a:r>
              <a:rPr lang="en-US" sz="1800" b="0" i="0" u="none" strike="noStrike" baseline="0" dirty="0">
                <a:latin typeface="Times-Roman"/>
              </a:rPr>
              <a:t>The term "white-box" refers to </a:t>
            </a:r>
            <a:r>
              <a:rPr lang="en-US" sz="1800" b="1" i="0" u="none" strike="noStrike" baseline="0" dirty="0">
                <a:latin typeface="Times-Roman"/>
              </a:rPr>
              <a:t>visibility</a:t>
            </a:r>
            <a:r>
              <a:rPr lang="en-US" sz="1800" b="0" i="0" u="none" strike="noStrike" baseline="0" dirty="0">
                <a:latin typeface="Times-Roman"/>
              </a:rPr>
              <a:t>: With inheritance, the internals of parent classes are often visible to subclasses.</a:t>
            </a:r>
            <a:r>
              <a:rPr lang="en-US" sz="1800" b="1" i="0" u="none" strike="noStrike" baseline="0" dirty="0">
                <a:latin typeface="Times-Bold"/>
              </a:rPr>
              <a:t> </a:t>
            </a:r>
          </a:p>
          <a:p>
            <a:pPr algn="l"/>
            <a:endParaRPr lang="en-US" sz="1800" b="1" dirty="0">
              <a:latin typeface="Times-Bold"/>
            </a:endParaRPr>
          </a:p>
          <a:p>
            <a:pPr algn="l"/>
            <a:r>
              <a:rPr lang="en-US" sz="1800" b="1" i="0" u="none" strike="noStrike" baseline="0" dirty="0">
                <a:latin typeface="Times-Roman"/>
              </a:rPr>
              <a:t>Object composition </a:t>
            </a:r>
            <a:r>
              <a:rPr lang="en-US" sz="1800" b="0" i="0" u="none" strike="noStrike" baseline="0" dirty="0">
                <a:latin typeface="Times-Roman"/>
              </a:rPr>
              <a:t>is an alternative to class inheritance. </a:t>
            </a:r>
          </a:p>
          <a:p>
            <a:pPr algn="l"/>
            <a:r>
              <a:rPr lang="en-US" sz="1800" b="0" i="0" u="none" strike="noStrike" baseline="0" dirty="0">
                <a:latin typeface="Times-Roman"/>
              </a:rPr>
              <a:t>New functionality is obtained by assembling or </a:t>
            </a:r>
            <a:r>
              <a:rPr lang="en-US" sz="1800" b="0" i="1" u="none" strike="noStrike" baseline="0" dirty="0">
                <a:latin typeface="Times-Italic"/>
              </a:rPr>
              <a:t>composing </a:t>
            </a:r>
            <a:r>
              <a:rPr lang="en-US" sz="1800" b="0" i="0" u="none" strike="noStrike" baseline="0" dirty="0">
                <a:latin typeface="Times-Roman"/>
              </a:rPr>
              <a:t>objects to get more complex functionality. </a:t>
            </a:r>
          </a:p>
          <a:p>
            <a:pPr algn="l"/>
            <a:r>
              <a:rPr lang="en-US" sz="1800" b="0" i="0" u="none" strike="noStrike" baseline="0" dirty="0">
                <a:latin typeface="Times-Roman"/>
              </a:rPr>
              <a:t>Object</a:t>
            </a:r>
            <a:r>
              <a:rPr lang="en-US" sz="1800" dirty="0">
                <a:latin typeface="Times-Roman"/>
              </a:rPr>
              <a:t> </a:t>
            </a:r>
            <a:r>
              <a:rPr lang="en-US" sz="1800" b="0" i="0" u="none" strike="noStrike" baseline="0" dirty="0">
                <a:latin typeface="Times-Roman"/>
              </a:rPr>
              <a:t>composition requires that the objects being composed have well-defined interfaces.</a:t>
            </a:r>
          </a:p>
          <a:p>
            <a:pPr algn="l"/>
            <a:r>
              <a:rPr lang="en-US" sz="1800" b="0" i="0" u="none" strike="noStrike" baseline="0" dirty="0">
                <a:latin typeface="Times-Roman"/>
              </a:rPr>
              <a:t>This style of reuse is called </a:t>
            </a:r>
            <a:r>
              <a:rPr lang="en-US" sz="1800" b="1" i="0" u="none" strike="noStrike" baseline="0" dirty="0">
                <a:latin typeface="Times-Roman"/>
              </a:rPr>
              <a:t>black-box reuse</a:t>
            </a:r>
            <a:r>
              <a:rPr lang="en-US" sz="1800" b="0" i="0" u="none" strike="noStrike" baseline="0" dirty="0">
                <a:latin typeface="Times-Roman"/>
              </a:rPr>
              <a:t>, because no internal details of objects are visible. Objects appear only as "black boxes."</a:t>
            </a:r>
            <a:endParaRPr lang="en-US" sz="1800" b="1" i="0" u="none" strike="noStrike" baseline="0" dirty="0">
              <a:latin typeface="Times-Bold"/>
            </a:endParaRPr>
          </a:p>
        </p:txBody>
      </p:sp>
    </p:spTree>
    <p:extLst>
      <p:ext uri="{BB962C8B-B14F-4D97-AF65-F5344CB8AC3E}">
        <p14:creationId xmlns:p14="http://schemas.microsoft.com/office/powerpoint/2010/main" val="372490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a:bodyPr>
          <a:lstStyle/>
          <a:p>
            <a:pPr marL="0" indent="0">
              <a:buNone/>
            </a:pPr>
            <a:r>
              <a:rPr lang="en-US" dirty="0"/>
              <a:t>Class inheritance</a:t>
            </a:r>
          </a:p>
          <a:p>
            <a:pPr marL="0" indent="0">
              <a:buNone/>
            </a:pPr>
            <a:r>
              <a:rPr lang="en-US" b="1" dirty="0"/>
              <a:t>Advantages</a:t>
            </a:r>
          </a:p>
          <a:p>
            <a:r>
              <a:rPr lang="en-US" dirty="0"/>
              <a:t>Supported by programming languages, defined statically at compile-time and is straightforward to use.</a:t>
            </a:r>
          </a:p>
          <a:p>
            <a:r>
              <a:rPr lang="en-US" dirty="0"/>
              <a:t>Make it easier to modify the implementation being reused, when a subclass overrides some but not all operations.</a:t>
            </a:r>
          </a:p>
          <a:p>
            <a:pPr marL="0" indent="0">
              <a:buNone/>
            </a:pPr>
            <a:r>
              <a:rPr lang="en-US" b="1" dirty="0"/>
              <a:t>Disadvantages</a:t>
            </a:r>
          </a:p>
          <a:p>
            <a:r>
              <a:rPr lang="en-US" dirty="0"/>
              <a:t>Cannot change the implementations/representations inherited from parent classes at run-time.</a:t>
            </a:r>
          </a:p>
          <a:p>
            <a:r>
              <a:rPr lang="en-US" dirty="0"/>
              <a:t>Implementation dependency between a subclass and its parent class.</a:t>
            </a:r>
          </a:p>
        </p:txBody>
      </p:sp>
    </p:spTree>
    <p:extLst>
      <p:ext uri="{BB962C8B-B14F-4D97-AF65-F5344CB8AC3E}">
        <p14:creationId xmlns:p14="http://schemas.microsoft.com/office/powerpoint/2010/main" val="15169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86EE-FFA2-D742-827D-15019187FE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5B1801-4ED2-AC5C-C8F1-7261DFFE42D6}"/>
              </a:ext>
            </a:extLst>
          </p:cNvPr>
          <p:cNvSpPr>
            <a:spLocks noGrp="1"/>
          </p:cNvSpPr>
          <p:nvPr>
            <p:ph idx="1"/>
          </p:nvPr>
        </p:nvSpPr>
        <p:spPr/>
        <p:txBody>
          <a:bodyPr>
            <a:normAutofit fontScale="85000" lnSpcReduction="10000"/>
          </a:bodyPr>
          <a:lstStyle/>
          <a:p>
            <a:r>
              <a:rPr lang="en-US" dirty="0"/>
              <a:t>Designing object-oriented software is hard, and designing reusable object-oriented software is even harder.</a:t>
            </a:r>
          </a:p>
          <a:p>
            <a:r>
              <a:rPr lang="en-US" dirty="0"/>
              <a:t>It takes a long time for novices to learn what good object-oriented design is all about. Experienced designers evidently know something inexperienced ones don't.</a:t>
            </a:r>
          </a:p>
          <a:p>
            <a:r>
              <a:rPr lang="en-US" dirty="0"/>
              <a:t>Expert designers find recurring patterns of classes and communicating objects in many object-oriented systems and can apply them immediately to design problems without having to rediscover them.</a:t>
            </a:r>
          </a:p>
          <a:p>
            <a:pPr algn="l"/>
            <a:r>
              <a:rPr lang="en-US" dirty="0"/>
              <a:t>Each design pattern systematically names, explains, and evaluates an important and recurring design in object-oriented systems.</a:t>
            </a:r>
          </a:p>
          <a:p>
            <a:r>
              <a:rPr lang="en-US" dirty="0"/>
              <a:t>Recording experience in designing object-oriented software as design patterns.</a:t>
            </a:r>
          </a:p>
          <a:p>
            <a:r>
              <a:rPr lang="en-US" dirty="0"/>
              <a:t>Design patterns make it easier to reuse successful designs and architectures.</a:t>
            </a:r>
          </a:p>
        </p:txBody>
      </p:sp>
    </p:spTree>
    <p:extLst>
      <p:ext uri="{BB962C8B-B14F-4D97-AF65-F5344CB8AC3E}">
        <p14:creationId xmlns:p14="http://schemas.microsoft.com/office/powerpoint/2010/main" val="69926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fontScale="92500" lnSpcReduction="20000"/>
          </a:bodyPr>
          <a:lstStyle/>
          <a:p>
            <a:pPr marL="0" indent="0">
              <a:buNone/>
            </a:pPr>
            <a:r>
              <a:rPr lang="en-US" dirty="0"/>
              <a:t>Object composition</a:t>
            </a:r>
          </a:p>
          <a:p>
            <a:pPr marL="0" indent="0">
              <a:buNone/>
            </a:pPr>
            <a:r>
              <a:rPr lang="en-US" b="1" dirty="0"/>
              <a:t>Advantages</a:t>
            </a:r>
          </a:p>
          <a:p>
            <a:r>
              <a:rPr lang="en-US" dirty="0"/>
              <a:t>Defined dynamically at run-time by referencing interfaces of objects.</a:t>
            </a:r>
          </a:p>
          <a:p>
            <a:r>
              <a:rPr lang="en-US" dirty="0"/>
              <a:t>Access other objects though their interfaces only, do not break encapsulation.</a:t>
            </a:r>
          </a:p>
          <a:p>
            <a:r>
              <a:rPr lang="en-US" dirty="0"/>
              <a:t>Fewer implementation dependencies.</a:t>
            </a:r>
          </a:p>
          <a:p>
            <a:r>
              <a:rPr lang="en-US" dirty="0"/>
              <a:t>Small class hierarchies</a:t>
            </a:r>
          </a:p>
          <a:p>
            <a:pPr marL="0" indent="0">
              <a:buNone/>
            </a:pPr>
            <a:r>
              <a:rPr lang="en-US" b="1" dirty="0"/>
              <a:t>Disadvantages</a:t>
            </a:r>
          </a:p>
          <a:p>
            <a:r>
              <a:rPr lang="en-US" dirty="0"/>
              <a:t>Design based on object composition have more objects</a:t>
            </a:r>
          </a:p>
          <a:p>
            <a:r>
              <a:rPr lang="en-US" dirty="0"/>
              <a:t>The system's behavior will depend on their interrelationships instead of being defined in one class</a:t>
            </a:r>
          </a:p>
          <a:p>
            <a:pPr marL="0" indent="0">
              <a:buNone/>
            </a:pPr>
            <a:r>
              <a:rPr lang="en-US" b="1" dirty="0"/>
              <a:t>One of the principle of object-oriented design: Favor object composition over class inheritance.</a:t>
            </a:r>
          </a:p>
        </p:txBody>
      </p:sp>
    </p:spTree>
    <p:extLst>
      <p:ext uri="{BB962C8B-B14F-4D97-AF65-F5344CB8AC3E}">
        <p14:creationId xmlns:p14="http://schemas.microsoft.com/office/powerpoint/2010/main" val="229237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9CF-D58F-A452-FCA5-1C84D27CAB0D}"/>
              </a:ext>
            </a:extLst>
          </p:cNvPr>
          <p:cNvSpPr>
            <a:spLocks noGrp="1"/>
          </p:cNvSpPr>
          <p:nvPr>
            <p:ph type="title"/>
          </p:nvPr>
        </p:nvSpPr>
        <p:spPr/>
        <p:txBody>
          <a:bodyPr/>
          <a:lstStyle/>
          <a:p>
            <a:r>
              <a:rPr lang="en-US" dirty="0"/>
              <a:t>How to select a Design Pattern</a:t>
            </a:r>
          </a:p>
        </p:txBody>
      </p:sp>
      <p:sp>
        <p:nvSpPr>
          <p:cNvPr id="3" name="Content Placeholder 2">
            <a:extLst>
              <a:ext uri="{FF2B5EF4-FFF2-40B4-BE49-F238E27FC236}">
                <a16:creationId xmlns:a16="http://schemas.microsoft.com/office/drawing/2014/main" id="{1AB91DB5-A163-BE73-37F6-35019A0F6D87}"/>
              </a:ext>
            </a:extLst>
          </p:cNvPr>
          <p:cNvSpPr>
            <a:spLocks noGrp="1"/>
          </p:cNvSpPr>
          <p:nvPr>
            <p:ph idx="1"/>
          </p:nvPr>
        </p:nvSpPr>
        <p:spPr/>
        <p:txBody>
          <a:bodyPr/>
          <a:lstStyle/>
          <a:p>
            <a:r>
              <a:rPr lang="en-US" dirty="0"/>
              <a:t>Consider how design patterns solve design problems.</a:t>
            </a:r>
          </a:p>
          <a:p>
            <a:r>
              <a:rPr lang="en-US" dirty="0"/>
              <a:t>Scan Intent sections.</a:t>
            </a:r>
          </a:p>
          <a:p>
            <a:r>
              <a:rPr lang="en-US" dirty="0"/>
              <a:t>Study how patterns interrelate.</a:t>
            </a:r>
          </a:p>
          <a:p>
            <a:r>
              <a:rPr lang="en-US" dirty="0"/>
              <a:t>Study patterns of like purpose.</a:t>
            </a:r>
          </a:p>
          <a:p>
            <a:r>
              <a:rPr lang="en-US" dirty="0"/>
              <a:t>Examine a cause of redesign.</a:t>
            </a:r>
          </a:p>
          <a:p>
            <a:r>
              <a:rPr lang="en-US" dirty="0"/>
              <a:t>Consider what should be variable in your design.</a:t>
            </a:r>
          </a:p>
        </p:txBody>
      </p:sp>
    </p:spTree>
    <p:extLst>
      <p:ext uri="{BB962C8B-B14F-4D97-AF65-F5344CB8AC3E}">
        <p14:creationId xmlns:p14="http://schemas.microsoft.com/office/powerpoint/2010/main" val="184440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5AF9-5F00-079D-E8DF-33980064331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4D0CAC7-ABFC-7A81-D564-29B432E9837A}"/>
              </a:ext>
            </a:extLst>
          </p:cNvPr>
          <p:cNvSpPr>
            <a:spLocks noGrp="1"/>
          </p:cNvSpPr>
          <p:nvPr>
            <p:ph idx="1"/>
          </p:nvPr>
        </p:nvSpPr>
        <p:spPr/>
        <p:txBody>
          <a:bodyPr>
            <a:normAutofit/>
          </a:bodyPr>
          <a:lstStyle/>
          <a:p>
            <a:r>
              <a:rPr lang="en-US" sz="24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2400" dirty="0">
                <a:effectLst/>
                <a:latin typeface="Cambria" panose="02040503050406030204" pitchFamily="18" charset="0"/>
                <a:ea typeface="Cambria" panose="02040503050406030204" pitchFamily="18" charset="0"/>
                <a:cs typeface="Times New Roman" panose="02020603050405020304" pitchFamily="18" charset="0"/>
              </a:rPr>
              <a:t>, Pearson, 1995.</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7841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70B4-6BB9-03C5-45B5-3FB8EF61A3A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4D41EFB8-F736-1E02-969C-38FFE6B3C111}"/>
              </a:ext>
            </a:extLst>
          </p:cNvPr>
          <p:cNvSpPr>
            <a:spLocks noGrp="1"/>
          </p:cNvSpPr>
          <p:nvPr>
            <p:ph idx="1"/>
          </p:nvPr>
        </p:nvSpPr>
        <p:spPr>
          <a:xfrm>
            <a:off x="838200" y="1825625"/>
            <a:ext cx="10515600" cy="4864424"/>
          </a:xfrm>
        </p:spPr>
        <p:txBody>
          <a:bodyPr>
            <a:normAutofit fontScale="77500" lnSpcReduction="20000"/>
          </a:bodyPr>
          <a:lstStyle/>
          <a:p>
            <a:r>
              <a:rPr lang="en-US" dirty="0"/>
              <a:t>Christopher Alexander says, "Each pattern describes a problem which occurs over and over again in our environment, and then describes the core of the solution to that problem, in such a way that you can use this solution a million times over, without ever doing it the same way twice".</a:t>
            </a:r>
          </a:p>
          <a:p>
            <a:pPr algn="l"/>
            <a:r>
              <a:rPr lang="en-US" b="0" i="0" dirty="0">
                <a:effectLst/>
              </a:rPr>
              <a:t>In software engineering, a </a:t>
            </a:r>
            <a:r>
              <a:rPr lang="en-US" b="1" i="0" dirty="0">
                <a:effectLst/>
              </a:rPr>
              <a:t>design pattern</a:t>
            </a:r>
            <a:r>
              <a:rPr lang="en-US" b="0" i="0" dirty="0">
                <a:effectLst/>
              </a:rPr>
              <a:t> is a general repeatable solution to a commonly occurring problem in software design. </a:t>
            </a:r>
          </a:p>
          <a:p>
            <a:pPr algn="l"/>
            <a:r>
              <a:rPr lang="en-US" b="0" i="0" dirty="0">
                <a:effectLst/>
              </a:rPr>
              <a:t>A design pattern isn't a finished design that can be transformed directly into code. </a:t>
            </a:r>
          </a:p>
          <a:p>
            <a:pPr algn="l"/>
            <a:r>
              <a:rPr lang="en-US" b="0" i="0" dirty="0">
                <a:effectLst/>
              </a:rPr>
              <a:t>It is a description or template for how to solve a problem that can be used in many different situations.</a:t>
            </a:r>
          </a:p>
          <a:p>
            <a:pPr algn="l"/>
            <a:r>
              <a:rPr lang="en-US" b="0" i="0" dirty="0">
                <a:effectLst/>
              </a:rPr>
              <a:t>You can’t just find a pattern and copy it into your program, the way you can with off-the-shelf functions or libraries. </a:t>
            </a:r>
          </a:p>
          <a:p>
            <a:pPr algn="l"/>
            <a:r>
              <a:rPr lang="en-US" b="0" i="0" dirty="0">
                <a:effectLst/>
              </a:rPr>
              <a:t>The pattern is not a specific piece of code, but a general concept for solving a particular problem. </a:t>
            </a:r>
          </a:p>
          <a:p>
            <a:pPr algn="l"/>
            <a:r>
              <a:rPr lang="en-US" b="0" i="0" dirty="0">
                <a:effectLst/>
              </a:rPr>
              <a:t>You can follow the pattern details and implement a solution that suits the realities of your own program.</a:t>
            </a:r>
            <a:endParaRPr lang="en-US" dirty="0"/>
          </a:p>
        </p:txBody>
      </p:sp>
    </p:spTree>
    <p:extLst>
      <p:ext uri="{BB962C8B-B14F-4D97-AF65-F5344CB8AC3E}">
        <p14:creationId xmlns:p14="http://schemas.microsoft.com/office/powerpoint/2010/main" val="367518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A11-7783-4AE0-FED1-5F83251164B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7A16283E-B9B1-AB99-58DE-DE42D5427454}"/>
              </a:ext>
            </a:extLst>
          </p:cNvPr>
          <p:cNvSpPr>
            <a:spLocks noGrp="1"/>
          </p:cNvSpPr>
          <p:nvPr>
            <p:ph idx="1"/>
          </p:nvPr>
        </p:nvSpPr>
        <p:spPr/>
        <p:txBody>
          <a:bodyPr>
            <a:normAutofit fontScale="92500"/>
          </a:bodyPr>
          <a:lstStyle/>
          <a:p>
            <a:pPr marL="0" indent="0">
              <a:buNone/>
            </a:pPr>
            <a:r>
              <a:rPr lang="en-US" dirty="0"/>
              <a:t>Four essential elements of a pattern::</a:t>
            </a:r>
          </a:p>
          <a:p>
            <a:r>
              <a:rPr lang="en-US" dirty="0"/>
              <a:t>The </a:t>
            </a:r>
            <a:r>
              <a:rPr lang="en-US" b="1" dirty="0"/>
              <a:t>pattern name </a:t>
            </a:r>
            <a:r>
              <a:rPr lang="en-US" dirty="0"/>
              <a:t>is a handle we can use to describe a design problem, its solutions, and consequences in a word or two.</a:t>
            </a:r>
          </a:p>
          <a:p>
            <a:r>
              <a:rPr lang="en-US" dirty="0"/>
              <a:t>The </a:t>
            </a:r>
            <a:r>
              <a:rPr lang="en-US" b="1" dirty="0"/>
              <a:t>problem</a:t>
            </a:r>
            <a:r>
              <a:rPr lang="en-US" dirty="0"/>
              <a:t> describes when to apply the pattern.</a:t>
            </a:r>
          </a:p>
          <a:p>
            <a:r>
              <a:rPr lang="en-US" dirty="0"/>
              <a:t>The </a:t>
            </a:r>
            <a:r>
              <a:rPr lang="en-US" b="1" dirty="0"/>
              <a:t>solution</a:t>
            </a:r>
            <a:r>
              <a:rPr lang="en-US" dirty="0"/>
              <a:t> describes the elements that make up the design, their relationships, responsibilities, and collaborations</a:t>
            </a:r>
          </a:p>
          <a:p>
            <a:r>
              <a:rPr lang="en-US" dirty="0"/>
              <a:t>The </a:t>
            </a:r>
            <a:r>
              <a:rPr lang="en-US" b="1" dirty="0"/>
              <a:t>consequences</a:t>
            </a:r>
            <a:r>
              <a:rPr lang="en-US" dirty="0"/>
              <a:t> are the results and trade-offs of applying the pattern.</a:t>
            </a:r>
          </a:p>
          <a:p>
            <a:pPr marL="0" indent="0">
              <a:buNone/>
            </a:pPr>
            <a:r>
              <a:rPr lang="en-US" dirty="0"/>
              <a:t>The design patterns are descriptions of communicating objects and classes that are customized to solve a general design problem in a particular context.</a:t>
            </a:r>
          </a:p>
        </p:txBody>
      </p:sp>
    </p:spTree>
    <p:extLst>
      <p:ext uri="{BB962C8B-B14F-4D97-AF65-F5344CB8AC3E}">
        <p14:creationId xmlns:p14="http://schemas.microsoft.com/office/powerpoint/2010/main" val="289973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Design patterns offer several benefits in software development. Here are some of the key advantages:</a:t>
            </a:r>
          </a:p>
          <a:p>
            <a:pPr marL="0" indent="0">
              <a:buNone/>
            </a:pPr>
            <a:r>
              <a:rPr lang="en-US" sz="1700" dirty="0"/>
              <a:t>1. </a:t>
            </a:r>
            <a:r>
              <a:rPr lang="en-US" sz="1700" b="1" dirty="0"/>
              <a:t>Reusability</a:t>
            </a:r>
            <a:r>
              <a:rPr lang="en-US" sz="1700" dirty="0"/>
              <a:t>:</a:t>
            </a:r>
          </a:p>
          <a:p>
            <a:pPr marL="0" indent="0">
              <a:buNone/>
            </a:pPr>
            <a:r>
              <a:rPr lang="en-US" sz="1700" dirty="0"/>
              <a:t>   - Design patterns provide tested, proven development paradigms. Developers can use these patterns to solve recurring problems  without having to recreate solutions each time.</a:t>
            </a:r>
          </a:p>
          <a:p>
            <a:pPr marL="0" indent="0">
              <a:buNone/>
            </a:pPr>
            <a:r>
              <a:rPr lang="en-US" sz="1700" dirty="0"/>
              <a:t>   - Reusing design patterns helps in preventing subtle issues that can cause major problems and improves the overall software quality.</a:t>
            </a:r>
          </a:p>
          <a:p>
            <a:pPr marL="0" indent="0">
              <a:buNone/>
            </a:pPr>
            <a:r>
              <a:rPr lang="en-US" sz="1700" dirty="0"/>
              <a:t>2. </a:t>
            </a:r>
            <a:r>
              <a:rPr lang="en-US" sz="1700" b="1" dirty="0"/>
              <a:t>Maintainability</a:t>
            </a:r>
            <a:r>
              <a:rPr lang="en-US" sz="1700" dirty="0"/>
              <a:t>:</a:t>
            </a:r>
          </a:p>
          <a:p>
            <a:pPr marL="0" indent="0">
              <a:buNone/>
            </a:pPr>
            <a:r>
              <a:rPr lang="en-US" sz="1700" dirty="0"/>
              <a:t>   - Design patterns make the code more maintainable. They provide a clear and modular structure, making it easier for developers to understand and modify existing code.</a:t>
            </a:r>
          </a:p>
          <a:p>
            <a:pPr marL="0" indent="0">
              <a:buNone/>
            </a:pPr>
            <a:r>
              <a:rPr lang="en-US" sz="1700" dirty="0"/>
              <a:t>   - When a specific part of the system needs to be changed, developers can focus on that particular part without affecting the entire codebase.</a:t>
            </a:r>
          </a:p>
          <a:p>
            <a:pPr marL="0" indent="0">
              <a:buNone/>
            </a:pPr>
            <a:r>
              <a:rPr lang="en-US" sz="1700" dirty="0"/>
              <a:t>3. </a:t>
            </a:r>
            <a:r>
              <a:rPr lang="en-US" sz="1700" b="1" dirty="0"/>
              <a:t>Scalability</a:t>
            </a:r>
            <a:r>
              <a:rPr lang="en-US" sz="1700" dirty="0"/>
              <a:t>:</a:t>
            </a:r>
          </a:p>
          <a:p>
            <a:pPr marL="0" indent="0">
              <a:buNone/>
            </a:pPr>
            <a:r>
              <a:rPr lang="en-US" sz="1700" dirty="0"/>
              <a:t>   - Design patterns help in creating scalable solutions. They provide a foundation for building scalable and flexible software systems, making it easier to adapt to changing requirements and handle increased complexity.</a:t>
            </a:r>
          </a:p>
          <a:p>
            <a:pPr marL="0" indent="0">
              <a:buNone/>
            </a:pPr>
            <a:r>
              <a:rPr lang="en-US" sz="1700" dirty="0"/>
              <a:t>4. </a:t>
            </a:r>
            <a:r>
              <a:rPr lang="en-US" sz="1700" b="1" dirty="0"/>
              <a:t>Abstraction</a:t>
            </a:r>
            <a:r>
              <a:rPr lang="en-US" sz="1700" dirty="0"/>
              <a:t>:</a:t>
            </a:r>
          </a:p>
          <a:p>
            <a:pPr marL="0" indent="0">
              <a:buNone/>
            </a:pPr>
            <a:r>
              <a:rPr lang="en-US" sz="1700" dirty="0"/>
              <a:t>   - Design patterns promote abstraction by providing a high-level view of the system. This allows developers to focus on essential details while hiding unnecessary complexities.</a:t>
            </a:r>
          </a:p>
          <a:p>
            <a:pPr marL="0" indent="0">
              <a:buNone/>
            </a:pPr>
            <a:r>
              <a:rPr lang="en-US" sz="1700" dirty="0"/>
              <a:t>   - Abstraction makes it easier to communicate and collaborate with other team members, as well as understand the overall architecture of the software.</a:t>
            </a:r>
          </a:p>
        </p:txBody>
      </p:sp>
    </p:spTree>
    <p:extLst>
      <p:ext uri="{BB962C8B-B14F-4D97-AF65-F5344CB8AC3E}">
        <p14:creationId xmlns:p14="http://schemas.microsoft.com/office/powerpoint/2010/main" val="325829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5. </a:t>
            </a:r>
            <a:r>
              <a:rPr lang="en-US" sz="1700" b="1" dirty="0"/>
              <a:t>Encapsulation</a:t>
            </a:r>
            <a:r>
              <a:rPr lang="en-US" sz="1700" dirty="0"/>
              <a:t>:</a:t>
            </a:r>
          </a:p>
          <a:p>
            <a:pPr marL="0" indent="0">
              <a:buNone/>
            </a:pPr>
            <a:r>
              <a:rPr lang="en-US" sz="1700" dirty="0"/>
              <a:t>   - Many design patterns promote encapsulation, which is the bundling of data and methods that operate on the data into a single unit or class. This helps in organizing code and prevents unintended interference from external components.</a:t>
            </a:r>
          </a:p>
          <a:p>
            <a:pPr marL="0" indent="0">
              <a:buNone/>
            </a:pPr>
            <a:r>
              <a:rPr lang="en-US" sz="1700" dirty="0"/>
              <a:t>6. </a:t>
            </a:r>
            <a:r>
              <a:rPr lang="en-US" sz="1700" b="1" dirty="0"/>
              <a:t>Flexibility</a:t>
            </a:r>
            <a:r>
              <a:rPr lang="en-US" sz="1700" dirty="0"/>
              <a:t>:</a:t>
            </a:r>
          </a:p>
          <a:p>
            <a:pPr marL="0" indent="0">
              <a:buNone/>
            </a:pPr>
            <a:r>
              <a:rPr lang="en-US" sz="1700" dirty="0"/>
              <a:t>   - Design patterns make the code more flexible and adaptable to change. By following well-established patterns, developers can more easily incorporate new features or modify existing ones without disrupting the entire system.</a:t>
            </a:r>
          </a:p>
          <a:p>
            <a:pPr marL="0" indent="0">
              <a:buNone/>
            </a:pPr>
            <a:r>
              <a:rPr lang="en-US" sz="1700" dirty="0"/>
              <a:t>7. </a:t>
            </a:r>
            <a:r>
              <a:rPr lang="en-US" sz="1700" b="1" dirty="0"/>
              <a:t>Readability</a:t>
            </a:r>
            <a:r>
              <a:rPr lang="en-US" sz="1700" dirty="0"/>
              <a:t>:</a:t>
            </a:r>
          </a:p>
          <a:p>
            <a:pPr marL="0" indent="0">
              <a:buNone/>
            </a:pPr>
            <a:r>
              <a:rPr lang="en-US" sz="1700" dirty="0"/>
              <a:t>   - Design patterns improve code readability. Since many developers are familiar with common design patterns, using them in code makes it easier for others to understand the structure and functionality of the software.</a:t>
            </a:r>
          </a:p>
          <a:p>
            <a:pPr marL="0" indent="0">
              <a:buNone/>
            </a:pPr>
            <a:r>
              <a:rPr lang="en-US" sz="1700" dirty="0"/>
              <a:t>8. </a:t>
            </a:r>
            <a:r>
              <a:rPr lang="en-US" sz="1700" b="1" dirty="0"/>
              <a:t>Collaboration</a:t>
            </a:r>
            <a:r>
              <a:rPr lang="en-US" sz="1700" dirty="0"/>
              <a:t>:</a:t>
            </a:r>
          </a:p>
          <a:p>
            <a:pPr marL="0" indent="0">
              <a:buNone/>
            </a:pPr>
            <a:r>
              <a:rPr lang="en-US" sz="1700" dirty="0"/>
              <a:t>   - Design patterns provide a common vocabulary for developers. This facilitates communication and collaboration among team members, making it easier to discuss and share design ideas and solutions.</a:t>
            </a:r>
          </a:p>
          <a:p>
            <a:pPr marL="0" indent="0">
              <a:buNone/>
            </a:pPr>
            <a:r>
              <a:rPr lang="en-US" sz="1700" dirty="0"/>
              <a:t>9. </a:t>
            </a:r>
            <a:r>
              <a:rPr lang="en-US" sz="1700" b="1" dirty="0"/>
              <a:t>Performance Optimization:</a:t>
            </a:r>
          </a:p>
          <a:p>
            <a:pPr marL="0" indent="0">
              <a:buNone/>
            </a:pPr>
            <a:r>
              <a:rPr lang="en-US" sz="1700" dirty="0"/>
              <a:t>   - Some design patterns help in optimizing the performance of the software. </a:t>
            </a:r>
          </a:p>
          <a:p>
            <a:pPr marL="0" indent="0">
              <a:buNone/>
            </a:pPr>
            <a:r>
              <a:rPr lang="en-US" sz="1700" dirty="0"/>
              <a:t>10</a:t>
            </a:r>
            <a:r>
              <a:rPr lang="en-US" sz="1700" b="1" dirty="0"/>
              <a:t>. Proven Solutions:</a:t>
            </a:r>
          </a:p>
          <a:p>
            <a:pPr marL="0" indent="0">
              <a:buNone/>
            </a:pPr>
            <a:r>
              <a:rPr lang="en-US" sz="1700" dirty="0"/>
              <a:t>    - Design patterns encapsulate best practices and proven solutions to common problems. Leveraging these patterns can save development time and reduce the likelihood of introducing errors.</a:t>
            </a:r>
          </a:p>
        </p:txBody>
      </p:sp>
    </p:spTree>
    <p:extLst>
      <p:ext uri="{BB962C8B-B14F-4D97-AF65-F5344CB8AC3E}">
        <p14:creationId xmlns:p14="http://schemas.microsoft.com/office/powerpoint/2010/main" val="26732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While design patterns offer numerous benefits, it's important to be aware of potential drawbacks and considerations:</a:t>
            </a:r>
          </a:p>
          <a:p>
            <a:pPr marL="0" indent="0">
              <a:buNone/>
            </a:pPr>
            <a:r>
              <a:rPr lang="en-US" sz="1900" dirty="0"/>
              <a:t>1. </a:t>
            </a:r>
            <a:r>
              <a:rPr lang="en-US" sz="1900" b="1" dirty="0"/>
              <a:t>Complexity</a:t>
            </a:r>
            <a:r>
              <a:rPr lang="en-US" sz="1900" dirty="0"/>
              <a:t>:</a:t>
            </a:r>
          </a:p>
          <a:p>
            <a:pPr marL="0" indent="0">
              <a:buNone/>
            </a:pPr>
            <a:r>
              <a:rPr lang="en-US" sz="1900" dirty="0"/>
              <a:t>   - Overusing design patterns can lead to overly complex and convoluted code. Not every problem requires a design pattern and applying them unnecessarily can make the code harder to understand and maintain.</a:t>
            </a:r>
          </a:p>
          <a:p>
            <a:pPr marL="0" indent="0">
              <a:buNone/>
            </a:pPr>
            <a:r>
              <a:rPr lang="en-US" sz="1900" dirty="0"/>
              <a:t>2. </a:t>
            </a:r>
            <a:r>
              <a:rPr lang="en-US" sz="1900" b="1" dirty="0"/>
              <a:t>Rigidity</a:t>
            </a:r>
            <a:r>
              <a:rPr lang="en-US" sz="1900" dirty="0"/>
              <a:t>:</a:t>
            </a:r>
          </a:p>
          <a:p>
            <a:pPr marL="0" indent="0">
              <a:buNone/>
            </a:pPr>
            <a:r>
              <a:rPr lang="en-US" sz="1900" dirty="0"/>
              <a:t>   - Design patterns, if applied too rigidly, may make the system inflexible to change. In some cases, adhering strictly to a pattern may hinder the ability to adapt the software to evolving requirements.</a:t>
            </a:r>
          </a:p>
          <a:p>
            <a:pPr marL="0" indent="0">
              <a:buNone/>
            </a:pPr>
            <a:r>
              <a:rPr lang="en-US" sz="1900" dirty="0"/>
              <a:t>3. </a:t>
            </a:r>
            <a:r>
              <a:rPr lang="en-US" sz="1900" b="1" dirty="0"/>
              <a:t>Applicability</a:t>
            </a:r>
            <a:r>
              <a:rPr lang="en-US" sz="1900" dirty="0"/>
              <a:t>:</a:t>
            </a:r>
          </a:p>
          <a:p>
            <a:pPr marL="0" indent="0">
              <a:buNone/>
            </a:pPr>
            <a:r>
              <a:rPr lang="en-US" sz="1900" dirty="0"/>
              <a:t>   - Not all design patterns are suitable for every situation. Choosing the wrong pattern for a particular problem can lead to unnecessary complexity and reduced code efficiency.</a:t>
            </a:r>
          </a:p>
          <a:p>
            <a:pPr marL="0" indent="0">
              <a:buNone/>
            </a:pPr>
            <a:r>
              <a:rPr lang="en-US" sz="1900" dirty="0"/>
              <a:t>4. </a:t>
            </a:r>
            <a:r>
              <a:rPr lang="en-US" sz="1900" b="1" dirty="0"/>
              <a:t>Overhead</a:t>
            </a:r>
            <a:r>
              <a:rPr lang="en-US" sz="1900" dirty="0"/>
              <a:t>:</a:t>
            </a:r>
          </a:p>
          <a:p>
            <a:pPr marL="0" indent="0">
              <a:buNone/>
            </a:pPr>
            <a:r>
              <a:rPr lang="en-US" sz="1900" dirty="0"/>
              <a:t>   - Introducing design patterns can introduce additional layers of abstraction and indirection, which may result in some performance overhead. In performance-critical applications, this can be a concern.</a:t>
            </a:r>
          </a:p>
        </p:txBody>
      </p:sp>
    </p:spTree>
    <p:extLst>
      <p:ext uri="{BB962C8B-B14F-4D97-AF65-F5344CB8AC3E}">
        <p14:creationId xmlns:p14="http://schemas.microsoft.com/office/powerpoint/2010/main" val="345689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5. </a:t>
            </a:r>
            <a:r>
              <a:rPr lang="en-US" sz="1900" b="1" dirty="0"/>
              <a:t>Anti-patterns:</a:t>
            </a:r>
          </a:p>
          <a:p>
            <a:pPr marL="0" indent="0">
              <a:buNone/>
            </a:pPr>
            <a:r>
              <a:rPr lang="en-US" sz="1900" dirty="0"/>
              <a:t>   - Misusing or misunderstanding design patterns can lead to the creation of </a:t>
            </a:r>
            <a:r>
              <a:rPr lang="en-US" sz="1900" b="1" dirty="0"/>
              <a:t>anti-patterns—solutions that seem to solve a problem but introduce more issues</a:t>
            </a:r>
            <a:r>
              <a:rPr lang="en-US" sz="1900" dirty="0"/>
              <a:t>. This can happen when a pattern is applied without a clear understanding of its intent.</a:t>
            </a:r>
          </a:p>
          <a:p>
            <a:pPr marL="0" indent="0">
              <a:buNone/>
            </a:pPr>
            <a:r>
              <a:rPr lang="en-US" sz="1900" dirty="0"/>
              <a:t>6. </a:t>
            </a:r>
            <a:r>
              <a:rPr lang="en-US" sz="1900" b="1" dirty="0"/>
              <a:t>Code Bloat:</a:t>
            </a:r>
          </a:p>
          <a:p>
            <a:pPr marL="0" indent="0">
              <a:buNone/>
            </a:pPr>
            <a:r>
              <a:rPr lang="en-US" sz="1900" dirty="0"/>
              <a:t>   - In some cases, design patterns may lead to code bloat, where the structure of the pattern adds more lines of code than a simpler, more direct solution would. This can impact readability and maintenance.</a:t>
            </a:r>
          </a:p>
          <a:p>
            <a:pPr marL="0" indent="0">
              <a:buNone/>
            </a:pPr>
            <a:r>
              <a:rPr lang="en-US" sz="1900" dirty="0"/>
              <a:t>7. </a:t>
            </a:r>
            <a:r>
              <a:rPr lang="en-US" sz="1900" b="1" dirty="0"/>
              <a:t>Lack of Creativity:</a:t>
            </a:r>
          </a:p>
          <a:p>
            <a:pPr marL="0" indent="0">
              <a:buNone/>
            </a:pPr>
            <a:r>
              <a:rPr lang="en-US" sz="1900" dirty="0"/>
              <a:t>   - Relying too heavily on design patterns might stifle creativity in problem-solving. Developers may become accustomed to applying known patterns without considering innovative or more efficient alternatives.</a:t>
            </a:r>
          </a:p>
        </p:txBody>
      </p:sp>
    </p:spTree>
    <p:extLst>
      <p:ext uri="{BB962C8B-B14F-4D97-AF65-F5344CB8AC3E}">
        <p14:creationId xmlns:p14="http://schemas.microsoft.com/office/powerpoint/2010/main" val="9143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9665-13DB-4B34-E21B-8CD321DC77A1}"/>
              </a:ext>
            </a:extLst>
          </p:cNvPr>
          <p:cNvSpPr>
            <a:spLocks noGrp="1"/>
          </p:cNvSpPr>
          <p:nvPr>
            <p:ph type="title"/>
          </p:nvPr>
        </p:nvSpPr>
        <p:spPr/>
        <p:txBody>
          <a:bodyPr/>
          <a:lstStyle/>
          <a:p>
            <a:r>
              <a:rPr lang="en-US" dirty="0"/>
              <a:t>Design Patterns MVC</a:t>
            </a:r>
          </a:p>
        </p:txBody>
      </p:sp>
      <p:sp>
        <p:nvSpPr>
          <p:cNvPr id="3" name="Content Placeholder 2">
            <a:extLst>
              <a:ext uri="{FF2B5EF4-FFF2-40B4-BE49-F238E27FC236}">
                <a16:creationId xmlns:a16="http://schemas.microsoft.com/office/drawing/2014/main" id="{FC3D4CE0-FCF6-743C-A16A-AEB9C7FDA187}"/>
              </a:ext>
            </a:extLst>
          </p:cNvPr>
          <p:cNvSpPr>
            <a:spLocks noGrp="1"/>
          </p:cNvSpPr>
          <p:nvPr>
            <p:ph idx="1"/>
          </p:nvPr>
        </p:nvSpPr>
        <p:spPr/>
        <p:txBody>
          <a:bodyPr/>
          <a:lstStyle/>
          <a:p>
            <a:r>
              <a:rPr lang="en-US" b="1" dirty="0"/>
              <a:t>Model</a:t>
            </a:r>
            <a:r>
              <a:rPr lang="en-US" dirty="0"/>
              <a:t> is the application object</a:t>
            </a:r>
          </a:p>
          <a:p>
            <a:r>
              <a:rPr lang="en-US" b="1" dirty="0"/>
              <a:t>View</a:t>
            </a:r>
            <a:r>
              <a:rPr lang="en-US" dirty="0"/>
              <a:t> is the model's screen presentation</a:t>
            </a:r>
          </a:p>
          <a:p>
            <a:r>
              <a:rPr lang="en-US" b="1" dirty="0"/>
              <a:t>Controller</a:t>
            </a:r>
            <a:r>
              <a:rPr lang="en-US" dirty="0"/>
              <a:t> defines the way the user interface reacts to user input.</a:t>
            </a:r>
          </a:p>
          <a:p>
            <a:r>
              <a:rPr lang="en-US" dirty="0"/>
              <a:t>MVC decouples views and models by establishing a </a:t>
            </a:r>
            <a:r>
              <a:rPr lang="en-US" b="1" dirty="0"/>
              <a:t>subscribe/notify protocol</a:t>
            </a:r>
            <a:r>
              <a:rPr lang="en-US" dirty="0"/>
              <a:t> between them.</a:t>
            </a:r>
          </a:p>
        </p:txBody>
      </p:sp>
    </p:spTree>
    <p:extLst>
      <p:ext uri="{BB962C8B-B14F-4D97-AF65-F5344CB8AC3E}">
        <p14:creationId xmlns:p14="http://schemas.microsoft.com/office/powerpoint/2010/main" val="39912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1934</Words>
  <Application>Microsoft Office PowerPoint</Application>
  <PresentationFormat>Widescreen</PresentationFormat>
  <Paragraphs>155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Times-Bold</vt:lpstr>
      <vt:lpstr>Times-Italic</vt:lpstr>
      <vt:lpstr>Times-Roman</vt:lpstr>
      <vt:lpstr>Office Theme</vt:lpstr>
      <vt:lpstr>Design Pattern</vt:lpstr>
      <vt:lpstr>Introduction</vt:lpstr>
      <vt:lpstr>What is a Design Pattern?</vt:lpstr>
      <vt:lpstr>What is a Design Pattern?</vt:lpstr>
      <vt:lpstr>Benefits  </vt:lpstr>
      <vt:lpstr>Benefits  </vt:lpstr>
      <vt:lpstr> Drawbacks  </vt:lpstr>
      <vt:lpstr> Drawbacks  </vt:lpstr>
      <vt:lpstr>Design Patterns MVC</vt:lpstr>
      <vt:lpstr>MVC (Model View Controller)</vt:lpstr>
      <vt:lpstr>MVC (Model View Controller)</vt:lpstr>
      <vt:lpstr>MVC (Model View Controller)</vt:lpstr>
      <vt:lpstr>Describing Design Patterns  </vt:lpstr>
      <vt:lpstr>Describing Design Patterns  </vt:lpstr>
      <vt:lpstr>Catalog of Design Patterns</vt:lpstr>
      <vt:lpstr>Purpose</vt:lpstr>
      <vt:lpstr>Scope</vt:lpstr>
      <vt:lpstr>Reuse Mechanism</vt:lpstr>
      <vt:lpstr>Reuse Mechanism</vt:lpstr>
      <vt:lpstr>Reuse Mechanism</vt:lpstr>
      <vt:lpstr>How to select a Design Pattern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Mehroze Khan</dc:creator>
  <cp:lastModifiedBy>Mehroze Khan</cp:lastModifiedBy>
  <cp:revision>34</cp:revision>
  <dcterms:created xsi:type="dcterms:W3CDTF">2023-11-07T14:36:07Z</dcterms:created>
  <dcterms:modified xsi:type="dcterms:W3CDTF">2023-11-16T05:59:06Z</dcterms:modified>
</cp:coreProperties>
</file>