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5EA10C-6F0F-4DF9-93AA-553708EA69EB}">
  <a:tblStyle styleId="{EF5EA10C-6F0F-4DF9-93AA-553708EA69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MavenPro-bold.fntdata"/><Relationship Id="rId12" Type="http://schemas.openxmlformats.org/officeDocument/2006/relationships/slide" Target="slides/slide6.xml"/><Relationship Id="rId34" Type="http://schemas.openxmlformats.org/officeDocument/2006/relationships/font" Target="fonts/MavenPro-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eea7ce44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eea7ce44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Illustrating the architecture of the proposed HRNet. </a:t>
            </a:r>
            <a:r>
              <a:rPr lang="ko"/>
              <a:t>It consists of parallel high-to-low resolution subnetworks with repeated information exchange across multi-resolution subnetworks (multi-scale fusion). </a:t>
            </a:r>
            <a:endParaRPr/>
          </a:p>
          <a:p>
            <a:pPr indent="0" lvl="0" marL="0" rtl="0" algn="l">
              <a:spcBef>
                <a:spcPts val="0"/>
              </a:spcBef>
              <a:spcAft>
                <a:spcPts val="0"/>
              </a:spcAft>
              <a:buNone/>
            </a:pPr>
            <a:r>
              <a:rPr lang="ko"/>
              <a:t>The model has high-to-low subnetworks and low-to-high subnetworks that in the end generate heatmaps of each keypoint of the pose, and then pick out the highest confidence point from there to get the keypoint. </a:t>
            </a:r>
            <a:endParaRPr/>
          </a:p>
          <a:p>
            <a:pPr indent="0" lvl="0" marL="0" rtl="0" algn="l">
              <a:spcBef>
                <a:spcPts val="0"/>
              </a:spcBef>
              <a:spcAft>
                <a:spcPts val="0"/>
              </a:spcAft>
              <a:buNone/>
            </a:pPr>
            <a:r>
              <a:rPr lang="ko"/>
              <a:t>Do not talk about OpenPose unless asked.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eea7ce449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eea7ce449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kinds of sub-networks</a:t>
            </a:r>
            <a:endParaRPr/>
          </a:p>
          <a:p>
            <a:pPr indent="-298450" lvl="0" marL="457200" rtl="0" algn="l">
              <a:spcBef>
                <a:spcPts val="0"/>
              </a:spcBef>
              <a:spcAft>
                <a:spcPts val="0"/>
              </a:spcAft>
              <a:buSzPts val="1100"/>
              <a:buChar char="-"/>
            </a:pPr>
            <a:r>
              <a:rPr lang="ko"/>
              <a:t>temporal</a:t>
            </a:r>
            <a:endParaRPr/>
          </a:p>
          <a:p>
            <a:pPr indent="-298450" lvl="0" marL="457200" rtl="0" algn="l">
              <a:spcBef>
                <a:spcPts val="0"/>
              </a:spcBef>
              <a:spcAft>
                <a:spcPts val="0"/>
              </a:spcAft>
              <a:buSzPts val="1100"/>
              <a:buChar char="-"/>
            </a:pPr>
            <a:r>
              <a:rPr lang="ko"/>
              <a:t>local attention </a:t>
            </a:r>
            <a:endParaRPr/>
          </a:p>
          <a:p>
            <a:pPr indent="-298450" lvl="0" marL="457200" rtl="0" algn="l">
              <a:spcBef>
                <a:spcPts val="0"/>
              </a:spcBef>
              <a:spcAft>
                <a:spcPts val="0"/>
              </a:spcAft>
              <a:buSzPts val="1100"/>
              <a:buChar char="-"/>
            </a:pPr>
            <a:r>
              <a:rPr lang="ko"/>
              <a:t>global attention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aeea7ce449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aeea7ce449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HRNet</a:t>
            </a:r>
            <a:endParaRPr/>
          </a:p>
          <a:p>
            <a:pPr indent="-298450" lvl="0" marL="457200" rtl="0" algn="l">
              <a:spcBef>
                <a:spcPts val="0"/>
              </a:spcBef>
              <a:spcAft>
                <a:spcPts val="0"/>
              </a:spcAft>
              <a:buSzPts val="1100"/>
              <a:buChar char="-"/>
            </a:pPr>
            <a:r>
              <a:rPr lang="ko"/>
              <a:t>mAP at object keypoint similarity &gt; 0.5 (the only param with results provided by most models)</a:t>
            </a:r>
            <a:endParaRPr/>
          </a:p>
          <a:p>
            <a:pPr indent="-298450" lvl="0" marL="457200" rtl="0" algn="l">
              <a:spcBef>
                <a:spcPts val="0"/>
              </a:spcBef>
              <a:spcAft>
                <a:spcPts val="0"/>
              </a:spcAft>
              <a:buSzPts val="1100"/>
              <a:buChar char="-"/>
            </a:pPr>
            <a:r>
              <a:rPr lang="ko"/>
              <a:t>OKS = gaussian normalized distance between ground truth and predictions</a:t>
            </a:r>
            <a:endParaRPr/>
          </a:p>
          <a:p>
            <a:pPr indent="-298450" lvl="0" marL="457200" rtl="0" algn="l">
              <a:spcBef>
                <a:spcPts val="0"/>
              </a:spcBef>
              <a:spcAft>
                <a:spcPts val="0"/>
              </a:spcAft>
              <a:buSzPts val="1100"/>
              <a:buChar char="-"/>
            </a:pPr>
            <a:r>
              <a:rPr lang="ko"/>
              <a:t>Benchmarked against state of the art – CPN, Integral Pose, Mask-RCNN</a:t>
            </a:r>
            <a:endParaRPr/>
          </a:p>
          <a:p>
            <a:pPr indent="0" lvl="0" marL="0" rtl="0" algn="l">
              <a:spcBef>
                <a:spcPts val="0"/>
              </a:spcBef>
              <a:spcAft>
                <a:spcPts val="0"/>
              </a:spcAft>
              <a:buNone/>
            </a:pPr>
            <a:r>
              <a:rPr lang="ko"/>
              <a:t>GAST-Net</a:t>
            </a:r>
            <a:endParaRPr/>
          </a:p>
          <a:p>
            <a:pPr indent="-298450" lvl="0" marL="457200" rtl="0" algn="l">
              <a:spcBef>
                <a:spcPts val="0"/>
              </a:spcBef>
              <a:spcAft>
                <a:spcPts val="0"/>
              </a:spcAft>
              <a:buSzPts val="1100"/>
              <a:buChar char="-"/>
            </a:pPr>
            <a:r>
              <a:rPr lang="ko"/>
              <a:t>MPJPE = avg. error across keypoints</a:t>
            </a:r>
            <a:endParaRPr/>
          </a:p>
          <a:p>
            <a:pPr indent="-298450" lvl="0" marL="457200" rtl="0" algn="l">
              <a:spcBef>
                <a:spcPts val="0"/>
              </a:spcBef>
              <a:spcAft>
                <a:spcPts val="0"/>
              </a:spcAft>
              <a:buSzPts val="1100"/>
              <a:buChar char="-"/>
            </a:pPr>
            <a:r>
              <a:rPr lang="ko"/>
              <a:t>Benchmarked against OpenPose (non-ML), Pavllo (popular, state of the art)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In GAST-Net for Human3.6M Benchmark (Wang) performs better, it not only exploited spatial and temporal information but also adopted pose refinement and motion loss to regular reconstructed 3D poses. In our work, we only model spatio-temporal information through a simple network and use a common MPJPE loss without using any bells and whistles. In addition, we also report the results when using ground truth 2D poses, which yield approximately 13.5mm improvements in MPJPE.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eea7cea27_4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eea7cea27_4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aeea7cea27_4_1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aeea7cea27_4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aeea7cea27_4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aeea7cea27_4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sport technique analysis</a:t>
            </a:r>
            <a:endParaRPr/>
          </a:p>
          <a:p>
            <a:pPr indent="0" lvl="0" marL="0" rtl="0" algn="l">
              <a:spcBef>
                <a:spcPts val="0"/>
              </a:spcBef>
              <a:spcAft>
                <a:spcPts val="0"/>
              </a:spcAft>
              <a:buNone/>
            </a:pPr>
            <a:r>
              <a:rPr lang="ko"/>
              <a:t>kinematic sequencing</a:t>
            </a:r>
            <a:endParaRPr/>
          </a:p>
          <a:p>
            <a:pPr indent="0" lvl="0" marL="0" rtl="0" algn="l">
              <a:spcBef>
                <a:spcPts val="0"/>
              </a:spcBef>
              <a:spcAft>
                <a:spcPts val="0"/>
              </a:spcAft>
              <a:buNone/>
            </a:pPr>
            <a:r>
              <a:rPr lang="ko"/>
              <a:t>easy comparison with ideal techniques from multiple angles</a:t>
            </a:r>
            <a:endParaRPr/>
          </a:p>
          <a:p>
            <a:pPr indent="0" lvl="0" marL="0" rtl="0" algn="l">
              <a:spcBef>
                <a:spcPts val="0"/>
              </a:spcBef>
              <a:spcAft>
                <a:spcPts val="0"/>
              </a:spcAft>
              <a:buNone/>
            </a:pPr>
            <a:r>
              <a:rPr lang="ko"/>
              <a:t>Last slide for Vidhey</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aeea7ce44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aeea7ce44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First slide for Minji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eea7ce449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eea7ce449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eea7ce449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eea7ce449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eea7ce44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eea7ce44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eea7ce44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eea7ce44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eea7cea27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eea7cea27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eea7cea27_4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eea7cea27_4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eea7cea27_4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eea7cea27_4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eea7ce44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eea7ce44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832da73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832da73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small points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eea7ce44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eea7ce44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First slide for Vidhey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eea7ce44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aeea7ce44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Last slide for Farhan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01X1KJQsurzvgwrVTaKAo3KezW2a513c/view" TargetMode="Externa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dyPg2qZzYoc8xLGyb9ltj9vIEfBVqJZa/view" TargetMode="Externa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IkjJZiJcPbQIa9Qus09Gk4D0ld_d_00/view" TargetMode="Externa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5.jpg"/><Relationship Id="rId6"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B2PqKTJHnjDWPwybVYB6B0Xc9DHkoyDE/view"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FAQA_JIoL0V8-XbfcJQGiCw8bNR7PUk/view" TargetMode="Externa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ko"/>
              <a:t>3D Human Pose Estimation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900">
                <a:solidFill>
                  <a:srgbClr val="434343"/>
                </a:solidFill>
                <a:latin typeface="Raleway"/>
                <a:ea typeface="Raleway"/>
                <a:cs typeface="Raleway"/>
                <a:sym typeface="Raleway"/>
              </a:rPr>
              <a:t>Farhanur Rahim Ansari, Vidhey Oza, Minji Lee</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HRNet</a:t>
            </a:r>
            <a:endParaRPr/>
          </a:p>
        </p:txBody>
      </p:sp>
      <p:pic>
        <p:nvPicPr>
          <p:cNvPr id="366" name="Google Shape;366;p22"/>
          <p:cNvPicPr preferRelativeResize="0"/>
          <p:nvPr/>
        </p:nvPicPr>
        <p:blipFill>
          <a:blip r:embed="rId3">
            <a:alphaModFix/>
          </a:blip>
          <a:stretch>
            <a:fillRect/>
          </a:stretch>
        </p:blipFill>
        <p:spPr>
          <a:xfrm>
            <a:off x="1596975" y="1353750"/>
            <a:ext cx="5943600" cy="2924175"/>
          </a:xfrm>
          <a:prstGeom prst="rect">
            <a:avLst/>
          </a:prstGeom>
          <a:noFill/>
          <a:ln>
            <a:noFill/>
          </a:ln>
        </p:spPr>
      </p:pic>
      <p:sp>
        <p:nvSpPr>
          <p:cNvPr id="367" name="Google Shape;367;p22"/>
          <p:cNvSpPr txBox="1"/>
          <p:nvPr/>
        </p:nvSpPr>
        <p:spPr>
          <a:xfrm>
            <a:off x="2284100" y="4277925"/>
            <a:ext cx="4592100" cy="3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latin typeface="Nunito"/>
                <a:ea typeface="Nunito"/>
                <a:cs typeface="Nunito"/>
                <a:sym typeface="Nunito"/>
              </a:rPr>
              <a:t>Fig: Architecture of HRNet Framework</a:t>
            </a:r>
            <a:endParaRPr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GAST-Net</a:t>
            </a:r>
            <a:endParaRPr/>
          </a:p>
        </p:txBody>
      </p:sp>
      <p:pic>
        <p:nvPicPr>
          <p:cNvPr id="373" name="Google Shape;373;p23"/>
          <p:cNvPicPr preferRelativeResize="0"/>
          <p:nvPr/>
        </p:nvPicPr>
        <p:blipFill rotWithShape="1">
          <a:blip r:embed="rId3">
            <a:alphaModFix/>
          </a:blip>
          <a:srcRect b="0" l="0" r="21574" t="0"/>
          <a:stretch/>
        </p:blipFill>
        <p:spPr>
          <a:xfrm>
            <a:off x="1125275" y="1462900"/>
            <a:ext cx="6893450" cy="2634100"/>
          </a:xfrm>
          <a:prstGeom prst="rect">
            <a:avLst/>
          </a:prstGeom>
          <a:noFill/>
          <a:ln>
            <a:noFill/>
          </a:ln>
        </p:spPr>
      </p:pic>
      <p:sp>
        <p:nvSpPr>
          <p:cNvPr id="374" name="Google Shape;374;p23"/>
          <p:cNvSpPr txBox="1"/>
          <p:nvPr/>
        </p:nvSpPr>
        <p:spPr>
          <a:xfrm>
            <a:off x="554100" y="4150800"/>
            <a:ext cx="8035800" cy="31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latin typeface="Nunito"/>
                <a:ea typeface="Nunito"/>
                <a:cs typeface="Nunito"/>
                <a:sym typeface="Nunito"/>
              </a:rPr>
              <a:t>Fig: Schematic overview of GAST-Net Framework</a:t>
            </a:r>
            <a:endParaRPr sz="16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Quantitative </a:t>
            </a:r>
            <a:r>
              <a:rPr lang="ko"/>
              <a:t>Performance</a:t>
            </a:r>
            <a:endParaRPr/>
          </a:p>
        </p:txBody>
      </p:sp>
      <p:sp>
        <p:nvSpPr>
          <p:cNvPr id="380" name="Google Shape;380;p24"/>
          <p:cNvSpPr txBox="1"/>
          <p:nvPr>
            <p:ph idx="1" type="body"/>
          </p:nvPr>
        </p:nvSpPr>
        <p:spPr>
          <a:xfrm>
            <a:off x="1303800" y="12280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a:t>Evaluation Metrics-</a:t>
            </a:r>
            <a:endParaRPr b="1"/>
          </a:p>
          <a:p>
            <a:pPr indent="-311150" lvl="0" marL="457200" rtl="0" algn="l">
              <a:spcBef>
                <a:spcPts val="1000"/>
              </a:spcBef>
              <a:spcAft>
                <a:spcPts val="0"/>
              </a:spcAft>
              <a:buSzPts val="1300"/>
              <a:buChar char="●"/>
            </a:pPr>
            <a:r>
              <a:rPr i="1" lang="ko"/>
              <a:t>mAP:</a:t>
            </a:r>
            <a:r>
              <a:rPr lang="ko"/>
              <a:t> Mean Average Precision</a:t>
            </a:r>
            <a:endParaRPr/>
          </a:p>
          <a:p>
            <a:pPr indent="-311150" lvl="0" marL="457200" rtl="0" algn="l">
              <a:spcBef>
                <a:spcPts val="0"/>
              </a:spcBef>
              <a:spcAft>
                <a:spcPts val="0"/>
              </a:spcAft>
              <a:buSzPts val="1300"/>
              <a:buChar char="●"/>
            </a:pPr>
            <a:r>
              <a:rPr i="1" lang="ko"/>
              <a:t>MPJPE:</a:t>
            </a:r>
            <a:r>
              <a:rPr lang="ko"/>
              <a:t> Mean Per Joint Positioning Error</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ctr">
              <a:spcBef>
                <a:spcPts val="0"/>
              </a:spcBef>
              <a:spcAft>
                <a:spcPts val="0"/>
              </a:spcAft>
              <a:buNone/>
            </a:pPr>
            <a:r>
              <a:t/>
            </a:r>
            <a:endParaRPr sz="1100"/>
          </a:p>
          <a:p>
            <a:pPr indent="0" lvl="0" marL="0" rtl="0" algn="ctr">
              <a:spcBef>
                <a:spcPts val="160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ctr">
              <a:spcBef>
                <a:spcPts val="0"/>
              </a:spcBef>
              <a:spcAft>
                <a:spcPts val="1600"/>
              </a:spcAft>
              <a:buNone/>
            </a:pPr>
            <a:r>
              <a:rPr lang="ko" sz="1100"/>
              <a:t>Observation: HRNet and GAST-Net both outperform the benchmarks (or are very close), but their real novelty is being able to achieve similar performance on random unseen data</a:t>
            </a:r>
            <a:endParaRPr sz="1100"/>
          </a:p>
        </p:txBody>
      </p:sp>
      <p:graphicFrame>
        <p:nvGraphicFramePr>
          <p:cNvPr id="381" name="Google Shape;381;p24"/>
          <p:cNvGraphicFramePr/>
          <p:nvPr/>
        </p:nvGraphicFramePr>
        <p:xfrm>
          <a:off x="4572000" y="2244338"/>
          <a:ext cx="3000000" cy="3000000"/>
        </p:xfrm>
        <a:graphic>
          <a:graphicData uri="http://schemas.openxmlformats.org/drawingml/2006/table">
            <a:tbl>
              <a:tblPr>
                <a:noFill/>
                <a:tableStyleId>{EF5EA10C-6F0F-4DF9-93AA-553708EA69EB}</a:tableStyleId>
              </a:tblPr>
              <a:tblGrid>
                <a:gridCol w="1254100"/>
                <a:gridCol w="1254100"/>
                <a:gridCol w="1254100"/>
              </a:tblGrid>
              <a:tr h="483025">
                <a:tc>
                  <a:txBody>
                    <a:bodyPr/>
                    <a:lstStyle/>
                    <a:p>
                      <a:pPr indent="0" lvl="0" marL="0" rtl="0" algn="l">
                        <a:spcBef>
                          <a:spcPts val="0"/>
                        </a:spcBef>
                        <a:spcAft>
                          <a:spcPts val="0"/>
                        </a:spcAft>
                        <a:buNone/>
                      </a:pPr>
                      <a:r>
                        <a:rPr b="1" lang="ko">
                          <a:latin typeface="Nunito"/>
                          <a:ea typeface="Nunito"/>
                          <a:cs typeface="Nunito"/>
                          <a:sym typeface="Nunito"/>
                        </a:rPr>
                        <a:t>MPJPE</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ko">
                          <a:latin typeface="Nunito"/>
                          <a:ea typeface="Nunito"/>
                          <a:cs typeface="Nunito"/>
                          <a:sym typeface="Nunito"/>
                        </a:rPr>
                        <a:t>Human3.6M</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ko">
                          <a:latin typeface="Nunito"/>
                          <a:ea typeface="Nunito"/>
                          <a:cs typeface="Nunito"/>
                          <a:sym typeface="Nunito"/>
                        </a:rPr>
                        <a:t>HumanEva-I</a:t>
                      </a:r>
                      <a:endParaRPr b="1">
                        <a:latin typeface="Nunito"/>
                        <a:ea typeface="Nunito"/>
                        <a:cs typeface="Nunito"/>
                        <a:sym typeface="Nunito"/>
                      </a:endParaRPr>
                    </a:p>
                  </a:txBody>
                  <a:tcPr marT="91425" marB="91425" marR="91425" marL="91425"/>
                </a:tc>
              </a:tr>
              <a:tr h="483025">
                <a:tc>
                  <a:txBody>
                    <a:bodyPr/>
                    <a:lstStyle/>
                    <a:p>
                      <a:pPr indent="0" lvl="0" marL="0" rtl="0" algn="l">
                        <a:spcBef>
                          <a:spcPts val="0"/>
                        </a:spcBef>
                        <a:spcAft>
                          <a:spcPts val="0"/>
                        </a:spcAft>
                        <a:buNone/>
                      </a:pPr>
                      <a:r>
                        <a:rPr lang="ko">
                          <a:latin typeface="Nunito"/>
                          <a:ea typeface="Nunito"/>
                          <a:cs typeface="Nunito"/>
                          <a:sym typeface="Nunito"/>
                        </a:rPr>
                        <a:t>GAST-Net</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ko">
                          <a:latin typeface="Nunito"/>
                          <a:ea typeface="Nunito"/>
                          <a:cs typeface="Nunito"/>
                          <a:sym typeface="Nunito"/>
                        </a:rPr>
                        <a:t>23.11</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ko">
                          <a:latin typeface="Nunito"/>
                          <a:ea typeface="Nunito"/>
                          <a:cs typeface="Nunito"/>
                          <a:sym typeface="Nunito"/>
                        </a:rPr>
                        <a:t>21.2</a:t>
                      </a:r>
                      <a:endParaRPr>
                        <a:latin typeface="Nunito"/>
                        <a:ea typeface="Nunito"/>
                        <a:cs typeface="Nunito"/>
                        <a:sym typeface="Nunito"/>
                      </a:endParaRPr>
                    </a:p>
                  </a:txBody>
                  <a:tcPr marT="91425" marB="91425" marR="91425" marL="91425"/>
                </a:tc>
              </a:tr>
              <a:tr h="483025">
                <a:tc>
                  <a:txBody>
                    <a:bodyPr/>
                    <a:lstStyle/>
                    <a:p>
                      <a:pPr indent="0" lvl="0" marL="0" rtl="0" algn="l">
                        <a:spcBef>
                          <a:spcPts val="0"/>
                        </a:spcBef>
                        <a:spcAft>
                          <a:spcPts val="0"/>
                        </a:spcAft>
                        <a:buNone/>
                      </a:pPr>
                      <a:r>
                        <a:rPr lang="ko">
                          <a:latin typeface="Nunito"/>
                          <a:ea typeface="Nunito"/>
                          <a:cs typeface="Nunito"/>
                          <a:sym typeface="Nunito"/>
                        </a:rPr>
                        <a:t>Pavllo</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ko">
                          <a:latin typeface="Nunito"/>
                          <a:ea typeface="Nunito"/>
                          <a:cs typeface="Nunito"/>
                          <a:sym typeface="Nunito"/>
                        </a:rPr>
                        <a:t>34.5</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ko">
                          <a:latin typeface="Nunito"/>
                          <a:ea typeface="Nunito"/>
                          <a:cs typeface="Nunito"/>
                          <a:sym typeface="Nunito"/>
                        </a:rPr>
                        <a:t>35.2</a:t>
                      </a:r>
                      <a:endParaRPr>
                        <a:latin typeface="Nunito"/>
                        <a:ea typeface="Nunito"/>
                        <a:cs typeface="Nunito"/>
                        <a:sym typeface="Nunito"/>
                      </a:endParaRPr>
                    </a:p>
                  </a:txBody>
                  <a:tcPr marT="91425" marB="91425" marR="91425" marL="91425"/>
                </a:tc>
              </a:tr>
            </a:tbl>
          </a:graphicData>
        </a:graphic>
      </p:graphicFrame>
      <p:graphicFrame>
        <p:nvGraphicFramePr>
          <p:cNvPr id="382" name="Google Shape;382;p24"/>
          <p:cNvGraphicFramePr/>
          <p:nvPr/>
        </p:nvGraphicFramePr>
        <p:xfrm>
          <a:off x="1303800" y="2244350"/>
          <a:ext cx="3000000" cy="3000000"/>
        </p:xfrm>
        <a:graphic>
          <a:graphicData uri="http://schemas.openxmlformats.org/drawingml/2006/table">
            <a:tbl>
              <a:tblPr>
                <a:noFill/>
                <a:tableStyleId>{EF5EA10C-6F0F-4DF9-93AA-553708EA69EB}</a:tableStyleId>
              </a:tblPr>
              <a:tblGrid>
                <a:gridCol w="1682525"/>
                <a:gridCol w="752825"/>
                <a:gridCol w="657700"/>
              </a:tblGrid>
              <a:tr h="380525">
                <a:tc>
                  <a:txBody>
                    <a:bodyPr/>
                    <a:lstStyle/>
                    <a:p>
                      <a:pPr indent="0" lvl="0" marL="0" rtl="0" algn="l">
                        <a:spcBef>
                          <a:spcPts val="0"/>
                        </a:spcBef>
                        <a:spcAft>
                          <a:spcPts val="0"/>
                        </a:spcAft>
                        <a:buNone/>
                      </a:pPr>
                      <a:r>
                        <a:rPr b="1" lang="ko">
                          <a:latin typeface="Nunito"/>
                          <a:ea typeface="Nunito"/>
                          <a:cs typeface="Nunito"/>
                          <a:sym typeface="Nunito"/>
                        </a:rPr>
                        <a:t>mAP</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ko">
                          <a:latin typeface="Nunito"/>
                          <a:ea typeface="Nunito"/>
                          <a:cs typeface="Nunito"/>
                          <a:sym typeface="Nunito"/>
                        </a:rPr>
                        <a:t>COCO</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ko">
                          <a:latin typeface="Nunito"/>
                          <a:ea typeface="Nunito"/>
                          <a:cs typeface="Nunito"/>
                          <a:sym typeface="Nunito"/>
                        </a:rPr>
                        <a:t>MPII</a:t>
                      </a:r>
                      <a:endParaRPr b="1">
                        <a:latin typeface="Nunito"/>
                        <a:ea typeface="Nunito"/>
                        <a:cs typeface="Nunito"/>
                        <a:sym typeface="Nunito"/>
                      </a:endParaRPr>
                    </a:p>
                  </a:txBody>
                  <a:tcPr marT="91425" marB="91425" marR="91425" marL="91425"/>
                </a:tc>
              </a:tr>
              <a:tr h="361875">
                <a:tc>
                  <a:txBody>
                    <a:bodyPr/>
                    <a:lstStyle/>
                    <a:p>
                      <a:pPr indent="0" lvl="0" marL="0" rtl="0" algn="l">
                        <a:spcBef>
                          <a:spcPts val="0"/>
                        </a:spcBef>
                        <a:spcAft>
                          <a:spcPts val="0"/>
                        </a:spcAft>
                        <a:buNone/>
                      </a:pPr>
                      <a:r>
                        <a:rPr lang="ko">
                          <a:latin typeface="Nunito"/>
                          <a:ea typeface="Nunito"/>
                          <a:cs typeface="Nunito"/>
                          <a:sym typeface="Nunito"/>
                        </a:rPr>
                        <a:t>HRNet</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ko">
                          <a:latin typeface="Nunito"/>
                          <a:ea typeface="Nunito"/>
                          <a:cs typeface="Nunito"/>
                          <a:sym typeface="Nunito"/>
                        </a:rPr>
                        <a:t>91.5</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ko">
                          <a:latin typeface="Nunito"/>
                          <a:ea typeface="Nunito"/>
                          <a:cs typeface="Nunito"/>
                          <a:sym typeface="Nunito"/>
                        </a:rPr>
                        <a:t>92.3</a:t>
                      </a:r>
                      <a:endParaRPr>
                        <a:latin typeface="Nunito"/>
                        <a:ea typeface="Nunito"/>
                        <a:cs typeface="Nunito"/>
                        <a:sym typeface="Nunito"/>
                      </a:endParaRPr>
                    </a:p>
                  </a:txBody>
                  <a:tcPr marT="91425" marB="91425" marR="91425" marL="91425"/>
                </a:tc>
              </a:tr>
              <a:tr h="399175">
                <a:tc>
                  <a:txBody>
                    <a:bodyPr/>
                    <a:lstStyle/>
                    <a:p>
                      <a:pPr indent="0" lvl="0" marL="0" rtl="0" algn="l">
                        <a:spcBef>
                          <a:spcPts val="0"/>
                        </a:spcBef>
                        <a:spcAft>
                          <a:spcPts val="0"/>
                        </a:spcAft>
                        <a:buNone/>
                      </a:pPr>
                      <a:r>
                        <a:rPr lang="ko">
                          <a:latin typeface="Nunito"/>
                          <a:ea typeface="Nunito"/>
                          <a:cs typeface="Nunito"/>
                          <a:sym typeface="Nunito"/>
                        </a:rPr>
                        <a:t>CPN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ko">
                          <a:latin typeface="Nunito"/>
                          <a:ea typeface="Nunito"/>
                          <a:cs typeface="Nunito"/>
                          <a:sym typeface="Nunito"/>
                        </a:rPr>
                        <a:t>74.9</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ko">
                          <a:latin typeface="Nunito"/>
                          <a:ea typeface="Nunito"/>
                          <a:cs typeface="Nunito"/>
                          <a:sym typeface="Nunito"/>
                        </a:rPr>
                        <a:t>77.0</a:t>
                      </a:r>
                      <a:endParaRPr>
                        <a:latin typeface="Nunito"/>
                        <a:ea typeface="Nunito"/>
                        <a:cs typeface="Nunito"/>
                        <a:sym typeface="Nunito"/>
                      </a:endParaRPr>
                    </a:p>
                  </a:txBody>
                  <a:tcPr marT="91425" marB="91425" marR="91425" marL="91425"/>
                </a:tc>
              </a:tr>
              <a:tr h="483025">
                <a:tc>
                  <a:txBody>
                    <a:bodyPr/>
                    <a:lstStyle/>
                    <a:p>
                      <a:pPr indent="0" lvl="0" marL="0" rtl="0" algn="l">
                        <a:spcBef>
                          <a:spcPts val="0"/>
                        </a:spcBef>
                        <a:spcAft>
                          <a:spcPts val="0"/>
                        </a:spcAft>
                        <a:buNone/>
                      </a:pPr>
                      <a:r>
                        <a:rPr lang="ko">
                          <a:latin typeface="Nunito"/>
                          <a:ea typeface="Nunito"/>
                          <a:cs typeface="Nunito"/>
                          <a:sym typeface="Nunito"/>
                        </a:rPr>
                        <a:t>Integral Pose</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ko">
                          <a:latin typeface="Nunito"/>
                          <a:ea typeface="Nunito"/>
                          <a:cs typeface="Nunito"/>
                          <a:sym typeface="Nunito"/>
                        </a:rPr>
                        <a:t>67.8</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ko">
                          <a:latin typeface="Nunito"/>
                          <a:ea typeface="Nunito"/>
                          <a:cs typeface="Nunito"/>
                          <a:sym typeface="Nunito"/>
                        </a:rPr>
                        <a:t>-</a:t>
                      </a:r>
                      <a:endParaRPr>
                        <a:latin typeface="Nunito"/>
                        <a:ea typeface="Nunito"/>
                        <a:cs typeface="Nunito"/>
                        <a:sym typeface="Nunito"/>
                      </a:endParaRPr>
                    </a:p>
                  </a:txBody>
                  <a:tcPr marT="91425" marB="91425" marR="91425" marL="91425"/>
                </a:tc>
              </a:tr>
              <a:tr h="483025">
                <a:tc>
                  <a:txBody>
                    <a:bodyPr/>
                    <a:lstStyle/>
                    <a:p>
                      <a:pPr indent="0" lvl="0" marL="0" rtl="0" algn="l">
                        <a:spcBef>
                          <a:spcPts val="0"/>
                        </a:spcBef>
                        <a:spcAft>
                          <a:spcPts val="0"/>
                        </a:spcAft>
                        <a:buNone/>
                      </a:pPr>
                      <a:r>
                        <a:rPr lang="ko">
                          <a:latin typeface="Nunito"/>
                          <a:ea typeface="Nunito"/>
                          <a:cs typeface="Nunito"/>
                          <a:sym typeface="Nunito"/>
                        </a:rPr>
                        <a:t>SimpleEnsemble</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ko">
                          <a:latin typeface="Nunito"/>
                          <a:ea typeface="Nunito"/>
                          <a:cs typeface="Nunito"/>
                          <a:sym typeface="Nunito"/>
                        </a:rPr>
                        <a:t>-</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ko">
                          <a:latin typeface="Nunito"/>
                          <a:ea typeface="Nunito"/>
                          <a:cs typeface="Nunito"/>
                          <a:sym typeface="Nunito"/>
                        </a:rPr>
                        <a:t>91.5</a:t>
                      </a:r>
                      <a:endParaRPr>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Issues Fixed - Occlusion</a:t>
            </a:r>
            <a:endParaRPr/>
          </a:p>
        </p:txBody>
      </p:sp>
      <p:sp>
        <p:nvSpPr>
          <p:cNvPr id="388" name="Google Shape;388;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a:t> </a:t>
            </a:r>
            <a:endParaRPr/>
          </a:p>
        </p:txBody>
      </p:sp>
      <p:sp>
        <p:nvSpPr>
          <p:cNvPr id="389" name="Google Shape;389;p25"/>
          <p:cNvSpPr txBox="1"/>
          <p:nvPr/>
        </p:nvSpPr>
        <p:spPr>
          <a:xfrm>
            <a:off x="1541250" y="1454200"/>
            <a:ext cx="6061500" cy="42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latin typeface="Nunito"/>
                <a:ea typeface="Nunito"/>
                <a:cs typeface="Nunito"/>
                <a:sym typeface="Nunito"/>
              </a:rPr>
              <a:t>Self-occlusion occurring due to side profile view overcomed</a:t>
            </a:r>
            <a:endParaRPr sz="1600">
              <a:latin typeface="Nunito"/>
              <a:ea typeface="Nunito"/>
              <a:cs typeface="Nunito"/>
              <a:sym typeface="Nunito"/>
            </a:endParaRPr>
          </a:p>
        </p:txBody>
      </p:sp>
      <p:pic>
        <p:nvPicPr>
          <p:cNvPr id="390" name="Google Shape;390;p25" title="animation_Sports-2.mp4">
            <a:hlinkClick r:id="rId3"/>
          </p:cNvPr>
          <p:cNvPicPr preferRelativeResize="0"/>
          <p:nvPr/>
        </p:nvPicPr>
        <p:blipFill>
          <a:blip r:embed="rId4">
            <a:alphaModFix/>
          </a:blip>
          <a:stretch>
            <a:fillRect/>
          </a:stretch>
        </p:blipFill>
        <p:spPr>
          <a:xfrm>
            <a:off x="1618500" y="1877500"/>
            <a:ext cx="5907000" cy="295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Issues Fixed - Jitter</a:t>
            </a:r>
            <a:endParaRPr/>
          </a:p>
        </p:txBody>
      </p:sp>
      <p:sp>
        <p:nvSpPr>
          <p:cNvPr id="396" name="Google Shape;396;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a:t> </a:t>
            </a:r>
            <a:endParaRPr/>
          </a:p>
        </p:txBody>
      </p:sp>
      <p:sp>
        <p:nvSpPr>
          <p:cNvPr id="397" name="Google Shape;397;p26"/>
          <p:cNvSpPr txBox="1"/>
          <p:nvPr/>
        </p:nvSpPr>
        <p:spPr>
          <a:xfrm>
            <a:off x="1541250" y="1454200"/>
            <a:ext cx="6061500" cy="42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latin typeface="Nunito"/>
                <a:ea typeface="Nunito"/>
                <a:cs typeface="Nunito"/>
                <a:sym typeface="Nunito"/>
              </a:rPr>
              <a:t>Due to proper formatting in pipeline, jitter is reduced</a:t>
            </a:r>
            <a:endParaRPr sz="1600">
              <a:latin typeface="Nunito"/>
              <a:ea typeface="Nunito"/>
              <a:cs typeface="Nunito"/>
              <a:sym typeface="Nunito"/>
            </a:endParaRPr>
          </a:p>
        </p:txBody>
      </p:sp>
      <p:pic>
        <p:nvPicPr>
          <p:cNvPr id="398" name="Google Shape;398;p26" title="animation_Workout-1.mp4">
            <a:hlinkClick r:id="rId3"/>
          </p:cNvPr>
          <p:cNvPicPr preferRelativeResize="0"/>
          <p:nvPr/>
        </p:nvPicPr>
        <p:blipFill>
          <a:blip r:embed="rId4">
            <a:alphaModFix/>
          </a:blip>
          <a:stretch>
            <a:fillRect/>
          </a:stretch>
        </p:blipFill>
        <p:spPr>
          <a:xfrm>
            <a:off x="1619288" y="1877500"/>
            <a:ext cx="5905425" cy="29527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How can I use this?</a:t>
            </a:r>
            <a:endParaRPr/>
          </a:p>
        </p:txBody>
      </p:sp>
      <p:sp>
        <p:nvSpPr>
          <p:cNvPr id="404" name="Google Shape;404;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a:t> </a:t>
            </a:r>
            <a:endParaRPr/>
          </a:p>
        </p:txBody>
      </p:sp>
      <p:pic>
        <p:nvPicPr>
          <p:cNvPr id="405" name="Google Shape;405;p27" title="animation_Tennis-4.mp4">
            <a:hlinkClick r:id="rId3"/>
          </p:cNvPr>
          <p:cNvPicPr preferRelativeResize="0"/>
          <p:nvPr/>
        </p:nvPicPr>
        <p:blipFill>
          <a:blip r:embed="rId4">
            <a:alphaModFix/>
          </a:blip>
          <a:stretch>
            <a:fillRect/>
          </a:stretch>
        </p:blipFill>
        <p:spPr>
          <a:xfrm>
            <a:off x="1275588" y="1235225"/>
            <a:ext cx="6592825" cy="3296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Building Web Applications</a:t>
            </a:r>
            <a:endParaRPr/>
          </a:p>
        </p:txBody>
      </p:sp>
      <p:pic>
        <p:nvPicPr>
          <p:cNvPr id="411" name="Google Shape;411;p28"/>
          <p:cNvPicPr preferRelativeResize="0"/>
          <p:nvPr/>
        </p:nvPicPr>
        <p:blipFill>
          <a:blip r:embed="rId3">
            <a:alphaModFix/>
          </a:blip>
          <a:stretch>
            <a:fillRect/>
          </a:stretch>
        </p:blipFill>
        <p:spPr>
          <a:xfrm>
            <a:off x="1177225" y="1597879"/>
            <a:ext cx="2217034" cy="1197043"/>
          </a:xfrm>
          <a:prstGeom prst="rect">
            <a:avLst/>
          </a:prstGeom>
          <a:noFill/>
          <a:ln>
            <a:noFill/>
          </a:ln>
        </p:spPr>
      </p:pic>
      <p:pic>
        <p:nvPicPr>
          <p:cNvPr id="412" name="Google Shape;412;p28"/>
          <p:cNvPicPr preferRelativeResize="0"/>
          <p:nvPr/>
        </p:nvPicPr>
        <p:blipFill>
          <a:blip r:embed="rId4">
            <a:alphaModFix/>
          </a:blip>
          <a:stretch>
            <a:fillRect/>
          </a:stretch>
        </p:blipFill>
        <p:spPr>
          <a:xfrm>
            <a:off x="5546880" y="1264700"/>
            <a:ext cx="2217021" cy="1706850"/>
          </a:xfrm>
          <a:prstGeom prst="rect">
            <a:avLst/>
          </a:prstGeom>
          <a:noFill/>
          <a:ln>
            <a:noFill/>
          </a:ln>
        </p:spPr>
      </p:pic>
      <p:sp>
        <p:nvSpPr>
          <p:cNvPr id="413" name="Google Shape;413;p28"/>
          <p:cNvSpPr txBox="1"/>
          <p:nvPr/>
        </p:nvSpPr>
        <p:spPr>
          <a:xfrm>
            <a:off x="490600" y="3118325"/>
            <a:ext cx="3590100" cy="162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202122"/>
              </a:buClr>
              <a:buSzPts val="1400"/>
              <a:buChar char="●"/>
            </a:pPr>
            <a:r>
              <a:rPr lang="ko">
                <a:solidFill>
                  <a:srgbClr val="202122"/>
                </a:solidFill>
                <a:highlight>
                  <a:srgbClr val="FFFFFF"/>
                </a:highlight>
              </a:rPr>
              <a:t>Python-based free and open-source web framework</a:t>
            </a:r>
            <a:endParaRPr>
              <a:solidFill>
                <a:srgbClr val="202122"/>
              </a:solidFill>
              <a:highlight>
                <a:srgbClr val="FFFFFF"/>
              </a:highlight>
            </a:endParaRPr>
          </a:p>
          <a:p>
            <a:pPr indent="-317500" lvl="0" marL="457200" rtl="0" algn="l">
              <a:spcBef>
                <a:spcPts val="0"/>
              </a:spcBef>
              <a:spcAft>
                <a:spcPts val="0"/>
              </a:spcAft>
              <a:buSzPts val="1400"/>
              <a:buFont typeface="Nunito"/>
              <a:buChar char="●"/>
            </a:pPr>
            <a:r>
              <a:rPr lang="ko">
                <a:latin typeface="Nunito"/>
                <a:ea typeface="Nunito"/>
                <a:cs typeface="Nunito"/>
                <a:sym typeface="Nunito"/>
              </a:rPr>
              <a:t>Version 3.1.4</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ko">
                <a:latin typeface="Nunito"/>
                <a:ea typeface="Nunito"/>
                <a:cs typeface="Nunito"/>
                <a:sym typeface="Nunito"/>
              </a:rPr>
              <a:t>Pre-built sqlite database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ko">
                <a:latin typeface="Nunito"/>
                <a:ea typeface="Nunito"/>
                <a:cs typeface="Nunito"/>
                <a:sym typeface="Nunito"/>
              </a:rPr>
              <a:t>Made index.html, after_index.html</a:t>
            </a:r>
            <a:endParaRPr>
              <a:latin typeface="Nunito"/>
              <a:ea typeface="Nunito"/>
              <a:cs typeface="Nunito"/>
              <a:sym typeface="Nunito"/>
            </a:endParaRPr>
          </a:p>
        </p:txBody>
      </p:sp>
      <p:sp>
        <p:nvSpPr>
          <p:cNvPr id="414" name="Google Shape;414;p28"/>
          <p:cNvSpPr txBox="1"/>
          <p:nvPr/>
        </p:nvSpPr>
        <p:spPr>
          <a:xfrm>
            <a:off x="5546875" y="3118325"/>
            <a:ext cx="2704200" cy="111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ko">
                <a:latin typeface="Nunito"/>
                <a:ea typeface="Nunito"/>
                <a:cs typeface="Nunito"/>
                <a:sym typeface="Nunito"/>
              </a:rPr>
              <a:t>Ubuntu 18.04.4</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ko">
                <a:latin typeface="Nunito"/>
                <a:ea typeface="Nunito"/>
                <a:cs typeface="Nunito"/>
                <a:sym typeface="Nunito"/>
              </a:rPr>
              <a:t>15.3GB memory</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ko">
                <a:latin typeface="Nunito"/>
                <a:ea typeface="Nunito"/>
                <a:cs typeface="Nunito"/>
                <a:sym typeface="Nunito"/>
              </a:rPr>
              <a:t>CPU</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Demo Time!!</a:t>
            </a:r>
            <a:endParaRPr/>
          </a:p>
        </p:txBody>
      </p:sp>
      <p:pic>
        <p:nvPicPr>
          <p:cNvPr id="420" name="Google Shape;420;p29"/>
          <p:cNvPicPr preferRelativeResize="0"/>
          <p:nvPr/>
        </p:nvPicPr>
        <p:blipFill>
          <a:blip r:embed="rId3">
            <a:alphaModFix/>
          </a:blip>
          <a:stretch>
            <a:fillRect/>
          </a:stretch>
        </p:blipFill>
        <p:spPr>
          <a:xfrm>
            <a:off x="885825" y="1597875"/>
            <a:ext cx="7372349" cy="2522549"/>
          </a:xfrm>
          <a:prstGeom prst="rect">
            <a:avLst/>
          </a:prstGeom>
          <a:noFill/>
          <a:ln>
            <a:noFill/>
          </a:ln>
        </p:spPr>
      </p:pic>
      <p:sp>
        <p:nvSpPr>
          <p:cNvPr id="421" name="Google Shape;421;p29"/>
          <p:cNvSpPr txBox="1"/>
          <p:nvPr/>
        </p:nvSpPr>
        <p:spPr>
          <a:xfrm>
            <a:off x="1303800" y="4071925"/>
            <a:ext cx="6954300" cy="3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latin typeface="Nunito"/>
                <a:ea typeface="Nunito"/>
                <a:cs typeface="Nunito"/>
                <a:sym typeface="Nunito"/>
              </a:rPr>
              <a:t>Home Page</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Conclusion</a:t>
            </a:r>
            <a:endParaRPr/>
          </a:p>
        </p:txBody>
      </p:sp>
      <p:sp>
        <p:nvSpPr>
          <p:cNvPr id="427" name="Google Shape;427;p30"/>
          <p:cNvSpPr txBox="1"/>
          <p:nvPr>
            <p:ph idx="1" type="body"/>
          </p:nvPr>
        </p:nvSpPr>
        <p:spPr>
          <a:xfrm>
            <a:off x="1019925" y="1990050"/>
            <a:ext cx="73143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ko" sz="2000"/>
              <a:t>Did a thorough research of the field</a:t>
            </a:r>
            <a:endParaRPr sz="2000"/>
          </a:p>
          <a:p>
            <a:pPr indent="-355600" lvl="0" marL="457200" rtl="0" algn="l">
              <a:spcBef>
                <a:spcPts val="0"/>
              </a:spcBef>
              <a:spcAft>
                <a:spcPts val="0"/>
              </a:spcAft>
              <a:buSzPts val="2000"/>
              <a:buChar char="●"/>
            </a:pPr>
            <a:r>
              <a:rPr lang="ko" sz="2000"/>
              <a:t>Tried working on multiple datasets and models </a:t>
            </a:r>
            <a:endParaRPr sz="2000"/>
          </a:p>
          <a:p>
            <a:pPr indent="-355600" lvl="0" marL="457200" rtl="0" algn="l">
              <a:spcBef>
                <a:spcPts val="0"/>
              </a:spcBef>
              <a:spcAft>
                <a:spcPts val="0"/>
              </a:spcAft>
              <a:buSzPts val="2000"/>
              <a:buChar char="●"/>
            </a:pPr>
            <a:r>
              <a:rPr lang="ko" sz="2000"/>
              <a:t>Set up pipelines for project (HR-Net, GAST-Net)</a:t>
            </a:r>
            <a:endParaRPr sz="2000"/>
          </a:p>
          <a:p>
            <a:pPr indent="-355600" lvl="0" marL="457200" rtl="0" algn="l">
              <a:spcBef>
                <a:spcPts val="0"/>
              </a:spcBef>
              <a:spcAft>
                <a:spcPts val="0"/>
              </a:spcAft>
              <a:buSzPts val="2000"/>
              <a:buChar char="●"/>
            </a:pPr>
            <a:r>
              <a:rPr lang="ko" sz="2000"/>
              <a:t>Fixed issues (Jittery, Occlusion, and depth ambiguity)</a:t>
            </a:r>
            <a:endParaRPr sz="2000"/>
          </a:p>
          <a:p>
            <a:pPr indent="-355600" lvl="0" marL="457200" rtl="0" algn="l">
              <a:spcBef>
                <a:spcPts val="0"/>
              </a:spcBef>
              <a:spcAft>
                <a:spcPts val="0"/>
              </a:spcAft>
              <a:buSzPts val="2000"/>
              <a:buChar char="●"/>
            </a:pPr>
            <a:r>
              <a:rPr lang="ko" sz="2000"/>
              <a:t>Set up web application with Django and AWS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1"/>
          <p:cNvSpPr txBox="1"/>
          <p:nvPr>
            <p:ph idx="1" type="body"/>
          </p:nvPr>
        </p:nvSpPr>
        <p:spPr>
          <a:xfrm>
            <a:off x="964825" y="1513875"/>
            <a:ext cx="7030500" cy="25416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ko" sz="5700"/>
              <a:t>Thank you!</a:t>
            </a:r>
            <a:endParaRPr sz="5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Project Goal</a:t>
            </a:r>
            <a:endParaRPr/>
          </a:p>
        </p:txBody>
      </p:sp>
      <p:sp>
        <p:nvSpPr>
          <p:cNvPr id="284" name="Google Shape;284;p14"/>
          <p:cNvSpPr txBox="1"/>
          <p:nvPr>
            <p:ph idx="1" type="body"/>
          </p:nvPr>
        </p:nvSpPr>
        <p:spPr>
          <a:xfrm>
            <a:off x="311700" y="1691200"/>
            <a:ext cx="8520600" cy="28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A1E8D9"/>
              </a:buClr>
              <a:buSzPts val="1100"/>
              <a:buFont typeface="Arial"/>
              <a:buNone/>
            </a:pPr>
            <a:r>
              <a:rPr lang="ko" sz="2600"/>
              <a:t>Perform 3D human pose estimation on monocular RGB images and videos, and make an interactive tool that helps in using this technology with convenience.</a:t>
            </a:r>
            <a:endParaRPr sz="1200">
              <a:solidFill>
                <a:srgbClr val="424242"/>
              </a:solidFill>
            </a:endParaRPr>
          </a:p>
          <a:p>
            <a:pPr indent="0" lvl="0" marL="0" rtl="0" algn="l">
              <a:spcBef>
                <a:spcPts val="1000"/>
              </a:spcBef>
              <a:spcAft>
                <a:spcPts val="16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Where is this useful?</a:t>
            </a:r>
            <a:endParaRPr/>
          </a:p>
        </p:txBody>
      </p:sp>
      <p:pic>
        <p:nvPicPr>
          <p:cNvPr id="290" name="Google Shape;290;p15"/>
          <p:cNvPicPr preferRelativeResize="0"/>
          <p:nvPr/>
        </p:nvPicPr>
        <p:blipFill>
          <a:blip r:embed="rId3">
            <a:alphaModFix/>
          </a:blip>
          <a:stretch>
            <a:fillRect/>
          </a:stretch>
        </p:blipFill>
        <p:spPr>
          <a:xfrm>
            <a:off x="1224713" y="3167263"/>
            <a:ext cx="2952493" cy="1501450"/>
          </a:xfrm>
          <a:prstGeom prst="rect">
            <a:avLst/>
          </a:prstGeom>
          <a:noFill/>
          <a:ln>
            <a:noFill/>
          </a:ln>
        </p:spPr>
      </p:pic>
      <p:pic>
        <p:nvPicPr>
          <p:cNvPr id="291" name="Google Shape;291;p15"/>
          <p:cNvPicPr preferRelativeResize="0"/>
          <p:nvPr/>
        </p:nvPicPr>
        <p:blipFill>
          <a:blip r:embed="rId4">
            <a:alphaModFix/>
          </a:blip>
          <a:stretch>
            <a:fillRect/>
          </a:stretch>
        </p:blipFill>
        <p:spPr>
          <a:xfrm>
            <a:off x="4902812" y="1352200"/>
            <a:ext cx="2794325" cy="1501454"/>
          </a:xfrm>
          <a:prstGeom prst="rect">
            <a:avLst/>
          </a:prstGeom>
          <a:noFill/>
          <a:ln>
            <a:noFill/>
          </a:ln>
        </p:spPr>
      </p:pic>
      <p:pic>
        <p:nvPicPr>
          <p:cNvPr id="292" name="Google Shape;292;p15"/>
          <p:cNvPicPr preferRelativeResize="0"/>
          <p:nvPr/>
        </p:nvPicPr>
        <p:blipFill>
          <a:blip r:embed="rId5">
            <a:alphaModFix/>
          </a:blip>
          <a:stretch>
            <a:fillRect/>
          </a:stretch>
        </p:blipFill>
        <p:spPr>
          <a:xfrm>
            <a:off x="1303800" y="1359250"/>
            <a:ext cx="2794327" cy="1487349"/>
          </a:xfrm>
          <a:prstGeom prst="rect">
            <a:avLst/>
          </a:prstGeom>
          <a:noFill/>
          <a:ln>
            <a:noFill/>
          </a:ln>
        </p:spPr>
      </p:pic>
      <p:sp>
        <p:nvSpPr>
          <p:cNvPr id="293" name="Google Shape;293;p15"/>
          <p:cNvSpPr txBox="1"/>
          <p:nvPr/>
        </p:nvSpPr>
        <p:spPr>
          <a:xfrm>
            <a:off x="1332950" y="2738825"/>
            <a:ext cx="2736000" cy="2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latin typeface="Nunito"/>
                <a:ea typeface="Nunito"/>
                <a:cs typeface="Nunito"/>
                <a:sym typeface="Nunito"/>
              </a:rPr>
              <a:t>Robotics</a:t>
            </a:r>
            <a:endParaRPr b="1">
              <a:latin typeface="Nunito"/>
              <a:ea typeface="Nunito"/>
              <a:cs typeface="Nunito"/>
              <a:sym typeface="Nunito"/>
            </a:endParaRPr>
          </a:p>
        </p:txBody>
      </p:sp>
      <p:sp>
        <p:nvSpPr>
          <p:cNvPr id="294" name="Google Shape;294;p15"/>
          <p:cNvSpPr txBox="1"/>
          <p:nvPr/>
        </p:nvSpPr>
        <p:spPr>
          <a:xfrm>
            <a:off x="1264251" y="4592425"/>
            <a:ext cx="2873400" cy="2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latin typeface="Nunito"/>
                <a:ea typeface="Nunito"/>
                <a:cs typeface="Nunito"/>
                <a:sym typeface="Nunito"/>
              </a:rPr>
              <a:t>Motion Capture</a:t>
            </a:r>
            <a:endParaRPr b="1">
              <a:latin typeface="Nunito"/>
              <a:ea typeface="Nunito"/>
              <a:cs typeface="Nunito"/>
              <a:sym typeface="Nunito"/>
            </a:endParaRPr>
          </a:p>
        </p:txBody>
      </p:sp>
      <p:sp>
        <p:nvSpPr>
          <p:cNvPr id="295" name="Google Shape;295;p15"/>
          <p:cNvSpPr txBox="1"/>
          <p:nvPr/>
        </p:nvSpPr>
        <p:spPr>
          <a:xfrm>
            <a:off x="4995112" y="4592425"/>
            <a:ext cx="2952600" cy="2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latin typeface="Nunito"/>
                <a:ea typeface="Nunito"/>
                <a:cs typeface="Nunito"/>
                <a:sym typeface="Nunito"/>
              </a:rPr>
              <a:t>CGI</a:t>
            </a:r>
            <a:endParaRPr b="1">
              <a:latin typeface="Nunito"/>
              <a:ea typeface="Nunito"/>
              <a:cs typeface="Nunito"/>
              <a:sym typeface="Nunito"/>
            </a:endParaRPr>
          </a:p>
        </p:txBody>
      </p:sp>
      <p:sp>
        <p:nvSpPr>
          <p:cNvPr id="296" name="Google Shape;296;p15"/>
          <p:cNvSpPr txBox="1"/>
          <p:nvPr/>
        </p:nvSpPr>
        <p:spPr>
          <a:xfrm>
            <a:off x="4995175" y="2738825"/>
            <a:ext cx="2702100" cy="2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latin typeface="Nunito"/>
                <a:ea typeface="Nunito"/>
                <a:cs typeface="Nunito"/>
                <a:sym typeface="Nunito"/>
              </a:rPr>
              <a:t>Surveillance</a:t>
            </a:r>
            <a:endParaRPr b="1">
              <a:latin typeface="Nunito"/>
              <a:ea typeface="Nunito"/>
              <a:cs typeface="Nunito"/>
              <a:sym typeface="Nunito"/>
            </a:endParaRPr>
          </a:p>
        </p:txBody>
      </p:sp>
      <p:pic>
        <p:nvPicPr>
          <p:cNvPr id="297" name="Google Shape;297;p15"/>
          <p:cNvPicPr preferRelativeResize="0"/>
          <p:nvPr/>
        </p:nvPicPr>
        <p:blipFill>
          <a:blip r:embed="rId6">
            <a:alphaModFix/>
          </a:blip>
          <a:stretch>
            <a:fillRect/>
          </a:stretch>
        </p:blipFill>
        <p:spPr>
          <a:xfrm>
            <a:off x="4995187" y="3145125"/>
            <a:ext cx="2952474" cy="15457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400"/>
              <a:t>Challenges - Self-Occlusion + Depth Ambiguity</a:t>
            </a:r>
            <a:endParaRPr sz="2400"/>
          </a:p>
        </p:txBody>
      </p:sp>
      <p:sp>
        <p:nvSpPr>
          <p:cNvPr id="303" name="Google Shape;303;p16"/>
          <p:cNvSpPr txBox="1"/>
          <p:nvPr/>
        </p:nvSpPr>
        <p:spPr>
          <a:xfrm>
            <a:off x="1303800" y="1597875"/>
            <a:ext cx="70305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latin typeface="Nunito"/>
                <a:ea typeface="Nunito"/>
                <a:cs typeface="Nunito"/>
                <a:sym typeface="Nunito"/>
              </a:rPr>
              <a:t>Cricket batsman practicing different shots</a:t>
            </a:r>
            <a:endParaRPr sz="1600">
              <a:latin typeface="Nunito"/>
              <a:ea typeface="Nunito"/>
              <a:cs typeface="Nunito"/>
              <a:sym typeface="Nunito"/>
            </a:endParaRPr>
          </a:p>
          <a:p>
            <a:pPr indent="0" lvl="0" marL="0" rtl="0" algn="ctr">
              <a:spcBef>
                <a:spcPts val="0"/>
              </a:spcBef>
              <a:spcAft>
                <a:spcPts val="0"/>
              </a:spcAft>
              <a:buNone/>
            </a:pPr>
            <a:r>
              <a:t/>
            </a:r>
            <a:endParaRPr sz="1600">
              <a:latin typeface="Nunito"/>
              <a:ea typeface="Nunito"/>
              <a:cs typeface="Nunito"/>
              <a:sym typeface="Nunito"/>
            </a:endParaRPr>
          </a:p>
        </p:txBody>
      </p:sp>
      <p:pic>
        <p:nvPicPr>
          <p:cNvPr id="304" name="Google Shape;304;p16" title="Sports-2-3D.mp4">
            <a:hlinkClick r:id="rId3"/>
          </p:cNvPr>
          <p:cNvPicPr preferRelativeResize="0"/>
          <p:nvPr/>
        </p:nvPicPr>
        <p:blipFill>
          <a:blip r:embed="rId4">
            <a:alphaModFix/>
          </a:blip>
          <a:stretch>
            <a:fillRect/>
          </a:stretch>
        </p:blipFill>
        <p:spPr>
          <a:xfrm>
            <a:off x="3769528" y="2228825"/>
            <a:ext cx="4564773" cy="2282400"/>
          </a:xfrm>
          <a:prstGeom prst="rect">
            <a:avLst/>
          </a:prstGeom>
          <a:noFill/>
          <a:ln>
            <a:noFill/>
          </a:ln>
        </p:spPr>
      </p:pic>
      <p:sp>
        <p:nvSpPr>
          <p:cNvPr id="305" name="Google Shape;305;p16"/>
          <p:cNvSpPr txBox="1"/>
          <p:nvPr/>
        </p:nvSpPr>
        <p:spPr>
          <a:xfrm>
            <a:off x="1303800" y="2185925"/>
            <a:ext cx="2361000" cy="236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ko" sz="1600">
                <a:latin typeface="Nunito"/>
                <a:ea typeface="Nunito"/>
                <a:cs typeface="Nunito"/>
                <a:sym typeface="Nunito"/>
              </a:rPr>
              <a:t>Self-occlusion</a:t>
            </a:r>
            <a:r>
              <a:rPr lang="ko" sz="1600">
                <a:latin typeface="Nunito"/>
                <a:ea typeface="Nunito"/>
                <a:cs typeface="Nunito"/>
                <a:sym typeface="Nunito"/>
              </a:rPr>
              <a:t>- one of the arm and leg are hidden behind the batsman’s body</a:t>
            </a:r>
            <a:endParaRPr sz="1600">
              <a:latin typeface="Nunito"/>
              <a:ea typeface="Nunito"/>
              <a:cs typeface="Nunito"/>
              <a:sym typeface="Nunito"/>
            </a:endParaRPr>
          </a:p>
          <a:p>
            <a:pPr indent="0" lvl="0" marL="0" rtl="0" algn="just">
              <a:spcBef>
                <a:spcPts val="0"/>
              </a:spcBef>
              <a:spcAft>
                <a:spcPts val="0"/>
              </a:spcAft>
              <a:buNone/>
            </a:pPr>
            <a:r>
              <a:rPr b="1" lang="ko" sz="1600">
                <a:latin typeface="Nunito"/>
                <a:ea typeface="Nunito"/>
                <a:cs typeface="Nunito"/>
                <a:sym typeface="Nunito"/>
              </a:rPr>
              <a:t>Depth Ambiguity-</a:t>
            </a:r>
            <a:r>
              <a:rPr lang="ko" sz="1600">
                <a:latin typeface="Nunito"/>
                <a:ea typeface="Nunito"/>
                <a:cs typeface="Nunito"/>
                <a:sym typeface="Nunito"/>
              </a:rPr>
              <a:t> How far the different body parts are from the camera is difficult to access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Challenges</a:t>
            </a:r>
            <a:r>
              <a:rPr lang="ko"/>
              <a:t> - Jitter</a:t>
            </a:r>
            <a:endParaRPr/>
          </a:p>
        </p:txBody>
      </p:sp>
      <p:sp>
        <p:nvSpPr>
          <p:cNvPr id="311" name="Google Shape;311;p17"/>
          <p:cNvSpPr txBox="1"/>
          <p:nvPr/>
        </p:nvSpPr>
        <p:spPr>
          <a:xfrm>
            <a:off x="1541250" y="1597875"/>
            <a:ext cx="6792900" cy="43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latin typeface="Nunito"/>
                <a:ea typeface="Nunito"/>
                <a:cs typeface="Nunito"/>
                <a:sym typeface="Nunito"/>
              </a:rPr>
              <a:t>Man doing jumping jacks and stem engines</a:t>
            </a:r>
            <a:endParaRPr sz="1600">
              <a:latin typeface="Nunito"/>
              <a:ea typeface="Nunito"/>
              <a:cs typeface="Nunito"/>
              <a:sym typeface="Nunito"/>
            </a:endParaRPr>
          </a:p>
        </p:txBody>
      </p:sp>
      <p:pic>
        <p:nvPicPr>
          <p:cNvPr id="312" name="Google Shape;312;p17" title="Workout-1-3D.mp4">
            <a:hlinkClick r:id="rId3"/>
          </p:cNvPr>
          <p:cNvPicPr preferRelativeResize="0"/>
          <p:nvPr/>
        </p:nvPicPr>
        <p:blipFill>
          <a:blip r:embed="rId4">
            <a:alphaModFix/>
          </a:blip>
          <a:stretch>
            <a:fillRect/>
          </a:stretch>
        </p:blipFill>
        <p:spPr>
          <a:xfrm>
            <a:off x="3723250" y="2141450"/>
            <a:ext cx="4611050" cy="2305525"/>
          </a:xfrm>
          <a:prstGeom prst="rect">
            <a:avLst/>
          </a:prstGeom>
          <a:noFill/>
          <a:ln>
            <a:noFill/>
          </a:ln>
        </p:spPr>
      </p:pic>
      <p:sp>
        <p:nvSpPr>
          <p:cNvPr id="313" name="Google Shape;313;p17"/>
          <p:cNvSpPr txBox="1"/>
          <p:nvPr/>
        </p:nvSpPr>
        <p:spPr>
          <a:xfrm>
            <a:off x="1303800" y="2447313"/>
            <a:ext cx="2350200" cy="1693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ko" sz="1600">
                <a:latin typeface="Nunito"/>
                <a:ea typeface="Nunito"/>
                <a:cs typeface="Nunito"/>
                <a:sym typeface="Nunito"/>
              </a:rPr>
              <a:t>Jitter</a:t>
            </a:r>
            <a:r>
              <a:rPr lang="ko" sz="1600">
                <a:latin typeface="Nunito"/>
                <a:ea typeface="Nunito"/>
                <a:cs typeface="Nunito"/>
                <a:sym typeface="Nunito"/>
              </a:rPr>
              <a:t>- Because of the lesser number of frames to cover this complicated exercise the final output is a bit jittery or shaky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Approach</a:t>
            </a:r>
            <a:endParaRPr/>
          </a:p>
        </p:txBody>
      </p:sp>
      <p:sp>
        <p:nvSpPr>
          <p:cNvPr id="319" name="Google Shape;319;p18"/>
          <p:cNvSpPr txBox="1"/>
          <p:nvPr/>
        </p:nvSpPr>
        <p:spPr>
          <a:xfrm>
            <a:off x="935300" y="1394825"/>
            <a:ext cx="7362300" cy="831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Font typeface="Nunito"/>
              <a:buChar char="●"/>
            </a:pPr>
            <a:r>
              <a:rPr lang="ko" sz="1700">
                <a:latin typeface="Nunito"/>
                <a:ea typeface="Nunito"/>
                <a:cs typeface="Nunito"/>
                <a:sym typeface="Nunito"/>
              </a:rPr>
              <a:t>Two-step method first predict 2D keypoints from RGB images and then lift them to 3D poses.</a:t>
            </a:r>
            <a:endParaRPr sz="1700">
              <a:latin typeface="Nunito"/>
              <a:ea typeface="Nunito"/>
              <a:cs typeface="Nunito"/>
              <a:sym typeface="Nunito"/>
            </a:endParaRPr>
          </a:p>
          <a:p>
            <a:pPr indent="0" lvl="0" marL="0" rtl="0" algn="l">
              <a:lnSpc>
                <a:spcPct val="115000"/>
              </a:lnSpc>
              <a:spcBef>
                <a:spcPts val="1600"/>
              </a:spcBef>
              <a:spcAft>
                <a:spcPts val="1600"/>
              </a:spcAft>
              <a:buNone/>
            </a:pPr>
            <a:r>
              <a:t/>
            </a:r>
            <a:endParaRPr sz="1600">
              <a:latin typeface="Times New Roman"/>
              <a:ea typeface="Times New Roman"/>
              <a:cs typeface="Times New Roman"/>
              <a:sym typeface="Times New Roman"/>
            </a:endParaRPr>
          </a:p>
        </p:txBody>
      </p:sp>
      <p:sp>
        <p:nvSpPr>
          <p:cNvPr id="320" name="Google Shape;320;p18"/>
          <p:cNvSpPr txBox="1"/>
          <p:nvPr/>
        </p:nvSpPr>
        <p:spPr>
          <a:xfrm>
            <a:off x="142850" y="2667006"/>
            <a:ext cx="1088700" cy="8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latin typeface="Nunito"/>
                <a:ea typeface="Nunito"/>
                <a:cs typeface="Nunito"/>
                <a:sym typeface="Nunito"/>
              </a:rPr>
              <a:t>Two-step Method:</a:t>
            </a:r>
            <a:endParaRPr b="1">
              <a:latin typeface="Nunito"/>
              <a:ea typeface="Nunito"/>
              <a:cs typeface="Nunito"/>
              <a:sym typeface="Nunito"/>
            </a:endParaRPr>
          </a:p>
        </p:txBody>
      </p:sp>
      <p:sp>
        <p:nvSpPr>
          <p:cNvPr id="321" name="Google Shape;321;p18"/>
          <p:cNvSpPr txBox="1"/>
          <p:nvPr/>
        </p:nvSpPr>
        <p:spPr>
          <a:xfrm>
            <a:off x="2797477" y="2667006"/>
            <a:ext cx="1355400" cy="8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latin typeface="Nunito"/>
                <a:ea typeface="Nunito"/>
                <a:cs typeface="Nunito"/>
                <a:sym typeface="Nunito"/>
              </a:rPr>
              <a:t>2D Keypoint Prediction</a:t>
            </a:r>
            <a:endParaRPr>
              <a:latin typeface="Nunito"/>
              <a:ea typeface="Nunito"/>
              <a:cs typeface="Nunito"/>
              <a:sym typeface="Nunito"/>
            </a:endParaRPr>
          </a:p>
        </p:txBody>
      </p:sp>
      <p:sp>
        <p:nvSpPr>
          <p:cNvPr id="322" name="Google Shape;322;p18"/>
          <p:cNvSpPr txBox="1"/>
          <p:nvPr/>
        </p:nvSpPr>
        <p:spPr>
          <a:xfrm>
            <a:off x="5718853" y="2667006"/>
            <a:ext cx="1453800" cy="8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latin typeface="Nunito"/>
                <a:ea typeface="Nunito"/>
                <a:cs typeface="Nunito"/>
                <a:sym typeface="Nunito"/>
              </a:rPr>
              <a:t>3D Pose Reconstruction</a:t>
            </a:r>
            <a:endParaRPr>
              <a:latin typeface="Nunito"/>
              <a:ea typeface="Nunito"/>
              <a:cs typeface="Nunito"/>
              <a:sym typeface="Nunito"/>
            </a:endParaRPr>
          </a:p>
        </p:txBody>
      </p:sp>
      <p:pic>
        <p:nvPicPr>
          <p:cNvPr id="323" name="Google Shape;323;p18"/>
          <p:cNvPicPr preferRelativeResize="0"/>
          <p:nvPr/>
        </p:nvPicPr>
        <p:blipFill rotWithShape="1">
          <a:blip r:embed="rId3">
            <a:alphaModFix/>
          </a:blip>
          <a:srcRect b="0" l="28212" r="31077" t="34279"/>
          <a:stretch/>
        </p:blipFill>
        <p:spPr>
          <a:xfrm>
            <a:off x="1116125" y="2484525"/>
            <a:ext cx="1804426" cy="1856326"/>
          </a:xfrm>
          <a:prstGeom prst="rect">
            <a:avLst/>
          </a:prstGeom>
          <a:noFill/>
          <a:ln>
            <a:noFill/>
          </a:ln>
        </p:spPr>
      </p:pic>
      <p:pic>
        <p:nvPicPr>
          <p:cNvPr id="324" name="Google Shape;324;p18"/>
          <p:cNvPicPr preferRelativeResize="0"/>
          <p:nvPr/>
        </p:nvPicPr>
        <p:blipFill rotWithShape="1">
          <a:blip r:embed="rId4">
            <a:alphaModFix/>
          </a:blip>
          <a:srcRect b="0" l="29054" r="33134" t="38313"/>
          <a:stretch/>
        </p:blipFill>
        <p:spPr>
          <a:xfrm>
            <a:off x="4029700" y="2571750"/>
            <a:ext cx="1736975" cy="1779900"/>
          </a:xfrm>
          <a:prstGeom prst="rect">
            <a:avLst/>
          </a:prstGeom>
          <a:noFill/>
          <a:ln>
            <a:noFill/>
          </a:ln>
        </p:spPr>
      </p:pic>
      <p:sp>
        <p:nvSpPr>
          <p:cNvPr id="325" name="Google Shape;325;p18"/>
          <p:cNvSpPr/>
          <p:nvPr/>
        </p:nvSpPr>
        <p:spPr>
          <a:xfrm>
            <a:off x="3172128" y="3508476"/>
            <a:ext cx="606000" cy="602100"/>
          </a:xfrm>
          <a:prstGeom prst="rightArrow">
            <a:avLst>
              <a:gd fmla="val 50000" name="adj1"/>
              <a:gd fmla="val 50000" name="adj2"/>
            </a:avLst>
          </a:prstGeom>
          <a:solidFill>
            <a:srgbClr val="45818E"/>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
        <p:nvSpPr>
          <p:cNvPr id="326" name="Google Shape;326;p18"/>
          <p:cNvSpPr/>
          <p:nvPr/>
        </p:nvSpPr>
        <p:spPr>
          <a:xfrm>
            <a:off x="6222559" y="3508476"/>
            <a:ext cx="606000" cy="602100"/>
          </a:xfrm>
          <a:prstGeom prst="rightArrow">
            <a:avLst>
              <a:gd fmla="val 50000" name="adj1"/>
              <a:gd fmla="val 50000" name="adj2"/>
            </a:avLst>
          </a:prstGeom>
          <a:solidFill>
            <a:srgbClr val="45818E"/>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18"/>
          <p:cNvPicPr preferRelativeResize="0"/>
          <p:nvPr/>
        </p:nvPicPr>
        <p:blipFill rotWithShape="1">
          <a:blip r:embed="rId5">
            <a:alphaModFix/>
          </a:blip>
          <a:srcRect b="0" l="50097" r="0" t="0"/>
          <a:stretch/>
        </p:blipFill>
        <p:spPr>
          <a:xfrm>
            <a:off x="7172650" y="2484525"/>
            <a:ext cx="1705125" cy="185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Why two-step methods?</a:t>
            </a:r>
            <a:endParaRPr/>
          </a:p>
        </p:txBody>
      </p:sp>
      <p:sp>
        <p:nvSpPr>
          <p:cNvPr id="333" name="Google Shape;333;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ko" sz="1700">
                <a:solidFill>
                  <a:srgbClr val="000000"/>
                </a:solidFill>
              </a:rPr>
              <a:t>Compatible with existing 2D pose estimation methods</a:t>
            </a:r>
            <a:endParaRPr sz="1700">
              <a:solidFill>
                <a:srgbClr val="000000"/>
              </a:solidFill>
            </a:endParaRPr>
          </a:p>
          <a:p>
            <a:pPr indent="-336550" lvl="0" marL="457200" rtl="0" algn="l">
              <a:spcBef>
                <a:spcPts val="0"/>
              </a:spcBef>
              <a:spcAft>
                <a:spcPts val="0"/>
              </a:spcAft>
              <a:buClr>
                <a:srgbClr val="000000"/>
              </a:buClr>
              <a:buSzPts val="1700"/>
              <a:buChar char="●"/>
            </a:pPr>
            <a:r>
              <a:rPr lang="ko" sz="1700">
                <a:solidFill>
                  <a:srgbClr val="000000"/>
                </a:solidFill>
              </a:rPr>
              <a:t>Avoids influence of background and human surface features</a:t>
            </a:r>
            <a:endParaRPr sz="1700">
              <a:solidFill>
                <a:srgbClr val="000000"/>
              </a:solidFill>
            </a:endParaRPr>
          </a:p>
          <a:p>
            <a:pPr indent="-336550" lvl="0" marL="457200" rtl="0" algn="l">
              <a:spcBef>
                <a:spcPts val="0"/>
              </a:spcBef>
              <a:spcAft>
                <a:spcPts val="0"/>
              </a:spcAft>
              <a:buClr>
                <a:srgbClr val="000000"/>
              </a:buClr>
              <a:buSzPts val="1700"/>
              <a:buChar char="●"/>
            </a:pPr>
            <a:r>
              <a:rPr lang="ko" sz="1700">
                <a:solidFill>
                  <a:srgbClr val="000000"/>
                </a:solidFill>
              </a:rPr>
              <a:t>2D pose acts as auxiliary output for better convergence</a:t>
            </a:r>
            <a:endParaRPr sz="1700">
              <a:solidFill>
                <a:srgbClr val="000000"/>
              </a:solidFill>
            </a:endParaRPr>
          </a:p>
          <a:p>
            <a:pPr indent="-336550" lvl="0" marL="457200" rtl="0" algn="l">
              <a:spcBef>
                <a:spcPts val="0"/>
              </a:spcBef>
              <a:spcAft>
                <a:spcPts val="0"/>
              </a:spcAft>
              <a:buClr>
                <a:srgbClr val="000000"/>
              </a:buClr>
              <a:buSzPts val="1700"/>
              <a:buChar char="●"/>
            </a:pPr>
            <a:r>
              <a:rPr lang="ko" sz="1700">
                <a:solidFill>
                  <a:srgbClr val="000000"/>
                </a:solidFill>
              </a:rPr>
              <a:t>Has better generalization in the wild</a:t>
            </a:r>
            <a:endParaRPr sz="17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3D-HPE Pipeline</a:t>
            </a:r>
            <a:endParaRPr/>
          </a:p>
        </p:txBody>
      </p:sp>
      <p:sp>
        <p:nvSpPr>
          <p:cNvPr id="339" name="Google Shape;339;p20"/>
          <p:cNvSpPr/>
          <p:nvPr/>
        </p:nvSpPr>
        <p:spPr>
          <a:xfrm>
            <a:off x="7913450" y="2580950"/>
            <a:ext cx="1173300" cy="999300"/>
          </a:xfrm>
          <a:prstGeom prst="cube">
            <a:avLst>
              <a:gd fmla="val 25000" name="adj"/>
            </a:avLst>
          </a:prstGeom>
          <a:solidFill>
            <a:srgbClr val="A2C4C9"/>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0" name="Google Shape;340;p20"/>
          <p:cNvSpPr txBox="1"/>
          <p:nvPr/>
        </p:nvSpPr>
        <p:spPr>
          <a:xfrm>
            <a:off x="7913450" y="2893550"/>
            <a:ext cx="916500" cy="7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latin typeface="Nunito"/>
                <a:ea typeface="Nunito"/>
                <a:cs typeface="Nunito"/>
                <a:sym typeface="Nunito"/>
              </a:rPr>
              <a:t>3DHPE</a:t>
            </a:r>
            <a:endParaRPr b="1">
              <a:latin typeface="Nunito"/>
              <a:ea typeface="Nunito"/>
              <a:cs typeface="Nunito"/>
              <a:sym typeface="Nunito"/>
            </a:endParaRPr>
          </a:p>
          <a:p>
            <a:pPr indent="0" lvl="0" marL="0" rtl="0" algn="ctr">
              <a:spcBef>
                <a:spcPts val="0"/>
              </a:spcBef>
              <a:spcAft>
                <a:spcPts val="0"/>
              </a:spcAft>
              <a:buNone/>
            </a:pPr>
            <a:r>
              <a:rPr lang="ko">
                <a:latin typeface="Nunito"/>
                <a:ea typeface="Nunito"/>
                <a:cs typeface="Nunito"/>
                <a:sym typeface="Nunito"/>
              </a:rPr>
              <a:t>(Video)</a:t>
            </a:r>
            <a:endParaRPr>
              <a:latin typeface="Nunito"/>
              <a:ea typeface="Nunito"/>
              <a:cs typeface="Nunito"/>
              <a:sym typeface="Nunito"/>
            </a:endParaRPr>
          </a:p>
        </p:txBody>
      </p:sp>
      <p:sp>
        <p:nvSpPr>
          <p:cNvPr id="341" name="Google Shape;341;p20"/>
          <p:cNvSpPr/>
          <p:nvPr/>
        </p:nvSpPr>
        <p:spPr>
          <a:xfrm>
            <a:off x="3991238" y="2707400"/>
            <a:ext cx="916500" cy="746400"/>
          </a:xfrm>
          <a:prstGeom prst="rect">
            <a:avLst/>
          </a:prstGeom>
          <a:solidFill>
            <a:srgbClr val="A2C4C9"/>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2" name="Google Shape;342;p20"/>
          <p:cNvSpPr/>
          <p:nvPr/>
        </p:nvSpPr>
        <p:spPr>
          <a:xfrm>
            <a:off x="57250" y="2707400"/>
            <a:ext cx="916500" cy="746400"/>
          </a:xfrm>
          <a:prstGeom prst="rect">
            <a:avLst/>
          </a:prstGeom>
          <a:solidFill>
            <a:srgbClr val="A2C4C9"/>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3" name="Google Shape;343;p20"/>
          <p:cNvSpPr/>
          <p:nvPr/>
        </p:nvSpPr>
        <p:spPr>
          <a:xfrm>
            <a:off x="5462300" y="2628925"/>
            <a:ext cx="1575600" cy="999300"/>
          </a:xfrm>
          <a:prstGeom prst="frame">
            <a:avLst>
              <a:gd fmla="val 12500" name="adj1"/>
            </a:avLst>
          </a:prstGeom>
          <a:solidFill>
            <a:srgbClr val="A2C4C9"/>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4" name="Google Shape;344;p20"/>
          <p:cNvSpPr/>
          <p:nvPr/>
        </p:nvSpPr>
        <p:spPr>
          <a:xfrm>
            <a:off x="4936637" y="2893550"/>
            <a:ext cx="496800" cy="374100"/>
          </a:xfrm>
          <a:prstGeom prst="rightArrow">
            <a:avLst>
              <a:gd fmla="val 50000" name="adj1"/>
              <a:gd fmla="val 50000" name="adj2"/>
            </a:avLst>
          </a:prstGeom>
          <a:solidFill>
            <a:srgbClr val="45818E"/>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latin typeface="Nunito"/>
              <a:ea typeface="Nunito"/>
              <a:cs typeface="Nunito"/>
              <a:sym typeface="Nunito"/>
            </a:endParaRPr>
          </a:p>
        </p:txBody>
      </p:sp>
      <p:sp>
        <p:nvSpPr>
          <p:cNvPr id="345" name="Google Shape;345;p20"/>
          <p:cNvSpPr/>
          <p:nvPr/>
        </p:nvSpPr>
        <p:spPr>
          <a:xfrm>
            <a:off x="7395248" y="2926700"/>
            <a:ext cx="496800" cy="374100"/>
          </a:xfrm>
          <a:prstGeom prst="rightArrow">
            <a:avLst>
              <a:gd fmla="val 50000" name="adj1"/>
              <a:gd fmla="val 50000" name="adj2"/>
            </a:avLst>
          </a:prstGeom>
          <a:solidFill>
            <a:srgbClr val="45818E"/>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latin typeface="Nunito"/>
              <a:ea typeface="Nunito"/>
              <a:cs typeface="Nunito"/>
              <a:sym typeface="Nunito"/>
            </a:endParaRPr>
          </a:p>
        </p:txBody>
      </p:sp>
      <p:sp>
        <p:nvSpPr>
          <p:cNvPr id="346" name="Google Shape;346;p20"/>
          <p:cNvSpPr txBox="1"/>
          <p:nvPr/>
        </p:nvSpPr>
        <p:spPr>
          <a:xfrm>
            <a:off x="103750" y="2754500"/>
            <a:ext cx="8235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latin typeface="Nunito"/>
                <a:ea typeface="Nunito"/>
                <a:cs typeface="Nunito"/>
                <a:sym typeface="Nunito"/>
              </a:rPr>
              <a:t>Input</a:t>
            </a:r>
            <a:r>
              <a:rPr lang="ko">
                <a:latin typeface="Nunito"/>
                <a:ea typeface="Nunito"/>
                <a:cs typeface="Nunito"/>
                <a:sym typeface="Nunito"/>
              </a:rPr>
              <a:t> (Video)</a:t>
            </a:r>
            <a:endParaRPr>
              <a:latin typeface="Nunito"/>
              <a:ea typeface="Nunito"/>
              <a:cs typeface="Nunito"/>
              <a:sym typeface="Nunito"/>
            </a:endParaRPr>
          </a:p>
        </p:txBody>
      </p:sp>
      <p:sp>
        <p:nvSpPr>
          <p:cNvPr id="347" name="Google Shape;347;p20"/>
          <p:cNvSpPr txBox="1"/>
          <p:nvPr/>
        </p:nvSpPr>
        <p:spPr>
          <a:xfrm>
            <a:off x="4037750" y="2754500"/>
            <a:ext cx="8235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latin typeface="Nunito"/>
                <a:ea typeface="Nunito"/>
                <a:cs typeface="Nunito"/>
                <a:sym typeface="Nunito"/>
              </a:rPr>
              <a:t>2DHPE</a:t>
            </a:r>
            <a:r>
              <a:rPr lang="ko">
                <a:latin typeface="Nunito"/>
                <a:ea typeface="Nunito"/>
                <a:cs typeface="Nunito"/>
                <a:sym typeface="Nunito"/>
              </a:rPr>
              <a:t> (JSON)</a:t>
            </a:r>
            <a:endParaRPr>
              <a:latin typeface="Nunito"/>
              <a:ea typeface="Nunito"/>
              <a:cs typeface="Nunito"/>
              <a:sym typeface="Nunito"/>
            </a:endParaRPr>
          </a:p>
        </p:txBody>
      </p:sp>
      <p:sp>
        <p:nvSpPr>
          <p:cNvPr id="348" name="Google Shape;348;p20"/>
          <p:cNvSpPr txBox="1"/>
          <p:nvPr/>
        </p:nvSpPr>
        <p:spPr>
          <a:xfrm>
            <a:off x="1991588" y="2754500"/>
            <a:ext cx="13146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latin typeface="Nunito"/>
                <a:ea typeface="Nunito"/>
                <a:cs typeface="Nunito"/>
                <a:sym typeface="Nunito"/>
              </a:rPr>
              <a:t>HR Net</a:t>
            </a:r>
            <a:endParaRPr b="1">
              <a:latin typeface="Nunito"/>
              <a:ea typeface="Nunito"/>
              <a:cs typeface="Nunito"/>
              <a:sym typeface="Nunito"/>
            </a:endParaRPr>
          </a:p>
          <a:p>
            <a:pPr indent="0" lvl="0" marL="0" rtl="0" algn="ctr">
              <a:spcBef>
                <a:spcPts val="0"/>
              </a:spcBef>
              <a:spcAft>
                <a:spcPts val="0"/>
              </a:spcAft>
              <a:buNone/>
            </a:pPr>
            <a:r>
              <a:rPr lang="ko">
                <a:latin typeface="Nunito"/>
                <a:ea typeface="Nunito"/>
                <a:cs typeface="Nunito"/>
                <a:sym typeface="Nunito"/>
              </a:rPr>
              <a:t>(Input-to-2D)</a:t>
            </a:r>
            <a:endParaRPr>
              <a:latin typeface="Nunito"/>
              <a:ea typeface="Nunito"/>
              <a:cs typeface="Nunito"/>
              <a:sym typeface="Nunito"/>
            </a:endParaRPr>
          </a:p>
        </p:txBody>
      </p:sp>
      <p:sp>
        <p:nvSpPr>
          <p:cNvPr id="349" name="Google Shape;349;p20"/>
          <p:cNvSpPr/>
          <p:nvPr/>
        </p:nvSpPr>
        <p:spPr>
          <a:xfrm>
            <a:off x="1861088" y="2580950"/>
            <a:ext cx="1575600" cy="999300"/>
          </a:xfrm>
          <a:prstGeom prst="frame">
            <a:avLst>
              <a:gd fmla="val 12500" name="adj1"/>
            </a:avLst>
          </a:prstGeom>
          <a:solidFill>
            <a:srgbClr val="A2C4C9"/>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0" name="Google Shape;350;p20"/>
          <p:cNvSpPr txBox="1"/>
          <p:nvPr/>
        </p:nvSpPr>
        <p:spPr>
          <a:xfrm>
            <a:off x="5592800" y="2802475"/>
            <a:ext cx="13146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latin typeface="Nunito"/>
                <a:ea typeface="Nunito"/>
                <a:cs typeface="Nunito"/>
                <a:sym typeface="Nunito"/>
              </a:rPr>
              <a:t>GAST-Net</a:t>
            </a:r>
            <a:endParaRPr b="1">
              <a:latin typeface="Nunito"/>
              <a:ea typeface="Nunito"/>
              <a:cs typeface="Nunito"/>
              <a:sym typeface="Nunito"/>
            </a:endParaRPr>
          </a:p>
          <a:p>
            <a:pPr indent="0" lvl="0" marL="0" rtl="0" algn="ctr">
              <a:spcBef>
                <a:spcPts val="0"/>
              </a:spcBef>
              <a:spcAft>
                <a:spcPts val="0"/>
              </a:spcAft>
              <a:buNone/>
            </a:pPr>
            <a:r>
              <a:rPr lang="ko">
                <a:latin typeface="Nunito"/>
                <a:ea typeface="Nunito"/>
                <a:cs typeface="Nunito"/>
                <a:sym typeface="Nunito"/>
              </a:rPr>
              <a:t>(2D-to-3D)</a:t>
            </a:r>
            <a:endParaRPr>
              <a:latin typeface="Nunito"/>
              <a:ea typeface="Nunito"/>
              <a:cs typeface="Nunito"/>
              <a:sym typeface="Nunito"/>
            </a:endParaRPr>
          </a:p>
        </p:txBody>
      </p:sp>
      <p:sp>
        <p:nvSpPr>
          <p:cNvPr id="351" name="Google Shape;351;p20"/>
          <p:cNvSpPr/>
          <p:nvPr/>
        </p:nvSpPr>
        <p:spPr>
          <a:xfrm>
            <a:off x="995161" y="2893550"/>
            <a:ext cx="496800" cy="374100"/>
          </a:xfrm>
          <a:prstGeom prst="rightArrow">
            <a:avLst>
              <a:gd fmla="val 50000" name="adj1"/>
              <a:gd fmla="val 50000" name="adj2"/>
            </a:avLst>
          </a:prstGeom>
          <a:solidFill>
            <a:srgbClr val="45818E"/>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latin typeface="Nunito"/>
              <a:ea typeface="Nunito"/>
              <a:cs typeface="Nunito"/>
              <a:sym typeface="Nunito"/>
            </a:endParaRPr>
          </a:p>
        </p:txBody>
      </p:sp>
      <p:sp>
        <p:nvSpPr>
          <p:cNvPr id="352" name="Google Shape;352;p20"/>
          <p:cNvSpPr/>
          <p:nvPr/>
        </p:nvSpPr>
        <p:spPr>
          <a:xfrm>
            <a:off x="3465585" y="2893550"/>
            <a:ext cx="496800" cy="374100"/>
          </a:xfrm>
          <a:prstGeom prst="rightArrow">
            <a:avLst>
              <a:gd fmla="val 50000" name="adj1"/>
              <a:gd fmla="val 50000" name="adj2"/>
            </a:avLst>
          </a:prstGeom>
          <a:solidFill>
            <a:srgbClr val="45818E"/>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latin typeface="Nunito"/>
              <a:ea typeface="Nunito"/>
              <a:cs typeface="Nunito"/>
              <a:sym typeface="Nunito"/>
            </a:endParaRPr>
          </a:p>
        </p:txBody>
      </p:sp>
      <p:sp>
        <p:nvSpPr>
          <p:cNvPr id="353" name="Google Shape;353;p20"/>
          <p:cNvSpPr/>
          <p:nvPr/>
        </p:nvSpPr>
        <p:spPr>
          <a:xfrm>
            <a:off x="1513350" y="1907750"/>
            <a:ext cx="5860500" cy="2412000"/>
          </a:xfrm>
          <a:prstGeom prst="frame">
            <a:avLst>
              <a:gd fmla="val 12500" name="adj1"/>
            </a:avLst>
          </a:prstGeom>
          <a:solidFill>
            <a:srgbClr val="5C9892">
              <a:alpha val="94380"/>
            </a:srgbClr>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Dataset</a:t>
            </a:r>
            <a:endParaRPr/>
          </a:p>
        </p:txBody>
      </p:sp>
      <p:sp>
        <p:nvSpPr>
          <p:cNvPr id="359" name="Google Shape;359;p21"/>
          <p:cNvSpPr txBox="1"/>
          <p:nvPr>
            <p:ph idx="1" type="body"/>
          </p:nvPr>
        </p:nvSpPr>
        <p:spPr>
          <a:xfrm>
            <a:off x="795350" y="1597875"/>
            <a:ext cx="3405300" cy="2870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ko" sz="1800" u="sng"/>
              <a:t>HR-Net</a:t>
            </a:r>
            <a:endParaRPr b="1" sz="1800" u="sng"/>
          </a:p>
          <a:p>
            <a:pPr indent="-317500" lvl="0" marL="457200" rtl="0" algn="l">
              <a:spcBef>
                <a:spcPts val="1600"/>
              </a:spcBef>
              <a:spcAft>
                <a:spcPts val="0"/>
              </a:spcAft>
              <a:buSzPts val="1400"/>
              <a:buAutoNum type="arabicPeriod"/>
            </a:pPr>
            <a:r>
              <a:rPr lang="ko" sz="1400"/>
              <a:t>COCO</a:t>
            </a:r>
            <a:endParaRPr sz="1400"/>
          </a:p>
          <a:p>
            <a:pPr indent="-317500" lvl="1" marL="914400" rtl="0" algn="l">
              <a:spcBef>
                <a:spcPts val="0"/>
              </a:spcBef>
              <a:spcAft>
                <a:spcPts val="0"/>
              </a:spcAft>
              <a:buSzPts val="1400"/>
              <a:buChar char="○"/>
            </a:pPr>
            <a:r>
              <a:rPr lang="ko" sz="1400"/>
              <a:t>42.7 GB</a:t>
            </a:r>
            <a:endParaRPr sz="1400"/>
          </a:p>
          <a:p>
            <a:pPr indent="-317500" lvl="1" marL="914400" rtl="0" algn="l">
              <a:spcBef>
                <a:spcPts val="0"/>
              </a:spcBef>
              <a:spcAft>
                <a:spcPts val="0"/>
              </a:spcAft>
              <a:buSzPts val="1400"/>
              <a:buChar char="○"/>
            </a:pPr>
            <a:r>
              <a:rPr lang="ko" sz="1400"/>
              <a:t>330K images</a:t>
            </a:r>
            <a:endParaRPr sz="1400"/>
          </a:p>
          <a:p>
            <a:pPr indent="-317500" lvl="1" marL="914400" rtl="0" algn="l">
              <a:spcBef>
                <a:spcPts val="0"/>
              </a:spcBef>
              <a:spcAft>
                <a:spcPts val="0"/>
              </a:spcAft>
              <a:buSzPts val="1400"/>
              <a:buChar char="○"/>
            </a:pPr>
            <a:r>
              <a:rPr lang="ko" sz="1400"/>
              <a:t>250K people</a:t>
            </a:r>
            <a:endParaRPr sz="1400"/>
          </a:p>
          <a:p>
            <a:pPr indent="-317500" lvl="0" marL="457200" rtl="0" algn="l">
              <a:spcBef>
                <a:spcPts val="0"/>
              </a:spcBef>
              <a:spcAft>
                <a:spcPts val="0"/>
              </a:spcAft>
              <a:buSzPts val="1400"/>
              <a:buAutoNum type="arabicPeriod"/>
            </a:pPr>
            <a:r>
              <a:rPr lang="ko" sz="1400"/>
              <a:t>MPII Dataset</a:t>
            </a:r>
            <a:endParaRPr sz="1400"/>
          </a:p>
          <a:p>
            <a:pPr indent="-323850" lvl="1" marL="914400" rtl="0" algn="l">
              <a:spcBef>
                <a:spcPts val="0"/>
              </a:spcBef>
              <a:spcAft>
                <a:spcPts val="0"/>
              </a:spcAft>
              <a:buSzPts val="1500"/>
              <a:buChar char="○"/>
            </a:pPr>
            <a:r>
              <a:rPr lang="ko" sz="1500"/>
              <a:t>12.9 GB</a:t>
            </a:r>
            <a:endParaRPr sz="1500"/>
          </a:p>
          <a:p>
            <a:pPr indent="-323850" lvl="1" marL="914400" rtl="0" algn="l">
              <a:spcBef>
                <a:spcPts val="0"/>
              </a:spcBef>
              <a:spcAft>
                <a:spcPts val="0"/>
              </a:spcAft>
              <a:buSzPts val="1500"/>
              <a:buChar char="○"/>
            </a:pPr>
            <a:r>
              <a:rPr lang="ko" sz="1500"/>
              <a:t>25K images</a:t>
            </a:r>
            <a:endParaRPr sz="1500"/>
          </a:p>
          <a:p>
            <a:pPr indent="-323850" lvl="1" marL="914400" rtl="0" algn="l">
              <a:spcBef>
                <a:spcPts val="0"/>
              </a:spcBef>
              <a:spcAft>
                <a:spcPts val="0"/>
              </a:spcAft>
              <a:buSzPts val="1500"/>
              <a:buChar char="○"/>
            </a:pPr>
            <a:r>
              <a:rPr lang="ko" sz="1500"/>
              <a:t>40K people</a:t>
            </a:r>
            <a:endParaRPr sz="1500"/>
          </a:p>
        </p:txBody>
      </p:sp>
      <p:sp>
        <p:nvSpPr>
          <p:cNvPr id="360" name="Google Shape;360;p21"/>
          <p:cNvSpPr txBox="1"/>
          <p:nvPr>
            <p:ph idx="1" type="body"/>
          </p:nvPr>
        </p:nvSpPr>
        <p:spPr>
          <a:xfrm>
            <a:off x="4432700" y="1597875"/>
            <a:ext cx="3405300" cy="2870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ko" sz="1800" u="sng">
                <a:solidFill>
                  <a:srgbClr val="000000"/>
                </a:solidFill>
              </a:rPr>
              <a:t>GAST-Net</a:t>
            </a:r>
            <a:endParaRPr b="1" sz="1800" u="sng">
              <a:solidFill>
                <a:srgbClr val="000000"/>
              </a:solidFill>
            </a:endParaRPr>
          </a:p>
          <a:p>
            <a:pPr indent="-323850" lvl="0" marL="457200" rtl="0" algn="l">
              <a:spcBef>
                <a:spcPts val="1600"/>
              </a:spcBef>
              <a:spcAft>
                <a:spcPts val="0"/>
              </a:spcAft>
              <a:buSzPts val="1500"/>
              <a:buAutoNum type="arabicPeriod"/>
            </a:pPr>
            <a:r>
              <a:rPr lang="ko" sz="1500"/>
              <a:t>Human3.6M</a:t>
            </a:r>
            <a:endParaRPr sz="1500"/>
          </a:p>
          <a:p>
            <a:pPr indent="-323850" lvl="1" marL="914400" rtl="0" algn="l">
              <a:spcBef>
                <a:spcPts val="0"/>
              </a:spcBef>
              <a:spcAft>
                <a:spcPts val="0"/>
              </a:spcAft>
              <a:buSzPts val="1500"/>
              <a:buChar char="○"/>
            </a:pPr>
            <a:r>
              <a:rPr lang="ko" sz="1500"/>
              <a:t>3.6m 3D human poses</a:t>
            </a:r>
            <a:endParaRPr sz="1500"/>
          </a:p>
          <a:p>
            <a:pPr indent="-323850" lvl="1" marL="914400" rtl="0" algn="l">
              <a:spcBef>
                <a:spcPts val="0"/>
              </a:spcBef>
              <a:spcAft>
                <a:spcPts val="0"/>
              </a:spcAft>
              <a:buSzPts val="1500"/>
              <a:buChar char="○"/>
            </a:pPr>
            <a:r>
              <a:rPr lang="ko" sz="1500"/>
              <a:t>17 activities</a:t>
            </a:r>
            <a:endParaRPr sz="1500"/>
          </a:p>
          <a:p>
            <a:pPr indent="-323850" lvl="1" marL="914400" rtl="0" algn="l">
              <a:spcBef>
                <a:spcPts val="0"/>
              </a:spcBef>
              <a:spcAft>
                <a:spcPts val="0"/>
              </a:spcAft>
              <a:buSzPts val="1500"/>
              <a:buChar char="○"/>
            </a:pPr>
            <a:r>
              <a:rPr lang="ko" sz="1500"/>
              <a:t>11 actors</a:t>
            </a:r>
            <a:endParaRPr sz="1500"/>
          </a:p>
          <a:p>
            <a:pPr indent="-323850" lvl="0" marL="457200" rtl="0" algn="l">
              <a:spcBef>
                <a:spcPts val="0"/>
              </a:spcBef>
              <a:spcAft>
                <a:spcPts val="0"/>
              </a:spcAft>
              <a:buSzPts val="1500"/>
              <a:buAutoNum type="arabicPeriod"/>
            </a:pPr>
            <a:r>
              <a:rPr lang="ko" sz="1500"/>
              <a:t>HumanEva-I</a:t>
            </a:r>
            <a:endParaRPr sz="1500"/>
          </a:p>
          <a:p>
            <a:pPr indent="-323850" lvl="1" marL="914400" rtl="0" algn="l">
              <a:spcBef>
                <a:spcPts val="0"/>
              </a:spcBef>
              <a:spcAft>
                <a:spcPts val="0"/>
              </a:spcAft>
              <a:buSzPts val="1500"/>
              <a:buChar char="○"/>
            </a:pPr>
            <a:r>
              <a:rPr lang="ko" sz="1500"/>
              <a:t>13.6 GB</a:t>
            </a:r>
            <a:endParaRPr sz="1500"/>
          </a:p>
          <a:p>
            <a:pPr indent="-323850" lvl="1" marL="914400" rtl="0" algn="l">
              <a:spcBef>
                <a:spcPts val="0"/>
              </a:spcBef>
              <a:spcAft>
                <a:spcPts val="0"/>
              </a:spcAft>
              <a:buSzPts val="1500"/>
              <a:buChar char="○"/>
            </a:pPr>
            <a:r>
              <a:rPr lang="ko" sz="1500"/>
              <a:t>6 activities</a:t>
            </a:r>
            <a:endParaRPr sz="1500"/>
          </a:p>
          <a:p>
            <a:pPr indent="-323850" lvl="1" marL="914400" rtl="0" algn="l">
              <a:spcBef>
                <a:spcPts val="0"/>
              </a:spcBef>
              <a:spcAft>
                <a:spcPts val="0"/>
              </a:spcAft>
              <a:buSzPts val="1500"/>
              <a:buChar char="○"/>
            </a:pPr>
            <a:r>
              <a:rPr lang="ko" sz="1500"/>
              <a:t>4 actors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