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70"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CAB3F-5F52-4A7C-A3D6-0C30DB9C2B76}" type="datetimeFigureOut">
              <a:rPr lang="en-US" smtClean="0"/>
              <a:t>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112260-549B-4B4A-99A1-7BA8B3CABB81}" type="slidenum">
              <a:rPr lang="en-US" smtClean="0"/>
              <a:t>‹#›</a:t>
            </a:fld>
            <a:endParaRPr lang="en-US"/>
          </a:p>
        </p:txBody>
      </p:sp>
    </p:spTree>
    <p:extLst>
      <p:ext uri="{BB962C8B-B14F-4D97-AF65-F5344CB8AC3E}">
        <p14:creationId xmlns:p14="http://schemas.microsoft.com/office/powerpoint/2010/main" val="1630550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112260-549B-4B4A-99A1-7BA8B3CABB81}" type="slidenum">
              <a:rPr lang="en-US" smtClean="0"/>
              <a:t>1</a:t>
            </a:fld>
            <a:endParaRPr lang="en-US"/>
          </a:p>
        </p:txBody>
      </p:sp>
    </p:spTree>
    <p:extLst>
      <p:ext uri="{BB962C8B-B14F-4D97-AF65-F5344CB8AC3E}">
        <p14:creationId xmlns:p14="http://schemas.microsoft.com/office/powerpoint/2010/main" val="1429502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A2B8F4-EC65-4FD2-83D0-C32FEFB1776C}"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877851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A2B8F4-EC65-4FD2-83D0-C32FEFB1776C}"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647407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A2B8F4-EC65-4FD2-83D0-C32FEFB1776C}"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835D5-CDDF-44E9-A882-89041B0ED2E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61037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A2B8F4-EC65-4FD2-83D0-C32FEFB1776C}"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642890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A2B8F4-EC65-4FD2-83D0-C32FEFB1776C}"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835D5-CDDF-44E9-A882-89041B0ED2E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5039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A2B8F4-EC65-4FD2-83D0-C32FEFB1776C}"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580516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A2B8F4-EC65-4FD2-83D0-C32FEFB1776C}"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4121561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A2B8F4-EC65-4FD2-83D0-C32FEFB1776C}"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675654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A2B8F4-EC65-4FD2-83D0-C32FEFB1776C}"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859026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A2B8F4-EC65-4FD2-83D0-C32FEFB1776C}"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3706329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A2B8F4-EC65-4FD2-83D0-C32FEFB1776C}" type="datetimeFigureOut">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161551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A2B8F4-EC65-4FD2-83D0-C32FEFB1776C}" type="datetimeFigureOut">
              <a:rPr lang="en-IN" smtClean="0"/>
              <a:t>13-01-2024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958173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A2B8F4-EC65-4FD2-83D0-C32FEFB1776C}" type="datetimeFigureOut">
              <a:rPr lang="en-IN" smtClean="0"/>
              <a:t>13-01-2024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894615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A2B8F4-EC65-4FD2-83D0-C32FEFB1776C}" type="datetimeFigureOut">
              <a:rPr lang="en-IN" smtClean="0"/>
              <a:t>13-01-2024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733205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A2B8F4-EC65-4FD2-83D0-C32FEFB1776C}" type="datetimeFigureOut">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019141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A2B8F4-EC65-4FD2-83D0-C32FEFB1776C}" type="datetimeFigureOut">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4195734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A2B8F4-EC65-4FD2-83D0-C32FEFB1776C}" type="datetimeFigureOut">
              <a:rPr lang="en-IN" smtClean="0"/>
              <a:t>13-01-2024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29835D5-CDDF-44E9-A882-89041B0ED2EC}" type="slidenum">
              <a:rPr lang="en-IN" smtClean="0"/>
              <a:t>‹#›</a:t>
            </a:fld>
            <a:endParaRPr lang="en-IN"/>
          </a:p>
        </p:txBody>
      </p:sp>
    </p:spTree>
    <p:extLst>
      <p:ext uri="{BB962C8B-B14F-4D97-AF65-F5344CB8AC3E}">
        <p14:creationId xmlns:p14="http://schemas.microsoft.com/office/powerpoint/2010/main" val="1926400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EE0AC5-F86E-88A8-4B01-870CD65B2C8A}"/>
              </a:ext>
            </a:extLst>
          </p:cNvPr>
          <p:cNvSpPr/>
          <p:nvPr/>
        </p:nvSpPr>
        <p:spPr>
          <a:xfrm>
            <a:off x="742949" y="885826"/>
            <a:ext cx="9629775" cy="5557838"/>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atin typeface="Bahnschrift" panose="020B0502040204020203" pitchFamily="34" charset="0"/>
              </a:rPr>
              <a:t>Name: Farhan Ahmad </a:t>
            </a:r>
          </a:p>
          <a:p>
            <a:pPr algn="ctr"/>
            <a:r>
              <a:rPr lang="en-US" sz="2800" dirty="0">
                <a:latin typeface="Bahnschrift" panose="020B0502040204020203" pitchFamily="34" charset="0"/>
              </a:rPr>
              <a:t>                          Course: </a:t>
            </a:r>
            <a:r>
              <a:rPr lang="en-US" sz="2800" dirty="0" err="1">
                <a:latin typeface="Bahnschrift" panose="020B0502040204020203" pitchFamily="34" charset="0"/>
              </a:rPr>
              <a:t>B.Tech</a:t>
            </a:r>
            <a:r>
              <a:rPr lang="en-US" sz="2800" dirty="0">
                <a:latin typeface="Bahnschrift" panose="020B0502040204020203" pitchFamily="34" charset="0"/>
              </a:rPr>
              <a:t> in Computer Engineering</a:t>
            </a:r>
          </a:p>
          <a:p>
            <a:pPr algn="ctr"/>
            <a:r>
              <a:rPr lang="en-US" sz="2800" dirty="0">
                <a:latin typeface="Bahnschrift" panose="020B0502040204020203" pitchFamily="34" charset="0"/>
              </a:rPr>
              <a:t>Technology : Business Intelligence</a:t>
            </a:r>
          </a:p>
          <a:p>
            <a:pPr algn="ctr"/>
            <a:r>
              <a:rPr lang="en-US" sz="2800" dirty="0">
                <a:latin typeface="Bahnschrift" panose="020B0502040204020203" pitchFamily="34" charset="0"/>
              </a:rPr>
              <a:t>                          Domain : Transportation &amp; Communication </a:t>
            </a:r>
          </a:p>
          <a:p>
            <a:pPr algn="ctr"/>
            <a:r>
              <a:rPr lang="en-US" dirty="0"/>
              <a:t>-----------------------------------------------------------------------------------------------</a:t>
            </a:r>
          </a:p>
          <a:p>
            <a:pPr algn="ctr"/>
            <a:r>
              <a:rPr lang="en-US" sz="3200" i="1" dirty="0">
                <a:latin typeface="Franklin Gothic Medium Cond" panose="020B0606030402020204" pitchFamily="34" charset="0"/>
              </a:rPr>
              <a:t>Project Tittle  </a:t>
            </a:r>
          </a:p>
          <a:p>
            <a:pPr algn="ctr"/>
            <a:r>
              <a:rPr lang="en-US" sz="3200" dirty="0">
                <a:latin typeface="Eras Bold ITC" panose="020B0907030504020204" pitchFamily="34" charset="0"/>
              </a:rPr>
              <a:t>Data Visualization of Bird Strikes between 2000-2011</a:t>
            </a:r>
            <a:endParaRPr lang="en-IN" sz="3200" dirty="0">
              <a:latin typeface="Eras Bold ITC" panose="020B0907030504020204" pitchFamily="34" charset="0"/>
            </a:endParaRPr>
          </a:p>
          <a:p>
            <a:pPr algn="ctr"/>
            <a:endParaRPr lang="en-US" dirty="0"/>
          </a:p>
          <a:p>
            <a:pPr algn="ctr"/>
            <a:r>
              <a:rPr lang="en-US" dirty="0"/>
              <a:t> </a:t>
            </a:r>
          </a:p>
        </p:txBody>
      </p:sp>
    </p:spTree>
    <p:extLst>
      <p:ext uri="{BB962C8B-B14F-4D97-AF65-F5344CB8AC3E}">
        <p14:creationId xmlns:p14="http://schemas.microsoft.com/office/powerpoint/2010/main" val="4286077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9F444B-FF60-0DDC-9789-6FBD4342762B}"/>
              </a:ext>
            </a:extLst>
          </p:cNvPr>
          <p:cNvSpPr txBox="1"/>
          <p:nvPr/>
        </p:nvSpPr>
        <p:spPr>
          <a:xfrm>
            <a:off x="3327679" y="115446"/>
            <a:ext cx="5536642" cy="738664"/>
          </a:xfrm>
          <a:prstGeom prst="rect">
            <a:avLst/>
          </a:prstGeom>
          <a:noFill/>
        </p:spPr>
        <p:txBody>
          <a:bodyPr wrap="square" rtlCol="0">
            <a:spAutoFit/>
          </a:bodyPr>
          <a:lstStyle/>
          <a:p>
            <a:r>
              <a:rPr lang="en-US" sz="2400" b="0" i="0" dirty="0">
                <a:solidFill>
                  <a:srgbClr val="000000"/>
                </a:solidFill>
                <a:effectLst/>
                <a:latin typeface="Franklin Gothic Demi Cond" panose="020B0706030402020204" pitchFamily="34" charset="0"/>
              </a:rPr>
              <a:t>Altitude of Airplane at the time of bird strike</a:t>
            </a:r>
          </a:p>
          <a:p>
            <a:endParaRPr lang="en-IN" dirty="0"/>
          </a:p>
        </p:txBody>
      </p:sp>
      <p:pic>
        <p:nvPicPr>
          <p:cNvPr id="4098" name="Picture 2">
            <a:extLst>
              <a:ext uri="{FF2B5EF4-FFF2-40B4-BE49-F238E27FC236}">
                <a16:creationId xmlns:a16="http://schemas.microsoft.com/office/drawing/2014/main" id="{E12095FA-E9E8-4C31-5468-177C9BD19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1547446"/>
            <a:ext cx="8915400" cy="53105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285F1FE-56C3-8310-ED17-DBA19D8FB58B}"/>
              </a:ext>
            </a:extLst>
          </p:cNvPr>
          <p:cNvSpPr txBox="1"/>
          <p:nvPr/>
        </p:nvSpPr>
        <p:spPr>
          <a:xfrm>
            <a:off x="1537398" y="643094"/>
            <a:ext cx="9485644" cy="646331"/>
          </a:xfrm>
          <a:prstGeom prst="rect">
            <a:avLst/>
          </a:prstGeom>
          <a:noFill/>
        </p:spPr>
        <p:txBody>
          <a:bodyPr wrap="square" rtlCol="0">
            <a:spAutoFit/>
          </a:bodyPr>
          <a:lstStyle/>
          <a:p>
            <a:r>
              <a:rPr lang="en-US" i="0" dirty="0">
                <a:effectLst/>
                <a:latin typeface="Franklin Gothic Book" panose="020B0503020102020204" pitchFamily="34" charset="0"/>
              </a:rPr>
              <a:t>80.84% of bird strike incidents have happened when the altitude of airplane was &lt;1000 ft and 19.16% have happened when altitude was &gt;1000 ft</a:t>
            </a:r>
            <a:r>
              <a:rPr lang="en-US" b="1" i="0" dirty="0">
                <a:effectLst/>
                <a:latin typeface="Inter"/>
              </a:rPr>
              <a:t>.</a:t>
            </a:r>
            <a:endParaRPr lang="en-IN" dirty="0"/>
          </a:p>
        </p:txBody>
      </p:sp>
    </p:spTree>
    <p:extLst>
      <p:ext uri="{BB962C8B-B14F-4D97-AF65-F5344CB8AC3E}">
        <p14:creationId xmlns:p14="http://schemas.microsoft.com/office/powerpoint/2010/main" val="2230031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7942F5-4779-8CDF-9DF6-1E3C22AF9181}"/>
              </a:ext>
            </a:extLst>
          </p:cNvPr>
          <p:cNvSpPr txBox="1"/>
          <p:nvPr/>
        </p:nvSpPr>
        <p:spPr>
          <a:xfrm>
            <a:off x="3729612" y="140677"/>
            <a:ext cx="4732775" cy="461665"/>
          </a:xfrm>
          <a:prstGeom prst="rect">
            <a:avLst/>
          </a:prstGeom>
          <a:noFill/>
        </p:spPr>
        <p:txBody>
          <a:bodyPr wrap="square" rtlCol="0">
            <a:spAutoFit/>
          </a:bodyPr>
          <a:lstStyle/>
          <a:p>
            <a:r>
              <a:rPr lang="en-US" sz="2400" dirty="0">
                <a:latin typeface="Franklin Gothic Demi Cond" panose="020B0706030402020204" pitchFamily="34" charset="0"/>
              </a:rPr>
              <a:t>Phase of Flight at the time of strike</a:t>
            </a:r>
            <a:endParaRPr lang="en-IN" sz="2400" dirty="0">
              <a:latin typeface="Franklin Gothic Demi Cond" panose="020B0706030402020204" pitchFamily="34" charset="0"/>
            </a:endParaRPr>
          </a:p>
        </p:txBody>
      </p:sp>
      <p:pic>
        <p:nvPicPr>
          <p:cNvPr id="5122" name="Picture 2">
            <a:extLst>
              <a:ext uri="{FF2B5EF4-FFF2-40B4-BE49-F238E27FC236}">
                <a16:creationId xmlns:a16="http://schemas.microsoft.com/office/drawing/2014/main" id="{FCD46861-513C-A696-01F1-BE7D29FEBE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1195754"/>
            <a:ext cx="8915400" cy="566224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8354CA1-86A6-9252-C240-A8157B4067E7}"/>
              </a:ext>
            </a:extLst>
          </p:cNvPr>
          <p:cNvSpPr txBox="1"/>
          <p:nvPr/>
        </p:nvSpPr>
        <p:spPr>
          <a:xfrm>
            <a:off x="1718268" y="673240"/>
            <a:ext cx="9023420" cy="369332"/>
          </a:xfrm>
          <a:prstGeom prst="rect">
            <a:avLst/>
          </a:prstGeom>
          <a:noFill/>
        </p:spPr>
        <p:txBody>
          <a:bodyPr wrap="square" rtlCol="0">
            <a:spAutoFit/>
          </a:bodyPr>
          <a:lstStyle/>
          <a:p>
            <a:r>
              <a:rPr lang="en-US" dirty="0">
                <a:latin typeface="Franklin Gothic Book" panose="020B0503020102020204" pitchFamily="34" charset="0"/>
              </a:rPr>
              <a:t>Highest number of strikes during Approach followed by Landing Roll and Take-off run</a:t>
            </a:r>
            <a:endParaRPr lang="en-IN" dirty="0">
              <a:latin typeface="Franklin Gothic Book" panose="020B0503020102020204" pitchFamily="34" charset="0"/>
            </a:endParaRPr>
          </a:p>
        </p:txBody>
      </p:sp>
    </p:spTree>
    <p:extLst>
      <p:ext uri="{BB962C8B-B14F-4D97-AF65-F5344CB8AC3E}">
        <p14:creationId xmlns:p14="http://schemas.microsoft.com/office/powerpoint/2010/main" val="660427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A77211-EB4D-59A7-724D-45F25FE4A56B}"/>
              </a:ext>
            </a:extLst>
          </p:cNvPr>
          <p:cNvSpPr txBox="1"/>
          <p:nvPr/>
        </p:nvSpPr>
        <p:spPr>
          <a:xfrm>
            <a:off x="4963887" y="160773"/>
            <a:ext cx="2441750" cy="461665"/>
          </a:xfrm>
          <a:prstGeom prst="rect">
            <a:avLst/>
          </a:prstGeom>
          <a:noFill/>
        </p:spPr>
        <p:txBody>
          <a:bodyPr wrap="square" rtlCol="0">
            <a:spAutoFit/>
          </a:bodyPr>
          <a:lstStyle/>
          <a:p>
            <a:r>
              <a:rPr lang="en-US" sz="2400" dirty="0">
                <a:latin typeface="Franklin Gothic Demi Cond" panose="020B0706030402020204" pitchFamily="34" charset="0"/>
              </a:rPr>
              <a:t>Impact on Flights</a:t>
            </a:r>
            <a:endParaRPr lang="en-IN" sz="2400" dirty="0">
              <a:latin typeface="Franklin Gothic Demi Cond" panose="020B0706030402020204" pitchFamily="34" charset="0"/>
            </a:endParaRPr>
          </a:p>
        </p:txBody>
      </p:sp>
      <p:pic>
        <p:nvPicPr>
          <p:cNvPr id="6146" name="Picture 2">
            <a:extLst>
              <a:ext uri="{FF2B5EF4-FFF2-40B4-BE49-F238E27FC236}">
                <a16:creationId xmlns:a16="http://schemas.microsoft.com/office/drawing/2014/main" id="{1891C591-647D-8DC1-B3AF-ACA97B5298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299" y="1306286"/>
            <a:ext cx="9605963" cy="555171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8C77780-8812-EDE5-FD4F-646BFA375F38}"/>
              </a:ext>
            </a:extLst>
          </p:cNvPr>
          <p:cNvSpPr txBox="1"/>
          <p:nvPr/>
        </p:nvSpPr>
        <p:spPr>
          <a:xfrm>
            <a:off x="3517342" y="622438"/>
            <a:ext cx="6299898" cy="369332"/>
          </a:xfrm>
          <a:prstGeom prst="rect">
            <a:avLst/>
          </a:prstGeom>
          <a:noFill/>
        </p:spPr>
        <p:txBody>
          <a:bodyPr wrap="square" rtlCol="0">
            <a:spAutoFit/>
          </a:bodyPr>
          <a:lstStyle/>
          <a:p>
            <a:pPr algn="l"/>
            <a:r>
              <a:rPr lang="en-US" i="0" dirty="0">
                <a:effectLst/>
                <a:latin typeface="Franklin Gothic Book" panose="020B0503020102020204" pitchFamily="34" charset="0"/>
              </a:rPr>
              <a:t>91.83% incidents where there was no impact on flights</a:t>
            </a:r>
          </a:p>
        </p:txBody>
      </p:sp>
    </p:spTree>
    <p:extLst>
      <p:ext uri="{BB962C8B-B14F-4D97-AF65-F5344CB8AC3E}">
        <p14:creationId xmlns:p14="http://schemas.microsoft.com/office/powerpoint/2010/main" val="2483378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88DB12-32A3-38B2-CC4C-4C113D1E3973}"/>
              </a:ext>
            </a:extLst>
          </p:cNvPr>
          <p:cNvSpPr txBox="1"/>
          <p:nvPr/>
        </p:nvSpPr>
        <p:spPr>
          <a:xfrm>
            <a:off x="3051349" y="120580"/>
            <a:ext cx="6089301" cy="461665"/>
          </a:xfrm>
          <a:prstGeom prst="rect">
            <a:avLst/>
          </a:prstGeom>
          <a:noFill/>
        </p:spPr>
        <p:txBody>
          <a:bodyPr wrap="square" rtlCol="0">
            <a:spAutoFit/>
          </a:bodyPr>
          <a:lstStyle/>
          <a:p>
            <a:r>
              <a:rPr lang="en-US" sz="2400" dirty="0">
                <a:latin typeface="Franklin Gothic Demi Cond" panose="020B0706030402020204" pitchFamily="34" charset="0"/>
              </a:rPr>
              <a:t>Does prior warning reduces the effect of damage?</a:t>
            </a:r>
            <a:endParaRPr lang="en-IN" sz="2400" dirty="0">
              <a:latin typeface="Franklin Gothic Demi Cond" panose="020B0706030402020204" pitchFamily="34" charset="0"/>
            </a:endParaRPr>
          </a:p>
        </p:txBody>
      </p:sp>
      <p:pic>
        <p:nvPicPr>
          <p:cNvPr id="7170" name="Picture 2">
            <a:extLst>
              <a:ext uri="{FF2B5EF4-FFF2-40B4-BE49-F238E27FC236}">
                <a16:creationId xmlns:a16="http://schemas.microsoft.com/office/drawing/2014/main" id="{45921E55-5B7F-BB41-2526-3B7D578ECF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1386672"/>
            <a:ext cx="8915400" cy="547132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D148472-B390-4ECD-C98C-2385AA9460C7}"/>
              </a:ext>
            </a:extLst>
          </p:cNvPr>
          <p:cNvSpPr txBox="1"/>
          <p:nvPr/>
        </p:nvSpPr>
        <p:spPr>
          <a:xfrm>
            <a:off x="1788606" y="636282"/>
            <a:ext cx="8765093" cy="646331"/>
          </a:xfrm>
          <a:prstGeom prst="rect">
            <a:avLst/>
          </a:prstGeom>
          <a:noFill/>
        </p:spPr>
        <p:txBody>
          <a:bodyPr wrap="square" rtlCol="0">
            <a:spAutoFit/>
          </a:bodyPr>
          <a:lstStyle/>
          <a:p>
            <a:r>
              <a:rPr lang="en-US" dirty="0">
                <a:latin typeface="Franklin Gothic Book" panose="020B0503020102020204" pitchFamily="34" charset="0"/>
              </a:rPr>
              <a:t>Prior warning to the pilot does reduces the effect damage to the airplane. In 80%  of the incidents there was no damage to the airplane.</a:t>
            </a:r>
            <a:endParaRPr lang="en-IN" dirty="0">
              <a:latin typeface="Franklin Gothic Book" panose="020B0503020102020204" pitchFamily="34" charset="0"/>
            </a:endParaRPr>
          </a:p>
        </p:txBody>
      </p:sp>
    </p:spTree>
    <p:extLst>
      <p:ext uri="{BB962C8B-B14F-4D97-AF65-F5344CB8AC3E}">
        <p14:creationId xmlns:p14="http://schemas.microsoft.com/office/powerpoint/2010/main" val="2819477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B617948-A864-9B15-D785-D25900967C83}"/>
              </a:ext>
            </a:extLst>
          </p:cNvPr>
          <p:cNvSpPr/>
          <p:nvPr/>
        </p:nvSpPr>
        <p:spPr>
          <a:xfrm>
            <a:off x="991437" y="331596"/>
            <a:ext cx="10209125" cy="713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Conclusion</a:t>
            </a:r>
            <a:endParaRPr lang="en-IN" sz="3600" dirty="0">
              <a:latin typeface="Franklin Gothic Demi Cond" panose="020B0706030402020204" pitchFamily="34" charset="0"/>
            </a:endParaRPr>
          </a:p>
        </p:txBody>
      </p:sp>
      <p:sp>
        <p:nvSpPr>
          <p:cNvPr id="4" name="TextBox 3">
            <a:extLst>
              <a:ext uri="{FF2B5EF4-FFF2-40B4-BE49-F238E27FC236}">
                <a16:creationId xmlns:a16="http://schemas.microsoft.com/office/drawing/2014/main" id="{E6036946-D84E-5DCF-93E5-6E909D2C06CF}"/>
              </a:ext>
            </a:extLst>
          </p:cNvPr>
          <p:cNvSpPr txBox="1"/>
          <p:nvPr/>
        </p:nvSpPr>
        <p:spPr>
          <a:xfrm>
            <a:off x="1165609" y="1225689"/>
            <a:ext cx="9827288" cy="5078313"/>
          </a:xfrm>
          <a:prstGeom prst="rect">
            <a:avLst/>
          </a:prstGeom>
          <a:noFill/>
        </p:spPr>
        <p:txBody>
          <a:bodyPr wrap="square" rtlCol="0">
            <a:spAutoFit/>
          </a:bodyPr>
          <a:lstStyle/>
          <a:p>
            <a:pPr marL="342900" indent="-342900">
              <a:buClr>
                <a:schemeClr val="accent1"/>
              </a:buClr>
              <a:buFont typeface="Wingdings" panose="05000000000000000000" pitchFamily="2" charset="2"/>
              <a:buChar char="q"/>
            </a:pPr>
            <a:r>
              <a:rPr lang="en-US" sz="2000" i="0" dirty="0">
                <a:effectLst/>
                <a:latin typeface="Franklin Gothic Book" panose="020B0503020102020204" pitchFamily="34" charset="0"/>
              </a:rPr>
              <a:t>42.72% incidents where pilot was warned about the birds</a:t>
            </a:r>
          </a:p>
          <a:p>
            <a:pPr>
              <a:buClr>
                <a:schemeClr val="accent1"/>
              </a:buClr>
            </a:pPr>
            <a:endParaRPr lang="en-US" sz="2400"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dirty="0">
                <a:latin typeface="Franklin Gothic Book" panose="020B0503020102020204" pitchFamily="34" charset="0"/>
              </a:rPr>
              <a:t>Prior warning to the pilot reduces the risk of damage to the aircraft</a:t>
            </a:r>
          </a:p>
          <a:p>
            <a:pPr>
              <a:buClr>
                <a:schemeClr val="accent1"/>
              </a:buClr>
            </a:pPr>
            <a:endParaRPr lang="en-US" sz="2400"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dirty="0">
                <a:latin typeface="Franklin Gothic Book" panose="020B0503020102020204" pitchFamily="34" charset="0"/>
              </a:rPr>
              <a:t> </a:t>
            </a:r>
            <a:r>
              <a:rPr lang="en-US" sz="2000" i="0" dirty="0">
                <a:effectLst/>
                <a:latin typeface="Franklin Gothic Book" panose="020B0503020102020204" pitchFamily="34" charset="0"/>
              </a:rPr>
              <a:t>52.78% of incidents have happened due to some small unknown bird</a:t>
            </a:r>
            <a:r>
              <a:rPr lang="en-US" sz="2400" b="1" i="0" dirty="0">
                <a:effectLst/>
                <a:latin typeface="Franklin Gothic Book" panose="020B0503020102020204" pitchFamily="34" charset="0"/>
              </a:rPr>
              <a:t>.</a:t>
            </a:r>
          </a:p>
          <a:p>
            <a:pPr>
              <a:buClr>
                <a:schemeClr val="accent1"/>
              </a:buClr>
            </a:pPr>
            <a:endParaRPr lang="en-US" sz="2400" b="1" i="0" dirty="0">
              <a:effectLst/>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b="1" dirty="0">
                <a:latin typeface="Franklin Gothic Book" panose="020B0503020102020204" pitchFamily="34" charset="0"/>
              </a:rPr>
              <a:t> </a:t>
            </a:r>
            <a:r>
              <a:rPr lang="en-US" sz="2000" i="0" dirty="0">
                <a:effectLst/>
                <a:latin typeface="Franklin Gothic Book" panose="020B0503020102020204" pitchFamily="34" charset="0"/>
              </a:rPr>
              <a:t>72.9% incidents have happened when there is 1 bird/wildlife is struck in the airplane and caused damage</a:t>
            </a:r>
            <a:r>
              <a:rPr lang="en-US" sz="2000" b="1" i="0" dirty="0">
                <a:effectLst/>
                <a:latin typeface="Franklin Gothic Book" panose="020B0503020102020204" pitchFamily="34" charset="0"/>
              </a:rPr>
              <a:t>.</a:t>
            </a:r>
          </a:p>
          <a:p>
            <a:pPr marL="342900" indent="-342900">
              <a:buClr>
                <a:schemeClr val="accent1"/>
              </a:buClr>
              <a:buFont typeface="Wingdings" panose="05000000000000000000" pitchFamily="2" charset="2"/>
              <a:buChar char="q"/>
            </a:pPr>
            <a:endParaRPr lang="en-US" sz="2400" b="1"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i="0" dirty="0">
                <a:effectLst/>
                <a:latin typeface="Franklin Gothic Book" panose="020B0503020102020204" pitchFamily="34" charset="0"/>
              </a:rPr>
              <a:t>90.31% incidents caused no damage while 9.69% incidents caused damage</a:t>
            </a:r>
          </a:p>
          <a:p>
            <a:pPr marL="342900" indent="-342900">
              <a:buClr>
                <a:schemeClr val="accent1"/>
              </a:buClr>
              <a:buFont typeface="Wingdings" panose="05000000000000000000" pitchFamily="2" charset="2"/>
              <a:buChar char="q"/>
            </a:pPr>
            <a:endParaRPr lang="en-US" sz="2400"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i="0" dirty="0">
                <a:effectLst/>
                <a:latin typeface="Franklin Gothic Book" panose="020B0503020102020204" pitchFamily="34" charset="0"/>
              </a:rPr>
              <a:t>80.84% of bird strike incidents have happened when the altitude of airplane was &lt;1000 ft and 19.16% have happened when altitude was &gt;1000 ft</a:t>
            </a:r>
            <a:r>
              <a:rPr lang="en-US" sz="2000" b="1" i="0" dirty="0">
                <a:effectLst/>
                <a:latin typeface="Inter"/>
              </a:rPr>
              <a:t>.</a:t>
            </a:r>
          </a:p>
          <a:p>
            <a:pPr marL="342900" indent="-342900">
              <a:buClr>
                <a:schemeClr val="accent1"/>
              </a:buClr>
              <a:buFont typeface="Wingdings" panose="05000000000000000000" pitchFamily="2" charset="2"/>
              <a:buChar char="q"/>
            </a:pPr>
            <a:endParaRPr lang="en-US" sz="2000" b="1" dirty="0">
              <a:latin typeface="Inter"/>
            </a:endParaRPr>
          </a:p>
          <a:p>
            <a:pPr marL="342900" indent="-342900">
              <a:buClr>
                <a:schemeClr val="accent1"/>
              </a:buClr>
              <a:buFont typeface="Wingdings" panose="05000000000000000000" pitchFamily="2" charset="2"/>
              <a:buChar char="q"/>
            </a:pPr>
            <a:r>
              <a:rPr lang="en-US" sz="2000" b="0" i="0" dirty="0">
                <a:effectLst/>
                <a:latin typeface="Inter"/>
              </a:rPr>
              <a:t> </a:t>
            </a:r>
            <a:r>
              <a:rPr lang="en-US" sz="2000" i="0" dirty="0">
                <a:effectLst/>
                <a:latin typeface="Franklin Gothic Book" panose="020B0503020102020204" pitchFamily="34" charset="0"/>
              </a:rPr>
              <a:t>Most of the incidents have happened when there is no cloud in each year</a:t>
            </a:r>
          </a:p>
        </p:txBody>
      </p:sp>
    </p:spTree>
    <p:extLst>
      <p:ext uri="{BB962C8B-B14F-4D97-AF65-F5344CB8AC3E}">
        <p14:creationId xmlns:p14="http://schemas.microsoft.com/office/powerpoint/2010/main" val="2268575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9E4385D-3554-A2B4-7D6E-8A325351C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288" y="496910"/>
            <a:ext cx="7777423" cy="40175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C7569D4-FCF7-1642-019B-FDB89B6357A5}"/>
              </a:ext>
            </a:extLst>
          </p:cNvPr>
          <p:cNvSpPr txBox="1"/>
          <p:nvPr/>
        </p:nvSpPr>
        <p:spPr>
          <a:xfrm>
            <a:off x="1537398" y="5194998"/>
            <a:ext cx="10982849" cy="646331"/>
          </a:xfrm>
          <a:prstGeom prst="rect">
            <a:avLst/>
          </a:prstGeom>
          <a:noFill/>
        </p:spPr>
        <p:txBody>
          <a:bodyPr wrap="square" rtlCol="0">
            <a:spAutoFit/>
          </a:bodyPr>
          <a:lstStyle/>
          <a:p>
            <a:r>
              <a:rPr lang="en-US" sz="3600" dirty="0">
                <a:latin typeface="Franklin Gothic Demi Cond" panose="020B0706030402020204" pitchFamily="34" charset="0"/>
              </a:rPr>
              <a:t>Data Visualization of Bird Strikes between 2000-2011</a:t>
            </a:r>
            <a:endParaRPr lang="en-IN" sz="3600" dirty="0">
              <a:latin typeface="Franklin Gothic Demi Cond" panose="020B0706030402020204" pitchFamily="34" charset="0"/>
            </a:endParaRPr>
          </a:p>
        </p:txBody>
      </p:sp>
    </p:spTree>
    <p:extLst>
      <p:ext uri="{BB962C8B-B14F-4D97-AF65-F5344CB8AC3E}">
        <p14:creationId xmlns:p14="http://schemas.microsoft.com/office/powerpoint/2010/main" val="3672745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FFB924A-441A-5185-37A1-6D08E8FC0EED}"/>
              </a:ext>
            </a:extLst>
          </p:cNvPr>
          <p:cNvSpPr/>
          <p:nvPr/>
        </p:nvSpPr>
        <p:spPr>
          <a:xfrm>
            <a:off x="494044" y="401933"/>
            <a:ext cx="11203912" cy="813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Project Detail</a:t>
            </a:r>
            <a:endParaRPr lang="en-IN" sz="3600" dirty="0">
              <a:latin typeface="Franklin Gothic Demi Cond" panose="020B0706030402020204" pitchFamily="34" charset="0"/>
            </a:endParaRPr>
          </a:p>
        </p:txBody>
      </p:sp>
      <p:graphicFrame>
        <p:nvGraphicFramePr>
          <p:cNvPr id="3" name="Table 3">
            <a:extLst>
              <a:ext uri="{FF2B5EF4-FFF2-40B4-BE49-F238E27FC236}">
                <a16:creationId xmlns:a16="http://schemas.microsoft.com/office/drawing/2014/main" id="{6172B9A2-BEDB-D785-EC56-6282DFCA65FE}"/>
              </a:ext>
            </a:extLst>
          </p:cNvPr>
          <p:cNvGraphicFramePr>
            <a:graphicFrameLocks noGrp="1"/>
          </p:cNvGraphicFramePr>
          <p:nvPr>
            <p:extLst>
              <p:ext uri="{D42A27DB-BD31-4B8C-83A1-F6EECF244321}">
                <p14:modId xmlns:p14="http://schemas.microsoft.com/office/powerpoint/2010/main" val="1806657879"/>
              </p:ext>
            </p:extLst>
          </p:nvPr>
        </p:nvGraphicFramePr>
        <p:xfrm>
          <a:off x="2257425" y="2078926"/>
          <a:ext cx="7993010" cy="3686660"/>
        </p:xfrm>
        <a:graphic>
          <a:graphicData uri="http://schemas.openxmlformats.org/drawingml/2006/table">
            <a:tbl>
              <a:tblPr firstRow="1" bandRow="1">
                <a:tableStyleId>{5940675A-B579-460E-94D1-54222C63F5DA}</a:tableStyleId>
              </a:tblPr>
              <a:tblGrid>
                <a:gridCol w="3929010">
                  <a:extLst>
                    <a:ext uri="{9D8B030D-6E8A-4147-A177-3AD203B41FA5}">
                      <a16:colId xmlns:a16="http://schemas.microsoft.com/office/drawing/2014/main" val="368670815"/>
                    </a:ext>
                  </a:extLst>
                </a:gridCol>
                <a:gridCol w="4064000">
                  <a:extLst>
                    <a:ext uri="{9D8B030D-6E8A-4147-A177-3AD203B41FA5}">
                      <a16:colId xmlns:a16="http://schemas.microsoft.com/office/drawing/2014/main" val="2927765209"/>
                    </a:ext>
                  </a:extLst>
                </a:gridCol>
              </a:tblGrid>
              <a:tr h="440196">
                <a:tc>
                  <a:txBody>
                    <a:bodyPr/>
                    <a:lstStyle/>
                    <a:p>
                      <a:pPr algn="l"/>
                      <a:r>
                        <a:rPr lang="en-US" dirty="0">
                          <a:latin typeface="Dubai Light" panose="020B0303030403030204" pitchFamily="34" charset="-78"/>
                          <a:cs typeface="Dubai Light" panose="020B0303030403030204" pitchFamily="34" charset="-78"/>
                        </a:rPr>
                        <a:t>Project Title</a:t>
                      </a:r>
                      <a:endParaRPr lang="en-IN" dirty="0">
                        <a:latin typeface="Dubai Light" panose="020B0303030403030204" pitchFamily="34" charset="-78"/>
                        <a:cs typeface="Dubai Light" panose="020B0303030403030204" pitchFamily="34" charset="-78"/>
                      </a:endParaRPr>
                    </a:p>
                  </a:txBody>
                  <a:tcPr/>
                </a:tc>
                <a:tc>
                  <a:txBody>
                    <a:bodyPr/>
                    <a:lstStyle/>
                    <a:p>
                      <a:r>
                        <a:rPr lang="en-US" dirty="0">
                          <a:latin typeface="Dubai Light" panose="020B0303030403030204" pitchFamily="34" charset="-78"/>
                          <a:cs typeface="Dubai Light" panose="020B0303030403030204" pitchFamily="34" charset="-78"/>
                        </a:rPr>
                        <a:t>Data Visualization of Bird Strikes between 2000-2011</a:t>
                      </a:r>
                      <a:endParaRPr lang="en-IN" dirty="0">
                        <a:latin typeface="Dubai Light" panose="020B0303030403030204" pitchFamily="34" charset="-78"/>
                        <a:cs typeface="Dubai Light" panose="020B0303030403030204" pitchFamily="34" charset="-78"/>
                      </a:endParaRPr>
                    </a:p>
                  </a:txBody>
                  <a:tcPr/>
                </a:tc>
                <a:extLst>
                  <a:ext uri="{0D108BD9-81ED-4DB2-BD59-A6C34878D82A}">
                    <a16:rowId xmlns:a16="http://schemas.microsoft.com/office/drawing/2014/main" val="3528120998"/>
                  </a:ext>
                </a:extLst>
              </a:tr>
              <a:tr h="609316">
                <a:tc>
                  <a:txBody>
                    <a:bodyPr/>
                    <a:lstStyle/>
                    <a:p>
                      <a:r>
                        <a:rPr lang="en-US" dirty="0">
                          <a:latin typeface="Dubai Light" panose="020B0303030403030204" pitchFamily="34" charset="-78"/>
                          <a:cs typeface="Dubai Light" panose="020B0303030403030204" pitchFamily="34" charset="-78"/>
                        </a:rPr>
                        <a:t>Technology</a:t>
                      </a:r>
                      <a:endParaRPr lang="en-IN" dirty="0">
                        <a:latin typeface="Dubai Light" panose="020B0303030403030204" pitchFamily="34" charset="-78"/>
                        <a:cs typeface="Dubai Light" panose="020B0303030403030204" pitchFamily="34" charset="-78"/>
                      </a:endParaRPr>
                    </a:p>
                  </a:txBody>
                  <a:tcPr/>
                </a:tc>
                <a:tc>
                  <a:txBody>
                    <a:bodyPr/>
                    <a:lstStyle/>
                    <a:p>
                      <a:r>
                        <a:rPr lang="en-US" dirty="0">
                          <a:latin typeface="Dubai Light" panose="020B0303030403030204" pitchFamily="34" charset="-78"/>
                          <a:cs typeface="Dubai Light" panose="020B0303030403030204" pitchFamily="34" charset="-78"/>
                        </a:rPr>
                        <a:t>Business Intelligence</a:t>
                      </a:r>
                      <a:endParaRPr lang="en-IN" dirty="0">
                        <a:latin typeface="Dubai Light" panose="020B0303030403030204" pitchFamily="34" charset="-78"/>
                        <a:cs typeface="Dubai Light" panose="020B0303030403030204" pitchFamily="34" charset="-78"/>
                      </a:endParaRPr>
                    </a:p>
                  </a:txBody>
                  <a:tcPr/>
                </a:tc>
                <a:extLst>
                  <a:ext uri="{0D108BD9-81ED-4DB2-BD59-A6C34878D82A}">
                    <a16:rowId xmlns:a16="http://schemas.microsoft.com/office/drawing/2014/main" val="4253621841"/>
                  </a:ext>
                </a:extLst>
              </a:tr>
              <a:tr h="609316">
                <a:tc>
                  <a:txBody>
                    <a:bodyPr/>
                    <a:lstStyle/>
                    <a:p>
                      <a:r>
                        <a:rPr lang="en-US" dirty="0">
                          <a:latin typeface="Dubai Light" panose="020B0303030403030204" pitchFamily="34" charset="-78"/>
                          <a:cs typeface="Dubai Light" panose="020B0303030403030204" pitchFamily="34" charset="-78"/>
                        </a:rPr>
                        <a:t>Domain</a:t>
                      </a:r>
                      <a:endParaRPr lang="en-IN" dirty="0">
                        <a:latin typeface="Dubai Light" panose="020B0303030403030204" pitchFamily="34" charset="-78"/>
                        <a:cs typeface="Dubai Light" panose="020B0303030403030204" pitchFamily="34" charset="-78"/>
                      </a:endParaRPr>
                    </a:p>
                  </a:txBody>
                  <a:tcPr/>
                </a:tc>
                <a:tc>
                  <a:txBody>
                    <a:bodyPr/>
                    <a:lstStyle/>
                    <a:p>
                      <a:r>
                        <a:rPr lang="en-US" dirty="0">
                          <a:latin typeface="Dubai Light" panose="020B0303030403030204" pitchFamily="34" charset="-78"/>
                          <a:cs typeface="Dubai Light" panose="020B0303030403030204" pitchFamily="34" charset="-78"/>
                        </a:rPr>
                        <a:t>Transportation and Communication</a:t>
                      </a:r>
                      <a:endParaRPr lang="en-IN" dirty="0">
                        <a:latin typeface="Dubai Light" panose="020B0303030403030204" pitchFamily="34" charset="-78"/>
                        <a:cs typeface="Dubai Light" panose="020B0303030403030204" pitchFamily="34" charset="-78"/>
                      </a:endParaRPr>
                    </a:p>
                  </a:txBody>
                  <a:tcPr/>
                </a:tc>
                <a:extLst>
                  <a:ext uri="{0D108BD9-81ED-4DB2-BD59-A6C34878D82A}">
                    <a16:rowId xmlns:a16="http://schemas.microsoft.com/office/drawing/2014/main" val="1997130248"/>
                  </a:ext>
                </a:extLst>
              </a:tr>
              <a:tr h="609316">
                <a:tc>
                  <a:txBody>
                    <a:bodyPr/>
                    <a:lstStyle/>
                    <a:p>
                      <a:r>
                        <a:rPr lang="en-US" dirty="0">
                          <a:latin typeface="Dubai Light" panose="020B0303030403030204" pitchFamily="34" charset="-78"/>
                          <a:cs typeface="Dubai Light" panose="020B0303030403030204" pitchFamily="34" charset="-78"/>
                        </a:rPr>
                        <a:t>Project Difficulty Level</a:t>
                      </a:r>
                      <a:endParaRPr lang="en-IN" dirty="0">
                        <a:latin typeface="Dubai Light" panose="020B0303030403030204" pitchFamily="34" charset="-78"/>
                        <a:cs typeface="Dubai Light" panose="020B0303030403030204" pitchFamily="34" charset="-78"/>
                      </a:endParaRPr>
                    </a:p>
                  </a:txBody>
                  <a:tcPr/>
                </a:tc>
                <a:tc>
                  <a:txBody>
                    <a:bodyPr/>
                    <a:lstStyle/>
                    <a:p>
                      <a:r>
                        <a:rPr lang="en-US" dirty="0">
                          <a:latin typeface="Dubai Light" panose="020B0303030403030204" pitchFamily="34" charset="-78"/>
                          <a:cs typeface="Dubai Light" panose="020B0303030403030204" pitchFamily="34" charset="-78"/>
                        </a:rPr>
                        <a:t>Advanced</a:t>
                      </a:r>
                      <a:endParaRPr lang="en-IN" dirty="0">
                        <a:latin typeface="Dubai Light" panose="020B0303030403030204" pitchFamily="34" charset="-78"/>
                        <a:cs typeface="Dubai Light" panose="020B0303030403030204" pitchFamily="34" charset="-78"/>
                      </a:endParaRPr>
                    </a:p>
                  </a:txBody>
                  <a:tcPr/>
                </a:tc>
                <a:extLst>
                  <a:ext uri="{0D108BD9-81ED-4DB2-BD59-A6C34878D82A}">
                    <a16:rowId xmlns:a16="http://schemas.microsoft.com/office/drawing/2014/main" val="2963901539"/>
                  </a:ext>
                </a:extLst>
              </a:tr>
              <a:tr h="609316">
                <a:tc>
                  <a:txBody>
                    <a:bodyPr/>
                    <a:lstStyle/>
                    <a:p>
                      <a:r>
                        <a:rPr lang="en-US" dirty="0">
                          <a:latin typeface="Dubai Light" panose="020B0303030403030204" pitchFamily="34" charset="-78"/>
                          <a:cs typeface="Dubai Light" panose="020B0303030403030204" pitchFamily="34" charset="-78"/>
                        </a:rPr>
                        <a:t>Programming Language Used</a:t>
                      </a:r>
                      <a:endParaRPr lang="en-IN" dirty="0">
                        <a:latin typeface="Dubai Light" panose="020B0303030403030204" pitchFamily="34" charset="-78"/>
                        <a:cs typeface="Dubai Light" panose="020B0303030403030204" pitchFamily="34" charset="-78"/>
                      </a:endParaRPr>
                    </a:p>
                  </a:txBody>
                  <a:tcPr/>
                </a:tc>
                <a:tc>
                  <a:txBody>
                    <a:bodyPr/>
                    <a:lstStyle/>
                    <a:p>
                      <a:r>
                        <a:rPr lang="en-US" dirty="0">
                          <a:latin typeface="Dubai Light" panose="020B0303030403030204" pitchFamily="34" charset="-78"/>
                          <a:cs typeface="Dubai Light" panose="020B0303030403030204" pitchFamily="34" charset="-78"/>
                        </a:rPr>
                        <a:t>R Programming</a:t>
                      </a:r>
                      <a:endParaRPr lang="en-IN" dirty="0">
                        <a:latin typeface="Dubai Light" panose="020B0303030403030204" pitchFamily="34" charset="-78"/>
                        <a:cs typeface="Dubai Light" panose="020B0303030403030204" pitchFamily="34" charset="-78"/>
                      </a:endParaRPr>
                    </a:p>
                  </a:txBody>
                  <a:tcPr/>
                </a:tc>
                <a:extLst>
                  <a:ext uri="{0D108BD9-81ED-4DB2-BD59-A6C34878D82A}">
                    <a16:rowId xmlns:a16="http://schemas.microsoft.com/office/drawing/2014/main" val="2436516319"/>
                  </a:ext>
                </a:extLst>
              </a:tr>
              <a:tr h="609316">
                <a:tc>
                  <a:txBody>
                    <a:bodyPr/>
                    <a:lstStyle/>
                    <a:p>
                      <a:r>
                        <a:rPr lang="en-US" dirty="0">
                          <a:latin typeface="Dubai Light" panose="020B0303030403030204" pitchFamily="34" charset="-78"/>
                          <a:cs typeface="Dubai Light" panose="020B0303030403030204" pitchFamily="34" charset="-78"/>
                        </a:rPr>
                        <a:t>Tools used</a:t>
                      </a:r>
                      <a:endParaRPr lang="en-IN" dirty="0">
                        <a:latin typeface="Dubai Light" panose="020B0303030403030204" pitchFamily="34" charset="-78"/>
                        <a:cs typeface="Dubai Light" panose="020B0303030403030204" pitchFamily="34" charset="-78"/>
                      </a:endParaRPr>
                    </a:p>
                  </a:txBody>
                  <a:tcPr/>
                </a:tc>
                <a:tc>
                  <a:txBody>
                    <a:bodyPr/>
                    <a:lstStyle/>
                    <a:p>
                      <a:r>
                        <a:rPr lang="en-US" dirty="0" err="1">
                          <a:latin typeface="Dubai Light" panose="020B0303030403030204" pitchFamily="34" charset="-78"/>
                          <a:cs typeface="Dubai Light" panose="020B0303030403030204" pitchFamily="34" charset="-78"/>
                        </a:rPr>
                        <a:t>Jupyter</a:t>
                      </a:r>
                      <a:r>
                        <a:rPr lang="en-US" dirty="0">
                          <a:latin typeface="Dubai Light" panose="020B0303030403030204" pitchFamily="34" charset="-78"/>
                          <a:cs typeface="Dubai Light" panose="020B0303030403030204" pitchFamily="34" charset="-78"/>
                        </a:rPr>
                        <a:t> Notebook, MS-Excel, MS-</a:t>
                      </a:r>
                      <a:r>
                        <a:rPr lang="en-US" dirty="0" err="1">
                          <a:latin typeface="Dubai Light" panose="020B0303030403030204" pitchFamily="34" charset="-78"/>
                          <a:cs typeface="Dubai Light" panose="020B0303030403030204" pitchFamily="34" charset="-78"/>
                        </a:rPr>
                        <a:t>PowerBI</a:t>
                      </a:r>
                      <a:endParaRPr lang="en-IN" dirty="0">
                        <a:latin typeface="Dubai Light" panose="020B0303030403030204" pitchFamily="34" charset="-78"/>
                        <a:cs typeface="Dubai Light" panose="020B0303030403030204" pitchFamily="34" charset="-78"/>
                      </a:endParaRPr>
                    </a:p>
                  </a:txBody>
                  <a:tcPr/>
                </a:tc>
                <a:extLst>
                  <a:ext uri="{0D108BD9-81ED-4DB2-BD59-A6C34878D82A}">
                    <a16:rowId xmlns:a16="http://schemas.microsoft.com/office/drawing/2014/main" val="682311616"/>
                  </a:ext>
                </a:extLst>
              </a:tr>
            </a:tbl>
          </a:graphicData>
        </a:graphic>
      </p:graphicFrame>
    </p:spTree>
    <p:extLst>
      <p:ext uri="{BB962C8B-B14F-4D97-AF65-F5344CB8AC3E}">
        <p14:creationId xmlns:p14="http://schemas.microsoft.com/office/powerpoint/2010/main" val="2814698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279DB38-9866-5A61-9CAE-71F4A665F8CD}"/>
              </a:ext>
            </a:extLst>
          </p:cNvPr>
          <p:cNvSpPr/>
          <p:nvPr/>
        </p:nvSpPr>
        <p:spPr>
          <a:xfrm>
            <a:off x="634721" y="371789"/>
            <a:ext cx="10922558" cy="7335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Objective</a:t>
            </a:r>
            <a:endParaRPr lang="en-IN" sz="3600" dirty="0">
              <a:latin typeface="Franklin Gothic Demi Cond" panose="020B0706030402020204" pitchFamily="34" charset="0"/>
            </a:endParaRPr>
          </a:p>
        </p:txBody>
      </p:sp>
      <p:sp>
        <p:nvSpPr>
          <p:cNvPr id="5" name="TextBox 4">
            <a:extLst>
              <a:ext uri="{FF2B5EF4-FFF2-40B4-BE49-F238E27FC236}">
                <a16:creationId xmlns:a16="http://schemas.microsoft.com/office/drawing/2014/main" id="{D3A5245C-C234-C5C3-D8A8-A1660627D89B}"/>
              </a:ext>
            </a:extLst>
          </p:cNvPr>
          <p:cNvSpPr txBox="1"/>
          <p:nvPr/>
        </p:nvSpPr>
        <p:spPr>
          <a:xfrm>
            <a:off x="1135464" y="1567543"/>
            <a:ext cx="9937820" cy="4524315"/>
          </a:xfrm>
          <a:prstGeom prst="rect">
            <a:avLst/>
          </a:prstGeom>
          <a:noFill/>
        </p:spPr>
        <p:txBody>
          <a:bodyPr wrap="square" rtlCol="0">
            <a:spAutoFit/>
          </a:bodyPr>
          <a:lstStyle/>
          <a:p>
            <a:r>
              <a:rPr lang="en-US" b="0" i="0" u="none" strike="noStrike" baseline="0" dirty="0">
                <a:solidFill>
                  <a:srgbClr val="000000"/>
                </a:solidFill>
                <a:latin typeface="Franklin Gothic Book" panose="020B0503020102020204" pitchFamily="34" charset="0"/>
              </a:rPr>
              <a:t>Transport and communication is one of the crucial domain in field of analytics. Environmental impacts and safety are, nowadays, two major concerns of the scientific community with respect to transport scenarios and to the ever-growing urban areas. These issues gain more importance due to the increasing amount of vehicles and people. Seeking for new solutions is reaching a point where available technologies and artificial intelligence, especially MAS, are being recognized as ways to cope and tackle these kinds of problems in a distributed and more appropriate way. </a:t>
            </a:r>
          </a:p>
          <a:p>
            <a:endParaRPr lang="en-US" dirty="0">
              <a:solidFill>
                <a:srgbClr val="000000"/>
              </a:solidFill>
              <a:latin typeface="Franklin Gothic Book" panose="020B0503020102020204" pitchFamily="34" charset="0"/>
            </a:endParaRPr>
          </a:p>
          <a:p>
            <a:pPr algn="l"/>
            <a:endParaRPr lang="en-IN"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 </a:t>
            </a:r>
            <a:r>
              <a:rPr lang="en-US" sz="1800" b="0" i="0" u="none" strike="noStrike" baseline="0" dirty="0">
                <a:solidFill>
                  <a:srgbClr val="000000"/>
                </a:solidFill>
                <a:latin typeface="Franklin Gothic Book" panose="020B0503020102020204" pitchFamily="34" charset="0"/>
              </a:rPr>
              <a:t>A bird strike is strictly defined as a collision between a bird and an aircraft which is in flight or on a take-off or landing roll. The term is often expanded to cover other wildlife strikes - with bats or ground animals. Bird Strike is common and can be a significant threat to aircraft safety. For smaller aircraft, significant damage may be caused to the aircraft structure and all aircraft, especially jet-engine ones, are vulnerable to the loss of thrust which can follow the ingestion of birds into engine air intakes. This has resulted in several fatal accidents. Bird strikes may occur during any phase of flight, but are most likely during the take-off, initial climb, approach and landing phases due to the greater numbers of birds in flight at lower levels </a:t>
            </a:r>
            <a:endParaRPr lang="en-IN" dirty="0">
              <a:latin typeface="Franklin Gothic Book" panose="020B0503020102020204" pitchFamily="34" charset="0"/>
            </a:endParaRPr>
          </a:p>
        </p:txBody>
      </p:sp>
      <p:pic>
        <p:nvPicPr>
          <p:cNvPr id="2" name="Graphic 1" descr="Airplane with solid fill">
            <a:extLst>
              <a:ext uri="{FF2B5EF4-FFF2-40B4-BE49-F238E27FC236}">
                <a16:creationId xmlns:a16="http://schemas.microsoft.com/office/drawing/2014/main" id="{AF806FB5-E068-4D8F-E045-49C74FB91E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7981172">
            <a:off x="10619169" y="1308011"/>
            <a:ext cx="1113693" cy="1113693"/>
          </a:xfrm>
          <a:prstGeom prst="rect">
            <a:avLst/>
          </a:prstGeom>
        </p:spPr>
      </p:pic>
    </p:spTree>
    <p:extLst>
      <p:ext uri="{BB962C8B-B14F-4D97-AF65-F5344CB8AC3E}">
        <p14:creationId xmlns:p14="http://schemas.microsoft.com/office/powerpoint/2010/main" val="3002171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3C2466C-4B87-4FDB-2722-1E31A5CDA1FA}"/>
              </a:ext>
            </a:extLst>
          </p:cNvPr>
          <p:cNvSpPr/>
          <p:nvPr/>
        </p:nvSpPr>
        <p:spPr>
          <a:xfrm>
            <a:off x="720132" y="411982"/>
            <a:ext cx="10751736" cy="713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Problem Statement</a:t>
            </a:r>
            <a:endParaRPr lang="en-IN" sz="36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2793BB60-D2E2-A8B9-D96F-D4D756113941}"/>
              </a:ext>
            </a:extLst>
          </p:cNvPr>
          <p:cNvSpPr txBox="1"/>
          <p:nvPr/>
        </p:nvSpPr>
        <p:spPr>
          <a:xfrm>
            <a:off x="1004835" y="1929284"/>
            <a:ext cx="10008158" cy="2585323"/>
          </a:xfrm>
          <a:prstGeom prst="rect">
            <a:avLst/>
          </a:prstGeom>
          <a:noFill/>
        </p:spPr>
        <p:txBody>
          <a:bodyPr wrap="square" rtlCol="0">
            <a:spAutoFit/>
          </a:bodyPr>
          <a:lstStyle/>
          <a:p>
            <a:r>
              <a:rPr lang="en-IN" sz="2400" dirty="0">
                <a:solidFill>
                  <a:srgbClr val="24292F"/>
                </a:solidFill>
                <a:effectLst/>
                <a:latin typeface="Franklin Gothic Book" panose="020B0503020102020204" pitchFamily="34" charset="0"/>
                <a:ea typeface="Arial" panose="020B0604020202020204" pitchFamily="34" charset="0"/>
              </a:rPr>
              <a:t>The goal of this project is to analyse the bird strike incidents happened between 2000-2011. To achieve the goal, we used a data set </a:t>
            </a:r>
            <a:r>
              <a:rPr lang="en-IN" sz="2400" dirty="0">
                <a:solidFill>
                  <a:srgbClr val="000000"/>
                </a:solidFill>
                <a:effectLst/>
                <a:latin typeface="Franklin Gothic Book" panose="020B0503020102020204" pitchFamily="34" charset="0"/>
                <a:ea typeface="Arial" panose="020B0604020202020204" pitchFamily="34" charset="0"/>
              </a:rPr>
              <a:t>that is collected by FAA during 2000-2011. The objective of the project is to perform data visualization techniques to understand insights of the data. This project aims apply various Business Intelligence tools such as Tableau or Power BI to get a visual understanding of the data. </a:t>
            </a:r>
          </a:p>
          <a:p>
            <a:endParaRPr lang="en-IN" dirty="0"/>
          </a:p>
        </p:txBody>
      </p:sp>
      <p:pic>
        <p:nvPicPr>
          <p:cNvPr id="5" name="Graphic 4" descr="Airplane with solid fill">
            <a:extLst>
              <a:ext uri="{FF2B5EF4-FFF2-40B4-BE49-F238E27FC236}">
                <a16:creationId xmlns:a16="http://schemas.microsoft.com/office/drawing/2014/main" id="{BA615224-6C02-FC05-95C6-00A78854A9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7981172">
            <a:off x="9547608" y="4247939"/>
            <a:ext cx="1113693" cy="1113693"/>
          </a:xfrm>
          <a:prstGeom prst="rect">
            <a:avLst/>
          </a:prstGeom>
        </p:spPr>
      </p:pic>
    </p:spTree>
    <p:extLst>
      <p:ext uri="{BB962C8B-B14F-4D97-AF65-F5344CB8AC3E}">
        <p14:creationId xmlns:p14="http://schemas.microsoft.com/office/powerpoint/2010/main" val="2273246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1385108-1EFC-6EA1-B9CB-8A541B65D55B}"/>
              </a:ext>
            </a:extLst>
          </p:cNvPr>
          <p:cNvSpPr/>
          <p:nvPr/>
        </p:nvSpPr>
        <p:spPr>
          <a:xfrm>
            <a:off x="619648" y="310384"/>
            <a:ext cx="10952703" cy="703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Insights</a:t>
            </a:r>
            <a:endParaRPr lang="en-IN" sz="3600" dirty="0">
              <a:latin typeface="Franklin Gothic Demi Cond" panose="020B0706030402020204" pitchFamily="34" charset="0"/>
            </a:endParaRPr>
          </a:p>
        </p:txBody>
      </p:sp>
      <p:pic>
        <p:nvPicPr>
          <p:cNvPr id="2050" name="Picture 2">
            <a:extLst>
              <a:ext uri="{FF2B5EF4-FFF2-40B4-BE49-F238E27FC236}">
                <a16:creationId xmlns:a16="http://schemas.microsoft.com/office/drawing/2014/main" id="{0F4FC1F0-E8D3-59C0-1F27-884BF7802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911" y="2424891"/>
            <a:ext cx="8072176" cy="44413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6E2C1A4-9A73-3099-CC23-0CDEC668E0CF}"/>
              </a:ext>
            </a:extLst>
          </p:cNvPr>
          <p:cNvSpPr txBox="1"/>
          <p:nvPr/>
        </p:nvSpPr>
        <p:spPr>
          <a:xfrm>
            <a:off x="3237453" y="1104428"/>
            <a:ext cx="5717092" cy="461665"/>
          </a:xfrm>
          <a:prstGeom prst="rect">
            <a:avLst/>
          </a:prstGeom>
          <a:noFill/>
        </p:spPr>
        <p:txBody>
          <a:bodyPr wrap="square" rtlCol="0">
            <a:spAutoFit/>
          </a:bodyPr>
          <a:lstStyle/>
          <a:p>
            <a:r>
              <a:rPr lang="en-US" sz="2400" dirty="0">
                <a:latin typeface="Franklin Gothic Demi Cond" panose="020B0706030402020204" pitchFamily="34" charset="0"/>
              </a:rPr>
              <a:t>Total Number of Bird Strikes Incidents per Year</a:t>
            </a:r>
            <a:endParaRPr lang="en-IN" sz="2400" dirty="0">
              <a:latin typeface="Franklin Gothic Demi Cond" panose="020B0706030402020204" pitchFamily="34" charset="0"/>
            </a:endParaRPr>
          </a:p>
        </p:txBody>
      </p:sp>
      <p:sp>
        <p:nvSpPr>
          <p:cNvPr id="4" name="TextBox 3">
            <a:extLst>
              <a:ext uri="{FF2B5EF4-FFF2-40B4-BE49-F238E27FC236}">
                <a16:creationId xmlns:a16="http://schemas.microsoft.com/office/drawing/2014/main" id="{1BB0FD36-2E26-777D-D46C-21DF68EDFBF2}"/>
              </a:ext>
            </a:extLst>
          </p:cNvPr>
          <p:cNvSpPr txBox="1"/>
          <p:nvPr/>
        </p:nvSpPr>
        <p:spPr>
          <a:xfrm>
            <a:off x="2217336" y="1566093"/>
            <a:ext cx="9495692" cy="646331"/>
          </a:xfrm>
          <a:prstGeom prst="rect">
            <a:avLst/>
          </a:prstGeom>
          <a:noFill/>
        </p:spPr>
        <p:txBody>
          <a:bodyPr wrap="square" rtlCol="0">
            <a:spAutoFit/>
          </a:bodyPr>
          <a:lstStyle/>
          <a:p>
            <a:r>
              <a:rPr lang="en-US" dirty="0">
                <a:latin typeface="Franklin Gothic Book" panose="020B0503020102020204" pitchFamily="34" charset="0"/>
              </a:rPr>
              <a:t>We can see that Bird Strikes Incidents have an upward trend</a:t>
            </a:r>
          </a:p>
          <a:p>
            <a:r>
              <a:rPr lang="en-US" dirty="0">
                <a:latin typeface="Franklin Gothic Book" panose="020B0503020102020204" pitchFamily="34" charset="0"/>
              </a:rPr>
              <a:t>2009 has the highest number of incidents.</a:t>
            </a:r>
            <a:endParaRPr lang="en-IN" dirty="0">
              <a:latin typeface="Franklin Gothic Book" panose="020B0503020102020204" pitchFamily="34" charset="0"/>
            </a:endParaRPr>
          </a:p>
        </p:txBody>
      </p:sp>
    </p:spTree>
    <p:extLst>
      <p:ext uri="{BB962C8B-B14F-4D97-AF65-F5344CB8AC3E}">
        <p14:creationId xmlns:p14="http://schemas.microsoft.com/office/powerpoint/2010/main" val="3353008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8416C-1698-A6AB-917F-212918CBD34A}"/>
              </a:ext>
            </a:extLst>
          </p:cNvPr>
          <p:cNvSpPr txBox="1"/>
          <p:nvPr/>
        </p:nvSpPr>
        <p:spPr>
          <a:xfrm>
            <a:off x="4242078" y="154022"/>
            <a:ext cx="3707842" cy="461665"/>
          </a:xfrm>
          <a:prstGeom prst="rect">
            <a:avLst/>
          </a:prstGeom>
          <a:noFill/>
        </p:spPr>
        <p:txBody>
          <a:bodyPr wrap="square" rtlCol="0">
            <a:spAutoFit/>
          </a:bodyPr>
          <a:lstStyle/>
          <a:p>
            <a:r>
              <a:rPr lang="en-US" sz="2400" dirty="0">
                <a:latin typeface="Franklin Gothic Demi Cond" panose="020B0706030402020204" pitchFamily="34" charset="0"/>
              </a:rPr>
              <a:t>Bird Strikes Incidents in US</a:t>
            </a:r>
            <a:endParaRPr lang="en-IN" sz="2400" dirty="0">
              <a:latin typeface="Franklin Gothic Demi Cond" panose="020B0706030402020204" pitchFamily="34" charset="0"/>
            </a:endParaRPr>
          </a:p>
        </p:txBody>
      </p:sp>
      <p:pic>
        <p:nvPicPr>
          <p:cNvPr id="1026" name="Picture 2">
            <a:extLst>
              <a:ext uri="{FF2B5EF4-FFF2-40B4-BE49-F238E27FC236}">
                <a16:creationId xmlns:a16="http://schemas.microsoft.com/office/drawing/2014/main" id="{45623721-56D0-E7CC-4C55-332C997DA4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7384" y="1366577"/>
            <a:ext cx="8052080" cy="549142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40EFCAE-3DC9-85A6-4C8C-52DD6742EFA8}"/>
              </a:ext>
            </a:extLst>
          </p:cNvPr>
          <p:cNvSpPr txBox="1"/>
          <p:nvPr/>
        </p:nvSpPr>
        <p:spPr>
          <a:xfrm>
            <a:off x="2491992" y="806466"/>
            <a:ext cx="8259745" cy="369332"/>
          </a:xfrm>
          <a:prstGeom prst="rect">
            <a:avLst/>
          </a:prstGeom>
          <a:noFill/>
        </p:spPr>
        <p:txBody>
          <a:bodyPr wrap="square" rtlCol="0">
            <a:spAutoFit/>
          </a:bodyPr>
          <a:lstStyle/>
          <a:p>
            <a:r>
              <a:rPr lang="en-US" b="0" i="0" dirty="0">
                <a:effectLst/>
                <a:latin typeface="Franklin Gothic Book" panose="020B0503020102020204" pitchFamily="34" charset="0"/>
              </a:rPr>
              <a:t>California, Texas and Florida has the highest number of bird strike incidents.</a:t>
            </a:r>
            <a:endParaRPr lang="en-IN" dirty="0">
              <a:latin typeface="Franklin Gothic Book" panose="020B0503020102020204" pitchFamily="34" charset="0"/>
            </a:endParaRPr>
          </a:p>
        </p:txBody>
      </p:sp>
    </p:spTree>
    <p:extLst>
      <p:ext uri="{BB962C8B-B14F-4D97-AF65-F5344CB8AC3E}">
        <p14:creationId xmlns:p14="http://schemas.microsoft.com/office/powerpoint/2010/main" val="877008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7D2A34-A052-BAD0-7552-58ADA6656331}"/>
              </a:ext>
            </a:extLst>
          </p:cNvPr>
          <p:cNvSpPr txBox="1"/>
          <p:nvPr/>
        </p:nvSpPr>
        <p:spPr>
          <a:xfrm>
            <a:off x="2180492" y="73016"/>
            <a:ext cx="10078497" cy="461665"/>
          </a:xfrm>
          <a:prstGeom prst="rect">
            <a:avLst/>
          </a:prstGeom>
          <a:noFill/>
        </p:spPr>
        <p:txBody>
          <a:bodyPr wrap="square" rtlCol="0">
            <a:spAutoFit/>
          </a:bodyPr>
          <a:lstStyle/>
          <a:p>
            <a:r>
              <a:rPr lang="en-US" sz="2400" dirty="0">
                <a:latin typeface="Franklin Gothic Demi Cond" panose="020B0706030402020204" pitchFamily="34" charset="0"/>
              </a:rPr>
              <a:t>Top 10 Airlines having encountered most number of bird strikes</a:t>
            </a:r>
            <a:endParaRPr lang="en-IN" sz="2400" dirty="0">
              <a:latin typeface="Franklin Gothic Demi Cond" panose="020B0706030402020204" pitchFamily="34" charset="0"/>
            </a:endParaRPr>
          </a:p>
        </p:txBody>
      </p:sp>
      <p:pic>
        <p:nvPicPr>
          <p:cNvPr id="2050" name="Picture 2">
            <a:extLst>
              <a:ext uri="{FF2B5EF4-FFF2-40B4-BE49-F238E27FC236}">
                <a16:creationId xmlns:a16="http://schemas.microsoft.com/office/drawing/2014/main" id="{E4941D3B-A4D5-D8CD-F142-1AC0203732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0491" y="1436914"/>
            <a:ext cx="8098971" cy="53005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1A10776-9BF0-B4D4-5C32-E7708438CFD9}"/>
              </a:ext>
            </a:extLst>
          </p:cNvPr>
          <p:cNvSpPr txBox="1"/>
          <p:nvPr/>
        </p:nvSpPr>
        <p:spPr>
          <a:xfrm>
            <a:off x="2180492" y="544170"/>
            <a:ext cx="8098971" cy="646331"/>
          </a:xfrm>
          <a:prstGeom prst="rect">
            <a:avLst/>
          </a:prstGeom>
          <a:noFill/>
        </p:spPr>
        <p:txBody>
          <a:bodyPr wrap="square" rtlCol="0">
            <a:spAutoFit/>
          </a:bodyPr>
          <a:lstStyle/>
          <a:p>
            <a:r>
              <a:rPr lang="en-US" dirty="0">
                <a:latin typeface="Franklin Gothic Book" panose="020B0503020102020204" pitchFamily="34" charset="0"/>
              </a:rPr>
              <a:t>Southwest airlines has encountered most number of bird strike followed by business and American airlines</a:t>
            </a:r>
            <a:endParaRPr lang="en-IN" dirty="0">
              <a:latin typeface="Franklin Gothic Book" panose="020B0503020102020204" pitchFamily="34" charset="0"/>
            </a:endParaRPr>
          </a:p>
        </p:txBody>
      </p:sp>
    </p:spTree>
    <p:extLst>
      <p:ext uri="{BB962C8B-B14F-4D97-AF65-F5344CB8AC3E}">
        <p14:creationId xmlns:p14="http://schemas.microsoft.com/office/powerpoint/2010/main" val="2787199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440FEF-7A63-F44C-8C8F-170B1CBAB5F0}"/>
              </a:ext>
            </a:extLst>
          </p:cNvPr>
          <p:cNvSpPr txBox="1"/>
          <p:nvPr/>
        </p:nvSpPr>
        <p:spPr>
          <a:xfrm>
            <a:off x="3533670" y="271305"/>
            <a:ext cx="5124660" cy="461665"/>
          </a:xfrm>
          <a:prstGeom prst="rect">
            <a:avLst/>
          </a:prstGeom>
          <a:noFill/>
        </p:spPr>
        <p:txBody>
          <a:bodyPr wrap="square" rtlCol="0">
            <a:spAutoFit/>
          </a:bodyPr>
          <a:lstStyle/>
          <a:p>
            <a:r>
              <a:rPr lang="en-US" sz="2400" dirty="0">
                <a:latin typeface="Franklin Gothic Demi Cond" panose="020B0706030402020204" pitchFamily="34" charset="0"/>
              </a:rPr>
              <a:t>When do most bird strike incidents occur?</a:t>
            </a:r>
            <a:endParaRPr lang="en-IN" sz="2400" dirty="0">
              <a:latin typeface="Franklin Gothic Demi Cond" panose="020B0706030402020204" pitchFamily="34" charset="0"/>
            </a:endParaRPr>
          </a:p>
        </p:txBody>
      </p:sp>
      <p:pic>
        <p:nvPicPr>
          <p:cNvPr id="3074" name="Picture 2">
            <a:extLst>
              <a:ext uri="{FF2B5EF4-FFF2-40B4-BE49-F238E27FC236}">
                <a16:creationId xmlns:a16="http://schemas.microsoft.com/office/drawing/2014/main" id="{E3B42A8E-D5A9-ED27-35E6-BFE3B75BC0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0620" y="1547446"/>
            <a:ext cx="8470760" cy="531055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B903492-473E-954E-18F7-FE828A8D7FB0}"/>
              </a:ext>
            </a:extLst>
          </p:cNvPr>
          <p:cNvSpPr txBox="1"/>
          <p:nvPr/>
        </p:nvSpPr>
        <p:spPr>
          <a:xfrm>
            <a:off x="2594150" y="874207"/>
            <a:ext cx="8470760" cy="369332"/>
          </a:xfrm>
          <a:prstGeom prst="rect">
            <a:avLst/>
          </a:prstGeom>
          <a:noFill/>
        </p:spPr>
        <p:txBody>
          <a:bodyPr wrap="square" rtlCol="0">
            <a:spAutoFit/>
          </a:bodyPr>
          <a:lstStyle/>
          <a:p>
            <a:r>
              <a:rPr lang="en-US" b="0" i="0" dirty="0">
                <a:effectLst/>
                <a:latin typeface="Inter"/>
              </a:rPr>
              <a:t> </a:t>
            </a:r>
            <a:r>
              <a:rPr lang="en-US" i="0" dirty="0">
                <a:effectLst/>
                <a:latin typeface="Franklin Gothic Book" panose="020B0503020102020204" pitchFamily="34" charset="0"/>
              </a:rPr>
              <a:t>Most of the incidents have happened when there </a:t>
            </a:r>
            <a:r>
              <a:rPr lang="en-US" dirty="0">
                <a:latin typeface="Franklin Gothic Book" panose="020B0503020102020204" pitchFamily="34" charset="0"/>
              </a:rPr>
              <a:t>was</a:t>
            </a:r>
            <a:r>
              <a:rPr lang="en-US" i="0" dirty="0">
                <a:effectLst/>
                <a:latin typeface="Franklin Gothic Book" panose="020B0503020102020204" pitchFamily="34" charset="0"/>
              </a:rPr>
              <a:t> no cloud in each year</a:t>
            </a:r>
            <a:endParaRPr lang="en-IN" dirty="0">
              <a:latin typeface="Franklin Gothic Book" panose="020B0503020102020204" pitchFamily="34" charset="0"/>
            </a:endParaRPr>
          </a:p>
        </p:txBody>
      </p:sp>
    </p:spTree>
    <p:extLst>
      <p:ext uri="{BB962C8B-B14F-4D97-AF65-F5344CB8AC3E}">
        <p14:creationId xmlns:p14="http://schemas.microsoft.com/office/powerpoint/2010/main" val="36971657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195</TotalTime>
  <Words>714</Words>
  <Application>Microsoft Office PowerPoint</Application>
  <PresentationFormat>Widescreen</PresentationFormat>
  <Paragraphs>63</Paragraphs>
  <Slides>14</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Arial</vt:lpstr>
      <vt:lpstr>Bahnschrift</vt:lpstr>
      <vt:lpstr>Calibri</vt:lpstr>
      <vt:lpstr>Dubai Light</vt:lpstr>
      <vt:lpstr>Eras Bold ITC</vt:lpstr>
      <vt:lpstr>Franklin Gothic Book</vt:lpstr>
      <vt:lpstr>Franklin Gothic Demi Cond</vt:lpstr>
      <vt:lpstr>Franklin Gothic Medium Cond</vt:lpstr>
      <vt:lpstr>Inter</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Deepali Kank</dc:creator>
  <cp:lastModifiedBy>Admin 70504376**</cp:lastModifiedBy>
  <cp:revision>17</cp:revision>
  <dcterms:created xsi:type="dcterms:W3CDTF">2022-11-21T06:34:00Z</dcterms:created>
  <dcterms:modified xsi:type="dcterms:W3CDTF">2024-01-13T11:00:16Z</dcterms:modified>
</cp:coreProperties>
</file>