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18"/>
  </p:notesMasterIdLst>
  <p:handoutMasterIdLst>
    <p:handoutMasterId r:id="rId19"/>
  </p:handoutMasterIdLst>
  <p:sldIdLst>
    <p:sldId id="257" r:id="rId5"/>
    <p:sldId id="261" r:id="rId6"/>
    <p:sldId id="279" r:id="rId7"/>
    <p:sldId id="274" r:id="rId8"/>
    <p:sldId id="280" r:id="rId9"/>
    <p:sldId id="281" r:id="rId10"/>
    <p:sldId id="278" r:id="rId11"/>
    <p:sldId id="282" r:id="rId12"/>
    <p:sldId id="276" r:id="rId13"/>
    <p:sldId id="275" r:id="rId14"/>
    <p:sldId id="277" r:id="rId15"/>
    <p:sldId id="283"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588D4-2BEF-BE55-A475-4D525CF83147}" v="90" dt="2020-01-29T11:44:01.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15" autoAdjust="0"/>
    <p:restoredTop sz="94628"/>
  </p:normalViewPr>
  <p:slideViewPr>
    <p:cSldViewPr snapToGrid="0" snapToObjects="1">
      <p:cViewPr varScale="1">
        <p:scale>
          <a:sx n="67" d="100"/>
          <a:sy n="67" d="100"/>
        </p:scale>
        <p:origin x="648" y="44"/>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411311-EC85-4D3C-A37A-70ADE2D740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B77A1D2-69E4-4BC7-9E13-AAABBCF065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7D59C1-1353-4740-BF39-8CF7540392D9}" type="datetimeFigureOut">
              <a:rPr lang="en-US" smtClean="0"/>
              <a:t>1/24/2021</a:t>
            </a:fld>
            <a:endParaRPr lang="en-US" dirty="0"/>
          </a:p>
        </p:txBody>
      </p:sp>
      <p:sp>
        <p:nvSpPr>
          <p:cNvPr id="4" name="Footer Placeholder 3">
            <a:extLst>
              <a:ext uri="{FF2B5EF4-FFF2-40B4-BE49-F238E27FC236}">
                <a16:creationId xmlns:a16="http://schemas.microsoft.com/office/drawing/2014/main" id="{8A72A1B1-3904-40D2-8573-A90EB3B51D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3964B0C-ADAA-48EF-8DAF-5B5FB665CE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45AECB-6015-4480-938D-9A5BD0E958F4}" type="slidenum">
              <a:rPr lang="en-US" smtClean="0"/>
              <a:t>‹#›</a:t>
            </a:fld>
            <a:endParaRPr lang="en-US" dirty="0"/>
          </a:p>
        </p:txBody>
      </p:sp>
    </p:spTree>
    <p:extLst>
      <p:ext uri="{BB962C8B-B14F-4D97-AF65-F5344CB8AC3E}">
        <p14:creationId xmlns:p14="http://schemas.microsoft.com/office/powerpoint/2010/main" val="3770176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1F673-8DB5-49DB-9DB5-C449FC3471E2}" type="datetimeFigureOut">
              <a:rPr lang="en-US" smtClean="0"/>
              <a:t>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FE2E9-7827-482E-8149-B87DE7FAEC7C}" type="slidenum">
              <a:rPr lang="en-US" smtClean="0"/>
              <a:t>‹#›</a:t>
            </a:fld>
            <a:endParaRPr lang="en-US" dirty="0"/>
          </a:p>
        </p:txBody>
      </p:sp>
    </p:spTree>
    <p:extLst>
      <p:ext uri="{BB962C8B-B14F-4D97-AF65-F5344CB8AC3E}">
        <p14:creationId xmlns:p14="http://schemas.microsoft.com/office/powerpoint/2010/main" val="4195271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1</a:t>
            </a:fld>
            <a:endParaRPr lang="en-US" dirty="0"/>
          </a:p>
        </p:txBody>
      </p:sp>
    </p:spTree>
    <p:extLst>
      <p:ext uri="{BB962C8B-B14F-4D97-AF65-F5344CB8AC3E}">
        <p14:creationId xmlns:p14="http://schemas.microsoft.com/office/powerpoint/2010/main" val="2612737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10</a:t>
            </a:fld>
            <a:endParaRPr lang="en-US" dirty="0"/>
          </a:p>
        </p:txBody>
      </p:sp>
    </p:spTree>
    <p:extLst>
      <p:ext uri="{BB962C8B-B14F-4D97-AF65-F5344CB8AC3E}">
        <p14:creationId xmlns:p14="http://schemas.microsoft.com/office/powerpoint/2010/main" val="420775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11</a:t>
            </a:fld>
            <a:endParaRPr lang="en-US" dirty="0"/>
          </a:p>
        </p:txBody>
      </p:sp>
    </p:spTree>
    <p:extLst>
      <p:ext uri="{BB962C8B-B14F-4D97-AF65-F5344CB8AC3E}">
        <p14:creationId xmlns:p14="http://schemas.microsoft.com/office/powerpoint/2010/main" val="4150894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12</a:t>
            </a:fld>
            <a:endParaRPr lang="en-US" dirty="0"/>
          </a:p>
        </p:txBody>
      </p:sp>
    </p:spTree>
    <p:extLst>
      <p:ext uri="{BB962C8B-B14F-4D97-AF65-F5344CB8AC3E}">
        <p14:creationId xmlns:p14="http://schemas.microsoft.com/office/powerpoint/2010/main" val="1830961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13</a:t>
            </a:fld>
            <a:endParaRPr lang="en-US" dirty="0"/>
          </a:p>
        </p:txBody>
      </p:sp>
    </p:spTree>
    <p:extLst>
      <p:ext uri="{BB962C8B-B14F-4D97-AF65-F5344CB8AC3E}">
        <p14:creationId xmlns:p14="http://schemas.microsoft.com/office/powerpoint/2010/main" val="3714162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2</a:t>
            </a:fld>
            <a:endParaRPr lang="en-US" dirty="0"/>
          </a:p>
        </p:txBody>
      </p:sp>
    </p:spTree>
    <p:extLst>
      <p:ext uri="{BB962C8B-B14F-4D97-AF65-F5344CB8AC3E}">
        <p14:creationId xmlns:p14="http://schemas.microsoft.com/office/powerpoint/2010/main" val="2860591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3</a:t>
            </a:fld>
            <a:endParaRPr lang="en-US" dirty="0"/>
          </a:p>
        </p:txBody>
      </p:sp>
    </p:spTree>
    <p:extLst>
      <p:ext uri="{BB962C8B-B14F-4D97-AF65-F5344CB8AC3E}">
        <p14:creationId xmlns:p14="http://schemas.microsoft.com/office/powerpoint/2010/main" val="1757039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4</a:t>
            </a:fld>
            <a:endParaRPr lang="en-US" dirty="0"/>
          </a:p>
        </p:txBody>
      </p:sp>
    </p:spTree>
    <p:extLst>
      <p:ext uri="{BB962C8B-B14F-4D97-AF65-F5344CB8AC3E}">
        <p14:creationId xmlns:p14="http://schemas.microsoft.com/office/powerpoint/2010/main" val="11943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5</a:t>
            </a:fld>
            <a:endParaRPr lang="en-US" dirty="0"/>
          </a:p>
        </p:txBody>
      </p:sp>
    </p:spTree>
    <p:extLst>
      <p:ext uri="{BB962C8B-B14F-4D97-AF65-F5344CB8AC3E}">
        <p14:creationId xmlns:p14="http://schemas.microsoft.com/office/powerpoint/2010/main" val="120268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6</a:t>
            </a:fld>
            <a:endParaRPr lang="en-US" dirty="0"/>
          </a:p>
        </p:txBody>
      </p:sp>
    </p:spTree>
    <p:extLst>
      <p:ext uri="{BB962C8B-B14F-4D97-AF65-F5344CB8AC3E}">
        <p14:creationId xmlns:p14="http://schemas.microsoft.com/office/powerpoint/2010/main" val="363089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7</a:t>
            </a:fld>
            <a:endParaRPr lang="en-US" dirty="0"/>
          </a:p>
        </p:txBody>
      </p:sp>
    </p:spTree>
    <p:extLst>
      <p:ext uri="{BB962C8B-B14F-4D97-AF65-F5344CB8AC3E}">
        <p14:creationId xmlns:p14="http://schemas.microsoft.com/office/powerpoint/2010/main" val="337768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8</a:t>
            </a:fld>
            <a:endParaRPr lang="en-US" dirty="0"/>
          </a:p>
        </p:txBody>
      </p:sp>
    </p:spTree>
    <p:extLst>
      <p:ext uri="{BB962C8B-B14F-4D97-AF65-F5344CB8AC3E}">
        <p14:creationId xmlns:p14="http://schemas.microsoft.com/office/powerpoint/2010/main" val="2043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FE2E9-7827-482E-8149-B87DE7FAEC7C}" type="slidenum">
              <a:rPr lang="en-US" smtClean="0"/>
              <a:t>9</a:t>
            </a:fld>
            <a:endParaRPr lang="en-US" dirty="0"/>
          </a:p>
        </p:txBody>
      </p:sp>
    </p:spTree>
    <p:extLst>
      <p:ext uri="{BB962C8B-B14F-4D97-AF65-F5344CB8AC3E}">
        <p14:creationId xmlns:p14="http://schemas.microsoft.com/office/powerpoint/2010/main" val="298241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1/23/2021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1/23/2021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1/23/2021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C04FA5E-9397-403D-8733-45505DDB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6138004" y="1480929"/>
            <a:ext cx="5607908" cy="3254321"/>
          </a:xfrm>
        </p:spPr>
        <p:txBody>
          <a:bodyPr vert="horz" lIns="91440" tIns="45720" rIns="91440" bIns="45720" rtlCol="0">
            <a:normAutofit fontScale="90000"/>
          </a:bodyPr>
          <a:lstStyle/>
          <a:p>
            <a:r>
              <a:rPr lang="en-US" sz="7000" dirty="0"/>
              <a:t>Advertising</a:t>
            </a:r>
            <a:br>
              <a:rPr lang="en-US" sz="7000" dirty="0"/>
            </a:br>
            <a:r>
              <a:rPr lang="en-US" sz="7000" dirty="0"/>
              <a:t>&amp;</a:t>
            </a:r>
            <a:br>
              <a:rPr lang="en-US" sz="7000" dirty="0"/>
            </a:br>
            <a:r>
              <a:rPr lang="en-US" sz="7000" dirty="0"/>
              <a:t>Sales Prediction </a:t>
            </a:r>
            <a:br>
              <a:rPr lang="en-US" sz="7000" dirty="0"/>
            </a:br>
            <a:r>
              <a:rPr lang="en-US" sz="5000" cap="none" dirty="0"/>
              <a:t>              using ML</a:t>
            </a:r>
            <a:endParaRPr lang="en-US" sz="5000" dirty="0"/>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6138004" y="4804850"/>
            <a:ext cx="5607906" cy="1086237"/>
          </a:xfrm>
        </p:spPr>
        <p:txBody>
          <a:bodyPr vert="horz" lIns="91440" tIns="45720" rIns="91440" bIns="45720" rtlCol="0">
            <a:normAutofit/>
          </a:bodyPr>
          <a:lstStyle/>
          <a:p>
            <a:pPr marL="384048" indent="-384048" algn="l">
              <a:lnSpc>
                <a:spcPct val="102000"/>
              </a:lnSpc>
              <a:spcAft>
                <a:spcPts val="200"/>
              </a:spcAft>
            </a:pPr>
            <a:endParaRPr lang="en-US" sz="1100"/>
          </a:p>
          <a:p>
            <a:pPr marL="384048" indent="-384048" algn="l">
              <a:lnSpc>
                <a:spcPct val="102000"/>
              </a:lnSpc>
              <a:spcAft>
                <a:spcPts val="200"/>
              </a:spcAft>
            </a:pPr>
            <a:r>
              <a:rPr lang="en-US" sz="1100"/>
              <a:t> Team:</a:t>
            </a:r>
          </a:p>
          <a:p>
            <a:pPr marL="384048" indent="-384048" algn="l">
              <a:lnSpc>
                <a:spcPct val="102000"/>
              </a:lnSpc>
              <a:spcAft>
                <a:spcPts val="200"/>
              </a:spcAft>
            </a:pPr>
            <a:r>
              <a:rPr lang="en-US" sz="1100"/>
              <a:t>Farhan Ali</a:t>
            </a:r>
          </a:p>
          <a:p>
            <a:pPr marL="384048" indent="-384048" algn="l">
              <a:lnSpc>
                <a:spcPct val="102000"/>
              </a:lnSpc>
              <a:spcAft>
                <a:spcPts val="200"/>
              </a:spcAft>
            </a:pPr>
            <a:r>
              <a:rPr lang="en-US" sz="1100"/>
              <a:t>Ehsan Ali</a:t>
            </a:r>
          </a:p>
          <a:p>
            <a:pPr marL="384048" indent="-384048" algn="l">
              <a:lnSpc>
                <a:spcPct val="102000"/>
              </a:lnSpc>
              <a:spcAft>
                <a:spcPts val="200"/>
              </a:spcAft>
            </a:pPr>
            <a:r>
              <a:rPr lang="en-US" sz="1100"/>
              <a:t>Aqib Ali</a:t>
            </a:r>
          </a:p>
        </p:txBody>
      </p:sp>
      <p:sp>
        <p:nvSpPr>
          <p:cNvPr id="68" name="Freeform 6">
            <a:extLst>
              <a:ext uri="{FF2B5EF4-FFF2-40B4-BE49-F238E27FC236}">
                <a16:creationId xmlns:a16="http://schemas.microsoft.com/office/drawing/2014/main" id="{09E1F823-C239-4ACC-923A-5C958E00E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0" name="Freeform 6">
            <a:extLst>
              <a:ext uri="{FF2B5EF4-FFF2-40B4-BE49-F238E27FC236}">
                <a16:creationId xmlns:a16="http://schemas.microsoft.com/office/drawing/2014/main" id="{0817DDF7-06E9-4C7C-84DF-2240A6536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5" name="Picture 4" descr="A picture containing graphical user interface&#10;&#10;Description automatically generated">
            <a:extLst>
              <a:ext uri="{FF2B5EF4-FFF2-40B4-BE49-F238E27FC236}">
                <a16:creationId xmlns:a16="http://schemas.microsoft.com/office/drawing/2014/main" id="{7D5A7A08-67DD-413C-9C70-ED914611931F}"/>
              </a:ext>
            </a:extLst>
          </p:cNvPr>
          <p:cNvPicPr>
            <a:picLocks noChangeAspect="1"/>
          </p:cNvPicPr>
          <p:nvPr/>
        </p:nvPicPr>
        <p:blipFill rotWithShape="1">
          <a:blip r:embed="rId3"/>
          <a:srcRect l="7605" r="7605" b="-1"/>
          <a:stretch/>
        </p:blipFill>
        <p:spPr>
          <a:xfrm>
            <a:off x="1155560" y="1129353"/>
            <a:ext cx="3914583" cy="4582236"/>
          </a:xfrm>
          <a:prstGeom prst="rect">
            <a:avLst/>
          </a:prstGeom>
        </p:spPr>
      </p:pic>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83" name="Rectangle 82">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249A7106-7AF5-45EF-A0DC-161E503E2EF4}"/>
              </a:ext>
            </a:extLst>
          </p:cNvPr>
          <p:cNvPicPr>
            <a:picLocks noGrp="1" noChangeAspect="1"/>
          </p:cNvPicPr>
          <p:nvPr>
            <p:ph sz="half" idx="1"/>
          </p:nvPr>
        </p:nvPicPr>
        <p:blipFill>
          <a:blip r:embed="rId3"/>
          <a:stretch>
            <a:fillRect/>
          </a:stretch>
        </p:blipFill>
        <p:spPr>
          <a:xfrm>
            <a:off x="446088" y="949506"/>
            <a:ext cx="7215322" cy="4947920"/>
          </a:xfrm>
          <a:prstGeom prst="rect">
            <a:avLst/>
          </a:prstGeom>
        </p:spPr>
      </p:pic>
      <p:sp>
        <p:nvSpPr>
          <p:cNvPr id="85"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569666" y="1314922"/>
            <a:ext cx="3176246" cy="3000139"/>
          </a:xfrm>
        </p:spPr>
        <p:txBody>
          <a:bodyPr vert="horz" lIns="91440" tIns="45720" rIns="91440" bIns="45720" rtlCol="0" anchor="b">
            <a:normAutofit fontScale="90000"/>
          </a:bodyPr>
          <a:lstStyle/>
          <a:p>
            <a:r>
              <a:rPr lang="en-US" cap="all" dirty="0"/>
              <a:t>Making Predictions</a:t>
            </a:r>
            <a:br>
              <a:rPr lang="en-US" cap="all" dirty="0"/>
            </a:br>
            <a:br>
              <a:rPr lang="en-US" cap="all" dirty="0"/>
            </a:br>
            <a:br>
              <a:rPr lang="en-US" b="1" i="0" cap="all" dirty="0">
                <a:effectLst/>
              </a:rPr>
            </a:br>
            <a:endParaRPr lang="en-US" cap="all" dirty="0"/>
          </a:p>
        </p:txBody>
      </p:sp>
    </p:spTree>
    <p:extLst>
      <p:ext uri="{BB962C8B-B14F-4D97-AF65-F5344CB8AC3E}">
        <p14:creationId xmlns:p14="http://schemas.microsoft.com/office/powerpoint/2010/main" val="9955320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6"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09" name="Rectangle 108">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75B2B0E0-9544-4CF5-BC1C-EB24332341E8}"/>
              </a:ext>
            </a:extLst>
          </p:cNvPr>
          <p:cNvPicPr>
            <a:picLocks noChangeAspect="1"/>
          </p:cNvPicPr>
          <p:nvPr/>
        </p:nvPicPr>
        <p:blipFill rotWithShape="1">
          <a:blip r:embed="rId3"/>
          <a:srcRect l="3597" r="9051" b="1"/>
          <a:stretch/>
        </p:blipFill>
        <p:spPr>
          <a:xfrm>
            <a:off x="625791" y="1776726"/>
            <a:ext cx="6900380" cy="3221994"/>
          </a:xfrm>
          <a:prstGeom prst="rect">
            <a:avLst/>
          </a:prstGeom>
        </p:spPr>
      </p:pic>
      <p:sp>
        <p:nvSpPr>
          <p:cNvPr id="111"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b="1" i="0" cap="all">
                <a:effectLst/>
              </a:rPr>
              <a:t>Accuracy and Error rate</a:t>
            </a:r>
            <a:br>
              <a:rPr lang="en-US" b="1" i="0" cap="all">
                <a:effectLst/>
              </a:rPr>
            </a:br>
            <a:endParaRPr lang="en-US" cap="all"/>
          </a:p>
        </p:txBody>
      </p:sp>
    </p:spTree>
    <p:extLst>
      <p:ext uri="{BB962C8B-B14F-4D97-AF65-F5344CB8AC3E}">
        <p14:creationId xmlns:p14="http://schemas.microsoft.com/office/powerpoint/2010/main" val="42475276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81" name="Group 19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9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082" name="Rectangle 194">
            <a:extLst>
              <a:ext uri="{FF2B5EF4-FFF2-40B4-BE49-F238E27FC236}">
                <a16:creationId xmlns:a16="http://schemas.microsoft.com/office/drawing/2014/main" id="{692296C6-28F7-4BD7-9EFB-22A268E3D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954486" y="1480929"/>
            <a:ext cx="5791426" cy="3254321"/>
          </a:xfrm>
        </p:spPr>
        <p:txBody>
          <a:bodyPr vert="horz" lIns="91440" tIns="45720" rIns="91440" bIns="45720" rtlCol="0" anchor="b">
            <a:normAutofit/>
          </a:bodyPr>
          <a:lstStyle/>
          <a:p>
            <a:r>
              <a:rPr lang="en-US" sz="7000" b="1" cap="all"/>
              <a:t>Application</a:t>
            </a:r>
            <a:r>
              <a:rPr lang="en-US" sz="7000" b="1" i="0" cap="all">
                <a:effectLst/>
              </a:rPr>
              <a:t>s and Benefits</a:t>
            </a:r>
            <a:br>
              <a:rPr lang="en-US" sz="7000" b="1" i="0" cap="all">
                <a:effectLst/>
              </a:rPr>
            </a:br>
            <a:endParaRPr lang="en-US" sz="7000" cap="all"/>
          </a:p>
        </p:txBody>
      </p:sp>
      <p:sp>
        <p:nvSpPr>
          <p:cNvPr id="3083" name="Freeform 6">
            <a:extLst>
              <a:ext uri="{FF2B5EF4-FFF2-40B4-BE49-F238E27FC236}">
                <a16:creationId xmlns:a16="http://schemas.microsoft.com/office/drawing/2014/main" id="{CBB17300-EE76-409B-97FE-4836C509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084" name="Freeform 6">
            <a:extLst>
              <a:ext uri="{FF2B5EF4-FFF2-40B4-BE49-F238E27FC236}">
                <a16:creationId xmlns:a16="http://schemas.microsoft.com/office/drawing/2014/main" id="{AEABCDF0-66B8-40A9-98EB-B6837EF18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3074" name="Picture 2" descr="Download Future Of Work Image Png PNG Image with No Background - PNGkey.com">
            <a:extLst>
              <a:ext uri="{FF2B5EF4-FFF2-40B4-BE49-F238E27FC236}">
                <a16:creationId xmlns:a16="http://schemas.microsoft.com/office/drawing/2014/main" id="{189651B1-5827-4145-8C39-1550449594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80173" y="2540752"/>
            <a:ext cx="3267942" cy="176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01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73"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2050" name="Picture 2" descr="Machine learning in finance: Why, what &amp; how | by Konstantin Didur |  Towards Data Science">
            <a:extLst>
              <a:ext uri="{FF2B5EF4-FFF2-40B4-BE49-F238E27FC236}">
                <a16:creationId xmlns:a16="http://schemas.microsoft.com/office/drawing/2014/main" id="{321E712C-F895-4ACB-8789-36C77FB094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270110" cy="6858000"/>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
        <p:nvSpPr>
          <p:cNvPr id="8" name="Title 7">
            <a:extLst>
              <a:ext uri="{FF2B5EF4-FFF2-40B4-BE49-F238E27FC236}">
                <a16:creationId xmlns:a16="http://schemas.microsoft.com/office/drawing/2014/main" id="{94B5452D-DAED-40C5-B300-67FB22D1B401}"/>
              </a:ext>
            </a:extLst>
          </p:cNvPr>
          <p:cNvSpPr>
            <a:spLocks noGrp="1"/>
          </p:cNvSpPr>
          <p:nvPr>
            <p:ph type="ctrTitle"/>
          </p:nvPr>
        </p:nvSpPr>
        <p:spPr>
          <a:xfrm>
            <a:off x="380460" y="2550454"/>
            <a:ext cx="8361229" cy="2098226"/>
          </a:xfrm>
        </p:spPr>
        <p:txBody>
          <a:bodyPr/>
          <a:lstStyle/>
          <a:p>
            <a:r>
              <a:rPr lang="en-US" dirty="0"/>
              <a:t>Thank You</a:t>
            </a:r>
          </a:p>
        </p:txBody>
      </p:sp>
      <p:sp>
        <p:nvSpPr>
          <p:cNvPr id="10" name="Subtitle 9">
            <a:extLst>
              <a:ext uri="{FF2B5EF4-FFF2-40B4-BE49-F238E27FC236}">
                <a16:creationId xmlns:a16="http://schemas.microsoft.com/office/drawing/2014/main" id="{1B3E5AAC-B770-4A6F-AB2F-0E5CFC9C6D95}"/>
              </a:ext>
            </a:extLst>
          </p:cNvPr>
          <p:cNvSpPr>
            <a:spLocks noGrp="1"/>
          </p:cNvSpPr>
          <p:nvPr>
            <p:ph type="subTitle" idx="1"/>
          </p:nvPr>
        </p:nvSpPr>
        <p:spPr>
          <a:xfrm>
            <a:off x="1915128" y="5675134"/>
            <a:ext cx="6831673" cy="1086237"/>
          </a:xfrm>
        </p:spPr>
        <p:txBody>
          <a:bodyPr/>
          <a:lstStyle/>
          <a:p>
            <a:r>
              <a:rPr lang="en-US" dirty="0"/>
              <a:t>Any Queries?</a:t>
            </a:r>
          </a:p>
        </p:txBody>
      </p:sp>
    </p:spTree>
    <p:extLst>
      <p:ext uri="{BB962C8B-B14F-4D97-AF65-F5344CB8AC3E}">
        <p14:creationId xmlns:p14="http://schemas.microsoft.com/office/powerpoint/2010/main" val="17991209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2" name="Group 11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6" name="Rectangle 115">
            <a:extLst>
              <a:ext uri="{FF2B5EF4-FFF2-40B4-BE49-F238E27FC236}">
                <a16:creationId xmlns:a16="http://schemas.microsoft.com/office/drawing/2014/main" id="{692296C6-28F7-4BD7-9EFB-22A268E3D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954486" y="1480929"/>
            <a:ext cx="5791426" cy="4272171"/>
          </a:xfrm>
        </p:spPr>
        <p:txBody>
          <a:bodyPr vert="horz" lIns="91440" tIns="45720" rIns="91440" bIns="45720" rtlCol="0" anchor="b">
            <a:normAutofit fontScale="90000"/>
          </a:bodyPr>
          <a:lstStyle/>
          <a:p>
            <a:r>
              <a:rPr lang="en-US" sz="3300" b="1" cap="all" dirty="0"/>
              <a:t>Introduction</a:t>
            </a:r>
            <a:br>
              <a:rPr lang="en-US" sz="1800" cap="all" dirty="0"/>
            </a:br>
            <a:br>
              <a:rPr lang="en-US" sz="1800" cap="all" dirty="0"/>
            </a:br>
            <a:r>
              <a:rPr lang="en-US" sz="2400" b="1" cap="all" dirty="0"/>
              <a:t>T</a:t>
            </a:r>
            <a:r>
              <a:rPr lang="en-US" sz="2400" b="1" dirty="0"/>
              <a:t>he main goal of this project is to predict the sales of a product based on advertisements. For this purpose, we have taken the following scenario: </a:t>
            </a:r>
            <a:br>
              <a:rPr lang="en-US" sz="2400" b="1" dirty="0"/>
            </a:br>
            <a:r>
              <a:rPr lang="en-US" sz="2400" b="1" dirty="0"/>
              <a:t>A </a:t>
            </a:r>
            <a:r>
              <a:rPr lang="en-US" sz="2400" b="1" i="0" dirty="0">
                <a:effectLst/>
              </a:rPr>
              <a:t>company spends some money for advertising into three different channels such as television, radio and newspaper for increasing the sales. so, we are going to build a Machine Learning model which will predict the sales based on the amount which is company spend for each platform.</a:t>
            </a:r>
            <a:br>
              <a:rPr lang="en-US" sz="1800" b="1" i="0" cap="all" dirty="0">
                <a:effectLst/>
              </a:rPr>
            </a:br>
            <a:endParaRPr lang="en-US" sz="1800" cap="all" dirty="0"/>
          </a:p>
        </p:txBody>
      </p:sp>
      <p:sp>
        <p:nvSpPr>
          <p:cNvPr id="118" name="Freeform 6">
            <a:extLst>
              <a:ext uri="{FF2B5EF4-FFF2-40B4-BE49-F238E27FC236}">
                <a16:creationId xmlns:a16="http://schemas.microsoft.com/office/drawing/2014/main" id="{CBB17300-EE76-409B-97FE-4836C509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0" name="Freeform 6">
            <a:extLst>
              <a:ext uri="{FF2B5EF4-FFF2-40B4-BE49-F238E27FC236}">
                <a16:creationId xmlns:a16="http://schemas.microsoft.com/office/drawing/2014/main" id="{AEABCDF0-66B8-40A9-98EB-B6837EF18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2" name="Picture 2" descr="Marketing Analytics for Data Rich Environments | GreenBook">
            <a:extLst>
              <a:ext uri="{FF2B5EF4-FFF2-40B4-BE49-F238E27FC236}">
                <a16:creationId xmlns:a16="http://schemas.microsoft.com/office/drawing/2014/main" id="{9D57DA7C-18BF-4176-A347-C59892F9B1FD}"/>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l="47190" r="4362" b="1"/>
          <a:stretch/>
        </p:blipFill>
        <p:spPr bwMode="auto">
          <a:xfrm>
            <a:off x="1480173" y="1512058"/>
            <a:ext cx="3267942" cy="382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Content Placeholder 4">
            <a:extLst>
              <a:ext uri="{FF2B5EF4-FFF2-40B4-BE49-F238E27FC236}">
                <a16:creationId xmlns:a16="http://schemas.microsoft.com/office/drawing/2014/main" id="{39C98E64-359C-408B-8A30-3F95F7756627}"/>
              </a:ext>
            </a:extLst>
          </p:cNvPr>
          <p:cNvSpPr>
            <a:spLocks noGrp="1"/>
          </p:cNvSpPr>
          <p:nvPr>
            <p:ph type="title"/>
          </p:nvPr>
        </p:nvSpPr>
        <p:spPr>
          <a:xfrm>
            <a:off x="6350001" y="685800"/>
            <a:ext cx="5167086" cy="5257800"/>
          </a:xfrm>
        </p:spPr>
        <p:txBody>
          <a:bodyPr vert="horz" lIns="91440" tIns="45720" rIns="91440" bIns="45720" rtlCol="0" anchor="t">
            <a:normAutofit fontScale="90000"/>
          </a:bodyPr>
          <a:lstStyle/>
          <a:p>
            <a:r>
              <a:rPr lang="en-US" sz="3000" b="0" i="0" dirty="0">
                <a:effectLst/>
              </a:rPr>
              <a:t>How can AI help us to solve this problem?</a:t>
            </a:r>
            <a:br>
              <a:rPr lang="en-US" sz="1100" b="0" i="0" cap="all" dirty="0">
                <a:effectLst/>
              </a:rPr>
            </a:br>
            <a:br>
              <a:rPr lang="en-US" sz="1100" b="0" i="0" cap="all" dirty="0">
                <a:effectLst/>
              </a:rPr>
            </a:br>
            <a:r>
              <a:rPr lang="en-US" sz="2000" cap="all" dirty="0"/>
              <a:t>W</a:t>
            </a:r>
            <a:r>
              <a:rPr lang="en-US" sz="2000" dirty="0"/>
              <a:t>e can solve this problem using Multiple Linear Regression technique of Supervised Machine Learning.</a:t>
            </a:r>
            <a:br>
              <a:rPr lang="en-US" sz="2000" dirty="0"/>
            </a:br>
            <a:br>
              <a:rPr lang="en-US" sz="2000" dirty="0"/>
            </a:br>
            <a:br>
              <a:rPr lang="en-US" sz="2000" dirty="0"/>
            </a:br>
            <a:r>
              <a:rPr lang="en-US" sz="2500" dirty="0"/>
              <a:t>Multiple Linear Regression</a:t>
            </a:r>
            <a:br>
              <a:rPr lang="en-US" sz="2500" dirty="0"/>
            </a:br>
            <a:br>
              <a:rPr lang="en-US" sz="2000" dirty="0"/>
            </a:br>
            <a:r>
              <a:rPr lang="en-US" sz="2000" dirty="0"/>
              <a:t>Linear Regression with multiple variables is known as Multiple Linear Regression.</a:t>
            </a:r>
            <a:br>
              <a:rPr lang="en-US" sz="2000" dirty="0"/>
            </a:br>
            <a:br>
              <a:rPr lang="en-US" sz="2000" dirty="0"/>
            </a:br>
            <a:r>
              <a:rPr lang="en-US" sz="2000" dirty="0"/>
              <a:t>In simple Linear Regression we have a single independent variable to predict the value of a dependent variable whereas in Multiple Regression two or more independent variables are used to predict the value of a dependent variable.</a:t>
            </a:r>
            <a:br>
              <a:rPr lang="en-US" sz="2000" cap="all" dirty="0"/>
            </a:br>
            <a:endParaRPr lang="en-US" sz="2000" cap="all" dirty="0"/>
          </a:p>
        </p:txBody>
      </p:sp>
      <p:sp>
        <p:nvSpPr>
          <p:cNvPr id="73" name="Rectangle 7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Graphic 56" descr="Head with Gears">
            <a:extLst>
              <a:ext uri="{FF2B5EF4-FFF2-40B4-BE49-F238E27FC236}">
                <a16:creationId xmlns:a16="http://schemas.microsoft.com/office/drawing/2014/main" id="{1C4A2C10-2F6B-40EB-B54D-BCF79D6A4B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8221" y="645107"/>
            <a:ext cx="4590179" cy="4688893"/>
          </a:xfrm>
          <a:prstGeom prst="rect">
            <a:avLst/>
          </a:prstGeom>
        </p:spPr>
      </p:pic>
    </p:spTree>
    <p:extLst>
      <p:ext uri="{BB962C8B-B14F-4D97-AF65-F5344CB8AC3E}">
        <p14:creationId xmlns:p14="http://schemas.microsoft.com/office/powerpoint/2010/main" val="248501374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93"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4"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95" name="Rectangle 194">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ata Mining and Advertising: What's Next? - Working Capital Review">
            <a:extLst>
              <a:ext uri="{FF2B5EF4-FFF2-40B4-BE49-F238E27FC236}">
                <a16:creationId xmlns:a16="http://schemas.microsoft.com/office/drawing/2014/main" id="{95582C26-95C6-4C65-8EA3-F948DF27EBB7}"/>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t="10413" b="1458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170965" y="4165889"/>
            <a:ext cx="5268177" cy="2217636"/>
          </a:xfrm>
        </p:spPr>
        <p:txBody>
          <a:bodyPr vert="horz" lIns="91440" tIns="45720" rIns="91440" bIns="45720" rtlCol="0" anchor="b">
            <a:normAutofit fontScale="90000"/>
          </a:bodyPr>
          <a:lstStyle/>
          <a:p>
            <a:br>
              <a:rPr lang="en-US" sz="3300" cap="all" dirty="0">
                <a:solidFill>
                  <a:srgbClr val="FFFFFF"/>
                </a:solidFill>
              </a:rPr>
            </a:br>
            <a:br>
              <a:rPr lang="en-US" sz="3300" cap="all" dirty="0">
                <a:solidFill>
                  <a:srgbClr val="FFFFFF"/>
                </a:solidFill>
              </a:rPr>
            </a:br>
            <a:r>
              <a:rPr lang="en-US" sz="3300" cap="all" dirty="0">
                <a:solidFill>
                  <a:srgbClr val="FFFFFF"/>
                </a:solidFill>
              </a:rPr>
              <a:t>Dataset</a:t>
            </a:r>
            <a:br>
              <a:rPr lang="en-US" sz="2000" b="0" i="0" cap="all" dirty="0">
                <a:solidFill>
                  <a:srgbClr val="FFFFFF"/>
                </a:solidFill>
                <a:effectLst/>
              </a:rPr>
            </a:br>
            <a:br>
              <a:rPr lang="en-US" sz="2000" b="0" i="0" cap="all" dirty="0">
                <a:solidFill>
                  <a:srgbClr val="FFFFFF"/>
                </a:solidFill>
                <a:effectLst/>
              </a:rPr>
            </a:br>
            <a:r>
              <a:rPr lang="en-US" sz="2000" cap="all" dirty="0">
                <a:solidFill>
                  <a:srgbClr val="FFFFFF"/>
                </a:solidFill>
              </a:rPr>
              <a:t>W</a:t>
            </a:r>
            <a:r>
              <a:rPr lang="en-US" sz="2000" b="0" i="0" dirty="0">
                <a:solidFill>
                  <a:srgbClr val="FFFFFF"/>
                </a:solidFill>
                <a:effectLst/>
              </a:rPr>
              <a:t>e are going to use advertising data which is available on KAGGLE. The advertising data set consists of the sales of a product in 200 different markets, along with advertising budgets for three different media: tv, radio, and newspaper.</a:t>
            </a:r>
            <a:br>
              <a:rPr lang="en-US" sz="900" b="0" i="0" cap="all" dirty="0">
                <a:solidFill>
                  <a:srgbClr val="FFFFFF"/>
                </a:solidFill>
                <a:effectLst/>
              </a:rPr>
            </a:br>
            <a:endParaRPr lang="en-US" sz="900" cap="all" dirty="0">
              <a:solidFill>
                <a:srgbClr val="FFFFFF"/>
              </a:solidFill>
            </a:endParaRPr>
          </a:p>
        </p:txBody>
      </p:sp>
      <p:sp>
        <p:nvSpPr>
          <p:cNvPr id="197" name="Freeform: Shape 196">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Tree>
    <p:extLst>
      <p:ext uri="{BB962C8B-B14F-4D97-AF65-F5344CB8AC3E}">
        <p14:creationId xmlns:p14="http://schemas.microsoft.com/office/powerpoint/2010/main" val="353077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Content Placeholder 4">
            <a:extLst>
              <a:ext uri="{FF2B5EF4-FFF2-40B4-BE49-F238E27FC236}">
                <a16:creationId xmlns:a16="http://schemas.microsoft.com/office/drawing/2014/main" id="{39C98E64-359C-408B-8A30-3F95F7756627}"/>
              </a:ext>
            </a:extLst>
          </p:cNvPr>
          <p:cNvSpPr>
            <a:spLocks noGrp="1"/>
          </p:cNvSpPr>
          <p:nvPr>
            <p:ph type="title"/>
          </p:nvPr>
        </p:nvSpPr>
        <p:spPr>
          <a:xfrm>
            <a:off x="5981355" y="685800"/>
            <a:ext cx="5535732" cy="5969000"/>
          </a:xfrm>
        </p:spPr>
        <p:txBody>
          <a:bodyPr vert="horz" lIns="91440" tIns="45720" rIns="91440" bIns="45720" rtlCol="0" anchor="t">
            <a:normAutofit/>
          </a:bodyPr>
          <a:lstStyle/>
          <a:p>
            <a:r>
              <a:rPr lang="en-US" sz="3000" cap="all" dirty="0"/>
              <a:t>Working…</a:t>
            </a:r>
            <a:br>
              <a:rPr lang="en-US" sz="3000" cap="all" dirty="0"/>
            </a:br>
            <a:br>
              <a:rPr lang="en-US" sz="2000" dirty="0"/>
            </a:br>
            <a:br>
              <a:rPr lang="en-US" sz="2000" dirty="0"/>
            </a:br>
            <a:r>
              <a:rPr lang="en-US" sz="2000" dirty="0"/>
              <a:t>The Regression Equation is a Linear equation of the form:</a:t>
            </a:r>
            <a:br>
              <a:rPr lang="en-US" sz="2000" dirty="0"/>
            </a:br>
            <a:br>
              <a:rPr lang="en-US" sz="2000" dirty="0"/>
            </a:br>
            <a:r>
              <a:rPr lang="en-US" sz="2000" b="0" i="0" u="none" strike="noStrike" dirty="0">
                <a:effectLst/>
              </a:rPr>
              <a:t>y=β0+β1x1+β2x2+⋯+β</a:t>
            </a:r>
            <a:r>
              <a:rPr lang="en-US" sz="2000" dirty="0" err="1"/>
              <a:t>n</a:t>
            </a:r>
            <a:r>
              <a:rPr lang="en-US" sz="2000" b="0" i="0" u="none" strike="noStrike" dirty="0" err="1">
                <a:effectLst/>
              </a:rPr>
              <a:t>xn</a:t>
            </a:r>
            <a:r>
              <a:rPr lang="en-US" sz="2000" b="0" i="0" u="none" strike="noStrike" dirty="0">
                <a:effectLst/>
              </a:rPr>
              <a:t> </a:t>
            </a:r>
            <a:br>
              <a:rPr lang="en-US" sz="2000" b="0" i="0" u="none" strike="noStrike" dirty="0">
                <a:effectLst/>
              </a:rPr>
            </a:br>
            <a:br>
              <a:rPr lang="en-US" sz="2000" dirty="0"/>
            </a:br>
            <a:r>
              <a:rPr lang="en-US" sz="2000" b="0" i="0" u="none" strike="noStrike" dirty="0">
                <a:effectLst/>
              </a:rPr>
              <a:t>β0</a:t>
            </a:r>
            <a:r>
              <a:rPr lang="en-US" sz="2000" dirty="0"/>
              <a:t>: constant or y intercept of line</a:t>
            </a:r>
            <a:br>
              <a:rPr lang="en-US" sz="2000" dirty="0"/>
            </a:br>
            <a:br>
              <a:rPr lang="en-US" sz="2000" dirty="0"/>
            </a:br>
            <a:r>
              <a:rPr lang="en-US" sz="2000" b="0" i="0" u="none" strike="noStrike" dirty="0">
                <a:effectLst/>
              </a:rPr>
              <a:t>β1</a:t>
            </a:r>
            <a:r>
              <a:rPr lang="en-US" sz="2000" dirty="0"/>
              <a:t>,</a:t>
            </a:r>
            <a:r>
              <a:rPr lang="en-US" sz="2000" b="0" i="0" u="none" strike="noStrike" dirty="0">
                <a:effectLst/>
              </a:rPr>
              <a:t> β2</a:t>
            </a:r>
            <a:r>
              <a:rPr lang="en-US" sz="2000" dirty="0"/>
              <a:t>,…</a:t>
            </a:r>
            <a:r>
              <a:rPr lang="en-US" sz="2000" b="0" i="0" u="none" strike="noStrike" dirty="0">
                <a:effectLst/>
              </a:rPr>
              <a:t>β</a:t>
            </a:r>
            <a:r>
              <a:rPr lang="en-US" sz="2000" dirty="0"/>
              <a:t>n: coefficient of input features</a:t>
            </a:r>
            <a:br>
              <a:rPr lang="en-US" sz="2000" dirty="0"/>
            </a:br>
            <a:br>
              <a:rPr lang="en-US" sz="2000" dirty="0"/>
            </a:br>
            <a:r>
              <a:rPr lang="en-US" sz="2000" dirty="0"/>
              <a:t>x1,x2,…</a:t>
            </a:r>
            <a:r>
              <a:rPr lang="en-US" sz="2000" dirty="0" err="1"/>
              <a:t>xn</a:t>
            </a:r>
            <a:r>
              <a:rPr lang="en-US" sz="2000" dirty="0"/>
              <a:t>: input feature</a:t>
            </a:r>
            <a:br>
              <a:rPr lang="en-US" sz="2000" dirty="0"/>
            </a:br>
            <a:br>
              <a:rPr lang="en-US" sz="2000" dirty="0"/>
            </a:br>
            <a:r>
              <a:rPr lang="en-US" sz="2000" dirty="0"/>
              <a:t>y: output</a:t>
            </a:r>
            <a:br>
              <a:rPr lang="en-US" sz="2000" dirty="0"/>
            </a:br>
            <a:endParaRPr lang="en-US" sz="2000" cap="all" dirty="0"/>
          </a:p>
        </p:txBody>
      </p:sp>
      <p:sp>
        <p:nvSpPr>
          <p:cNvPr id="73" name="Rectangle 7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Graphic 56" descr="Statistics">
            <a:extLst>
              <a:ext uri="{FF2B5EF4-FFF2-40B4-BE49-F238E27FC236}">
                <a16:creationId xmlns:a16="http://schemas.microsoft.com/office/drawing/2014/main" id="{D7F12DC4-78B2-4A3E-BF94-0D42B32A42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8221" y="645107"/>
            <a:ext cx="4323133" cy="4323133"/>
          </a:xfrm>
          <a:prstGeom prst="rect">
            <a:avLst/>
          </a:prstGeom>
        </p:spPr>
      </p:pic>
    </p:spTree>
    <p:extLst>
      <p:ext uri="{BB962C8B-B14F-4D97-AF65-F5344CB8AC3E}">
        <p14:creationId xmlns:p14="http://schemas.microsoft.com/office/powerpoint/2010/main" val="17079366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8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85" name="Rectangle 84">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B1801B0-88DD-47E3-87FA-46F301D40FA6}"/>
              </a:ext>
            </a:extLst>
          </p:cNvPr>
          <p:cNvPicPr>
            <a:picLocks noChangeAspect="1"/>
          </p:cNvPicPr>
          <p:nvPr/>
        </p:nvPicPr>
        <p:blipFill>
          <a:blip r:embed="rId3"/>
          <a:stretch>
            <a:fillRect/>
          </a:stretch>
        </p:blipFill>
        <p:spPr>
          <a:xfrm>
            <a:off x="446088" y="288190"/>
            <a:ext cx="7259786" cy="5919570"/>
          </a:xfrm>
          <a:prstGeom prst="rect">
            <a:avLst/>
          </a:prstGeom>
        </p:spPr>
      </p:pic>
      <p:sp>
        <p:nvSpPr>
          <p:cNvPr id="87"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dirty="0"/>
              <a:t>Data Overview</a:t>
            </a:r>
            <a:br>
              <a:rPr lang="en-US" sz="4800" cap="all" dirty="0"/>
            </a:br>
            <a:br>
              <a:rPr lang="en-US" sz="4800" b="0" i="0" cap="all" dirty="0">
                <a:effectLst/>
              </a:rPr>
            </a:br>
            <a:endParaRPr lang="en-US" sz="4800" cap="all" dirty="0"/>
          </a:p>
        </p:txBody>
      </p:sp>
    </p:spTree>
    <p:extLst>
      <p:ext uri="{BB962C8B-B14F-4D97-AF65-F5344CB8AC3E}">
        <p14:creationId xmlns:p14="http://schemas.microsoft.com/office/powerpoint/2010/main" val="42415791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4" name="Group 133">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5"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6"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8" name="Rectangle 137">
            <a:extLst>
              <a:ext uri="{FF2B5EF4-FFF2-40B4-BE49-F238E27FC236}">
                <a16:creationId xmlns:a16="http://schemas.microsoft.com/office/drawing/2014/main" id="{26EA85A4-38E9-4E5F-98C1-DC84DE0A3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6">
            <a:extLst>
              <a:ext uri="{FF2B5EF4-FFF2-40B4-BE49-F238E27FC236}">
                <a16:creationId xmlns:a16="http://schemas.microsoft.com/office/drawing/2014/main" id="{0852F2F7-25A7-4AB6-946A-0E98BBEBC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478522" y="1480930"/>
            <a:ext cx="4231398" cy="3254321"/>
          </a:xfrm>
        </p:spPr>
        <p:txBody>
          <a:bodyPr vert="horz" lIns="91440" tIns="45720" rIns="91440" bIns="45720" rtlCol="0" anchor="b">
            <a:normAutofit/>
          </a:bodyPr>
          <a:lstStyle/>
          <a:p>
            <a:r>
              <a:rPr lang="en-US" sz="5600" b="1" cap="all" dirty="0"/>
              <a:t>Visualizing</a:t>
            </a:r>
            <a:br>
              <a:rPr lang="en-US" sz="5600" b="1" i="0" cap="all" dirty="0">
                <a:effectLst/>
              </a:rPr>
            </a:br>
            <a:r>
              <a:rPr lang="en-US" sz="5600" b="1" cap="all" dirty="0"/>
              <a:t>the</a:t>
            </a:r>
            <a:br>
              <a:rPr lang="en-US" sz="5600" b="1" cap="all" dirty="0"/>
            </a:br>
            <a:r>
              <a:rPr lang="en-US" sz="5600" b="1" cap="all" dirty="0"/>
              <a:t>Dataset</a:t>
            </a:r>
            <a:br>
              <a:rPr lang="en-US" sz="5600" b="1" i="0" cap="all" dirty="0">
                <a:effectLst/>
              </a:rPr>
            </a:br>
            <a:endParaRPr lang="en-US" sz="5600" cap="all" dirty="0"/>
          </a:p>
        </p:txBody>
      </p:sp>
      <p:pic>
        <p:nvPicPr>
          <p:cNvPr id="7" name="Content Placeholder 6" descr="Chart, scatter chart&#10;&#10;Description automatically generated">
            <a:extLst>
              <a:ext uri="{FF2B5EF4-FFF2-40B4-BE49-F238E27FC236}">
                <a16:creationId xmlns:a16="http://schemas.microsoft.com/office/drawing/2014/main" id="{B3FF2C6E-805C-48A0-ACCF-B6BDEEC4A7A2}"/>
              </a:ext>
            </a:extLst>
          </p:cNvPr>
          <p:cNvPicPr>
            <a:picLocks noChangeAspect="1"/>
          </p:cNvPicPr>
          <p:nvPr/>
        </p:nvPicPr>
        <p:blipFill>
          <a:blip r:embed="rId3"/>
          <a:stretch>
            <a:fillRect/>
          </a:stretch>
        </p:blipFill>
        <p:spPr>
          <a:xfrm>
            <a:off x="6238240" y="746448"/>
            <a:ext cx="5364480" cy="3622351"/>
          </a:xfrm>
          <a:prstGeom prst="rect">
            <a:avLst/>
          </a:prstGeom>
          <a:ln>
            <a:noFill/>
          </a:ln>
          <a:effectLst/>
        </p:spPr>
      </p:pic>
      <p:pic>
        <p:nvPicPr>
          <p:cNvPr id="4" name="Picture 3" descr="Text&#10;&#10;Description automatically generated">
            <a:extLst>
              <a:ext uri="{FF2B5EF4-FFF2-40B4-BE49-F238E27FC236}">
                <a16:creationId xmlns:a16="http://schemas.microsoft.com/office/drawing/2014/main" id="{9B24F14F-8E02-4CC3-B41E-64E2ADCF6FF5}"/>
              </a:ext>
            </a:extLst>
          </p:cNvPr>
          <p:cNvPicPr>
            <a:picLocks noChangeAspect="1"/>
          </p:cNvPicPr>
          <p:nvPr/>
        </p:nvPicPr>
        <p:blipFill>
          <a:blip r:embed="rId4"/>
          <a:stretch>
            <a:fillRect/>
          </a:stretch>
        </p:blipFill>
        <p:spPr>
          <a:xfrm>
            <a:off x="6238240" y="4676711"/>
            <a:ext cx="5364480" cy="1663129"/>
          </a:xfrm>
          <a:prstGeom prst="rect">
            <a:avLst/>
          </a:prstGeom>
          <a:ln>
            <a:noFill/>
          </a:ln>
          <a:effectLst/>
        </p:spPr>
      </p:pic>
    </p:spTree>
    <p:extLst>
      <p:ext uri="{BB962C8B-B14F-4D97-AF65-F5344CB8AC3E}">
        <p14:creationId xmlns:p14="http://schemas.microsoft.com/office/powerpoint/2010/main" val="343439119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2" name="Group 8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8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3" name="Rectangle 84">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59230" y="1013722"/>
            <a:ext cx="10869750" cy="1237298"/>
          </a:xfrm>
        </p:spPr>
        <p:txBody>
          <a:bodyPr vert="horz" lIns="91440" tIns="45720" rIns="91440" bIns="45720" rtlCol="0" anchor="b">
            <a:normAutofit/>
          </a:bodyPr>
          <a:lstStyle/>
          <a:p>
            <a:pPr algn="ctr"/>
            <a:r>
              <a:rPr lang="en-US" sz="2600" b="1" cap="all" dirty="0"/>
              <a:t>Splitting data into train and test</a:t>
            </a:r>
            <a:br>
              <a:rPr lang="en-US" sz="2600" b="1" i="0" cap="all" dirty="0">
                <a:effectLst/>
              </a:rPr>
            </a:br>
            <a:endParaRPr lang="en-US" sz="2600" cap="all" dirty="0"/>
          </a:p>
        </p:txBody>
      </p:sp>
      <p:sp>
        <p:nvSpPr>
          <p:cNvPr id="144"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10" name="Picture 9">
            <a:extLst>
              <a:ext uri="{FF2B5EF4-FFF2-40B4-BE49-F238E27FC236}">
                <a16:creationId xmlns:a16="http://schemas.microsoft.com/office/drawing/2014/main" id="{072322C9-6ED2-45EC-8123-BBFBA0CF17D9}"/>
              </a:ext>
            </a:extLst>
          </p:cNvPr>
          <p:cNvPicPr>
            <a:picLocks noChangeAspect="1"/>
          </p:cNvPicPr>
          <p:nvPr/>
        </p:nvPicPr>
        <p:blipFill>
          <a:blip r:embed="rId3"/>
          <a:stretch>
            <a:fillRect/>
          </a:stretch>
        </p:blipFill>
        <p:spPr>
          <a:xfrm>
            <a:off x="1439126" y="3056705"/>
            <a:ext cx="9375933" cy="2812781"/>
          </a:xfrm>
          <a:prstGeom prst="rect">
            <a:avLst/>
          </a:prstGeom>
        </p:spPr>
      </p:pic>
      <p:sp>
        <p:nvSpPr>
          <p:cNvPr id="145"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Tree>
    <p:extLst>
      <p:ext uri="{BB962C8B-B14F-4D97-AF65-F5344CB8AC3E}">
        <p14:creationId xmlns:p14="http://schemas.microsoft.com/office/powerpoint/2010/main" val="61037693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2" name="Group 11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6" name="Rectangle 115">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59230" y="1013722"/>
            <a:ext cx="10869750" cy="1237298"/>
          </a:xfrm>
        </p:spPr>
        <p:txBody>
          <a:bodyPr vert="horz" lIns="91440" tIns="45720" rIns="91440" bIns="45720" rtlCol="0" anchor="b">
            <a:normAutofit/>
          </a:bodyPr>
          <a:lstStyle/>
          <a:p>
            <a:pPr algn="ctr"/>
            <a:r>
              <a:rPr lang="en-US" sz="4100" b="1" cap="all"/>
              <a:t>Weights</a:t>
            </a:r>
            <a:br>
              <a:rPr lang="en-US" sz="4100" b="1" i="0" cap="all">
                <a:effectLst/>
              </a:rPr>
            </a:br>
            <a:endParaRPr lang="en-US" sz="4100" cap="all"/>
          </a:p>
        </p:txBody>
      </p:sp>
      <p:sp>
        <p:nvSpPr>
          <p:cNvPr id="118"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6" name="Content Placeholder 5" descr="Text&#10;&#10;Description automatically generated">
            <a:extLst>
              <a:ext uri="{FF2B5EF4-FFF2-40B4-BE49-F238E27FC236}">
                <a16:creationId xmlns:a16="http://schemas.microsoft.com/office/drawing/2014/main" id="{F53A2270-CAA9-4BA1-96C1-6BA4C0BF8020}"/>
              </a:ext>
            </a:extLst>
          </p:cNvPr>
          <p:cNvPicPr>
            <a:picLocks noChangeAspect="1"/>
          </p:cNvPicPr>
          <p:nvPr/>
        </p:nvPicPr>
        <p:blipFill>
          <a:blip r:embed="rId3"/>
          <a:stretch>
            <a:fillRect/>
          </a:stretch>
        </p:blipFill>
        <p:spPr>
          <a:xfrm>
            <a:off x="1097279" y="3142769"/>
            <a:ext cx="10059627" cy="2640653"/>
          </a:xfrm>
          <a:prstGeom prst="rect">
            <a:avLst/>
          </a:prstGeom>
        </p:spPr>
      </p:pic>
      <p:sp>
        <p:nvSpPr>
          <p:cNvPr id="120"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Tree>
    <p:extLst>
      <p:ext uri="{BB962C8B-B14F-4D97-AF65-F5344CB8AC3E}">
        <p14:creationId xmlns:p14="http://schemas.microsoft.com/office/powerpoint/2010/main" val="30363985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BAF3C8-71C4-431D-8214-C45BE69CDAF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D032C04-CDCC-4B71-8433-7230B8B145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91CEF5-7D17-4449-AD82-27F788CCEB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Widescreen</PresentationFormat>
  <Paragraphs>32</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Franklin Gothic Book</vt:lpstr>
      <vt:lpstr>Crop</vt:lpstr>
      <vt:lpstr>Advertising &amp; Sales Prediction                using ML</vt:lpstr>
      <vt:lpstr>Introduction  The main goal of this project is to predict the sales of a product based on advertisements. For this purpose, we have taken the following scenario:  A company spends some money for advertising into three different channels such as television, radio and newspaper for increasing the sales. so, we are going to build a Machine Learning model which will predict the sales based on the amount which is company spend for each platform. </vt:lpstr>
      <vt:lpstr>How can AI help us to solve this problem?  We can solve this problem using Multiple Linear Regression technique of Supervised Machine Learning.   Multiple Linear Regression  Linear Regression with multiple variables is known as Multiple Linear Regression.  In simple Linear Regression we have a single independent variable to predict the value of a dependent variable whereas in Multiple Regression two or more independent variables are used to predict the value of a dependent variable. </vt:lpstr>
      <vt:lpstr>  Dataset  We are going to use advertising data which is available on KAGGLE. The advertising data set consists of the sales of a product in 200 different markets, along with advertising budgets for three different media: tv, radio, and newspaper. </vt:lpstr>
      <vt:lpstr>Working…   The Regression Equation is a Linear equation of the form:  y=β0+β1x1+β2x2+⋯+βnxn   β0: constant or y intercept of line  β1, β2,…βn: coefficient of input features  x1,x2,…xn: input feature  y: output </vt:lpstr>
      <vt:lpstr>Data Overview  </vt:lpstr>
      <vt:lpstr>Visualizing the Dataset </vt:lpstr>
      <vt:lpstr>Splitting data into train and test </vt:lpstr>
      <vt:lpstr>Weights </vt:lpstr>
      <vt:lpstr>Making Predictions   </vt:lpstr>
      <vt:lpstr>Accuracy and Error rate </vt:lpstr>
      <vt:lpstr>Applications and Benefits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2021-01-24T20:32:34Z</dcterms:created>
  <dcterms:modified xsi:type="dcterms:W3CDTF">2021-01-24T20:38:07Z</dcterms:modified>
</cp:coreProperties>
</file>