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36"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528437-E0CD-41C2-B9B7-99E86B2652AF}"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249730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28437-E0CD-41C2-B9B7-99E86B2652AF}"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363132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28437-E0CD-41C2-B9B7-99E86B2652AF}"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285680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28437-E0CD-41C2-B9B7-99E86B2652AF}"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C8EDC-9CA4-4643-BCD6-BA9987A4AFA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71447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28437-E0CD-41C2-B9B7-99E86B2652AF}"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2169255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528437-E0CD-41C2-B9B7-99E86B2652AF}"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1467880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528437-E0CD-41C2-B9B7-99E86B2652AF}"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288784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528437-E0CD-41C2-B9B7-99E86B2652AF}"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3721424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528437-E0CD-41C2-B9B7-99E86B2652AF}"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1306069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3688-3BF6-14AC-8027-4B9EA03A1C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3C1F66-2BCA-0738-7779-DA32742717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CCA9B-4EC1-4A76-7FC4-0DD816E224BE}"/>
              </a:ext>
            </a:extLst>
          </p:cNvPr>
          <p:cNvSpPr>
            <a:spLocks noGrp="1"/>
          </p:cNvSpPr>
          <p:nvPr>
            <p:ph type="dt" sz="half" idx="10"/>
          </p:nvPr>
        </p:nvSpPr>
        <p:spPr/>
        <p:txBody>
          <a:bodyPr/>
          <a:lstStyle/>
          <a:p>
            <a:fld id="{BC528437-E0CD-41C2-B9B7-99E86B2652AF}" type="datetimeFigureOut">
              <a:rPr lang="en-IN" smtClean="0"/>
              <a:t>26-06-2023</a:t>
            </a:fld>
            <a:endParaRPr lang="en-IN"/>
          </a:p>
        </p:txBody>
      </p:sp>
      <p:sp>
        <p:nvSpPr>
          <p:cNvPr id="5" name="Footer Placeholder 4">
            <a:extLst>
              <a:ext uri="{FF2B5EF4-FFF2-40B4-BE49-F238E27FC236}">
                <a16:creationId xmlns:a16="http://schemas.microsoft.com/office/drawing/2014/main" id="{A4CA8306-6DC8-2748-B67D-3B4390EDA2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443A54-2C25-D14A-D07A-4F6C14453374}"/>
              </a:ext>
            </a:extLst>
          </p:cNvPr>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350744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528437-E0CD-41C2-B9B7-99E86B2652AF}"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76063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528437-E0CD-41C2-B9B7-99E86B2652AF}"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231465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528437-E0CD-41C2-B9B7-99E86B2652AF}"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211941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528437-E0CD-41C2-B9B7-99E86B2652AF}"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235645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528437-E0CD-41C2-B9B7-99E86B2652AF}"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107178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C528437-E0CD-41C2-B9B7-99E86B2652AF}" type="datetimeFigureOut">
              <a:rPr lang="en-IN" smtClean="0"/>
              <a:t>26-06-2023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298224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28437-E0CD-41C2-B9B7-99E86B2652AF}"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254280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28437-E0CD-41C2-B9B7-99E86B2652AF}"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C8EDC-9CA4-4643-BCD6-BA9987A4AFA7}" type="slidenum">
              <a:rPr lang="en-IN" smtClean="0"/>
              <a:t>‹#›</a:t>
            </a:fld>
            <a:endParaRPr lang="en-IN"/>
          </a:p>
        </p:txBody>
      </p:sp>
    </p:spTree>
    <p:extLst>
      <p:ext uri="{BB962C8B-B14F-4D97-AF65-F5344CB8AC3E}">
        <p14:creationId xmlns:p14="http://schemas.microsoft.com/office/powerpoint/2010/main" val="115982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C528437-E0CD-41C2-B9B7-99E86B2652AF}" type="datetimeFigureOut">
              <a:rPr lang="en-IN" smtClean="0"/>
              <a:t>26-06-2023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C7C8EDC-9CA4-4643-BCD6-BA9987A4AFA7}" type="slidenum">
              <a:rPr lang="en-IN" smtClean="0"/>
              <a:t>‹#›</a:t>
            </a:fld>
            <a:endParaRPr lang="en-IN"/>
          </a:p>
        </p:txBody>
      </p:sp>
    </p:spTree>
    <p:extLst>
      <p:ext uri="{BB962C8B-B14F-4D97-AF65-F5344CB8AC3E}">
        <p14:creationId xmlns:p14="http://schemas.microsoft.com/office/powerpoint/2010/main" val="34746436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055C-874D-1842-DD49-01EFDD5D6855}"/>
              </a:ext>
            </a:extLst>
          </p:cNvPr>
          <p:cNvSpPr>
            <a:spLocks noGrp="1"/>
          </p:cNvSpPr>
          <p:nvPr>
            <p:ph type="ctrTitle"/>
          </p:nvPr>
        </p:nvSpPr>
        <p:spPr/>
        <p:txBody>
          <a:bodyPr/>
          <a:lstStyle/>
          <a:p>
            <a:r>
              <a:rPr lang="en-IN" dirty="0"/>
              <a:t>Day 13-Agenda</a:t>
            </a:r>
          </a:p>
        </p:txBody>
      </p:sp>
      <p:sp>
        <p:nvSpPr>
          <p:cNvPr id="3" name="Subtitle 2">
            <a:extLst>
              <a:ext uri="{FF2B5EF4-FFF2-40B4-BE49-F238E27FC236}">
                <a16:creationId xmlns:a16="http://schemas.microsoft.com/office/drawing/2014/main" id="{A2AC6114-8507-D30B-65F0-FB851F1C14B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1971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4E7C-083A-C39A-9C2F-531A20FC6E43}"/>
              </a:ext>
            </a:extLst>
          </p:cNvPr>
          <p:cNvSpPr>
            <a:spLocks noGrp="1"/>
          </p:cNvSpPr>
          <p:nvPr>
            <p:ph type="title"/>
          </p:nvPr>
        </p:nvSpPr>
        <p:spPr/>
        <p:txBody>
          <a:bodyPr/>
          <a:lstStyle/>
          <a:p>
            <a:r>
              <a:rPr lang="en-IN" dirty="0"/>
              <a:t>DYNAMIC DATA MASKING</a:t>
            </a:r>
          </a:p>
        </p:txBody>
      </p:sp>
      <p:sp>
        <p:nvSpPr>
          <p:cNvPr id="3" name="Content Placeholder 2">
            <a:extLst>
              <a:ext uri="{FF2B5EF4-FFF2-40B4-BE49-F238E27FC236}">
                <a16:creationId xmlns:a16="http://schemas.microsoft.com/office/drawing/2014/main" id="{FFA4CDAF-C332-077B-6436-3DEF33246016}"/>
              </a:ext>
            </a:extLst>
          </p:cNvPr>
          <p:cNvSpPr>
            <a:spLocks noGrp="1"/>
          </p:cNvSpPr>
          <p:nvPr>
            <p:ph idx="1"/>
          </p:nvPr>
        </p:nvSpPr>
        <p:spPr/>
        <p:txBody>
          <a:bodyPr>
            <a:normAutofit lnSpcReduction="10000"/>
          </a:bodyPr>
          <a:lstStyle/>
          <a:p>
            <a:pPr algn="l"/>
            <a:r>
              <a:rPr lang="en-US" b="0" i="0" dirty="0">
                <a:solidFill>
                  <a:srgbClr val="333333"/>
                </a:solidFill>
                <a:effectLst/>
                <a:latin typeface="Poppins" panose="020B0502040204020203" pitchFamily="2" charset="0"/>
              </a:rPr>
              <a:t>Snowflake Dynamic Data Masking (DDM) is a data security feature that allows you to alter sections of data (from a table or a view) to keep their anonymity using a predefined masking strategy.  </a:t>
            </a:r>
          </a:p>
          <a:p>
            <a:pPr algn="l"/>
            <a:r>
              <a:rPr lang="en-US" b="0" i="0" dirty="0">
                <a:solidFill>
                  <a:srgbClr val="333333"/>
                </a:solidFill>
                <a:effectLst/>
                <a:latin typeface="Poppins" panose="020B0502040204020203" pitchFamily="2" charset="0"/>
              </a:rPr>
              <a:t>Data owners can decide how much sensitive data to reveal to different data consumers or data requestors using Snowflake’s Dynamic Data Masking function, which helps prevent accidental and intentional threats. It’s a policy-based </a:t>
            </a:r>
            <a:r>
              <a:rPr lang="en-US" dirty="0">
                <a:solidFill>
                  <a:srgbClr val="333333"/>
                </a:solidFill>
                <a:latin typeface="Poppins" panose="020B0502040204020203" pitchFamily="2" charset="0"/>
              </a:rPr>
              <a:t>security feature that keeps the data </a:t>
            </a:r>
            <a:r>
              <a:rPr lang="en-US" b="0" i="0" dirty="0">
                <a:solidFill>
                  <a:srgbClr val="333333"/>
                </a:solidFill>
                <a:effectLst/>
                <a:latin typeface="Poppins" panose="020B0502040204020203" pitchFamily="2" charset="0"/>
              </a:rPr>
              <a:t>in the database unchanged while hiding sensitive data (i.e. PII, PHI, PCI-DSS),  in the query result set over specific database fields.</a:t>
            </a:r>
          </a:p>
          <a:p>
            <a:endParaRPr lang="en-IN" dirty="0"/>
          </a:p>
        </p:txBody>
      </p:sp>
    </p:spTree>
    <p:extLst>
      <p:ext uri="{BB962C8B-B14F-4D97-AF65-F5344CB8AC3E}">
        <p14:creationId xmlns:p14="http://schemas.microsoft.com/office/powerpoint/2010/main" val="385598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5082-96C9-0904-1830-BD233AC904E8}"/>
              </a:ext>
            </a:extLst>
          </p:cNvPr>
          <p:cNvSpPr>
            <a:spLocks noGrp="1"/>
          </p:cNvSpPr>
          <p:nvPr>
            <p:ph type="title"/>
          </p:nvPr>
        </p:nvSpPr>
        <p:spPr>
          <a:xfrm>
            <a:off x="921726" y="618518"/>
            <a:ext cx="10364451" cy="642392"/>
          </a:xfrm>
        </p:spPr>
        <p:txBody>
          <a:bodyPr/>
          <a:lstStyle/>
          <a:p>
            <a:endParaRPr lang="en-IN" dirty="0"/>
          </a:p>
        </p:txBody>
      </p:sp>
      <p:pic>
        <p:nvPicPr>
          <p:cNvPr id="4098" name="Picture 2" descr="Data Masking Using Masking Policy in Snowflake">
            <a:extLst>
              <a:ext uri="{FF2B5EF4-FFF2-40B4-BE49-F238E27FC236}">
                <a16:creationId xmlns:a16="http://schemas.microsoft.com/office/drawing/2014/main" id="{C45E6D7A-EEAF-5520-4373-C3D48DB49C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000" y="1665171"/>
            <a:ext cx="10126302" cy="493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35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B2F6-DB46-B8F9-FBDA-BFAB34CA3112}"/>
              </a:ext>
            </a:extLst>
          </p:cNvPr>
          <p:cNvSpPr>
            <a:spLocks noGrp="1"/>
          </p:cNvSpPr>
          <p:nvPr>
            <p:ph type="title"/>
          </p:nvPr>
        </p:nvSpPr>
        <p:spPr>
          <a:xfrm>
            <a:off x="913775" y="356136"/>
            <a:ext cx="10364451" cy="775458"/>
          </a:xfrm>
        </p:spPr>
        <p:txBody>
          <a:bodyPr/>
          <a:lstStyle/>
          <a:p>
            <a:r>
              <a:rPr lang="en-IN" dirty="0"/>
              <a:t>HOW DDM works</a:t>
            </a:r>
          </a:p>
        </p:txBody>
      </p:sp>
      <p:pic>
        <p:nvPicPr>
          <p:cNvPr id="5122" name="Picture 2" descr="How Dynamic Data Masking Works in Snowflake">
            <a:extLst>
              <a:ext uri="{FF2B5EF4-FFF2-40B4-BE49-F238E27FC236}">
                <a16:creationId xmlns:a16="http://schemas.microsoft.com/office/drawing/2014/main" id="{DB1E55DE-F715-109A-432E-711277D1E9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72" y="1131593"/>
            <a:ext cx="9924273" cy="55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66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D6A2-BF9B-C2DF-2CD2-BA7A2C233F41}"/>
              </a:ext>
            </a:extLst>
          </p:cNvPr>
          <p:cNvSpPr>
            <a:spLocks noGrp="1"/>
          </p:cNvSpPr>
          <p:nvPr>
            <p:ph type="title"/>
          </p:nvPr>
        </p:nvSpPr>
        <p:spPr>
          <a:xfrm>
            <a:off x="913775" y="618518"/>
            <a:ext cx="10364451" cy="748270"/>
          </a:xfrm>
        </p:spPr>
        <p:txBody>
          <a:bodyPr/>
          <a:lstStyle/>
          <a:p>
            <a:r>
              <a:rPr lang="en-IN" dirty="0"/>
              <a:t>Example </a:t>
            </a:r>
          </a:p>
        </p:txBody>
      </p:sp>
      <p:pic>
        <p:nvPicPr>
          <p:cNvPr id="6146" name="Picture 2" descr="Dynamic Data Masking SQL construct">
            <a:extLst>
              <a:ext uri="{FF2B5EF4-FFF2-40B4-BE49-F238E27FC236}">
                <a16:creationId xmlns:a16="http://schemas.microsoft.com/office/drawing/2014/main" id="{85104F17-E7BE-837D-162B-645324562E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5663" y="1435143"/>
            <a:ext cx="9808998" cy="480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91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752C-BB1A-EC53-AB39-F28224A57561}"/>
              </a:ext>
            </a:extLst>
          </p:cNvPr>
          <p:cNvSpPr>
            <a:spLocks noGrp="1"/>
          </p:cNvSpPr>
          <p:nvPr>
            <p:ph type="title"/>
          </p:nvPr>
        </p:nvSpPr>
        <p:spPr/>
        <p:txBody>
          <a:bodyPr/>
          <a:lstStyle/>
          <a:p>
            <a:r>
              <a:rPr lang="en-IN" dirty="0"/>
              <a:t>Topics	</a:t>
            </a:r>
          </a:p>
        </p:txBody>
      </p:sp>
      <p:sp>
        <p:nvSpPr>
          <p:cNvPr id="3" name="Content Placeholder 2">
            <a:extLst>
              <a:ext uri="{FF2B5EF4-FFF2-40B4-BE49-F238E27FC236}">
                <a16:creationId xmlns:a16="http://schemas.microsoft.com/office/drawing/2014/main" id="{24AB5EC6-FA15-BD7B-9E66-45489DF5E192}"/>
              </a:ext>
            </a:extLst>
          </p:cNvPr>
          <p:cNvSpPr>
            <a:spLocks noGrp="1"/>
          </p:cNvSpPr>
          <p:nvPr>
            <p:ph idx="1"/>
          </p:nvPr>
        </p:nvSpPr>
        <p:spPr>
          <a:xfrm>
            <a:off x="913774" y="2088683"/>
            <a:ext cx="10364453" cy="3702518"/>
          </a:xfrm>
        </p:spPr>
        <p:txBody>
          <a:bodyPr/>
          <a:lstStyle/>
          <a:p>
            <a:r>
              <a:rPr lang="en-IN" dirty="0"/>
              <a:t>Snowflake Roles and hierarchy </a:t>
            </a:r>
          </a:p>
          <a:p>
            <a:r>
              <a:rPr lang="en-IN" dirty="0"/>
              <a:t>How can we create Roles, Users and assign permissions</a:t>
            </a:r>
          </a:p>
          <a:p>
            <a:r>
              <a:rPr lang="en-IN" dirty="0"/>
              <a:t>What is READER Account</a:t>
            </a:r>
          </a:p>
          <a:p>
            <a:r>
              <a:rPr lang="en-IN" dirty="0"/>
              <a:t>What is secure share and how it works</a:t>
            </a:r>
          </a:p>
          <a:p>
            <a:r>
              <a:rPr lang="en-IN" dirty="0"/>
              <a:t>Data MASKING</a:t>
            </a:r>
          </a:p>
          <a:p>
            <a:endParaRPr lang="en-IN" dirty="0"/>
          </a:p>
        </p:txBody>
      </p:sp>
    </p:spTree>
    <p:extLst>
      <p:ext uri="{BB962C8B-B14F-4D97-AF65-F5344CB8AC3E}">
        <p14:creationId xmlns:p14="http://schemas.microsoft.com/office/powerpoint/2010/main" val="124075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4084-6E52-B6B0-350F-E043FECD12F0}"/>
              </a:ext>
            </a:extLst>
          </p:cNvPr>
          <p:cNvSpPr>
            <a:spLocks noGrp="1"/>
          </p:cNvSpPr>
          <p:nvPr>
            <p:ph type="title"/>
          </p:nvPr>
        </p:nvSpPr>
        <p:spPr/>
        <p:txBody>
          <a:bodyPr/>
          <a:lstStyle/>
          <a:p>
            <a:r>
              <a:rPr lang="en-IN" dirty="0"/>
              <a:t>Access control in </a:t>
            </a:r>
            <a:r>
              <a:rPr lang="en-IN" dirty="0" err="1"/>
              <a:t>SNowflake</a:t>
            </a:r>
            <a:endParaRPr lang="en-IN" dirty="0"/>
          </a:p>
        </p:txBody>
      </p:sp>
      <p:sp>
        <p:nvSpPr>
          <p:cNvPr id="3" name="Content Placeholder 2">
            <a:extLst>
              <a:ext uri="{FF2B5EF4-FFF2-40B4-BE49-F238E27FC236}">
                <a16:creationId xmlns:a16="http://schemas.microsoft.com/office/drawing/2014/main" id="{3551F14E-B54D-F3AE-3A6B-9C422CACCB74}"/>
              </a:ext>
            </a:extLst>
          </p:cNvPr>
          <p:cNvSpPr>
            <a:spLocks noGrp="1"/>
          </p:cNvSpPr>
          <p:nvPr>
            <p:ph idx="1"/>
          </p:nvPr>
        </p:nvSpPr>
        <p:spPr/>
        <p:txBody>
          <a:bodyPr>
            <a:normAutofit fontScale="77500" lnSpcReduction="20000"/>
          </a:bodyPr>
          <a:lstStyle/>
          <a:p>
            <a:r>
              <a:rPr lang="en-US" b="0" i="0" dirty="0">
                <a:solidFill>
                  <a:srgbClr val="32325D"/>
                </a:solidFill>
                <a:effectLst/>
                <a:latin typeface="proxima-nova"/>
              </a:rPr>
              <a:t>Snowflake comes with a comprehensive collection of SQL commands for user and security management. These commands can only be run by users who have been given the </a:t>
            </a:r>
            <a:r>
              <a:rPr lang="en-US" b="1" i="0" dirty="0">
                <a:solidFill>
                  <a:srgbClr val="32325D"/>
                </a:solidFill>
                <a:effectLst/>
                <a:latin typeface="proxima-nova"/>
              </a:rPr>
              <a:t>OWNERSHIP </a:t>
            </a:r>
            <a:r>
              <a:rPr lang="en-US" b="0" i="0" dirty="0">
                <a:solidFill>
                  <a:srgbClr val="32325D"/>
                </a:solidFill>
                <a:effectLst/>
                <a:latin typeface="proxima-nova"/>
              </a:rPr>
              <a:t>privilege on the managed object as part of their role. The </a:t>
            </a:r>
            <a:r>
              <a:rPr lang="en-US" b="1" i="0" dirty="0">
                <a:solidFill>
                  <a:srgbClr val="32325D"/>
                </a:solidFill>
                <a:effectLst/>
                <a:latin typeface="proxima-nova"/>
              </a:rPr>
              <a:t>ACCOUNTADMIN </a:t>
            </a:r>
            <a:r>
              <a:rPr lang="en-US" b="0" i="0" dirty="0">
                <a:solidFill>
                  <a:srgbClr val="32325D"/>
                </a:solidFill>
                <a:effectLst/>
                <a:latin typeface="proxima-nova"/>
              </a:rPr>
              <a:t>and </a:t>
            </a:r>
            <a:r>
              <a:rPr lang="en-US" b="1" i="0" dirty="0">
                <a:solidFill>
                  <a:srgbClr val="32325D"/>
                </a:solidFill>
                <a:effectLst/>
                <a:latin typeface="proxima-nova"/>
              </a:rPr>
              <a:t>SECURITYADMIN </a:t>
            </a:r>
            <a:r>
              <a:rPr lang="en-US" b="0" i="0" dirty="0">
                <a:solidFill>
                  <a:srgbClr val="32325D"/>
                </a:solidFill>
                <a:effectLst/>
                <a:latin typeface="proxima-nova"/>
              </a:rPr>
              <a:t>roles are usually the only ones who can do this.</a:t>
            </a:r>
          </a:p>
          <a:p>
            <a:r>
              <a:rPr lang="en-US" b="0" i="0" dirty="0">
                <a:solidFill>
                  <a:srgbClr val="32325D"/>
                </a:solidFill>
                <a:effectLst/>
                <a:latin typeface="proxima-nova"/>
              </a:rPr>
              <a:t>RBAC + DAC </a:t>
            </a:r>
          </a:p>
          <a:p>
            <a:endParaRPr lang="en-US" dirty="0">
              <a:solidFill>
                <a:srgbClr val="32325D"/>
              </a:solidFill>
              <a:latin typeface="proxima-nova"/>
            </a:endParaRPr>
          </a:p>
          <a:p>
            <a:pPr algn="l"/>
            <a:r>
              <a:rPr lang="en-US" b="0" i="0" dirty="0">
                <a:solidFill>
                  <a:srgbClr val="32325D"/>
                </a:solidFill>
                <a:effectLst/>
                <a:latin typeface="proxima-nova"/>
              </a:rPr>
              <a:t>In Snowflake, there are two approaches/methods to establish access control:</a:t>
            </a:r>
          </a:p>
          <a:p>
            <a:pPr algn="l">
              <a:buFont typeface="+mj-lt"/>
              <a:buAutoNum type="arabicPeriod"/>
            </a:pPr>
            <a:r>
              <a:rPr lang="en-US" b="1" i="0" dirty="0">
                <a:solidFill>
                  <a:srgbClr val="32325D"/>
                </a:solidFill>
                <a:effectLst/>
                <a:latin typeface="proxima-nova"/>
              </a:rPr>
              <a:t>Discretionary Access Control (DAC)</a:t>
            </a:r>
            <a:r>
              <a:rPr lang="en-US" b="0" i="0" dirty="0">
                <a:solidFill>
                  <a:srgbClr val="32325D"/>
                </a:solidFill>
                <a:effectLst/>
                <a:latin typeface="proxima-nova"/>
              </a:rPr>
              <a:t>: With each object, an Owner exists, responsible for granting access to the object.</a:t>
            </a:r>
          </a:p>
          <a:p>
            <a:pPr algn="l">
              <a:buFont typeface="+mj-lt"/>
              <a:buAutoNum type="arabicPeriod"/>
            </a:pPr>
            <a:r>
              <a:rPr lang="en-US" b="1" i="0" dirty="0">
                <a:solidFill>
                  <a:srgbClr val="32325D"/>
                </a:solidFill>
                <a:effectLst/>
                <a:latin typeface="proxima-nova"/>
              </a:rPr>
              <a:t>Role-based Access Control (RBAC):</a:t>
            </a:r>
            <a:r>
              <a:rPr lang="en-US" b="0" i="0" dirty="0">
                <a:solidFill>
                  <a:srgbClr val="32325D"/>
                </a:solidFill>
                <a:effectLst/>
                <a:latin typeface="proxima-nova"/>
              </a:rPr>
              <a:t> The privileges to access the object is defined based on the Snowflake roles, assigned to the user by the company.</a:t>
            </a:r>
          </a:p>
          <a:p>
            <a:endParaRPr lang="en-IN" dirty="0"/>
          </a:p>
        </p:txBody>
      </p:sp>
    </p:spTree>
    <p:extLst>
      <p:ext uri="{BB962C8B-B14F-4D97-AF65-F5344CB8AC3E}">
        <p14:creationId xmlns:p14="http://schemas.microsoft.com/office/powerpoint/2010/main" val="176511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0ACE-38FB-EAEE-916E-FD9A34A976AE}"/>
              </a:ext>
            </a:extLst>
          </p:cNvPr>
          <p:cNvSpPr>
            <a:spLocks noGrp="1"/>
          </p:cNvSpPr>
          <p:nvPr>
            <p:ph type="title"/>
          </p:nvPr>
        </p:nvSpPr>
        <p:spPr/>
        <p:txBody>
          <a:bodyPr/>
          <a:lstStyle/>
          <a:p>
            <a:r>
              <a:rPr lang="en-IN" dirty="0"/>
              <a:t>KEY ELEMENTS </a:t>
            </a:r>
            <a:r>
              <a:rPr lang="en-IN" dirty="0" err="1"/>
              <a:t>tO</a:t>
            </a:r>
            <a:r>
              <a:rPr lang="en-IN" dirty="0"/>
              <a:t> ACCESS CONTROL</a:t>
            </a:r>
          </a:p>
        </p:txBody>
      </p:sp>
      <p:sp>
        <p:nvSpPr>
          <p:cNvPr id="3" name="Content Placeholder 2">
            <a:extLst>
              <a:ext uri="{FF2B5EF4-FFF2-40B4-BE49-F238E27FC236}">
                <a16:creationId xmlns:a16="http://schemas.microsoft.com/office/drawing/2014/main" id="{A941D8AE-F420-DFD1-AEB2-01057776B668}"/>
              </a:ext>
            </a:extLst>
          </p:cNvPr>
          <p:cNvSpPr>
            <a:spLocks noGrp="1"/>
          </p:cNvSpPr>
          <p:nvPr>
            <p:ph idx="1"/>
          </p:nvPr>
        </p:nvSpPr>
        <p:spPr/>
        <p:txBody>
          <a:bodyPr/>
          <a:lstStyle/>
          <a:p>
            <a:pPr algn="l">
              <a:buFont typeface="Arial" panose="020B0604020202020204" pitchFamily="34" charset="0"/>
              <a:buChar char="•"/>
            </a:pPr>
            <a:r>
              <a:rPr lang="en-US" b="1" i="0" dirty="0">
                <a:solidFill>
                  <a:srgbClr val="32325D"/>
                </a:solidFill>
                <a:effectLst/>
                <a:latin typeface="proxima-nova"/>
              </a:rPr>
              <a:t>Securable object:</a:t>
            </a:r>
            <a:r>
              <a:rPr lang="en-US" b="0" i="0" dirty="0">
                <a:solidFill>
                  <a:srgbClr val="32325D"/>
                </a:solidFill>
                <a:effectLst/>
                <a:latin typeface="proxima-nova"/>
              </a:rPr>
              <a:t> A secure object is one to which permission can be granted. Access will be refused unless a grant by the admin allows it.</a:t>
            </a:r>
          </a:p>
          <a:p>
            <a:pPr algn="l">
              <a:buFont typeface="Arial" panose="020B0604020202020204" pitchFamily="34" charset="0"/>
              <a:buChar char="•"/>
            </a:pPr>
            <a:r>
              <a:rPr lang="en-US" b="1" i="0" dirty="0">
                <a:solidFill>
                  <a:srgbClr val="32325D"/>
                </a:solidFill>
                <a:effectLst/>
                <a:latin typeface="proxima-nova"/>
              </a:rPr>
              <a:t>Role: </a:t>
            </a:r>
            <a:r>
              <a:rPr lang="en-US" b="0" i="0" dirty="0">
                <a:solidFill>
                  <a:srgbClr val="32325D"/>
                </a:solidFill>
                <a:effectLst/>
                <a:latin typeface="proxima-nova"/>
              </a:rPr>
              <a:t>A role is a type of entity to which privileges can be assigned. It’s worth noting that roles can be given to other objects, forming a hierarchy.</a:t>
            </a:r>
          </a:p>
          <a:p>
            <a:pPr algn="l">
              <a:buFont typeface="Arial" panose="020B0604020202020204" pitchFamily="34" charset="0"/>
              <a:buChar char="•"/>
            </a:pPr>
            <a:r>
              <a:rPr lang="en-US" b="1" i="0" dirty="0">
                <a:solidFill>
                  <a:srgbClr val="32325D"/>
                </a:solidFill>
                <a:effectLst/>
                <a:latin typeface="proxima-nova"/>
              </a:rPr>
              <a:t>Privilege:</a:t>
            </a:r>
            <a:r>
              <a:rPr lang="en-US" b="0" i="0" dirty="0">
                <a:solidFill>
                  <a:srgbClr val="32325D"/>
                </a:solidFill>
                <a:effectLst/>
                <a:latin typeface="proxima-nova"/>
              </a:rPr>
              <a:t> Privilege is a level of access to an object that is defined. To manage the granularity of access allowed, multiple separate privileges might be employed.</a:t>
            </a:r>
          </a:p>
          <a:p>
            <a:pPr algn="l">
              <a:buFont typeface="Arial" panose="020B0604020202020204" pitchFamily="34" charset="0"/>
              <a:buChar char="•"/>
            </a:pPr>
            <a:r>
              <a:rPr lang="en-US" b="1" i="0" dirty="0">
                <a:solidFill>
                  <a:srgbClr val="32325D"/>
                </a:solidFill>
                <a:effectLst/>
                <a:latin typeface="proxima-nova"/>
              </a:rPr>
              <a:t>User: </a:t>
            </a:r>
            <a:r>
              <a:rPr lang="en-US" b="0" i="0" dirty="0">
                <a:solidFill>
                  <a:srgbClr val="32325D"/>
                </a:solidFill>
                <a:effectLst/>
                <a:latin typeface="proxima-nova"/>
              </a:rPr>
              <a:t>Snowflake recognizes a user’s identity, whether it’s affiliated with a person or a program.</a:t>
            </a:r>
          </a:p>
          <a:p>
            <a:endParaRPr lang="en-IN" dirty="0"/>
          </a:p>
        </p:txBody>
      </p:sp>
    </p:spTree>
    <p:extLst>
      <p:ext uri="{BB962C8B-B14F-4D97-AF65-F5344CB8AC3E}">
        <p14:creationId xmlns:p14="http://schemas.microsoft.com/office/powerpoint/2010/main" val="102596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E37-95DF-01A6-472D-4E41808571FD}"/>
              </a:ext>
            </a:extLst>
          </p:cNvPr>
          <p:cNvSpPr>
            <a:spLocks noGrp="1"/>
          </p:cNvSpPr>
          <p:nvPr>
            <p:ph type="title"/>
          </p:nvPr>
        </p:nvSpPr>
        <p:spPr>
          <a:xfrm>
            <a:off x="913775" y="618517"/>
            <a:ext cx="10364451" cy="719395"/>
          </a:xfrm>
        </p:spPr>
        <p:txBody>
          <a:bodyPr/>
          <a:lstStyle/>
          <a:p>
            <a:r>
              <a:rPr lang="en-IN" dirty="0"/>
              <a:t>Roles privilege</a:t>
            </a:r>
          </a:p>
        </p:txBody>
      </p:sp>
      <p:pic>
        <p:nvPicPr>
          <p:cNvPr id="1026" name="Picture 2" descr="Snowflake Roles - Framework to Access Control in Snowflake Roles">
            <a:extLst>
              <a:ext uri="{FF2B5EF4-FFF2-40B4-BE49-F238E27FC236}">
                <a16:creationId xmlns:a16="http://schemas.microsoft.com/office/drawing/2014/main" id="{6B97EBA0-3B91-9C54-307B-8FA2217D55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8574" y="2214694"/>
            <a:ext cx="9836576" cy="352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54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96D6-BC8A-98E3-4B58-8EE929EABB24}"/>
              </a:ext>
            </a:extLst>
          </p:cNvPr>
          <p:cNvSpPr>
            <a:spLocks noGrp="1"/>
          </p:cNvSpPr>
          <p:nvPr>
            <p:ph type="title"/>
          </p:nvPr>
        </p:nvSpPr>
        <p:spPr/>
        <p:txBody>
          <a:bodyPr/>
          <a:lstStyle/>
          <a:p>
            <a:r>
              <a:rPr lang="en-IN" dirty="0"/>
              <a:t>OBJECT Hierarchy </a:t>
            </a:r>
          </a:p>
        </p:txBody>
      </p:sp>
      <p:pic>
        <p:nvPicPr>
          <p:cNvPr id="2052" name="Picture 4" descr="Snowflake Roles - Securable Objects">
            <a:extLst>
              <a:ext uri="{FF2B5EF4-FFF2-40B4-BE49-F238E27FC236}">
                <a16:creationId xmlns:a16="http://schemas.microsoft.com/office/drawing/2014/main" id="{9405A725-3FC3-C0E7-EA3D-4C0781CCFE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2570" y="1731441"/>
            <a:ext cx="6717514" cy="436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07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B18F-FA47-77F9-74A7-4BEF00747D8E}"/>
              </a:ext>
            </a:extLst>
          </p:cNvPr>
          <p:cNvSpPr>
            <a:spLocks noGrp="1"/>
          </p:cNvSpPr>
          <p:nvPr>
            <p:ph type="title"/>
          </p:nvPr>
        </p:nvSpPr>
        <p:spPr>
          <a:xfrm>
            <a:off x="913775" y="240633"/>
            <a:ext cx="10364451" cy="837396"/>
          </a:xfrm>
        </p:spPr>
        <p:txBody>
          <a:bodyPr/>
          <a:lstStyle/>
          <a:p>
            <a:r>
              <a:rPr lang="en-IN" dirty="0"/>
              <a:t>SYSTEM DEFINED ROLES	</a:t>
            </a:r>
          </a:p>
        </p:txBody>
      </p:sp>
      <p:sp>
        <p:nvSpPr>
          <p:cNvPr id="3" name="Content Placeholder 2">
            <a:extLst>
              <a:ext uri="{FF2B5EF4-FFF2-40B4-BE49-F238E27FC236}">
                <a16:creationId xmlns:a16="http://schemas.microsoft.com/office/drawing/2014/main" id="{402D9C5C-52CC-CA4D-0BD8-581B9AB33714}"/>
              </a:ext>
            </a:extLst>
          </p:cNvPr>
          <p:cNvSpPr>
            <a:spLocks noGrp="1"/>
          </p:cNvSpPr>
          <p:nvPr>
            <p:ph idx="1"/>
          </p:nvPr>
        </p:nvSpPr>
        <p:spPr>
          <a:xfrm>
            <a:off x="673768" y="1078029"/>
            <a:ext cx="11078678" cy="5313146"/>
          </a:xfrm>
        </p:spPr>
        <p:txBody>
          <a:bodyPr>
            <a:normAutofit fontScale="85000" lnSpcReduction="10000"/>
          </a:bodyPr>
          <a:lstStyle/>
          <a:p>
            <a:pPr algn="l"/>
            <a:r>
              <a:rPr lang="en-US" b="1" i="0" dirty="0">
                <a:solidFill>
                  <a:srgbClr val="32325D"/>
                </a:solidFill>
                <a:effectLst/>
                <a:latin typeface="proxima-nova"/>
              </a:rPr>
              <a:t>ORGADMIN:</a:t>
            </a:r>
            <a:r>
              <a:rPr lang="en-US" b="0" i="0" dirty="0">
                <a:solidFill>
                  <a:srgbClr val="32325D"/>
                </a:solidFill>
                <a:effectLst/>
                <a:latin typeface="proxima-nova"/>
              </a:rPr>
              <a:t> This role has operations authorization at a much higher level, and includes:</a:t>
            </a:r>
          </a:p>
          <a:p>
            <a:pPr algn="l">
              <a:buFont typeface="Arial" panose="020B0604020202020204" pitchFamily="34" charset="0"/>
              <a:buChar char="•"/>
            </a:pPr>
            <a:r>
              <a:rPr lang="en-US" b="0" i="0" dirty="0">
                <a:solidFill>
                  <a:srgbClr val="32325D"/>
                </a:solidFill>
                <a:effectLst/>
                <a:latin typeface="proxima-nova"/>
              </a:rPr>
              <a:t>CREATTION &amp; Reviewing accounts and managing them based on and outside of the organization.</a:t>
            </a:r>
          </a:p>
          <a:p>
            <a:pPr algn="l">
              <a:buFont typeface="Arial" panose="020B0604020202020204" pitchFamily="34" charset="0"/>
              <a:buChar char="•"/>
            </a:pPr>
            <a:r>
              <a:rPr lang="en-US" b="0" i="0" dirty="0">
                <a:solidFill>
                  <a:srgbClr val="32325D"/>
                </a:solidFill>
                <a:effectLst/>
                <a:latin typeface="proxima-nova"/>
              </a:rPr>
              <a:t>Viewing the usage information on multiple accounts in the organization.</a:t>
            </a:r>
          </a:p>
          <a:p>
            <a:endParaRPr lang="en-IN" dirty="0"/>
          </a:p>
          <a:p>
            <a:r>
              <a:rPr lang="en-US" b="1" i="0" dirty="0">
                <a:solidFill>
                  <a:srgbClr val="32325D"/>
                </a:solidFill>
                <a:effectLst/>
                <a:latin typeface="proxima-nova"/>
              </a:rPr>
              <a:t>ACCOUNTADMIN:</a:t>
            </a:r>
            <a:r>
              <a:rPr lang="en-US" b="0" i="0" dirty="0">
                <a:solidFill>
                  <a:srgbClr val="32325D"/>
                </a:solidFill>
                <a:effectLst/>
                <a:latin typeface="proxima-nova"/>
              </a:rPr>
              <a:t> Role that encapsulates the system-defined roles SYSADMIN and SECURITYADMIN.</a:t>
            </a:r>
            <a:br>
              <a:rPr lang="en-US" dirty="0"/>
            </a:br>
            <a:r>
              <a:rPr lang="en-US" b="0" i="0" dirty="0">
                <a:solidFill>
                  <a:srgbClr val="32325D"/>
                </a:solidFill>
                <a:effectLst/>
                <a:latin typeface="proxima-nova"/>
              </a:rPr>
              <a:t>It’s the highest-level job in the system, and it should only be given to a small number of users in your account.</a:t>
            </a:r>
          </a:p>
          <a:p>
            <a:endParaRPr lang="en-US" b="0" i="0" dirty="0">
              <a:solidFill>
                <a:srgbClr val="32325D"/>
              </a:solidFill>
              <a:effectLst/>
              <a:latin typeface="proxima-nova"/>
            </a:endParaRPr>
          </a:p>
          <a:p>
            <a:pPr algn="l"/>
            <a:r>
              <a:rPr lang="en-US" b="1" i="0" dirty="0">
                <a:solidFill>
                  <a:srgbClr val="32325D"/>
                </a:solidFill>
                <a:effectLst/>
                <a:latin typeface="proxima-nova"/>
              </a:rPr>
              <a:t>SECURITYADMIN:</a:t>
            </a:r>
            <a:r>
              <a:rPr lang="en-US" b="0" i="0" dirty="0">
                <a:solidFill>
                  <a:srgbClr val="32325D"/>
                </a:solidFill>
                <a:effectLst/>
                <a:latin typeface="proxima-nova"/>
              </a:rPr>
              <a:t> Create, monitor, and manage users and roles, as well as manage any object grant globally. In more detail:</a:t>
            </a:r>
          </a:p>
          <a:p>
            <a:pPr algn="l">
              <a:buFont typeface="Arial" panose="020B0604020202020204" pitchFamily="34" charset="0"/>
              <a:buChar char="•"/>
            </a:pPr>
            <a:r>
              <a:rPr lang="en-US" b="0" i="0" dirty="0">
                <a:solidFill>
                  <a:srgbClr val="32325D"/>
                </a:solidFill>
                <a:effectLst/>
                <a:latin typeface="proxima-nova"/>
              </a:rPr>
              <a:t>The </a:t>
            </a:r>
            <a:r>
              <a:rPr lang="en-US" b="1" i="0" dirty="0">
                <a:solidFill>
                  <a:srgbClr val="32325D"/>
                </a:solidFill>
                <a:effectLst/>
                <a:latin typeface="proxima-nova"/>
              </a:rPr>
              <a:t>MANAGE GRANTS</a:t>
            </a:r>
            <a:r>
              <a:rPr lang="en-US" b="0" i="0" dirty="0">
                <a:solidFill>
                  <a:srgbClr val="32325D"/>
                </a:solidFill>
                <a:effectLst/>
                <a:latin typeface="proxima-nova"/>
              </a:rPr>
              <a:t> security privilege given to this role allows to change or revoke any grant.</a:t>
            </a:r>
          </a:p>
          <a:p>
            <a:pPr algn="l">
              <a:buFont typeface="Arial" panose="020B0604020202020204" pitchFamily="34" charset="0"/>
              <a:buChar char="•"/>
            </a:pPr>
            <a:r>
              <a:rPr lang="en-US" b="0" i="0" dirty="0">
                <a:solidFill>
                  <a:srgbClr val="32325D"/>
                </a:solidFill>
                <a:effectLst/>
                <a:latin typeface="proxima-nova"/>
              </a:rPr>
              <a:t>Through the system role hierarchy, the role inherits the rights of the </a:t>
            </a:r>
            <a:r>
              <a:rPr lang="en-US" b="1" i="0" dirty="0">
                <a:solidFill>
                  <a:srgbClr val="32325D"/>
                </a:solidFill>
                <a:effectLst/>
                <a:latin typeface="proxima-nova"/>
              </a:rPr>
              <a:t>USERADMIN</a:t>
            </a:r>
            <a:r>
              <a:rPr lang="en-US" b="0" i="0" dirty="0">
                <a:solidFill>
                  <a:srgbClr val="32325D"/>
                </a:solidFill>
                <a:effectLst/>
                <a:latin typeface="proxima-nova"/>
              </a:rPr>
              <a:t> role (e.g. USERADMIN role is granted to SECURITYADMIN)</a:t>
            </a:r>
          </a:p>
          <a:p>
            <a:endParaRPr lang="en-IN" dirty="0"/>
          </a:p>
        </p:txBody>
      </p:sp>
    </p:spTree>
    <p:extLst>
      <p:ext uri="{BB962C8B-B14F-4D97-AF65-F5344CB8AC3E}">
        <p14:creationId xmlns:p14="http://schemas.microsoft.com/office/powerpoint/2010/main" val="248306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D8AD3-9E90-BC36-5E8D-09342421DB6B}"/>
              </a:ext>
            </a:extLst>
          </p:cNvPr>
          <p:cNvSpPr>
            <a:spLocks noGrp="1"/>
          </p:cNvSpPr>
          <p:nvPr>
            <p:ph type="title"/>
          </p:nvPr>
        </p:nvSpPr>
        <p:spPr>
          <a:xfrm>
            <a:off x="913775" y="288758"/>
            <a:ext cx="10364451" cy="778042"/>
          </a:xfrm>
        </p:spPr>
        <p:txBody>
          <a:bodyPr/>
          <a:lstStyle/>
          <a:p>
            <a:r>
              <a:rPr lang="en-IN" dirty="0"/>
              <a:t>System defined roles part 2</a:t>
            </a:r>
          </a:p>
        </p:txBody>
      </p:sp>
      <p:sp>
        <p:nvSpPr>
          <p:cNvPr id="3" name="Content Placeholder 2">
            <a:extLst>
              <a:ext uri="{FF2B5EF4-FFF2-40B4-BE49-F238E27FC236}">
                <a16:creationId xmlns:a16="http://schemas.microsoft.com/office/drawing/2014/main" id="{AA245142-B067-BFAC-788D-B893EC9F0E6A}"/>
              </a:ext>
            </a:extLst>
          </p:cNvPr>
          <p:cNvSpPr>
            <a:spLocks noGrp="1"/>
          </p:cNvSpPr>
          <p:nvPr>
            <p:ph idx="1"/>
          </p:nvPr>
        </p:nvSpPr>
        <p:spPr>
          <a:xfrm>
            <a:off x="702644" y="952901"/>
            <a:ext cx="11261558" cy="5746282"/>
          </a:xfrm>
        </p:spPr>
        <p:txBody>
          <a:bodyPr/>
          <a:lstStyle/>
          <a:p>
            <a:pPr algn="l"/>
            <a:r>
              <a:rPr lang="en-US" b="1" i="0" dirty="0">
                <a:solidFill>
                  <a:srgbClr val="32325D"/>
                </a:solidFill>
                <a:effectLst/>
                <a:latin typeface="proxima-nova"/>
              </a:rPr>
              <a:t>USERADMIN:</a:t>
            </a:r>
            <a:r>
              <a:rPr lang="en-US" b="0" i="0" dirty="0">
                <a:solidFill>
                  <a:srgbClr val="32325D"/>
                </a:solidFill>
                <a:effectLst/>
                <a:latin typeface="proxima-nova"/>
              </a:rPr>
              <a:t> This role is limited to only user and role management. In more detail:</a:t>
            </a:r>
          </a:p>
          <a:p>
            <a:pPr algn="l">
              <a:buFont typeface="Arial" panose="020B0604020202020204" pitchFamily="34" charset="0"/>
              <a:buChar char="•"/>
            </a:pPr>
            <a:r>
              <a:rPr lang="en-US" b="0" i="0" dirty="0">
                <a:solidFill>
                  <a:srgbClr val="32325D"/>
                </a:solidFill>
                <a:effectLst/>
                <a:latin typeface="proxima-nova"/>
              </a:rPr>
              <a:t>The role grants the user give the CREATE USER and CREATE ROLE security access.</a:t>
            </a:r>
          </a:p>
          <a:p>
            <a:pPr algn="l">
              <a:buFont typeface="Arial" panose="020B0604020202020204" pitchFamily="34" charset="0"/>
              <a:buChar char="•"/>
            </a:pPr>
            <a:r>
              <a:rPr lang="en-US" b="0" i="0" dirty="0">
                <a:solidFill>
                  <a:srgbClr val="32325D"/>
                </a:solidFill>
                <a:effectLst/>
                <a:latin typeface="proxima-nova"/>
              </a:rPr>
              <a:t>The role can create new users and roles</a:t>
            </a:r>
          </a:p>
          <a:p>
            <a:pPr algn="l"/>
            <a:r>
              <a:rPr lang="en-US" b="1" i="0" dirty="0">
                <a:solidFill>
                  <a:srgbClr val="32325D"/>
                </a:solidFill>
                <a:effectLst/>
                <a:latin typeface="proxima-nova"/>
              </a:rPr>
              <a:t>SYSADMIN:</a:t>
            </a:r>
            <a:r>
              <a:rPr lang="en-US" b="0" i="0" dirty="0">
                <a:solidFill>
                  <a:srgbClr val="32325D"/>
                </a:solidFill>
                <a:effectLst/>
                <a:latin typeface="proxima-nova"/>
              </a:rPr>
              <a:t> In an account, this role has the ability to construct warehouses, databases, and other objects. If you establish a role hierarchy that assigns all custom roles to the SYSADMIN role, as recommended, this role can also provide privileges to other roles on warehouses, databases, and other objects.</a:t>
            </a:r>
          </a:p>
          <a:p>
            <a:pPr algn="l"/>
            <a:r>
              <a:rPr lang="en-US" b="1" i="0" dirty="0">
                <a:solidFill>
                  <a:srgbClr val="32325D"/>
                </a:solidFill>
                <a:effectLst/>
                <a:latin typeface="proxima-nova"/>
              </a:rPr>
              <a:t>Public:</a:t>
            </a:r>
            <a:r>
              <a:rPr lang="en-US" b="0" i="0" dirty="0">
                <a:solidFill>
                  <a:srgbClr val="32325D"/>
                </a:solidFill>
                <a:effectLst/>
                <a:latin typeface="proxima-nova"/>
              </a:rPr>
              <a:t> Every user and role in your account is immediately assigned a pseudo-role. The PUBLIC position, like any other role, can own secure objects; however, the objects owned by the role are, by definition, accessible to all other users and Snowflake roles in your account. When explicit access control is not required and all users are treated equally in terms of access permissions, this role is often utilized.</a:t>
            </a:r>
          </a:p>
          <a:p>
            <a:endParaRPr lang="en-IN" dirty="0"/>
          </a:p>
        </p:txBody>
      </p:sp>
    </p:spTree>
    <p:extLst>
      <p:ext uri="{BB962C8B-B14F-4D97-AF65-F5344CB8AC3E}">
        <p14:creationId xmlns:p14="http://schemas.microsoft.com/office/powerpoint/2010/main" val="279331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9924-6996-655C-7818-E9A0D211CD9F}"/>
              </a:ext>
            </a:extLst>
          </p:cNvPr>
          <p:cNvSpPr>
            <a:spLocks noGrp="1"/>
          </p:cNvSpPr>
          <p:nvPr>
            <p:ph type="title"/>
          </p:nvPr>
        </p:nvSpPr>
        <p:spPr>
          <a:xfrm>
            <a:off x="913775" y="618518"/>
            <a:ext cx="10364451" cy="315728"/>
          </a:xfrm>
        </p:spPr>
        <p:txBody>
          <a:bodyPr>
            <a:normAutofit fontScale="90000"/>
          </a:bodyPr>
          <a:lstStyle/>
          <a:p>
            <a:endParaRPr lang="en-IN" dirty="0"/>
          </a:p>
        </p:txBody>
      </p:sp>
      <p:pic>
        <p:nvPicPr>
          <p:cNvPr id="3074" name="Picture 2" descr="Snowflake Roles - Role Hierarchy and Privilege Inheritance">
            <a:extLst>
              <a:ext uri="{FF2B5EF4-FFF2-40B4-BE49-F238E27FC236}">
                <a16:creationId xmlns:a16="http://schemas.microsoft.com/office/drawing/2014/main" id="{A0E8E825-3102-ACA9-3924-22F8DF5248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2922" y="934244"/>
            <a:ext cx="8123722" cy="584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8184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1468</TotalTime>
  <Words>724</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Poppins</vt:lpstr>
      <vt:lpstr>proxima-nova</vt:lpstr>
      <vt:lpstr>Tw Cen MT</vt:lpstr>
      <vt:lpstr>Droplet</vt:lpstr>
      <vt:lpstr>Day 13-Agenda</vt:lpstr>
      <vt:lpstr>Topics </vt:lpstr>
      <vt:lpstr>Access control in SNowflake</vt:lpstr>
      <vt:lpstr>KEY ELEMENTS tO ACCESS CONTROL</vt:lpstr>
      <vt:lpstr>Roles privilege</vt:lpstr>
      <vt:lpstr>OBJECT Hierarchy </vt:lpstr>
      <vt:lpstr>SYSTEM DEFINED ROLES </vt:lpstr>
      <vt:lpstr>System defined roles part 2</vt:lpstr>
      <vt:lpstr>PowerPoint Presentation</vt:lpstr>
      <vt:lpstr>DYNAMIC DATA MASKING</vt:lpstr>
      <vt:lpstr>PowerPoint Presentation</vt:lpstr>
      <vt:lpstr>HOW DDM works</vt:lpstr>
      <vt:lpstr>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13-Agenda</dc:title>
  <dc:creator>91800</dc:creator>
  <cp:lastModifiedBy>91800</cp:lastModifiedBy>
  <cp:revision>1</cp:revision>
  <dcterms:created xsi:type="dcterms:W3CDTF">2023-06-26T01:41:05Z</dcterms:created>
  <dcterms:modified xsi:type="dcterms:W3CDTF">2023-06-27T02:09:28Z</dcterms:modified>
</cp:coreProperties>
</file>