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58"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FEF84-1CDF-4C1B-8B03-1817176FF59C}" type="datetimeFigureOut">
              <a:rPr lang="en-IN" smtClean="0"/>
              <a:t>30-11-2022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2E6C6-EC29-4B82-8990-B74F936CC20A}" type="slidenum">
              <a:rPr lang="en-IN" smtClean="0"/>
              <a:t>‹#›</a:t>
            </a:fld>
            <a:endParaRPr lang="en-IN"/>
          </a:p>
        </p:txBody>
      </p:sp>
    </p:spTree>
    <p:extLst>
      <p:ext uri="{BB962C8B-B14F-4D97-AF65-F5344CB8AC3E}">
        <p14:creationId xmlns:p14="http://schemas.microsoft.com/office/powerpoint/2010/main" val="68114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1965-D053-7AE6-68B4-C211BCB94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A1926C-7336-A67A-CD7B-5B99FF237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1E423D-126B-342A-D204-20C98E02A952}"/>
              </a:ext>
            </a:extLst>
          </p:cNvPr>
          <p:cNvSpPr>
            <a:spLocks noGrp="1"/>
          </p:cNvSpPr>
          <p:nvPr>
            <p:ph type="dt" sz="half" idx="10"/>
          </p:nvPr>
        </p:nvSpPr>
        <p:spPr/>
        <p:txBody>
          <a:bodyPr/>
          <a:lstStyle/>
          <a:p>
            <a:fld id="{0BC77085-CA7D-45E5-83E8-3FF8CC1ECD6A}" type="datetime1">
              <a:rPr lang="en-IN" smtClean="0"/>
              <a:t>30-11-2022</a:t>
            </a:fld>
            <a:endParaRPr lang="en-IN"/>
          </a:p>
        </p:txBody>
      </p:sp>
      <p:sp>
        <p:nvSpPr>
          <p:cNvPr id="5" name="Footer Placeholder 4">
            <a:extLst>
              <a:ext uri="{FF2B5EF4-FFF2-40B4-BE49-F238E27FC236}">
                <a16:creationId xmlns:a16="http://schemas.microsoft.com/office/drawing/2014/main" id="{97A8F6B3-5072-21AB-FEAE-CD8E278B9391}"/>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C6951619-0F0A-7931-3114-CBFF72F5A150}"/>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396603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3D81-595F-BEF4-742C-82BFD2D715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9FE0F8-D99C-C8F4-E1C9-F5A8D49EAB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F582CA-B60B-2DE8-1F34-D0A7E37AFC32}"/>
              </a:ext>
            </a:extLst>
          </p:cNvPr>
          <p:cNvSpPr>
            <a:spLocks noGrp="1"/>
          </p:cNvSpPr>
          <p:nvPr>
            <p:ph type="dt" sz="half" idx="10"/>
          </p:nvPr>
        </p:nvSpPr>
        <p:spPr/>
        <p:txBody>
          <a:bodyPr/>
          <a:lstStyle/>
          <a:p>
            <a:fld id="{1E2E9348-F001-403B-B88A-FC1E3BCA713D}" type="datetime1">
              <a:rPr lang="en-IN" smtClean="0"/>
              <a:t>30-11-2022</a:t>
            </a:fld>
            <a:endParaRPr lang="en-IN"/>
          </a:p>
        </p:txBody>
      </p:sp>
      <p:sp>
        <p:nvSpPr>
          <p:cNvPr id="5" name="Footer Placeholder 4">
            <a:extLst>
              <a:ext uri="{FF2B5EF4-FFF2-40B4-BE49-F238E27FC236}">
                <a16:creationId xmlns:a16="http://schemas.microsoft.com/office/drawing/2014/main" id="{5472B011-3DEF-2048-57B4-2EF05E7B255B}"/>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DB1FD24D-D3FA-5A22-76BF-A37E28AD4D4F}"/>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141824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4347B-62C0-9F6B-1A3C-B75E56DB6A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6A5C7B-CA7A-D25B-82B7-7FA4A8277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1837B-3682-2A3B-7C6D-C873AFD6E742}"/>
              </a:ext>
            </a:extLst>
          </p:cNvPr>
          <p:cNvSpPr>
            <a:spLocks noGrp="1"/>
          </p:cNvSpPr>
          <p:nvPr>
            <p:ph type="dt" sz="half" idx="10"/>
          </p:nvPr>
        </p:nvSpPr>
        <p:spPr/>
        <p:txBody>
          <a:bodyPr/>
          <a:lstStyle/>
          <a:p>
            <a:fld id="{524B871B-B267-438E-BBF8-752C800D8B50}" type="datetime1">
              <a:rPr lang="en-IN" smtClean="0"/>
              <a:t>30-11-2022</a:t>
            </a:fld>
            <a:endParaRPr lang="en-IN"/>
          </a:p>
        </p:txBody>
      </p:sp>
      <p:sp>
        <p:nvSpPr>
          <p:cNvPr id="5" name="Footer Placeholder 4">
            <a:extLst>
              <a:ext uri="{FF2B5EF4-FFF2-40B4-BE49-F238E27FC236}">
                <a16:creationId xmlns:a16="http://schemas.microsoft.com/office/drawing/2014/main" id="{3F0EB4B8-F84B-9D58-728B-DCA8C752749F}"/>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62B78C5B-5F2D-B3C0-638A-93EC4F7C85BB}"/>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40901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F044-1ECA-6D39-003F-E5D585CE93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9A692-E3FE-6129-D39F-B9BEEFB795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DB5BB-6D06-7BE9-E752-72A776650E46}"/>
              </a:ext>
            </a:extLst>
          </p:cNvPr>
          <p:cNvSpPr>
            <a:spLocks noGrp="1"/>
          </p:cNvSpPr>
          <p:nvPr>
            <p:ph type="dt" sz="half" idx="10"/>
          </p:nvPr>
        </p:nvSpPr>
        <p:spPr/>
        <p:txBody>
          <a:bodyPr/>
          <a:lstStyle/>
          <a:p>
            <a:fld id="{817E2B22-C1F9-44B5-BEB6-37DC2564EDFD}" type="datetime1">
              <a:rPr lang="en-IN" smtClean="0"/>
              <a:t>30-11-2022</a:t>
            </a:fld>
            <a:endParaRPr lang="en-IN"/>
          </a:p>
        </p:txBody>
      </p:sp>
      <p:sp>
        <p:nvSpPr>
          <p:cNvPr id="5" name="Footer Placeholder 4">
            <a:extLst>
              <a:ext uri="{FF2B5EF4-FFF2-40B4-BE49-F238E27FC236}">
                <a16:creationId xmlns:a16="http://schemas.microsoft.com/office/drawing/2014/main" id="{429C83DE-EA7A-B803-CBDE-FF39E9253661}"/>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6C8DAECC-5776-6CB7-B0EC-74428B57877A}"/>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427930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411C-1B22-8AED-9C0F-BD5A17F30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20F482-E8A1-1CE3-425E-C8EF75E23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750BC-AEF8-37DD-674B-BA540D10C730}"/>
              </a:ext>
            </a:extLst>
          </p:cNvPr>
          <p:cNvSpPr>
            <a:spLocks noGrp="1"/>
          </p:cNvSpPr>
          <p:nvPr>
            <p:ph type="dt" sz="half" idx="10"/>
          </p:nvPr>
        </p:nvSpPr>
        <p:spPr/>
        <p:txBody>
          <a:bodyPr/>
          <a:lstStyle/>
          <a:p>
            <a:fld id="{33DD5E4B-C5D2-4DC8-BB32-C733846D07F9}" type="datetime1">
              <a:rPr lang="en-IN" smtClean="0"/>
              <a:t>30-11-2022</a:t>
            </a:fld>
            <a:endParaRPr lang="en-IN"/>
          </a:p>
        </p:txBody>
      </p:sp>
      <p:sp>
        <p:nvSpPr>
          <p:cNvPr id="5" name="Footer Placeholder 4">
            <a:extLst>
              <a:ext uri="{FF2B5EF4-FFF2-40B4-BE49-F238E27FC236}">
                <a16:creationId xmlns:a16="http://schemas.microsoft.com/office/drawing/2014/main" id="{AA9B7F8A-2DBB-2376-1C50-F61A89379190}"/>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BED9FDBB-7BCF-A6A2-C4E0-48FAE1E62B2C}"/>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42243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BDE9-CF9E-A4DB-ECFD-9369CEA02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82B9B7-7886-49CF-E2FB-628DAE1A9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928E32-79DB-1A02-46C3-747642621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804699-3DF7-8256-33C5-10F82986A219}"/>
              </a:ext>
            </a:extLst>
          </p:cNvPr>
          <p:cNvSpPr>
            <a:spLocks noGrp="1"/>
          </p:cNvSpPr>
          <p:nvPr>
            <p:ph type="dt" sz="half" idx="10"/>
          </p:nvPr>
        </p:nvSpPr>
        <p:spPr/>
        <p:txBody>
          <a:bodyPr/>
          <a:lstStyle/>
          <a:p>
            <a:fld id="{BCF6616C-0B62-4D0A-BD44-9B0589CE1E1C}" type="datetime1">
              <a:rPr lang="en-IN" smtClean="0"/>
              <a:t>30-11-2022</a:t>
            </a:fld>
            <a:endParaRPr lang="en-IN"/>
          </a:p>
        </p:txBody>
      </p:sp>
      <p:sp>
        <p:nvSpPr>
          <p:cNvPr id="6" name="Footer Placeholder 5">
            <a:extLst>
              <a:ext uri="{FF2B5EF4-FFF2-40B4-BE49-F238E27FC236}">
                <a16:creationId xmlns:a16="http://schemas.microsoft.com/office/drawing/2014/main" id="{F6939FF9-1D26-CC51-FEBD-E18A4B60A795}"/>
              </a:ext>
            </a:extLst>
          </p:cNvPr>
          <p:cNvSpPr>
            <a:spLocks noGrp="1"/>
          </p:cNvSpPr>
          <p:nvPr>
            <p:ph type="ftr" sz="quarter" idx="11"/>
          </p:nvPr>
        </p:nvSpPr>
        <p:spPr/>
        <p:txBody>
          <a:bodyPr/>
          <a:lstStyle/>
          <a:p>
            <a:r>
              <a:rPr lang="en-IN"/>
              <a:t>SNOWFLAKE WITH VISHAL KAUSHAL</a:t>
            </a:r>
          </a:p>
        </p:txBody>
      </p:sp>
      <p:sp>
        <p:nvSpPr>
          <p:cNvPr id="7" name="Slide Number Placeholder 6">
            <a:extLst>
              <a:ext uri="{FF2B5EF4-FFF2-40B4-BE49-F238E27FC236}">
                <a16:creationId xmlns:a16="http://schemas.microsoft.com/office/drawing/2014/main" id="{AB0060D7-3803-ABE4-18E4-935FB0ED8014}"/>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130628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7E8B-5E6E-627C-9005-84A8EA50D4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319B3-BF5C-8332-9A86-A4C3257F1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EA88C3-9558-D69F-C565-EA771AB4E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021AE-6857-6DBF-451F-A66FB886B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851E1-E47D-6694-FEED-CBC107B0D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1C5898-0BD9-D208-7541-51BDE5D8B4F2}"/>
              </a:ext>
            </a:extLst>
          </p:cNvPr>
          <p:cNvSpPr>
            <a:spLocks noGrp="1"/>
          </p:cNvSpPr>
          <p:nvPr>
            <p:ph type="dt" sz="half" idx="10"/>
          </p:nvPr>
        </p:nvSpPr>
        <p:spPr/>
        <p:txBody>
          <a:bodyPr/>
          <a:lstStyle/>
          <a:p>
            <a:fld id="{4BAFF2FB-1986-49D5-ADA5-3979A35607BC}" type="datetime1">
              <a:rPr lang="en-IN" smtClean="0"/>
              <a:t>30-11-2022</a:t>
            </a:fld>
            <a:endParaRPr lang="en-IN"/>
          </a:p>
        </p:txBody>
      </p:sp>
      <p:sp>
        <p:nvSpPr>
          <p:cNvPr id="8" name="Footer Placeholder 7">
            <a:extLst>
              <a:ext uri="{FF2B5EF4-FFF2-40B4-BE49-F238E27FC236}">
                <a16:creationId xmlns:a16="http://schemas.microsoft.com/office/drawing/2014/main" id="{CA119851-5360-F141-6D5D-3DA259E82213}"/>
              </a:ext>
            </a:extLst>
          </p:cNvPr>
          <p:cNvSpPr>
            <a:spLocks noGrp="1"/>
          </p:cNvSpPr>
          <p:nvPr>
            <p:ph type="ftr" sz="quarter" idx="11"/>
          </p:nvPr>
        </p:nvSpPr>
        <p:spPr/>
        <p:txBody>
          <a:bodyPr/>
          <a:lstStyle/>
          <a:p>
            <a:r>
              <a:rPr lang="en-IN"/>
              <a:t>SNOWFLAKE WITH VISHAL KAUSHAL</a:t>
            </a:r>
          </a:p>
        </p:txBody>
      </p:sp>
      <p:sp>
        <p:nvSpPr>
          <p:cNvPr id="9" name="Slide Number Placeholder 8">
            <a:extLst>
              <a:ext uri="{FF2B5EF4-FFF2-40B4-BE49-F238E27FC236}">
                <a16:creationId xmlns:a16="http://schemas.microsoft.com/office/drawing/2014/main" id="{5D6EF463-97A0-E86D-44BB-D345A675127A}"/>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25577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64AB-661B-06C9-8826-482ECF05B1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72D35A-B268-84D4-A20D-AC81A7F8213B}"/>
              </a:ext>
            </a:extLst>
          </p:cNvPr>
          <p:cNvSpPr>
            <a:spLocks noGrp="1"/>
          </p:cNvSpPr>
          <p:nvPr>
            <p:ph type="dt" sz="half" idx="10"/>
          </p:nvPr>
        </p:nvSpPr>
        <p:spPr/>
        <p:txBody>
          <a:bodyPr/>
          <a:lstStyle/>
          <a:p>
            <a:fld id="{CE6E51BB-642C-4EE0-BB4B-4BFFB3EC9B80}" type="datetime1">
              <a:rPr lang="en-IN" smtClean="0"/>
              <a:t>30-11-2022</a:t>
            </a:fld>
            <a:endParaRPr lang="en-IN"/>
          </a:p>
        </p:txBody>
      </p:sp>
      <p:sp>
        <p:nvSpPr>
          <p:cNvPr id="4" name="Footer Placeholder 3">
            <a:extLst>
              <a:ext uri="{FF2B5EF4-FFF2-40B4-BE49-F238E27FC236}">
                <a16:creationId xmlns:a16="http://schemas.microsoft.com/office/drawing/2014/main" id="{31517226-A61F-C46C-149C-82A6EDA3B064}"/>
              </a:ext>
            </a:extLst>
          </p:cNvPr>
          <p:cNvSpPr>
            <a:spLocks noGrp="1"/>
          </p:cNvSpPr>
          <p:nvPr>
            <p:ph type="ftr" sz="quarter" idx="11"/>
          </p:nvPr>
        </p:nvSpPr>
        <p:spPr/>
        <p:txBody>
          <a:bodyPr/>
          <a:lstStyle/>
          <a:p>
            <a:r>
              <a:rPr lang="en-IN"/>
              <a:t>SNOWFLAKE WITH VISHAL KAUSHAL</a:t>
            </a:r>
          </a:p>
        </p:txBody>
      </p:sp>
      <p:sp>
        <p:nvSpPr>
          <p:cNvPr id="5" name="Slide Number Placeholder 4">
            <a:extLst>
              <a:ext uri="{FF2B5EF4-FFF2-40B4-BE49-F238E27FC236}">
                <a16:creationId xmlns:a16="http://schemas.microsoft.com/office/drawing/2014/main" id="{F4281D43-99FC-A15F-FF3A-3CA16CECEF80}"/>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05656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A2FB9-29B9-66BF-75A4-0DFE789C1846}"/>
              </a:ext>
            </a:extLst>
          </p:cNvPr>
          <p:cNvSpPr>
            <a:spLocks noGrp="1"/>
          </p:cNvSpPr>
          <p:nvPr>
            <p:ph type="dt" sz="half" idx="10"/>
          </p:nvPr>
        </p:nvSpPr>
        <p:spPr/>
        <p:txBody>
          <a:bodyPr/>
          <a:lstStyle/>
          <a:p>
            <a:fld id="{E24FEC41-E9F6-4ED4-A8CE-DF55B7ECA624}" type="datetime1">
              <a:rPr lang="en-IN" smtClean="0"/>
              <a:t>30-11-2022</a:t>
            </a:fld>
            <a:endParaRPr lang="en-IN"/>
          </a:p>
        </p:txBody>
      </p:sp>
      <p:sp>
        <p:nvSpPr>
          <p:cNvPr id="3" name="Footer Placeholder 2">
            <a:extLst>
              <a:ext uri="{FF2B5EF4-FFF2-40B4-BE49-F238E27FC236}">
                <a16:creationId xmlns:a16="http://schemas.microsoft.com/office/drawing/2014/main" id="{1E47AB76-AFE7-882E-C0E1-0165787B3160}"/>
              </a:ext>
            </a:extLst>
          </p:cNvPr>
          <p:cNvSpPr>
            <a:spLocks noGrp="1"/>
          </p:cNvSpPr>
          <p:nvPr>
            <p:ph type="ftr" sz="quarter" idx="11"/>
          </p:nvPr>
        </p:nvSpPr>
        <p:spPr/>
        <p:txBody>
          <a:bodyPr/>
          <a:lstStyle/>
          <a:p>
            <a:r>
              <a:rPr lang="en-IN"/>
              <a:t>SNOWFLAKE WITH VISHAL KAUSHAL</a:t>
            </a:r>
          </a:p>
        </p:txBody>
      </p:sp>
      <p:sp>
        <p:nvSpPr>
          <p:cNvPr id="4" name="Slide Number Placeholder 3">
            <a:extLst>
              <a:ext uri="{FF2B5EF4-FFF2-40B4-BE49-F238E27FC236}">
                <a16:creationId xmlns:a16="http://schemas.microsoft.com/office/drawing/2014/main" id="{2F32FC13-DFE4-72E0-0359-46FFEBAA20B6}"/>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309902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F9FB-016C-D5E2-B585-63F21ECFA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2D063B-B062-C7A7-FCCE-2479734A3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4FAE20-593A-917F-B298-599E99048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105D5-79FE-7463-C637-7CF6104EA117}"/>
              </a:ext>
            </a:extLst>
          </p:cNvPr>
          <p:cNvSpPr>
            <a:spLocks noGrp="1"/>
          </p:cNvSpPr>
          <p:nvPr>
            <p:ph type="dt" sz="half" idx="10"/>
          </p:nvPr>
        </p:nvSpPr>
        <p:spPr/>
        <p:txBody>
          <a:bodyPr/>
          <a:lstStyle/>
          <a:p>
            <a:fld id="{97D09881-CA4D-4393-96C9-58226C6E2DD8}" type="datetime1">
              <a:rPr lang="en-IN" smtClean="0"/>
              <a:t>30-11-2022</a:t>
            </a:fld>
            <a:endParaRPr lang="en-IN"/>
          </a:p>
        </p:txBody>
      </p:sp>
      <p:sp>
        <p:nvSpPr>
          <p:cNvPr id="6" name="Footer Placeholder 5">
            <a:extLst>
              <a:ext uri="{FF2B5EF4-FFF2-40B4-BE49-F238E27FC236}">
                <a16:creationId xmlns:a16="http://schemas.microsoft.com/office/drawing/2014/main" id="{B629E827-BBCD-3095-9D6B-9CE4102FD596}"/>
              </a:ext>
            </a:extLst>
          </p:cNvPr>
          <p:cNvSpPr>
            <a:spLocks noGrp="1"/>
          </p:cNvSpPr>
          <p:nvPr>
            <p:ph type="ftr" sz="quarter" idx="11"/>
          </p:nvPr>
        </p:nvSpPr>
        <p:spPr/>
        <p:txBody>
          <a:bodyPr/>
          <a:lstStyle/>
          <a:p>
            <a:r>
              <a:rPr lang="en-IN"/>
              <a:t>SNOWFLAKE WITH VISHAL KAUSHAL</a:t>
            </a:r>
          </a:p>
        </p:txBody>
      </p:sp>
      <p:sp>
        <p:nvSpPr>
          <p:cNvPr id="7" name="Slide Number Placeholder 6">
            <a:extLst>
              <a:ext uri="{FF2B5EF4-FFF2-40B4-BE49-F238E27FC236}">
                <a16:creationId xmlns:a16="http://schemas.microsoft.com/office/drawing/2014/main" id="{7773F7D7-61FB-E53E-AD95-0622450F3B5A}"/>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170630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D11-F057-BF95-6EC2-A57B81828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545942-2651-A02B-5CB2-463EBC190C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617898-79C6-0380-AA1F-DB60A7166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735DC-A6B6-B906-2EF0-A94F29A14022}"/>
              </a:ext>
            </a:extLst>
          </p:cNvPr>
          <p:cNvSpPr>
            <a:spLocks noGrp="1"/>
          </p:cNvSpPr>
          <p:nvPr>
            <p:ph type="dt" sz="half" idx="10"/>
          </p:nvPr>
        </p:nvSpPr>
        <p:spPr/>
        <p:txBody>
          <a:bodyPr/>
          <a:lstStyle/>
          <a:p>
            <a:fld id="{6951A330-9CE0-4933-A410-C016F0AF633C}" type="datetime1">
              <a:rPr lang="en-IN" smtClean="0"/>
              <a:t>30-11-2022</a:t>
            </a:fld>
            <a:endParaRPr lang="en-IN"/>
          </a:p>
        </p:txBody>
      </p:sp>
      <p:sp>
        <p:nvSpPr>
          <p:cNvPr id="6" name="Footer Placeholder 5">
            <a:extLst>
              <a:ext uri="{FF2B5EF4-FFF2-40B4-BE49-F238E27FC236}">
                <a16:creationId xmlns:a16="http://schemas.microsoft.com/office/drawing/2014/main" id="{555B5E99-7382-F02A-3B00-0FDC278F2E52}"/>
              </a:ext>
            </a:extLst>
          </p:cNvPr>
          <p:cNvSpPr>
            <a:spLocks noGrp="1"/>
          </p:cNvSpPr>
          <p:nvPr>
            <p:ph type="ftr" sz="quarter" idx="11"/>
          </p:nvPr>
        </p:nvSpPr>
        <p:spPr/>
        <p:txBody>
          <a:bodyPr/>
          <a:lstStyle/>
          <a:p>
            <a:r>
              <a:rPr lang="en-IN"/>
              <a:t>SNOWFLAKE WITH VISHAL KAUSHAL</a:t>
            </a:r>
          </a:p>
        </p:txBody>
      </p:sp>
      <p:sp>
        <p:nvSpPr>
          <p:cNvPr id="7" name="Slide Number Placeholder 6">
            <a:extLst>
              <a:ext uri="{FF2B5EF4-FFF2-40B4-BE49-F238E27FC236}">
                <a16:creationId xmlns:a16="http://schemas.microsoft.com/office/drawing/2014/main" id="{B11C0805-EE16-8439-0BBE-256A3E943C40}"/>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335273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F9B98-0129-C2DA-A043-FBFCE0676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5F2788-15E2-756C-C790-FB5A9FF6E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97BE96-ABD2-2A60-68F0-5D49A3B0C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AB70-4CFB-425A-8884-9C120857EA48}" type="datetime1">
              <a:rPr lang="en-IN" smtClean="0"/>
              <a:t>30-11-2022</a:t>
            </a:fld>
            <a:endParaRPr lang="en-IN"/>
          </a:p>
        </p:txBody>
      </p:sp>
      <p:sp>
        <p:nvSpPr>
          <p:cNvPr id="5" name="Footer Placeholder 4">
            <a:extLst>
              <a:ext uri="{FF2B5EF4-FFF2-40B4-BE49-F238E27FC236}">
                <a16:creationId xmlns:a16="http://schemas.microsoft.com/office/drawing/2014/main" id="{601F1327-955B-3F93-1EDC-52F0576D3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SNOWFLAKE WITH VISHAL KAUSHAL</a:t>
            </a:r>
          </a:p>
        </p:txBody>
      </p:sp>
      <p:sp>
        <p:nvSpPr>
          <p:cNvPr id="6" name="Slide Number Placeholder 5">
            <a:extLst>
              <a:ext uri="{FF2B5EF4-FFF2-40B4-BE49-F238E27FC236}">
                <a16:creationId xmlns:a16="http://schemas.microsoft.com/office/drawing/2014/main" id="{AB0C2355-76EB-690F-4380-0FA4102FF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17B68-2870-4DEE-AA6B-1A9172B1E4C2}" type="slidenum">
              <a:rPr lang="en-IN" smtClean="0"/>
              <a:t>‹#›</a:t>
            </a:fld>
            <a:endParaRPr lang="en-IN"/>
          </a:p>
        </p:txBody>
      </p:sp>
    </p:spTree>
    <p:extLst>
      <p:ext uri="{BB962C8B-B14F-4D97-AF65-F5344CB8AC3E}">
        <p14:creationId xmlns:p14="http://schemas.microsoft.com/office/powerpoint/2010/main" val="1632347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aws.amazon.com/IAM/latest/UserGuide/id_groups_create.html" TargetMode="External"/><Relationship Id="rId2" Type="http://schemas.openxmlformats.org/officeDocument/2006/relationships/hyperlink" Target="https://aws.amazon.com/free/?all-free-tier.sort-by=item.additionalFields.SortRank&amp;all-free-tier.sort-order=asc&amp;awsf.Free%20Tier%20Types=*all&amp;awsf.Free%20Tier%20Categories=*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AmazonS3/latest/userguide/creating-bucke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F315E-EA3F-8E78-D989-A552D129C167}"/>
              </a:ext>
            </a:extLst>
          </p:cNvPr>
          <p:cNvSpPr>
            <a:spLocks noGrp="1"/>
          </p:cNvSpPr>
          <p:nvPr>
            <p:ph type="ctrTitle"/>
          </p:nvPr>
        </p:nvSpPr>
        <p:spPr>
          <a:xfrm>
            <a:off x="6590661" y="1276445"/>
            <a:ext cx="4805996" cy="4305107"/>
          </a:xfrm>
        </p:spPr>
        <p:txBody>
          <a:bodyPr anchor="t">
            <a:normAutofit/>
          </a:bodyPr>
          <a:lstStyle/>
          <a:p>
            <a:pPr algn="l"/>
            <a:r>
              <a:rPr lang="en-IN" sz="4000" dirty="0">
                <a:solidFill>
                  <a:schemeClr val="tx2"/>
                </a:solidFill>
                <a:latin typeface="Algerian" panose="04020705040A02060702" pitchFamily="82" charset="0"/>
              </a:rPr>
              <a:t>LOAD Data from S3 to Snowflake</a:t>
            </a:r>
          </a:p>
        </p:txBody>
      </p:sp>
      <p:sp>
        <p:nvSpPr>
          <p:cNvPr id="3" name="Subtitle 2">
            <a:extLst>
              <a:ext uri="{FF2B5EF4-FFF2-40B4-BE49-F238E27FC236}">
                <a16:creationId xmlns:a16="http://schemas.microsoft.com/office/drawing/2014/main" id="{394FEB8E-C8CD-B47D-1BD4-52B71B06F556}"/>
              </a:ext>
            </a:extLst>
          </p:cNvPr>
          <p:cNvSpPr>
            <a:spLocks noGrp="1"/>
          </p:cNvSpPr>
          <p:nvPr>
            <p:ph type="subTitle" idx="1"/>
          </p:nvPr>
        </p:nvSpPr>
        <p:spPr>
          <a:xfrm>
            <a:off x="6590966" y="3428999"/>
            <a:ext cx="4805691" cy="1295401"/>
          </a:xfrm>
        </p:spPr>
        <p:txBody>
          <a:bodyPr anchor="b">
            <a:noAutofit/>
          </a:bodyPr>
          <a:lstStyle/>
          <a:p>
            <a:pPr algn="l"/>
            <a:r>
              <a:rPr lang="en-IN" sz="1800" dirty="0">
                <a:solidFill>
                  <a:schemeClr val="tx2"/>
                </a:solidFill>
              </a:rPr>
              <a:t>Extracting Data from S3 is very common. Most of you must be doing in your daily projects.  But if you are new to the snowflake and looking for guide, How we can load the data from S3 bucket to Snowflake.</a:t>
            </a:r>
          </a:p>
          <a:p>
            <a:pPr algn="l"/>
            <a:r>
              <a:rPr lang="en-IN" sz="1800" dirty="0">
                <a:solidFill>
                  <a:schemeClr val="tx2"/>
                </a:solidFill>
              </a:rPr>
              <a:t>Then This document is for you.</a:t>
            </a:r>
          </a:p>
        </p:txBody>
      </p:sp>
      <p:pic>
        <p:nvPicPr>
          <p:cNvPr id="16" name="Graphic 15" descr="Snowflake">
            <a:extLst>
              <a:ext uri="{FF2B5EF4-FFF2-40B4-BE49-F238E27FC236}">
                <a16:creationId xmlns:a16="http://schemas.microsoft.com/office/drawing/2014/main" id="{DBC2F011-901A-07A9-FE2E-320B6AB2CA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6334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117FA3-3DF8-759F-920E-1E8DDAD4C6BC}"/>
              </a:ext>
            </a:extLst>
          </p:cNvPr>
          <p:cNvSpPr>
            <a:spLocks noGrp="1"/>
          </p:cNvSpPr>
          <p:nvPr>
            <p:ph type="title"/>
          </p:nvPr>
        </p:nvSpPr>
        <p:spPr>
          <a:xfrm>
            <a:off x="838200" y="713312"/>
            <a:ext cx="4038600" cy="5431376"/>
          </a:xfrm>
        </p:spPr>
        <p:txBody>
          <a:bodyPr>
            <a:normAutofit/>
          </a:bodyPr>
          <a:lstStyle/>
          <a:p>
            <a:r>
              <a:rPr lang="en-IN" dirty="0"/>
              <a:t>STEP 1: Configure you AWS account</a:t>
            </a:r>
          </a:p>
        </p:txBody>
      </p:sp>
      <p:sp>
        <p:nvSpPr>
          <p:cNvPr id="3" name="Content Placeholder 2">
            <a:extLst>
              <a:ext uri="{FF2B5EF4-FFF2-40B4-BE49-F238E27FC236}">
                <a16:creationId xmlns:a16="http://schemas.microsoft.com/office/drawing/2014/main" id="{BF2556CB-DFD7-92F8-B603-032F2C245640}"/>
              </a:ext>
            </a:extLst>
          </p:cNvPr>
          <p:cNvSpPr>
            <a:spLocks noGrp="1"/>
          </p:cNvSpPr>
          <p:nvPr>
            <p:ph idx="1"/>
          </p:nvPr>
        </p:nvSpPr>
        <p:spPr>
          <a:xfrm>
            <a:off x="5171440" y="713312"/>
            <a:ext cx="6634479" cy="6144687"/>
          </a:xfrm>
        </p:spPr>
        <p:txBody>
          <a:bodyPr anchor="ctr">
            <a:normAutofit/>
          </a:bodyPr>
          <a:lstStyle/>
          <a:p>
            <a:pPr marL="0" indent="0">
              <a:buNone/>
            </a:pPr>
            <a:r>
              <a:rPr lang="en-IN" sz="1800" dirty="0">
                <a:solidFill>
                  <a:schemeClr val="tx2"/>
                </a:solidFill>
              </a:rPr>
              <a:t>Create free tier AWS account. </a:t>
            </a:r>
          </a:p>
          <a:p>
            <a:pPr marL="0" indent="0">
              <a:buNone/>
            </a:pPr>
            <a:r>
              <a:rPr lang="en-IN" sz="2000" dirty="0">
                <a:hlinkClick r:id="rId2"/>
              </a:rPr>
              <a:t>https://aws.amazon.com/free/?all-free-tier.sort-by=item.additionalFields.SortRank&amp;all-free-tier.sort-order=asc&amp;awsf.Free%20Tier%20Types=*all&amp;awsf.Free%20Tier%20Categories=*all</a:t>
            </a:r>
            <a:endParaRPr lang="en-IN" sz="2000" dirty="0"/>
          </a:p>
          <a:p>
            <a:pPr marL="0" indent="0">
              <a:buNone/>
            </a:pPr>
            <a:endParaRPr lang="en-IN" sz="2000" dirty="0"/>
          </a:p>
          <a:p>
            <a:pPr marL="0" indent="0">
              <a:buNone/>
            </a:pPr>
            <a:r>
              <a:rPr lang="en-IN" sz="1800" dirty="0">
                <a:solidFill>
                  <a:schemeClr val="tx2"/>
                </a:solidFill>
              </a:rPr>
              <a:t>Once Set up is done, search IAM in console and create Users &amp; User group and add policies ,</a:t>
            </a:r>
          </a:p>
          <a:p>
            <a:pPr marL="0" indent="0">
              <a:buNone/>
            </a:pPr>
            <a:r>
              <a:rPr lang="en-IN" sz="1800" dirty="0">
                <a:solidFill>
                  <a:schemeClr val="tx2"/>
                </a:solidFill>
              </a:rPr>
              <a:t>Select at least AMAZONS3full access in policies.</a:t>
            </a:r>
          </a:p>
          <a:p>
            <a:pPr marL="0" indent="0">
              <a:buNone/>
            </a:pPr>
            <a:r>
              <a:rPr lang="en-IN" sz="1800" dirty="0">
                <a:solidFill>
                  <a:schemeClr val="tx2"/>
                </a:solidFill>
              </a:rPr>
              <a:t>Refer this :</a:t>
            </a:r>
          </a:p>
          <a:p>
            <a:pPr marL="0" indent="0">
              <a:buNone/>
            </a:pPr>
            <a:r>
              <a:rPr lang="en-IN" sz="2000" dirty="0">
                <a:hlinkClick r:id="rId3"/>
              </a:rPr>
              <a:t>https://docs.aws.amazon.com/IAM/latest/UserGuide/id_groups_create.html</a:t>
            </a:r>
            <a:endParaRPr lang="en-IN" sz="2000" dirty="0"/>
          </a:p>
          <a:p>
            <a:pPr marL="0" indent="0">
              <a:buNone/>
            </a:pPr>
            <a:endParaRPr lang="en-IN" sz="2000" dirty="0"/>
          </a:p>
          <a:p>
            <a:pPr marL="0" indent="0">
              <a:buNone/>
            </a:pPr>
            <a:r>
              <a:rPr lang="en-IN" sz="1800" dirty="0">
                <a:solidFill>
                  <a:schemeClr val="tx2"/>
                </a:solidFill>
              </a:rPr>
              <a:t>Once User Setup is done, Download your credentials  (AWS KEY &amp; AWS secret Access Key). You will need to use these key to copy data.</a:t>
            </a: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27259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117FA3-3DF8-759F-920E-1E8DDAD4C6BC}"/>
              </a:ext>
            </a:extLst>
          </p:cNvPr>
          <p:cNvSpPr>
            <a:spLocks noGrp="1"/>
          </p:cNvSpPr>
          <p:nvPr>
            <p:ph type="title"/>
          </p:nvPr>
        </p:nvSpPr>
        <p:spPr>
          <a:xfrm>
            <a:off x="838200" y="713312"/>
            <a:ext cx="4038600" cy="5431376"/>
          </a:xfrm>
        </p:spPr>
        <p:txBody>
          <a:bodyPr>
            <a:normAutofit/>
          </a:bodyPr>
          <a:lstStyle/>
          <a:p>
            <a:r>
              <a:rPr lang="en-IN"/>
              <a:t>STEP 2: Create AWS S3 Bucket</a:t>
            </a:r>
          </a:p>
        </p:txBody>
      </p:sp>
      <p:sp>
        <p:nvSpPr>
          <p:cNvPr id="3" name="Content Placeholder 2">
            <a:extLst>
              <a:ext uri="{FF2B5EF4-FFF2-40B4-BE49-F238E27FC236}">
                <a16:creationId xmlns:a16="http://schemas.microsoft.com/office/drawing/2014/main" id="{BF2556CB-DFD7-92F8-B603-032F2C245640}"/>
              </a:ext>
            </a:extLst>
          </p:cNvPr>
          <p:cNvSpPr>
            <a:spLocks noGrp="1"/>
          </p:cNvSpPr>
          <p:nvPr>
            <p:ph idx="1"/>
          </p:nvPr>
        </p:nvSpPr>
        <p:spPr>
          <a:xfrm>
            <a:off x="5511705" y="713312"/>
            <a:ext cx="6304375" cy="5431377"/>
          </a:xfrm>
        </p:spPr>
        <p:txBody>
          <a:bodyPr anchor="ctr">
            <a:normAutofit/>
          </a:bodyPr>
          <a:lstStyle/>
          <a:p>
            <a:r>
              <a:rPr lang="en-IN" sz="1800" dirty="0">
                <a:solidFill>
                  <a:schemeClr val="tx2"/>
                </a:solidFill>
              </a:rPr>
              <a:t>Create your S3 bucket and make some folder.</a:t>
            </a:r>
          </a:p>
          <a:p>
            <a:pPr marL="0" indent="0">
              <a:buNone/>
            </a:pPr>
            <a:r>
              <a:rPr lang="en-IN" sz="1800" dirty="0">
                <a:solidFill>
                  <a:schemeClr val="tx2"/>
                </a:solidFill>
              </a:rPr>
              <a:t>Refer this :   </a:t>
            </a:r>
            <a:r>
              <a:rPr lang="en-IN" sz="2000" dirty="0">
                <a:solidFill>
                  <a:schemeClr val="accent5">
                    <a:lumMod val="75000"/>
                  </a:schemeClr>
                </a:solidFill>
                <a:hlinkClick r:id="rId2">
                  <a:extLst>
                    <a:ext uri="{A12FA001-AC4F-418D-AE19-62706E023703}">
                      <ahyp:hlinkClr xmlns:ahyp="http://schemas.microsoft.com/office/drawing/2018/hyperlinkcolor" val="tx"/>
                    </a:ext>
                  </a:extLst>
                </a:hlinkClick>
              </a:rPr>
              <a:t>https://docs.aws.amazon.com/AmazonS3/latest/userguide/creating-bucket.html</a:t>
            </a:r>
            <a:endParaRPr lang="en-IN" sz="2000" dirty="0">
              <a:solidFill>
                <a:schemeClr val="accent5">
                  <a:lumMod val="75000"/>
                </a:schemeClr>
              </a:solidFill>
            </a:endParaRPr>
          </a:p>
          <a:p>
            <a:pPr marL="0" indent="0">
              <a:buNone/>
            </a:pPr>
            <a:endParaRPr lang="en-IN" sz="2000" dirty="0"/>
          </a:p>
          <a:p>
            <a:pPr marL="0" indent="0">
              <a:buNone/>
            </a:pPr>
            <a:r>
              <a:rPr lang="en-IN" sz="1800" dirty="0">
                <a:solidFill>
                  <a:schemeClr val="tx2"/>
                </a:solidFill>
              </a:rPr>
              <a:t>Copy some files from your local machine to S3 buckets.</a:t>
            </a:r>
          </a:p>
          <a:p>
            <a:pPr marL="0" indent="0">
              <a:buNone/>
            </a:pPr>
            <a:r>
              <a:rPr lang="en-IN" sz="1800" dirty="0">
                <a:solidFill>
                  <a:schemeClr val="tx2"/>
                </a:solidFill>
              </a:rPr>
              <a:t>Note : If you want to load CSV &amp; JSON types of data then to avoid confusion create two folders</a:t>
            </a:r>
          </a:p>
          <a:p>
            <a:pPr marL="0" indent="0">
              <a:buNone/>
            </a:pPr>
            <a:r>
              <a:rPr lang="en-IN" sz="1800" dirty="0">
                <a:solidFill>
                  <a:schemeClr val="tx2"/>
                </a:solidFill>
              </a:rPr>
              <a:t>1- </a:t>
            </a:r>
            <a:r>
              <a:rPr lang="en-IN" sz="1800" dirty="0" err="1">
                <a:solidFill>
                  <a:schemeClr val="tx2"/>
                </a:solidFill>
              </a:rPr>
              <a:t>CSV_folder</a:t>
            </a:r>
            <a:r>
              <a:rPr lang="en-IN" sz="1800" dirty="0">
                <a:solidFill>
                  <a:schemeClr val="tx2"/>
                </a:solidFill>
              </a:rPr>
              <a:t>    2. </a:t>
            </a:r>
            <a:r>
              <a:rPr lang="en-IN" sz="1800" dirty="0" err="1">
                <a:solidFill>
                  <a:schemeClr val="tx2"/>
                </a:solidFill>
              </a:rPr>
              <a:t>JSON_folder</a:t>
            </a:r>
            <a:endParaRPr lang="en-IN" sz="1800" dirty="0">
              <a:solidFill>
                <a:schemeClr val="tx2"/>
              </a:solidFill>
            </a:endParaRP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87005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117FA3-3DF8-759F-920E-1E8DDAD4C6BC}"/>
              </a:ext>
            </a:extLst>
          </p:cNvPr>
          <p:cNvSpPr>
            <a:spLocks noGrp="1"/>
          </p:cNvSpPr>
          <p:nvPr>
            <p:ph type="title"/>
          </p:nvPr>
        </p:nvSpPr>
        <p:spPr>
          <a:xfrm>
            <a:off x="838200" y="713312"/>
            <a:ext cx="4038600" cy="5431376"/>
          </a:xfrm>
        </p:spPr>
        <p:txBody>
          <a:bodyPr>
            <a:normAutofit/>
          </a:bodyPr>
          <a:lstStyle/>
          <a:p>
            <a:r>
              <a:rPr lang="en-IN" dirty="0"/>
              <a:t>STEP 3: Create Table in Snowflake</a:t>
            </a:r>
          </a:p>
        </p:txBody>
      </p:sp>
      <p:sp>
        <p:nvSpPr>
          <p:cNvPr id="3" name="Content Placeholder 2">
            <a:extLst>
              <a:ext uri="{FF2B5EF4-FFF2-40B4-BE49-F238E27FC236}">
                <a16:creationId xmlns:a16="http://schemas.microsoft.com/office/drawing/2014/main" id="{BF2556CB-DFD7-92F8-B603-032F2C245640}"/>
              </a:ext>
            </a:extLst>
          </p:cNvPr>
          <p:cNvSpPr>
            <a:spLocks noGrp="1"/>
          </p:cNvSpPr>
          <p:nvPr>
            <p:ph idx="1"/>
          </p:nvPr>
        </p:nvSpPr>
        <p:spPr>
          <a:xfrm>
            <a:off x="6095999" y="713313"/>
            <a:ext cx="5257801" cy="5431376"/>
          </a:xfrm>
        </p:spPr>
        <p:txBody>
          <a:bodyPr anchor="ctr">
            <a:normAutofit/>
          </a:bodyPr>
          <a:lstStyle/>
          <a:p>
            <a:r>
              <a:rPr lang="en-IN" sz="1800" dirty="0">
                <a:solidFill>
                  <a:schemeClr val="tx2"/>
                </a:solidFill>
              </a:rPr>
              <a:t>Create your Table in Snowflake as per your file schema. </a:t>
            </a:r>
          </a:p>
          <a:p>
            <a:pPr marL="0" indent="0">
              <a:buFont typeface="Arial" panose="020B0604020202020204" pitchFamily="34" charset="0"/>
              <a:buNone/>
            </a:pPr>
            <a:r>
              <a:rPr lang="en-IN" sz="1800" dirty="0">
                <a:solidFill>
                  <a:schemeClr val="tx2"/>
                </a:solidFill>
              </a:rPr>
              <a:t> e.g.  </a:t>
            </a:r>
          </a:p>
          <a:p>
            <a:pPr marL="0" indent="0">
              <a:buFont typeface="Arial" panose="020B0604020202020204" pitchFamily="34" charset="0"/>
              <a:buNone/>
            </a:pPr>
            <a:r>
              <a:rPr lang="en-IN" sz="1800" dirty="0">
                <a:solidFill>
                  <a:schemeClr val="tx2"/>
                </a:solidFill>
              </a:rPr>
              <a:t>  CREATE TABLE CSV_LOAD </a:t>
            </a:r>
          </a:p>
          <a:p>
            <a:pPr marL="0" indent="0">
              <a:buFont typeface="Arial" panose="020B0604020202020204" pitchFamily="34" charset="0"/>
              <a:buNone/>
            </a:pPr>
            <a:r>
              <a:rPr lang="en-IN" sz="1800" dirty="0">
                <a:solidFill>
                  <a:schemeClr val="tx2"/>
                </a:solidFill>
              </a:rPr>
              <a:t> ( ID int, Name varchar , Age int …) </a:t>
            </a:r>
          </a:p>
          <a:p>
            <a:pPr marL="0" indent="0">
              <a:buFont typeface="Arial" panose="020B0604020202020204" pitchFamily="34" charset="0"/>
              <a:buNone/>
            </a:pPr>
            <a:endParaRPr lang="en-IN" sz="1800" dirty="0">
              <a:solidFill>
                <a:schemeClr val="tx2"/>
              </a:solidFill>
            </a:endParaRPr>
          </a:p>
          <a:p>
            <a:pPr marL="0" indent="0">
              <a:buFont typeface="Arial" panose="020B0604020202020204" pitchFamily="34" charset="0"/>
              <a:buNone/>
            </a:pPr>
            <a:endParaRPr lang="en-IN" sz="1800" dirty="0">
              <a:solidFill>
                <a:schemeClr val="tx2"/>
              </a:solidFill>
            </a:endParaRPr>
          </a:p>
          <a:p>
            <a:pPr marL="0" indent="0">
              <a:buFont typeface="Arial" panose="020B0604020202020204" pitchFamily="34" charset="0"/>
              <a:buNone/>
            </a:pPr>
            <a:r>
              <a:rPr lang="en-IN" sz="1800" dirty="0">
                <a:solidFill>
                  <a:schemeClr val="tx2"/>
                </a:solidFill>
              </a:rPr>
              <a:t>If you want to load Semi Structured (PARQUET,JSON) </a:t>
            </a:r>
          </a:p>
          <a:p>
            <a:pPr marL="0" indent="0">
              <a:buFont typeface="Arial" panose="020B0604020202020204" pitchFamily="34" charset="0"/>
              <a:buNone/>
            </a:pPr>
            <a:r>
              <a:rPr lang="en-IN" sz="1800" dirty="0">
                <a:solidFill>
                  <a:schemeClr val="tx2"/>
                </a:solidFill>
              </a:rPr>
              <a:t>e.g. </a:t>
            </a:r>
          </a:p>
          <a:p>
            <a:pPr marL="0" indent="0">
              <a:buFont typeface="Arial" panose="020B0604020202020204" pitchFamily="34" charset="0"/>
              <a:buNone/>
            </a:pPr>
            <a:r>
              <a:rPr lang="en-IN" sz="1800" dirty="0">
                <a:solidFill>
                  <a:schemeClr val="tx2"/>
                </a:solidFill>
              </a:rPr>
              <a:t> CREATE TABLE JSON_LOAD</a:t>
            </a:r>
          </a:p>
          <a:p>
            <a:pPr marL="0" indent="0">
              <a:buFont typeface="Arial" panose="020B0604020202020204" pitchFamily="34" charset="0"/>
              <a:buNone/>
            </a:pPr>
            <a:r>
              <a:rPr lang="en-IN" sz="1800" dirty="0">
                <a:solidFill>
                  <a:schemeClr val="tx2"/>
                </a:solidFill>
              </a:rPr>
              <a:t>( JSON  VARIANT )  </a:t>
            </a:r>
          </a:p>
          <a:p>
            <a:pPr marL="0" indent="0">
              <a:buNone/>
            </a:pPr>
            <a:endParaRPr lang="en-IN" sz="2000" dirty="0"/>
          </a:p>
        </p:txBody>
      </p:sp>
    </p:spTree>
    <p:extLst>
      <p:ext uri="{BB962C8B-B14F-4D97-AF65-F5344CB8AC3E}">
        <p14:creationId xmlns:p14="http://schemas.microsoft.com/office/powerpoint/2010/main" val="267378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dirty="0"/>
              <a:t>STEP 4: Create File Format </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140960" y="713312"/>
            <a:ext cx="6212841" cy="5982127"/>
          </a:xfrm>
        </p:spPr>
        <p:txBody>
          <a:bodyPr anchor="ctr">
            <a:normAutofit/>
          </a:bodyPr>
          <a:lstStyle/>
          <a:p>
            <a:pPr marL="0" indent="0">
              <a:buNone/>
            </a:pPr>
            <a:r>
              <a:rPr lang="en-IN" sz="1800" dirty="0">
                <a:solidFill>
                  <a:schemeClr val="tx2"/>
                </a:solidFill>
              </a:rPr>
              <a:t>CREATE OR REPLACE FILE FORMAT    SNOWCSVFORMAT</a:t>
            </a:r>
          </a:p>
          <a:p>
            <a:pPr marL="0" indent="0">
              <a:buNone/>
            </a:pPr>
            <a:r>
              <a:rPr lang="en-IN" sz="1800" dirty="0">
                <a:solidFill>
                  <a:schemeClr val="tx2"/>
                </a:solidFill>
              </a:rPr>
              <a:t>    TYPE ='CSV’</a:t>
            </a:r>
          </a:p>
          <a:p>
            <a:pPr marL="0" indent="0">
              <a:buNone/>
            </a:pPr>
            <a:r>
              <a:rPr lang="en-IN" sz="1800" dirty="0">
                <a:solidFill>
                  <a:schemeClr val="tx2"/>
                </a:solidFill>
              </a:rPr>
              <a:t>    FIELD_DELIMITER=',’</a:t>
            </a:r>
          </a:p>
          <a:p>
            <a:pPr marL="0" indent="0">
              <a:buNone/>
            </a:pPr>
            <a:r>
              <a:rPr lang="en-IN" sz="1800" dirty="0">
                <a:solidFill>
                  <a:schemeClr val="tx2"/>
                </a:solidFill>
              </a:rPr>
              <a:t>    SKIP_HEADER=1</a:t>
            </a:r>
          </a:p>
          <a:p>
            <a:pPr marL="0" indent="0">
              <a:buNone/>
            </a:pPr>
            <a:r>
              <a:rPr lang="en-IN" sz="1800" dirty="0">
                <a:solidFill>
                  <a:schemeClr val="tx2"/>
                </a:solidFill>
              </a:rPr>
              <a:t>    ERROR_ON_COLUMN_COUNT_MISMATCH=FALSE; </a:t>
            </a:r>
          </a:p>
          <a:p>
            <a:pPr marL="0" indent="0">
              <a:buNone/>
            </a:pPr>
            <a:endParaRPr lang="en-IN" sz="1800" dirty="0">
              <a:solidFill>
                <a:schemeClr val="tx2"/>
              </a:solidFill>
            </a:endParaRPr>
          </a:p>
          <a:p>
            <a:pPr marL="0" indent="0">
              <a:buNone/>
            </a:pPr>
            <a:endParaRPr lang="en-IN" sz="1800" dirty="0">
              <a:solidFill>
                <a:schemeClr val="tx2"/>
              </a:solidFill>
            </a:endParaRPr>
          </a:p>
          <a:p>
            <a:pPr marL="0" indent="0">
              <a:buNone/>
            </a:pPr>
            <a:endParaRPr lang="en-IN" sz="1800" dirty="0">
              <a:solidFill>
                <a:schemeClr val="tx2"/>
              </a:solidFill>
            </a:endParaRPr>
          </a:p>
          <a:p>
            <a:pPr marL="0" indent="0">
              <a:buNone/>
            </a:pPr>
            <a:endParaRPr lang="en-IN" sz="1800" dirty="0">
              <a:solidFill>
                <a:schemeClr val="tx2"/>
              </a:solidFill>
            </a:endParaRPr>
          </a:p>
          <a:p>
            <a:pPr marL="0" indent="0">
              <a:buNone/>
            </a:pPr>
            <a:r>
              <a:rPr lang="en-US" sz="1800" dirty="0">
                <a:solidFill>
                  <a:schemeClr val="tx2"/>
                </a:solidFill>
              </a:rPr>
              <a:t> CREATE OR REPLACE FILE FORMAT JSON_LOAD</a:t>
            </a:r>
          </a:p>
          <a:p>
            <a:pPr marL="0" indent="0">
              <a:buNone/>
            </a:pPr>
            <a:r>
              <a:rPr lang="en-US" sz="1800" dirty="0">
                <a:solidFill>
                  <a:schemeClr val="tx2"/>
                </a:solidFill>
              </a:rPr>
              <a:t>     TYPE ='JSON';</a:t>
            </a:r>
            <a:endParaRPr lang="en-IN" sz="1800" dirty="0">
              <a:solidFill>
                <a:schemeClr val="tx2"/>
              </a:solidFill>
            </a:endParaRPr>
          </a:p>
          <a:p>
            <a:endParaRPr lang="en-IN" sz="2000" dirty="0"/>
          </a:p>
          <a:p>
            <a:endParaRPr lang="en-IN" sz="2000" dirty="0"/>
          </a:p>
        </p:txBody>
      </p:sp>
    </p:spTree>
    <p:extLst>
      <p:ext uri="{BB962C8B-B14F-4D97-AF65-F5344CB8AC3E}">
        <p14:creationId xmlns:p14="http://schemas.microsoft.com/office/powerpoint/2010/main" val="1211237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dirty="0"/>
              <a:t>STEP 5: Create Stages </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140960" y="713312"/>
            <a:ext cx="6212841" cy="5982127"/>
          </a:xfrm>
        </p:spPr>
        <p:txBody>
          <a:bodyPr anchor="ctr">
            <a:normAutofit/>
          </a:bodyPr>
          <a:lstStyle/>
          <a:p>
            <a:pPr marL="0" indent="0">
              <a:buNone/>
            </a:pPr>
            <a:r>
              <a:rPr lang="en-IN" sz="2000" dirty="0"/>
              <a:t>If</a:t>
            </a:r>
            <a:r>
              <a:rPr lang="en-IN" sz="1800" dirty="0">
                <a:solidFill>
                  <a:schemeClr val="tx2"/>
                </a:solidFill>
              </a:rPr>
              <a:t> you are loading CSV Data, then use Csv file format </a:t>
            </a:r>
          </a:p>
          <a:p>
            <a:pPr marL="0" indent="0">
              <a:buNone/>
            </a:pPr>
            <a:r>
              <a:rPr lang="en-IN" sz="1800" dirty="0">
                <a:solidFill>
                  <a:schemeClr val="tx2"/>
                </a:solidFill>
              </a:rPr>
              <a:t>e.g. </a:t>
            </a:r>
          </a:p>
          <a:p>
            <a:pPr marL="0" indent="0">
              <a:buNone/>
            </a:pPr>
            <a:r>
              <a:rPr lang="en-US" sz="1800" dirty="0">
                <a:solidFill>
                  <a:schemeClr val="tx2"/>
                </a:solidFill>
              </a:rPr>
              <a:t>Create or Replace stage </a:t>
            </a:r>
            <a:r>
              <a:rPr lang="en-US" sz="1800" dirty="0" err="1">
                <a:solidFill>
                  <a:schemeClr val="tx2"/>
                </a:solidFill>
              </a:rPr>
              <a:t>csv_stage</a:t>
            </a:r>
            <a:endParaRPr lang="en-US" sz="1800" dirty="0">
              <a:solidFill>
                <a:schemeClr val="tx2"/>
              </a:solidFill>
            </a:endParaRPr>
          </a:p>
          <a:p>
            <a:pPr marL="0" indent="0">
              <a:buNone/>
            </a:pPr>
            <a:r>
              <a:rPr lang="en-US" sz="1800" dirty="0" err="1">
                <a:solidFill>
                  <a:schemeClr val="tx2"/>
                </a:solidFill>
              </a:rPr>
              <a:t>file_format</a:t>
            </a:r>
            <a:r>
              <a:rPr lang="en-US" sz="1800" dirty="0">
                <a:solidFill>
                  <a:schemeClr val="tx2"/>
                </a:solidFill>
              </a:rPr>
              <a:t>=</a:t>
            </a:r>
            <a:r>
              <a:rPr lang="en-US" sz="1800" dirty="0" err="1">
                <a:solidFill>
                  <a:schemeClr val="tx2"/>
                </a:solidFill>
              </a:rPr>
              <a:t>snowcsvformat</a:t>
            </a:r>
            <a:endParaRPr lang="en-US" sz="1800" dirty="0">
              <a:solidFill>
                <a:schemeClr val="tx2"/>
              </a:solidFill>
            </a:endParaRPr>
          </a:p>
          <a:p>
            <a:pPr marL="0" indent="0">
              <a:buNone/>
            </a:pPr>
            <a:r>
              <a:rPr lang="en-US" sz="1800" dirty="0">
                <a:solidFill>
                  <a:schemeClr val="tx2"/>
                </a:solidFill>
              </a:rPr>
              <a:t> </a:t>
            </a:r>
            <a:r>
              <a:rPr lang="en-US" sz="1800" dirty="0" err="1">
                <a:solidFill>
                  <a:schemeClr val="tx2"/>
                </a:solidFill>
              </a:rPr>
              <a:t>url</a:t>
            </a:r>
            <a:r>
              <a:rPr lang="en-US" sz="1800" dirty="0">
                <a:solidFill>
                  <a:schemeClr val="tx2"/>
                </a:solidFill>
              </a:rPr>
              <a:t> ='s3://</a:t>
            </a:r>
            <a:r>
              <a:rPr lang="en-US" sz="1800" dirty="0" err="1">
                <a:solidFill>
                  <a:schemeClr val="tx2"/>
                </a:solidFill>
              </a:rPr>
              <a:t>yourbucketname</a:t>
            </a:r>
            <a:r>
              <a:rPr lang="en-US" sz="1800" dirty="0">
                <a:solidFill>
                  <a:schemeClr val="tx2"/>
                </a:solidFill>
              </a:rPr>
              <a:t>’;</a:t>
            </a:r>
          </a:p>
          <a:p>
            <a:pPr marL="0" indent="0">
              <a:buNone/>
            </a:pPr>
            <a:endParaRPr lang="en-US" sz="1800" dirty="0">
              <a:solidFill>
                <a:schemeClr val="tx2"/>
              </a:solidFill>
            </a:endParaRPr>
          </a:p>
          <a:p>
            <a:pPr marL="0" indent="0">
              <a:buNone/>
            </a:pPr>
            <a:r>
              <a:rPr lang="en-US" sz="1800" dirty="0">
                <a:solidFill>
                  <a:schemeClr val="tx2"/>
                </a:solidFill>
              </a:rPr>
              <a:t>If you want to load JSON Data , then you have to use </a:t>
            </a:r>
            <a:r>
              <a:rPr lang="en-US" sz="1800" dirty="0" err="1">
                <a:solidFill>
                  <a:schemeClr val="tx2"/>
                </a:solidFill>
              </a:rPr>
              <a:t>Json</a:t>
            </a:r>
            <a:r>
              <a:rPr lang="en-US" sz="1800" dirty="0">
                <a:solidFill>
                  <a:schemeClr val="tx2"/>
                </a:solidFill>
              </a:rPr>
              <a:t> file format.</a:t>
            </a:r>
          </a:p>
          <a:p>
            <a:pPr marL="0" indent="0">
              <a:buNone/>
            </a:pPr>
            <a:r>
              <a:rPr lang="en-US" sz="1800" dirty="0">
                <a:solidFill>
                  <a:schemeClr val="tx2"/>
                </a:solidFill>
              </a:rPr>
              <a:t>e.g.  </a:t>
            </a:r>
          </a:p>
          <a:p>
            <a:pPr marL="0" indent="0">
              <a:buNone/>
            </a:pPr>
            <a:r>
              <a:rPr lang="en-US" sz="1800" dirty="0">
                <a:solidFill>
                  <a:schemeClr val="tx2"/>
                </a:solidFill>
              </a:rPr>
              <a:t>Create or Replace stage </a:t>
            </a:r>
            <a:r>
              <a:rPr lang="en-US" sz="1800" dirty="0" err="1">
                <a:solidFill>
                  <a:schemeClr val="tx2"/>
                </a:solidFill>
              </a:rPr>
              <a:t>Json_stage</a:t>
            </a:r>
            <a:endParaRPr lang="en-US" sz="1800" dirty="0">
              <a:solidFill>
                <a:schemeClr val="tx2"/>
              </a:solidFill>
            </a:endParaRPr>
          </a:p>
          <a:p>
            <a:pPr marL="0" indent="0">
              <a:buNone/>
            </a:pPr>
            <a:r>
              <a:rPr lang="en-US" sz="1800" dirty="0" err="1">
                <a:solidFill>
                  <a:schemeClr val="tx2"/>
                </a:solidFill>
              </a:rPr>
              <a:t>File_format</a:t>
            </a:r>
            <a:r>
              <a:rPr lang="en-US" sz="1800" dirty="0">
                <a:solidFill>
                  <a:schemeClr val="tx2"/>
                </a:solidFill>
              </a:rPr>
              <a:t>=</a:t>
            </a:r>
            <a:r>
              <a:rPr lang="en-US" sz="1800" dirty="0" err="1">
                <a:solidFill>
                  <a:schemeClr val="tx2"/>
                </a:solidFill>
              </a:rPr>
              <a:t>JSON_Load</a:t>
            </a:r>
            <a:endParaRPr lang="en-US" sz="1800" dirty="0">
              <a:solidFill>
                <a:schemeClr val="tx2"/>
              </a:solidFill>
            </a:endParaRPr>
          </a:p>
          <a:p>
            <a:pPr marL="0" indent="0">
              <a:buNone/>
            </a:pPr>
            <a:r>
              <a:rPr lang="en-US" sz="1800" dirty="0" err="1">
                <a:solidFill>
                  <a:schemeClr val="tx2"/>
                </a:solidFill>
              </a:rPr>
              <a:t>url</a:t>
            </a:r>
            <a:r>
              <a:rPr lang="en-US" sz="1800" dirty="0">
                <a:solidFill>
                  <a:schemeClr val="tx2"/>
                </a:solidFill>
              </a:rPr>
              <a:t> ='s3://</a:t>
            </a:r>
            <a:r>
              <a:rPr lang="en-US" sz="1800" dirty="0" err="1">
                <a:solidFill>
                  <a:schemeClr val="tx2"/>
                </a:solidFill>
              </a:rPr>
              <a:t>yourbucketname</a:t>
            </a:r>
            <a:r>
              <a:rPr lang="en-US" sz="1800" dirty="0">
                <a:solidFill>
                  <a:schemeClr val="tx2"/>
                </a:solidFill>
              </a:rPr>
              <a:t>’;</a:t>
            </a:r>
          </a:p>
          <a:p>
            <a:endParaRPr lang="en-IN" sz="2000" dirty="0"/>
          </a:p>
        </p:txBody>
      </p:sp>
    </p:spTree>
    <p:extLst>
      <p:ext uri="{BB962C8B-B14F-4D97-AF65-F5344CB8AC3E}">
        <p14:creationId xmlns:p14="http://schemas.microsoft.com/office/powerpoint/2010/main" val="1798788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dirty="0"/>
              <a:t>STEP 6: Copy Into  </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465986" y="625048"/>
            <a:ext cx="6212841" cy="5982127"/>
          </a:xfrm>
        </p:spPr>
        <p:txBody>
          <a:bodyPr anchor="ctr">
            <a:normAutofit/>
          </a:bodyPr>
          <a:lstStyle/>
          <a:p>
            <a:pPr marL="0" indent="0">
              <a:buNone/>
            </a:pPr>
            <a:r>
              <a:rPr lang="en-IN" sz="1800" dirty="0">
                <a:solidFill>
                  <a:schemeClr val="tx2"/>
                </a:solidFill>
              </a:rPr>
              <a:t>After creating the stages , we will run the copy command to load the data from stages to our snowflake tables. </a:t>
            </a:r>
          </a:p>
          <a:p>
            <a:pPr marL="0" indent="0">
              <a:buNone/>
            </a:pPr>
            <a:endParaRPr lang="en-IN" sz="1800" dirty="0">
              <a:solidFill>
                <a:schemeClr val="tx2"/>
              </a:solidFill>
            </a:endParaRPr>
          </a:p>
          <a:p>
            <a:pPr marL="0" indent="0">
              <a:buNone/>
            </a:pPr>
            <a:r>
              <a:rPr lang="en-US" sz="1800" dirty="0">
                <a:solidFill>
                  <a:schemeClr val="tx2"/>
                </a:solidFill>
              </a:rPr>
              <a:t> Copy into CSV_Load (Table Name)</a:t>
            </a:r>
          </a:p>
          <a:p>
            <a:pPr marL="0" indent="0">
              <a:buNone/>
            </a:pPr>
            <a:r>
              <a:rPr lang="en-US" sz="1800" dirty="0">
                <a:solidFill>
                  <a:schemeClr val="tx2"/>
                </a:solidFill>
              </a:rPr>
              <a:t> From @csv_stage/your file path with extension     credentials=(aws_key_id='your key' aws_secret_key='your secret key’)</a:t>
            </a:r>
          </a:p>
          <a:p>
            <a:pPr marL="0" indent="0">
              <a:buNone/>
            </a:pPr>
            <a:r>
              <a:rPr lang="en-US" sz="1800" dirty="0">
                <a:solidFill>
                  <a:schemeClr val="tx2"/>
                </a:solidFill>
              </a:rPr>
              <a:t> </a:t>
            </a:r>
            <a:r>
              <a:rPr lang="en-US" sz="1800" dirty="0" err="1">
                <a:solidFill>
                  <a:schemeClr val="tx2"/>
                </a:solidFill>
              </a:rPr>
              <a:t>on_error</a:t>
            </a:r>
            <a:r>
              <a:rPr lang="en-US" sz="1800" dirty="0">
                <a:solidFill>
                  <a:schemeClr val="tx2"/>
                </a:solidFill>
              </a:rPr>
              <a:t>='</a:t>
            </a:r>
            <a:r>
              <a:rPr lang="en-US" sz="1800" dirty="0" err="1">
                <a:solidFill>
                  <a:schemeClr val="tx2"/>
                </a:solidFill>
              </a:rPr>
              <a:t>skip_file</a:t>
            </a:r>
            <a:r>
              <a:rPr lang="en-US" sz="1800" dirty="0">
                <a:solidFill>
                  <a:schemeClr val="tx2"/>
                </a:solidFill>
              </a:rPr>
              <a:t>’;</a:t>
            </a:r>
          </a:p>
          <a:p>
            <a:pPr marL="0" indent="0">
              <a:buNone/>
            </a:pPr>
            <a:endParaRPr lang="en-US" sz="1800" dirty="0">
              <a:solidFill>
                <a:schemeClr val="tx2"/>
              </a:solidFill>
            </a:endParaRPr>
          </a:p>
          <a:p>
            <a:pPr marL="0" indent="0">
              <a:buNone/>
            </a:pPr>
            <a:endParaRPr lang="en-IN" sz="1800" dirty="0">
              <a:solidFill>
                <a:schemeClr val="tx2"/>
              </a:solidFill>
            </a:endParaRPr>
          </a:p>
          <a:p>
            <a:pPr marL="0" indent="0">
              <a:buNone/>
            </a:pPr>
            <a:r>
              <a:rPr lang="en-IN" sz="1800" dirty="0">
                <a:solidFill>
                  <a:schemeClr val="tx2"/>
                </a:solidFill>
              </a:rPr>
              <a:t>Now you will have your data ready in Snowflake Table</a:t>
            </a:r>
            <a:endParaRPr lang="en-US" sz="1800" dirty="0">
              <a:solidFill>
                <a:schemeClr val="tx2"/>
              </a:solidFill>
            </a:endParaRPr>
          </a:p>
          <a:p>
            <a:pPr marL="0" indent="0">
              <a:buNone/>
            </a:pPr>
            <a:endParaRPr lang="en-US" sz="1800" dirty="0">
              <a:solidFill>
                <a:schemeClr val="tx2"/>
              </a:solidFill>
            </a:endParaRPr>
          </a:p>
          <a:p>
            <a:pPr marL="0" indent="0">
              <a:buNone/>
            </a:pPr>
            <a:r>
              <a:rPr lang="en-US" sz="1800" dirty="0">
                <a:solidFill>
                  <a:schemeClr val="tx2"/>
                </a:solidFill>
              </a:rPr>
              <a:t>If you have loaded the JSON data then, use LATERAL FLATTEN to visualize that data in Rows &amp; Columns format</a:t>
            </a:r>
            <a:r>
              <a:rPr lang="en-US" sz="2000" dirty="0"/>
              <a:t>.</a:t>
            </a: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3967967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590</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Algerian</vt:lpstr>
      <vt:lpstr>Arial</vt:lpstr>
      <vt:lpstr>Calibri</vt:lpstr>
      <vt:lpstr>Calibri Light</vt:lpstr>
      <vt:lpstr>Office Theme</vt:lpstr>
      <vt:lpstr>LOAD Data from S3 to Snowflake</vt:lpstr>
      <vt:lpstr>STEP 1: Configure you AWS account</vt:lpstr>
      <vt:lpstr>STEP 2: Create AWS S3 Bucket</vt:lpstr>
      <vt:lpstr>STEP 3: Create Table in Snowflake</vt:lpstr>
      <vt:lpstr>STEP 4: Create File Format </vt:lpstr>
      <vt:lpstr>STEP 5: Create Stages </vt:lpstr>
      <vt:lpstr>STEP 6: Copy Into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Data from S3 to Snowflake</dc:title>
  <dc:creator>Kaushal, Vishal</dc:creator>
  <cp:lastModifiedBy>91800</cp:lastModifiedBy>
  <cp:revision>3</cp:revision>
  <dcterms:created xsi:type="dcterms:W3CDTF">2022-09-13T12:20:17Z</dcterms:created>
  <dcterms:modified xsi:type="dcterms:W3CDTF">2022-11-30T09:37:48Z</dcterms:modified>
</cp:coreProperties>
</file>