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2" r:id="rId2"/>
  </p:sldMasterIdLst>
  <p:notesMasterIdLst>
    <p:notesMasterId r:id="rId18"/>
  </p:notesMasterIdLst>
  <p:sldIdLst>
    <p:sldId id="256" r:id="rId3"/>
    <p:sldId id="436" r:id="rId4"/>
    <p:sldId id="443" r:id="rId5"/>
    <p:sldId id="448" r:id="rId6"/>
    <p:sldId id="447" r:id="rId7"/>
    <p:sldId id="449" r:id="rId8"/>
    <p:sldId id="451" r:id="rId9"/>
    <p:sldId id="452" r:id="rId10"/>
    <p:sldId id="454" r:id="rId11"/>
    <p:sldId id="458" r:id="rId12"/>
    <p:sldId id="459" r:id="rId13"/>
    <p:sldId id="450" r:id="rId14"/>
    <p:sldId id="432" r:id="rId15"/>
    <p:sldId id="456" r:id="rId16"/>
    <p:sldId id="457"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C8D63A0-4B45-46E0-8886-C5A57D1CF4BB}">
          <p14:sldIdLst>
            <p14:sldId id="256"/>
            <p14:sldId id="436"/>
            <p14:sldId id="443"/>
            <p14:sldId id="448"/>
            <p14:sldId id="447"/>
            <p14:sldId id="449"/>
            <p14:sldId id="451"/>
            <p14:sldId id="452"/>
            <p14:sldId id="454"/>
            <p14:sldId id="458"/>
            <p14:sldId id="459"/>
            <p14:sldId id="450"/>
            <p14:sldId id="432"/>
            <p14:sldId id="456"/>
            <p14:sldId id="45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6" d="100"/>
          <a:sy n="66" d="100"/>
        </p:scale>
        <p:origin x="66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B3FE7C-1A25-42A8-87CD-9E889CE78695}" type="datetimeFigureOut">
              <a:rPr lang="en-IN" smtClean="0"/>
              <a:t>12-12-2023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734370-5186-42EF-9176-13524C8DE3BD}" type="slidenum">
              <a:rPr lang="en-IN" smtClean="0"/>
              <a:t>‹#›</a:t>
            </a:fld>
            <a:endParaRPr lang="en-IN"/>
          </a:p>
        </p:txBody>
      </p:sp>
    </p:spTree>
    <p:extLst>
      <p:ext uri="{BB962C8B-B14F-4D97-AF65-F5344CB8AC3E}">
        <p14:creationId xmlns:p14="http://schemas.microsoft.com/office/powerpoint/2010/main" val="19620291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00000"/>
                </a:solidFill>
                <a:effectLst/>
                <a:latin typeface="Lato-Regular"/>
              </a:rPr>
              <a:t>With the help of VARIANT data type, Snowflake loads semi-structured data as a VARIANT data type, enabling you to quickly query JSON in a fully relational manner.</a:t>
            </a:r>
            <a:endParaRPr lang="en-IN" dirty="0"/>
          </a:p>
        </p:txBody>
      </p:sp>
      <p:sp>
        <p:nvSpPr>
          <p:cNvPr id="4" name="Slide Number Placeholder 3"/>
          <p:cNvSpPr>
            <a:spLocks noGrp="1"/>
          </p:cNvSpPr>
          <p:nvPr>
            <p:ph type="sldNum" sz="quarter" idx="5"/>
          </p:nvPr>
        </p:nvSpPr>
        <p:spPr/>
        <p:txBody>
          <a:bodyPr/>
          <a:lstStyle/>
          <a:p>
            <a:fld id="{C6A7E1AA-9287-4CCE-A302-C2F856976D93}" type="slidenum">
              <a:rPr lang="en-IN" smtClean="0"/>
              <a:t>2</a:t>
            </a:fld>
            <a:endParaRPr lang="en-IN"/>
          </a:p>
        </p:txBody>
      </p:sp>
    </p:spTree>
    <p:extLst>
      <p:ext uri="{BB962C8B-B14F-4D97-AF65-F5344CB8AC3E}">
        <p14:creationId xmlns:p14="http://schemas.microsoft.com/office/powerpoint/2010/main" val="36585322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a cluster, each machine is largely independent of the others in terms of memory, disk, etc.</a:t>
            </a:r>
          </a:p>
          <a:p>
            <a:r>
              <a:rPr lang="en-US" dirty="0"/>
              <a:t> They are interconnected using some variation on normal networking.</a:t>
            </a:r>
          </a:p>
          <a:p>
            <a:r>
              <a:rPr lang="en-US" dirty="0"/>
              <a:t> The cluster exists mostly in the mind of the programmer and how s/he chooses to distribute the work.</a:t>
            </a:r>
          </a:p>
          <a:p>
            <a:endParaRPr lang="en-US" dirty="0"/>
          </a:p>
          <a:p>
            <a:r>
              <a:rPr lang="en-US" dirty="0"/>
              <a:t>In a Massively Parallel Processor, there really is only one machine with thousands of CPUs tightly interconnected.</a:t>
            </a:r>
          </a:p>
          <a:p>
            <a:r>
              <a:rPr lang="en-US" dirty="0"/>
              <a:t> MPPs have exotic memory architectures to allow extremely high speed exchange of intermediate results with neighboring processors.</a:t>
            </a:r>
            <a:endParaRPr lang="en-IN" dirty="0"/>
          </a:p>
        </p:txBody>
      </p:sp>
      <p:sp>
        <p:nvSpPr>
          <p:cNvPr id="4" name="Slide Number Placeholder 3"/>
          <p:cNvSpPr>
            <a:spLocks noGrp="1"/>
          </p:cNvSpPr>
          <p:nvPr>
            <p:ph type="sldNum" sz="quarter" idx="5"/>
          </p:nvPr>
        </p:nvSpPr>
        <p:spPr/>
        <p:txBody>
          <a:bodyPr/>
          <a:lstStyle/>
          <a:p>
            <a:fld id="{C6A7E1AA-9287-4CCE-A302-C2F856976D93}" type="slidenum">
              <a:rPr lang="en-IN" smtClean="0"/>
              <a:t>7</a:t>
            </a:fld>
            <a:endParaRPr lang="en-IN"/>
          </a:p>
        </p:txBody>
      </p:sp>
    </p:spTree>
    <p:extLst>
      <p:ext uri="{BB962C8B-B14F-4D97-AF65-F5344CB8AC3E}">
        <p14:creationId xmlns:p14="http://schemas.microsoft.com/office/powerpoint/2010/main" val="18022594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a cluster, each machine is largely independent of the others in terms of memory, disk, etc.</a:t>
            </a:r>
          </a:p>
          <a:p>
            <a:r>
              <a:rPr lang="en-US" dirty="0"/>
              <a:t> They are interconnected using some variation on normal networking.</a:t>
            </a:r>
          </a:p>
          <a:p>
            <a:r>
              <a:rPr lang="en-US" dirty="0"/>
              <a:t> The cluster exists mostly in the mind of the programmer and how s/he chooses to distribute the work.</a:t>
            </a:r>
          </a:p>
          <a:p>
            <a:endParaRPr lang="en-US" dirty="0"/>
          </a:p>
          <a:p>
            <a:r>
              <a:rPr lang="en-US" dirty="0"/>
              <a:t>In a Massively Parallel Processor, there really is only one machine with thousands of CPUs tightly interconnected.</a:t>
            </a:r>
          </a:p>
          <a:p>
            <a:r>
              <a:rPr lang="en-US" dirty="0"/>
              <a:t> MPPs have exotic memory architectures to allow extremely high speed exchange of intermediate results with neighboring processors.</a:t>
            </a:r>
            <a:endParaRPr lang="en-IN" dirty="0"/>
          </a:p>
        </p:txBody>
      </p:sp>
      <p:sp>
        <p:nvSpPr>
          <p:cNvPr id="4" name="Slide Number Placeholder 3"/>
          <p:cNvSpPr>
            <a:spLocks noGrp="1"/>
          </p:cNvSpPr>
          <p:nvPr>
            <p:ph type="sldNum" sz="quarter" idx="5"/>
          </p:nvPr>
        </p:nvSpPr>
        <p:spPr/>
        <p:txBody>
          <a:bodyPr/>
          <a:lstStyle/>
          <a:p>
            <a:fld id="{C6A7E1AA-9287-4CCE-A302-C2F856976D93}" type="slidenum">
              <a:rPr lang="en-IN" smtClean="0"/>
              <a:t>8</a:t>
            </a:fld>
            <a:endParaRPr lang="en-IN"/>
          </a:p>
        </p:txBody>
      </p:sp>
    </p:spTree>
    <p:extLst>
      <p:ext uri="{BB962C8B-B14F-4D97-AF65-F5344CB8AC3E}">
        <p14:creationId xmlns:p14="http://schemas.microsoft.com/office/powerpoint/2010/main" val="21697916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a cluster, each machine is largely independent of the others in terms of memory, disk, etc.</a:t>
            </a:r>
          </a:p>
          <a:p>
            <a:r>
              <a:rPr lang="en-US" dirty="0"/>
              <a:t> They are interconnected using some variation on normal networking.</a:t>
            </a:r>
          </a:p>
          <a:p>
            <a:r>
              <a:rPr lang="en-US" dirty="0"/>
              <a:t> The cluster exists mostly in the mind of the programmer and how s/he chooses to distribute the work.</a:t>
            </a:r>
          </a:p>
          <a:p>
            <a:endParaRPr lang="en-US" dirty="0"/>
          </a:p>
          <a:p>
            <a:r>
              <a:rPr lang="en-US" dirty="0"/>
              <a:t>In a Massively Parallel Processor, there really is only one machine with thousands of CPUs tightly interconnected.</a:t>
            </a:r>
          </a:p>
          <a:p>
            <a:r>
              <a:rPr lang="en-US" dirty="0"/>
              <a:t> MPPs have exotic memory architectures to allow extremely high speed exchange of intermediate results with neighboring processors.</a:t>
            </a:r>
            <a:endParaRPr lang="en-IN" dirty="0"/>
          </a:p>
        </p:txBody>
      </p:sp>
      <p:sp>
        <p:nvSpPr>
          <p:cNvPr id="4" name="Slide Number Placeholder 3"/>
          <p:cNvSpPr>
            <a:spLocks noGrp="1"/>
          </p:cNvSpPr>
          <p:nvPr>
            <p:ph type="sldNum" sz="quarter" idx="5"/>
          </p:nvPr>
        </p:nvSpPr>
        <p:spPr/>
        <p:txBody>
          <a:bodyPr/>
          <a:lstStyle/>
          <a:p>
            <a:fld id="{C6A7E1AA-9287-4CCE-A302-C2F856976D93}" type="slidenum">
              <a:rPr lang="en-IN" smtClean="0"/>
              <a:t>9</a:t>
            </a:fld>
            <a:endParaRPr lang="en-IN"/>
          </a:p>
        </p:txBody>
      </p:sp>
    </p:spTree>
    <p:extLst>
      <p:ext uri="{BB962C8B-B14F-4D97-AF65-F5344CB8AC3E}">
        <p14:creationId xmlns:p14="http://schemas.microsoft.com/office/powerpoint/2010/main" val="26100803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a cluster, each machine is largely independent of the others in terms of memory, disk, etc.</a:t>
            </a:r>
          </a:p>
          <a:p>
            <a:r>
              <a:rPr lang="en-US" dirty="0"/>
              <a:t> They are interconnected using some variation on normal networking.</a:t>
            </a:r>
          </a:p>
          <a:p>
            <a:r>
              <a:rPr lang="en-US" dirty="0"/>
              <a:t> The cluster exists mostly in the mind of the programmer and how s/he chooses to distribute the work.</a:t>
            </a:r>
          </a:p>
          <a:p>
            <a:endParaRPr lang="en-US" dirty="0"/>
          </a:p>
          <a:p>
            <a:r>
              <a:rPr lang="en-US" dirty="0"/>
              <a:t>In a Massively Parallel Processor, there really is only one machine with thousands of CPUs tightly interconnected.</a:t>
            </a:r>
          </a:p>
          <a:p>
            <a:r>
              <a:rPr lang="en-US" dirty="0"/>
              <a:t> MPPs have exotic memory architectures to allow extremely high speed exchange of intermediate results with neighboring processors.</a:t>
            </a:r>
            <a:endParaRPr lang="en-IN" dirty="0"/>
          </a:p>
        </p:txBody>
      </p:sp>
      <p:sp>
        <p:nvSpPr>
          <p:cNvPr id="4" name="Slide Number Placeholder 3"/>
          <p:cNvSpPr>
            <a:spLocks noGrp="1"/>
          </p:cNvSpPr>
          <p:nvPr>
            <p:ph type="sldNum" sz="quarter" idx="5"/>
          </p:nvPr>
        </p:nvSpPr>
        <p:spPr/>
        <p:txBody>
          <a:bodyPr/>
          <a:lstStyle/>
          <a:p>
            <a:fld id="{C6A7E1AA-9287-4CCE-A302-C2F856976D93}" type="slidenum">
              <a:rPr lang="en-IN" smtClean="0"/>
              <a:t>10</a:t>
            </a:fld>
            <a:endParaRPr lang="en-IN"/>
          </a:p>
        </p:txBody>
      </p:sp>
    </p:spTree>
    <p:extLst>
      <p:ext uri="{BB962C8B-B14F-4D97-AF65-F5344CB8AC3E}">
        <p14:creationId xmlns:p14="http://schemas.microsoft.com/office/powerpoint/2010/main" val="18528515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a cluster, each machine is largely independent of the others in terms of memory, disk, etc.</a:t>
            </a:r>
          </a:p>
          <a:p>
            <a:r>
              <a:rPr lang="en-US" dirty="0"/>
              <a:t> They are interconnected using some variation on normal networking.</a:t>
            </a:r>
          </a:p>
          <a:p>
            <a:r>
              <a:rPr lang="en-US" dirty="0"/>
              <a:t> The cluster exists mostly in the mind of the programmer and how s/he chooses to distribute the work.</a:t>
            </a:r>
          </a:p>
          <a:p>
            <a:endParaRPr lang="en-US" dirty="0"/>
          </a:p>
          <a:p>
            <a:r>
              <a:rPr lang="en-US" dirty="0"/>
              <a:t>In a Massively Parallel Processor, there really is only one machine with thousands of CPUs tightly interconnected.</a:t>
            </a:r>
          </a:p>
          <a:p>
            <a:r>
              <a:rPr lang="en-US" dirty="0"/>
              <a:t> MPPs have exotic memory architectures to allow extremely high speed exchange of intermediate results with neighboring processors.</a:t>
            </a:r>
            <a:endParaRPr lang="en-IN" dirty="0"/>
          </a:p>
        </p:txBody>
      </p:sp>
      <p:sp>
        <p:nvSpPr>
          <p:cNvPr id="4" name="Slide Number Placeholder 3"/>
          <p:cNvSpPr>
            <a:spLocks noGrp="1"/>
          </p:cNvSpPr>
          <p:nvPr>
            <p:ph type="sldNum" sz="quarter" idx="5"/>
          </p:nvPr>
        </p:nvSpPr>
        <p:spPr/>
        <p:txBody>
          <a:bodyPr/>
          <a:lstStyle/>
          <a:p>
            <a:fld id="{C6A7E1AA-9287-4CCE-A302-C2F856976D93}" type="slidenum">
              <a:rPr lang="en-IN" smtClean="0"/>
              <a:t>13</a:t>
            </a:fld>
            <a:endParaRPr lang="en-IN"/>
          </a:p>
        </p:txBody>
      </p:sp>
    </p:spTree>
    <p:extLst>
      <p:ext uri="{BB962C8B-B14F-4D97-AF65-F5344CB8AC3E}">
        <p14:creationId xmlns:p14="http://schemas.microsoft.com/office/powerpoint/2010/main" val="6330323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a cluster, each machine is largely independent of the others in terms of memory, disk, etc.</a:t>
            </a:r>
          </a:p>
          <a:p>
            <a:r>
              <a:rPr lang="en-US" dirty="0"/>
              <a:t> They are interconnected using some variation on normal networking.</a:t>
            </a:r>
          </a:p>
          <a:p>
            <a:r>
              <a:rPr lang="en-US" dirty="0"/>
              <a:t> The cluster exists mostly in the mind of the programmer and how s/he chooses to distribute the work.</a:t>
            </a:r>
          </a:p>
          <a:p>
            <a:endParaRPr lang="en-US" dirty="0"/>
          </a:p>
          <a:p>
            <a:r>
              <a:rPr lang="en-US" dirty="0"/>
              <a:t>In a Massively Parallel Processor, there really is only one machine with thousands of CPUs tightly interconnected.</a:t>
            </a:r>
          </a:p>
          <a:p>
            <a:r>
              <a:rPr lang="en-US" dirty="0"/>
              <a:t> MPPs have exotic memory architectures to allow extremely high speed exchange of intermediate results with neighboring processors.</a:t>
            </a:r>
            <a:endParaRPr lang="en-IN" dirty="0"/>
          </a:p>
        </p:txBody>
      </p:sp>
      <p:sp>
        <p:nvSpPr>
          <p:cNvPr id="4" name="Slide Number Placeholder 3"/>
          <p:cNvSpPr>
            <a:spLocks noGrp="1"/>
          </p:cNvSpPr>
          <p:nvPr>
            <p:ph type="sldNum" sz="quarter" idx="5"/>
          </p:nvPr>
        </p:nvSpPr>
        <p:spPr/>
        <p:txBody>
          <a:bodyPr/>
          <a:lstStyle/>
          <a:p>
            <a:fld id="{C6A7E1AA-9287-4CCE-A302-C2F856976D93}" type="slidenum">
              <a:rPr lang="en-IN" smtClean="0"/>
              <a:t>14</a:t>
            </a:fld>
            <a:endParaRPr lang="en-IN"/>
          </a:p>
        </p:txBody>
      </p:sp>
    </p:spTree>
    <p:extLst>
      <p:ext uri="{BB962C8B-B14F-4D97-AF65-F5344CB8AC3E}">
        <p14:creationId xmlns:p14="http://schemas.microsoft.com/office/powerpoint/2010/main" val="33832358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a cluster, each machine is largely independent of the others in terms of memory, disk, etc.</a:t>
            </a:r>
          </a:p>
          <a:p>
            <a:r>
              <a:rPr lang="en-US" dirty="0"/>
              <a:t> They are interconnected using some variation on normal networking.</a:t>
            </a:r>
          </a:p>
          <a:p>
            <a:r>
              <a:rPr lang="en-US" dirty="0"/>
              <a:t> The cluster exists mostly in the mind of the programmer and how s/he chooses to distribute the work.</a:t>
            </a:r>
          </a:p>
          <a:p>
            <a:endParaRPr lang="en-US" dirty="0"/>
          </a:p>
          <a:p>
            <a:r>
              <a:rPr lang="en-US" dirty="0"/>
              <a:t>In a Massively Parallel Processor, there really is only one machine with thousands of CPUs tightly interconnected.</a:t>
            </a:r>
          </a:p>
          <a:p>
            <a:r>
              <a:rPr lang="en-US" dirty="0"/>
              <a:t> MPPs have exotic memory architectures to allow extremely high speed exchange of intermediate results with neighboring processors.</a:t>
            </a:r>
            <a:endParaRPr lang="en-IN" dirty="0"/>
          </a:p>
        </p:txBody>
      </p:sp>
      <p:sp>
        <p:nvSpPr>
          <p:cNvPr id="4" name="Slide Number Placeholder 3"/>
          <p:cNvSpPr>
            <a:spLocks noGrp="1"/>
          </p:cNvSpPr>
          <p:nvPr>
            <p:ph type="sldNum" sz="quarter" idx="5"/>
          </p:nvPr>
        </p:nvSpPr>
        <p:spPr/>
        <p:txBody>
          <a:bodyPr/>
          <a:lstStyle/>
          <a:p>
            <a:fld id="{C6A7E1AA-9287-4CCE-A302-C2F856976D93}" type="slidenum">
              <a:rPr lang="en-IN" smtClean="0"/>
              <a:t>15</a:t>
            </a:fld>
            <a:endParaRPr lang="en-IN"/>
          </a:p>
        </p:txBody>
      </p:sp>
    </p:spTree>
    <p:extLst>
      <p:ext uri="{BB962C8B-B14F-4D97-AF65-F5344CB8AC3E}">
        <p14:creationId xmlns:p14="http://schemas.microsoft.com/office/powerpoint/2010/main" val="2576050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244322-D9DE-905C-696B-86075DB7C46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B31FAD7-5571-6042-71F0-19DE454E049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2D4D137-6BBD-5697-7B2D-DAFB5FC68091}"/>
              </a:ext>
            </a:extLst>
          </p:cNvPr>
          <p:cNvSpPr>
            <a:spLocks noGrp="1"/>
          </p:cNvSpPr>
          <p:nvPr>
            <p:ph type="dt" sz="half" idx="10"/>
          </p:nvPr>
        </p:nvSpPr>
        <p:spPr/>
        <p:txBody>
          <a:bodyPr/>
          <a:lstStyle/>
          <a:p>
            <a:fld id="{A750BDFC-C394-4238-80D4-B3F3044ABCF1}" type="datetimeFigureOut">
              <a:rPr lang="en-IN" smtClean="0"/>
              <a:t>12-12-2023</a:t>
            </a:fld>
            <a:endParaRPr lang="en-IN"/>
          </a:p>
        </p:txBody>
      </p:sp>
      <p:sp>
        <p:nvSpPr>
          <p:cNvPr id="5" name="Footer Placeholder 4">
            <a:extLst>
              <a:ext uri="{FF2B5EF4-FFF2-40B4-BE49-F238E27FC236}">
                <a16:creationId xmlns:a16="http://schemas.microsoft.com/office/drawing/2014/main" id="{4CD7F09F-07A7-4DF7-E76E-FCF33D068CC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8DEBE4D-7666-92D6-2925-834C1067708A}"/>
              </a:ext>
            </a:extLst>
          </p:cNvPr>
          <p:cNvSpPr>
            <a:spLocks noGrp="1"/>
          </p:cNvSpPr>
          <p:nvPr>
            <p:ph type="sldNum" sz="quarter" idx="12"/>
          </p:nvPr>
        </p:nvSpPr>
        <p:spPr/>
        <p:txBody>
          <a:bodyPr/>
          <a:lstStyle/>
          <a:p>
            <a:fld id="{D3057550-1781-451D-8937-266CA918A3EF}" type="slidenum">
              <a:rPr lang="en-IN" smtClean="0"/>
              <a:t>‹#›</a:t>
            </a:fld>
            <a:endParaRPr lang="en-IN"/>
          </a:p>
        </p:txBody>
      </p:sp>
    </p:spTree>
    <p:extLst>
      <p:ext uri="{BB962C8B-B14F-4D97-AF65-F5344CB8AC3E}">
        <p14:creationId xmlns:p14="http://schemas.microsoft.com/office/powerpoint/2010/main" val="18262834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BD13A1-080D-E296-4704-B900AA19DBD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3B015AC-8C4B-509D-FE07-3E789B4972B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93E1B26-0A07-BB90-4521-F8796450610F}"/>
              </a:ext>
            </a:extLst>
          </p:cNvPr>
          <p:cNvSpPr>
            <a:spLocks noGrp="1"/>
          </p:cNvSpPr>
          <p:nvPr>
            <p:ph type="dt" sz="half" idx="10"/>
          </p:nvPr>
        </p:nvSpPr>
        <p:spPr/>
        <p:txBody>
          <a:bodyPr/>
          <a:lstStyle/>
          <a:p>
            <a:fld id="{A750BDFC-C394-4238-80D4-B3F3044ABCF1}" type="datetimeFigureOut">
              <a:rPr lang="en-IN" smtClean="0"/>
              <a:t>12-12-2023</a:t>
            </a:fld>
            <a:endParaRPr lang="en-IN"/>
          </a:p>
        </p:txBody>
      </p:sp>
      <p:sp>
        <p:nvSpPr>
          <p:cNvPr id="5" name="Footer Placeholder 4">
            <a:extLst>
              <a:ext uri="{FF2B5EF4-FFF2-40B4-BE49-F238E27FC236}">
                <a16:creationId xmlns:a16="http://schemas.microsoft.com/office/drawing/2014/main" id="{9C0977DF-28FC-E1CF-60CC-68BDEE19370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484E15E-14AD-A10E-3E7B-B1D3A11B7043}"/>
              </a:ext>
            </a:extLst>
          </p:cNvPr>
          <p:cNvSpPr>
            <a:spLocks noGrp="1"/>
          </p:cNvSpPr>
          <p:nvPr>
            <p:ph type="sldNum" sz="quarter" idx="12"/>
          </p:nvPr>
        </p:nvSpPr>
        <p:spPr/>
        <p:txBody>
          <a:bodyPr/>
          <a:lstStyle/>
          <a:p>
            <a:fld id="{D3057550-1781-451D-8937-266CA918A3EF}" type="slidenum">
              <a:rPr lang="en-IN" smtClean="0"/>
              <a:t>‹#›</a:t>
            </a:fld>
            <a:endParaRPr lang="en-IN"/>
          </a:p>
        </p:txBody>
      </p:sp>
    </p:spTree>
    <p:extLst>
      <p:ext uri="{BB962C8B-B14F-4D97-AF65-F5344CB8AC3E}">
        <p14:creationId xmlns:p14="http://schemas.microsoft.com/office/powerpoint/2010/main" val="12580979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0714E35-7485-565E-156A-AFC5475CA10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1A43D92-D623-0B3C-5339-5143CF556F9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4D59E8F-C948-71AC-EBA7-D83A696FECA4}"/>
              </a:ext>
            </a:extLst>
          </p:cNvPr>
          <p:cNvSpPr>
            <a:spLocks noGrp="1"/>
          </p:cNvSpPr>
          <p:nvPr>
            <p:ph type="dt" sz="half" idx="10"/>
          </p:nvPr>
        </p:nvSpPr>
        <p:spPr/>
        <p:txBody>
          <a:bodyPr/>
          <a:lstStyle/>
          <a:p>
            <a:fld id="{A750BDFC-C394-4238-80D4-B3F3044ABCF1}" type="datetimeFigureOut">
              <a:rPr lang="en-IN" smtClean="0"/>
              <a:t>12-12-2023</a:t>
            </a:fld>
            <a:endParaRPr lang="en-IN"/>
          </a:p>
        </p:txBody>
      </p:sp>
      <p:sp>
        <p:nvSpPr>
          <p:cNvPr id="5" name="Footer Placeholder 4">
            <a:extLst>
              <a:ext uri="{FF2B5EF4-FFF2-40B4-BE49-F238E27FC236}">
                <a16:creationId xmlns:a16="http://schemas.microsoft.com/office/drawing/2014/main" id="{70AB24EF-C240-4A10-0B1C-96159FBEB51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C6AE022-FC19-82AA-58EB-FDF79F7B0190}"/>
              </a:ext>
            </a:extLst>
          </p:cNvPr>
          <p:cNvSpPr>
            <a:spLocks noGrp="1"/>
          </p:cNvSpPr>
          <p:nvPr>
            <p:ph type="sldNum" sz="quarter" idx="12"/>
          </p:nvPr>
        </p:nvSpPr>
        <p:spPr/>
        <p:txBody>
          <a:bodyPr/>
          <a:lstStyle/>
          <a:p>
            <a:fld id="{D3057550-1781-451D-8937-266CA918A3EF}" type="slidenum">
              <a:rPr lang="en-IN" smtClean="0"/>
              <a:t>‹#›</a:t>
            </a:fld>
            <a:endParaRPr lang="en-IN"/>
          </a:p>
        </p:txBody>
      </p:sp>
    </p:spTree>
    <p:extLst>
      <p:ext uri="{BB962C8B-B14F-4D97-AF65-F5344CB8AC3E}">
        <p14:creationId xmlns:p14="http://schemas.microsoft.com/office/powerpoint/2010/main" val="4872853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B0DE4-B7D9-4609-A4E2-863B5F6E1C2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93C6B4A-FEE8-4A84-915C-90CB9774625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52D75AA-55F3-4CEE-A04E-0B6DFC3D5633}"/>
              </a:ext>
            </a:extLst>
          </p:cNvPr>
          <p:cNvSpPr>
            <a:spLocks noGrp="1"/>
          </p:cNvSpPr>
          <p:nvPr>
            <p:ph type="dt" sz="half" idx="10"/>
          </p:nvPr>
        </p:nvSpPr>
        <p:spPr/>
        <p:txBody>
          <a:bodyPr/>
          <a:lstStyle/>
          <a:p>
            <a:fld id="{6B1A61DF-916A-42A7-AA62-DA98D565A375}" type="datetimeFigureOut">
              <a:rPr lang="en-IN" smtClean="0"/>
              <a:t>12-12-2023</a:t>
            </a:fld>
            <a:endParaRPr lang="en-IN"/>
          </a:p>
        </p:txBody>
      </p:sp>
      <p:sp>
        <p:nvSpPr>
          <p:cNvPr id="5" name="Footer Placeholder 4">
            <a:extLst>
              <a:ext uri="{FF2B5EF4-FFF2-40B4-BE49-F238E27FC236}">
                <a16:creationId xmlns:a16="http://schemas.microsoft.com/office/drawing/2014/main" id="{83BCA0CF-60B0-4AC1-89B7-0FE7E1622A6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3C30595-6DBE-4E2C-BE62-1D0FD39E7766}"/>
              </a:ext>
            </a:extLst>
          </p:cNvPr>
          <p:cNvSpPr>
            <a:spLocks noGrp="1"/>
          </p:cNvSpPr>
          <p:nvPr>
            <p:ph type="sldNum" sz="quarter" idx="12"/>
          </p:nvPr>
        </p:nvSpPr>
        <p:spPr/>
        <p:txBody>
          <a:bodyPr/>
          <a:lstStyle/>
          <a:p>
            <a:fld id="{79FCE375-27E5-4EB8-95C7-4D5D017667A5}" type="slidenum">
              <a:rPr lang="en-IN" smtClean="0"/>
              <a:t>‹#›</a:t>
            </a:fld>
            <a:endParaRPr lang="en-IN"/>
          </a:p>
        </p:txBody>
      </p:sp>
    </p:spTree>
    <p:extLst>
      <p:ext uri="{BB962C8B-B14F-4D97-AF65-F5344CB8AC3E}">
        <p14:creationId xmlns:p14="http://schemas.microsoft.com/office/powerpoint/2010/main" val="4327824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09488-B9C5-113C-2B3A-F2FE89B0134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4DA55D2-FD92-CB22-94D5-66C216AC0CA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6A10183-32D1-BE5A-EB2D-00224D8E7C2E}"/>
              </a:ext>
            </a:extLst>
          </p:cNvPr>
          <p:cNvSpPr>
            <a:spLocks noGrp="1"/>
          </p:cNvSpPr>
          <p:nvPr>
            <p:ph type="dt" sz="half" idx="10"/>
          </p:nvPr>
        </p:nvSpPr>
        <p:spPr/>
        <p:txBody>
          <a:bodyPr/>
          <a:lstStyle/>
          <a:p>
            <a:fld id="{A750BDFC-C394-4238-80D4-B3F3044ABCF1}" type="datetimeFigureOut">
              <a:rPr lang="en-IN" smtClean="0"/>
              <a:t>12-12-2023</a:t>
            </a:fld>
            <a:endParaRPr lang="en-IN"/>
          </a:p>
        </p:txBody>
      </p:sp>
      <p:sp>
        <p:nvSpPr>
          <p:cNvPr id="5" name="Footer Placeholder 4">
            <a:extLst>
              <a:ext uri="{FF2B5EF4-FFF2-40B4-BE49-F238E27FC236}">
                <a16:creationId xmlns:a16="http://schemas.microsoft.com/office/drawing/2014/main" id="{F4A625B5-9684-18ED-D540-21DD4180A55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94668AB-DC31-D5E3-85F9-C5EB1F749228}"/>
              </a:ext>
            </a:extLst>
          </p:cNvPr>
          <p:cNvSpPr>
            <a:spLocks noGrp="1"/>
          </p:cNvSpPr>
          <p:nvPr>
            <p:ph type="sldNum" sz="quarter" idx="12"/>
          </p:nvPr>
        </p:nvSpPr>
        <p:spPr/>
        <p:txBody>
          <a:bodyPr/>
          <a:lstStyle/>
          <a:p>
            <a:fld id="{D3057550-1781-451D-8937-266CA918A3EF}" type="slidenum">
              <a:rPr lang="en-IN" smtClean="0"/>
              <a:t>‹#›</a:t>
            </a:fld>
            <a:endParaRPr lang="en-IN"/>
          </a:p>
        </p:txBody>
      </p:sp>
    </p:spTree>
    <p:extLst>
      <p:ext uri="{BB962C8B-B14F-4D97-AF65-F5344CB8AC3E}">
        <p14:creationId xmlns:p14="http://schemas.microsoft.com/office/powerpoint/2010/main" val="32217279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7EF2D-958B-6793-3324-D6A2F2DC4BD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BE12FAB-D878-ABCF-AFF9-636FBD848D5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010E81D-732A-6777-EA7D-D3F062ED48A5}"/>
              </a:ext>
            </a:extLst>
          </p:cNvPr>
          <p:cNvSpPr>
            <a:spLocks noGrp="1"/>
          </p:cNvSpPr>
          <p:nvPr>
            <p:ph type="dt" sz="half" idx="10"/>
          </p:nvPr>
        </p:nvSpPr>
        <p:spPr/>
        <p:txBody>
          <a:bodyPr/>
          <a:lstStyle/>
          <a:p>
            <a:fld id="{A750BDFC-C394-4238-80D4-B3F3044ABCF1}" type="datetimeFigureOut">
              <a:rPr lang="en-IN" smtClean="0"/>
              <a:t>12-12-2023</a:t>
            </a:fld>
            <a:endParaRPr lang="en-IN"/>
          </a:p>
        </p:txBody>
      </p:sp>
      <p:sp>
        <p:nvSpPr>
          <p:cNvPr id="5" name="Footer Placeholder 4">
            <a:extLst>
              <a:ext uri="{FF2B5EF4-FFF2-40B4-BE49-F238E27FC236}">
                <a16:creationId xmlns:a16="http://schemas.microsoft.com/office/drawing/2014/main" id="{2694F8ED-55A4-5130-51E9-2C03F5AE712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29F005F-0700-BF98-04BA-E7B94E9FB505}"/>
              </a:ext>
            </a:extLst>
          </p:cNvPr>
          <p:cNvSpPr>
            <a:spLocks noGrp="1"/>
          </p:cNvSpPr>
          <p:nvPr>
            <p:ph type="sldNum" sz="quarter" idx="12"/>
          </p:nvPr>
        </p:nvSpPr>
        <p:spPr/>
        <p:txBody>
          <a:bodyPr/>
          <a:lstStyle/>
          <a:p>
            <a:fld id="{D3057550-1781-451D-8937-266CA918A3EF}" type="slidenum">
              <a:rPr lang="en-IN" smtClean="0"/>
              <a:t>‹#›</a:t>
            </a:fld>
            <a:endParaRPr lang="en-IN"/>
          </a:p>
        </p:txBody>
      </p:sp>
    </p:spTree>
    <p:extLst>
      <p:ext uri="{BB962C8B-B14F-4D97-AF65-F5344CB8AC3E}">
        <p14:creationId xmlns:p14="http://schemas.microsoft.com/office/powerpoint/2010/main" val="36929241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08EC80-E954-8740-28FD-2F6B23227E3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5A9FADE-39D6-62DE-F54C-848139FB001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8A0605C-C2A5-95B7-810B-CCD56454FFF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BB087CE-DC94-61EA-B452-96E645C8984E}"/>
              </a:ext>
            </a:extLst>
          </p:cNvPr>
          <p:cNvSpPr>
            <a:spLocks noGrp="1"/>
          </p:cNvSpPr>
          <p:nvPr>
            <p:ph type="dt" sz="half" idx="10"/>
          </p:nvPr>
        </p:nvSpPr>
        <p:spPr/>
        <p:txBody>
          <a:bodyPr/>
          <a:lstStyle/>
          <a:p>
            <a:fld id="{A750BDFC-C394-4238-80D4-B3F3044ABCF1}" type="datetimeFigureOut">
              <a:rPr lang="en-IN" smtClean="0"/>
              <a:t>12-12-2023</a:t>
            </a:fld>
            <a:endParaRPr lang="en-IN"/>
          </a:p>
        </p:txBody>
      </p:sp>
      <p:sp>
        <p:nvSpPr>
          <p:cNvPr id="6" name="Footer Placeholder 5">
            <a:extLst>
              <a:ext uri="{FF2B5EF4-FFF2-40B4-BE49-F238E27FC236}">
                <a16:creationId xmlns:a16="http://schemas.microsoft.com/office/drawing/2014/main" id="{5EE9B9F2-7421-16DD-5E3D-23127D270DE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67EBC70-2182-1BE1-F94A-AE4DB427149E}"/>
              </a:ext>
            </a:extLst>
          </p:cNvPr>
          <p:cNvSpPr>
            <a:spLocks noGrp="1"/>
          </p:cNvSpPr>
          <p:nvPr>
            <p:ph type="sldNum" sz="quarter" idx="12"/>
          </p:nvPr>
        </p:nvSpPr>
        <p:spPr/>
        <p:txBody>
          <a:bodyPr/>
          <a:lstStyle/>
          <a:p>
            <a:fld id="{D3057550-1781-451D-8937-266CA918A3EF}" type="slidenum">
              <a:rPr lang="en-IN" smtClean="0"/>
              <a:t>‹#›</a:t>
            </a:fld>
            <a:endParaRPr lang="en-IN"/>
          </a:p>
        </p:txBody>
      </p:sp>
    </p:spTree>
    <p:extLst>
      <p:ext uri="{BB962C8B-B14F-4D97-AF65-F5344CB8AC3E}">
        <p14:creationId xmlns:p14="http://schemas.microsoft.com/office/powerpoint/2010/main" val="27700605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849F0-FA1E-261C-2883-083A8DA2631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418074E-E010-472D-52E8-60D58A935EE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CF3EA4D-2A4F-7C9F-62CE-D88244C47F8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5AB217B-F056-0C5D-3CA3-C0CCBEB7A74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3426826-9D39-CE1D-B157-258D897F5C9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338D4F6-333E-8D34-CD6D-424052FFF95B}"/>
              </a:ext>
            </a:extLst>
          </p:cNvPr>
          <p:cNvSpPr>
            <a:spLocks noGrp="1"/>
          </p:cNvSpPr>
          <p:nvPr>
            <p:ph type="dt" sz="half" idx="10"/>
          </p:nvPr>
        </p:nvSpPr>
        <p:spPr/>
        <p:txBody>
          <a:bodyPr/>
          <a:lstStyle/>
          <a:p>
            <a:fld id="{A750BDFC-C394-4238-80D4-B3F3044ABCF1}" type="datetimeFigureOut">
              <a:rPr lang="en-IN" smtClean="0"/>
              <a:t>12-12-2023</a:t>
            </a:fld>
            <a:endParaRPr lang="en-IN"/>
          </a:p>
        </p:txBody>
      </p:sp>
      <p:sp>
        <p:nvSpPr>
          <p:cNvPr id="8" name="Footer Placeholder 7">
            <a:extLst>
              <a:ext uri="{FF2B5EF4-FFF2-40B4-BE49-F238E27FC236}">
                <a16:creationId xmlns:a16="http://schemas.microsoft.com/office/drawing/2014/main" id="{1B5E489D-A768-C7E1-7C6D-EEA42669B16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038CE8E-27E3-F01B-6BAC-2BACD2DF5B77}"/>
              </a:ext>
            </a:extLst>
          </p:cNvPr>
          <p:cNvSpPr>
            <a:spLocks noGrp="1"/>
          </p:cNvSpPr>
          <p:nvPr>
            <p:ph type="sldNum" sz="quarter" idx="12"/>
          </p:nvPr>
        </p:nvSpPr>
        <p:spPr/>
        <p:txBody>
          <a:bodyPr/>
          <a:lstStyle/>
          <a:p>
            <a:fld id="{D3057550-1781-451D-8937-266CA918A3EF}" type="slidenum">
              <a:rPr lang="en-IN" smtClean="0"/>
              <a:t>‹#›</a:t>
            </a:fld>
            <a:endParaRPr lang="en-IN"/>
          </a:p>
        </p:txBody>
      </p:sp>
    </p:spTree>
    <p:extLst>
      <p:ext uri="{BB962C8B-B14F-4D97-AF65-F5344CB8AC3E}">
        <p14:creationId xmlns:p14="http://schemas.microsoft.com/office/powerpoint/2010/main" val="11623921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A5F99F-E537-06E8-F842-6132C3FEBD7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B845B61-F84A-2BF2-ACDE-572BF7BB3C9E}"/>
              </a:ext>
            </a:extLst>
          </p:cNvPr>
          <p:cNvSpPr>
            <a:spLocks noGrp="1"/>
          </p:cNvSpPr>
          <p:nvPr>
            <p:ph type="dt" sz="half" idx="10"/>
          </p:nvPr>
        </p:nvSpPr>
        <p:spPr/>
        <p:txBody>
          <a:bodyPr/>
          <a:lstStyle/>
          <a:p>
            <a:fld id="{A750BDFC-C394-4238-80D4-B3F3044ABCF1}" type="datetimeFigureOut">
              <a:rPr lang="en-IN" smtClean="0"/>
              <a:t>12-12-2023</a:t>
            </a:fld>
            <a:endParaRPr lang="en-IN"/>
          </a:p>
        </p:txBody>
      </p:sp>
      <p:sp>
        <p:nvSpPr>
          <p:cNvPr id="4" name="Footer Placeholder 3">
            <a:extLst>
              <a:ext uri="{FF2B5EF4-FFF2-40B4-BE49-F238E27FC236}">
                <a16:creationId xmlns:a16="http://schemas.microsoft.com/office/drawing/2014/main" id="{FA0EC2DE-5767-9C7B-BF13-6B40AE0FD58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50A7C12-70F5-06D9-8663-6C1112016D99}"/>
              </a:ext>
            </a:extLst>
          </p:cNvPr>
          <p:cNvSpPr>
            <a:spLocks noGrp="1"/>
          </p:cNvSpPr>
          <p:nvPr>
            <p:ph type="sldNum" sz="quarter" idx="12"/>
          </p:nvPr>
        </p:nvSpPr>
        <p:spPr/>
        <p:txBody>
          <a:bodyPr/>
          <a:lstStyle/>
          <a:p>
            <a:fld id="{D3057550-1781-451D-8937-266CA918A3EF}" type="slidenum">
              <a:rPr lang="en-IN" smtClean="0"/>
              <a:t>‹#›</a:t>
            </a:fld>
            <a:endParaRPr lang="en-IN"/>
          </a:p>
        </p:txBody>
      </p:sp>
    </p:spTree>
    <p:extLst>
      <p:ext uri="{BB962C8B-B14F-4D97-AF65-F5344CB8AC3E}">
        <p14:creationId xmlns:p14="http://schemas.microsoft.com/office/powerpoint/2010/main" val="7764054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ACB5C6C-8CAE-2A98-14BA-01E034C5F702}"/>
              </a:ext>
            </a:extLst>
          </p:cNvPr>
          <p:cNvSpPr>
            <a:spLocks noGrp="1"/>
          </p:cNvSpPr>
          <p:nvPr>
            <p:ph type="dt" sz="half" idx="10"/>
          </p:nvPr>
        </p:nvSpPr>
        <p:spPr/>
        <p:txBody>
          <a:bodyPr/>
          <a:lstStyle/>
          <a:p>
            <a:fld id="{A750BDFC-C394-4238-80D4-B3F3044ABCF1}" type="datetimeFigureOut">
              <a:rPr lang="en-IN" smtClean="0"/>
              <a:t>12-12-2023</a:t>
            </a:fld>
            <a:endParaRPr lang="en-IN"/>
          </a:p>
        </p:txBody>
      </p:sp>
      <p:sp>
        <p:nvSpPr>
          <p:cNvPr id="3" name="Footer Placeholder 2">
            <a:extLst>
              <a:ext uri="{FF2B5EF4-FFF2-40B4-BE49-F238E27FC236}">
                <a16:creationId xmlns:a16="http://schemas.microsoft.com/office/drawing/2014/main" id="{DB3DA42A-75BD-3D46-0710-1F9318CC5EF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5776CEE-BC52-B527-15D6-961A1FC21435}"/>
              </a:ext>
            </a:extLst>
          </p:cNvPr>
          <p:cNvSpPr>
            <a:spLocks noGrp="1"/>
          </p:cNvSpPr>
          <p:nvPr>
            <p:ph type="sldNum" sz="quarter" idx="12"/>
          </p:nvPr>
        </p:nvSpPr>
        <p:spPr/>
        <p:txBody>
          <a:bodyPr/>
          <a:lstStyle/>
          <a:p>
            <a:fld id="{D3057550-1781-451D-8937-266CA918A3EF}" type="slidenum">
              <a:rPr lang="en-IN" smtClean="0"/>
              <a:t>‹#›</a:t>
            </a:fld>
            <a:endParaRPr lang="en-IN"/>
          </a:p>
        </p:txBody>
      </p:sp>
    </p:spTree>
    <p:extLst>
      <p:ext uri="{BB962C8B-B14F-4D97-AF65-F5344CB8AC3E}">
        <p14:creationId xmlns:p14="http://schemas.microsoft.com/office/powerpoint/2010/main" val="39210285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B3D7E-2176-989A-95CD-9462F143050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63FE166-D158-01C5-C8F8-563D68FD744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87AD559-5CC4-548C-715F-4B0A34129D3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08B9343-0C1F-E5D9-7DF1-78C7C9673E32}"/>
              </a:ext>
            </a:extLst>
          </p:cNvPr>
          <p:cNvSpPr>
            <a:spLocks noGrp="1"/>
          </p:cNvSpPr>
          <p:nvPr>
            <p:ph type="dt" sz="half" idx="10"/>
          </p:nvPr>
        </p:nvSpPr>
        <p:spPr/>
        <p:txBody>
          <a:bodyPr/>
          <a:lstStyle/>
          <a:p>
            <a:fld id="{A750BDFC-C394-4238-80D4-B3F3044ABCF1}" type="datetimeFigureOut">
              <a:rPr lang="en-IN" smtClean="0"/>
              <a:t>12-12-2023</a:t>
            </a:fld>
            <a:endParaRPr lang="en-IN"/>
          </a:p>
        </p:txBody>
      </p:sp>
      <p:sp>
        <p:nvSpPr>
          <p:cNvPr id="6" name="Footer Placeholder 5">
            <a:extLst>
              <a:ext uri="{FF2B5EF4-FFF2-40B4-BE49-F238E27FC236}">
                <a16:creationId xmlns:a16="http://schemas.microsoft.com/office/drawing/2014/main" id="{09713490-48FD-5CE1-7C92-B97F145C1D4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4B99924-BA29-C767-1236-B45D1F4E60D2}"/>
              </a:ext>
            </a:extLst>
          </p:cNvPr>
          <p:cNvSpPr>
            <a:spLocks noGrp="1"/>
          </p:cNvSpPr>
          <p:nvPr>
            <p:ph type="sldNum" sz="quarter" idx="12"/>
          </p:nvPr>
        </p:nvSpPr>
        <p:spPr/>
        <p:txBody>
          <a:bodyPr/>
          <a:lstStyle/>
          <a:p>
            <a:fld id="{D3057550-1781-451D-8937-266CA918A3EF}" type="slidenum">
              <a:rPr lang="en-IN" smtClean="0"/>
              <a:t>‹#›</a:t>
            </a:fld>
            <a:endParaRPr lang="en-IN"/>
          </a:p>
        </p:txBody>
      </p:sp>
    </p:spTree>
    <p:extLst>
      <p:ext uri="{BB962C8B-B14F-4D97-AF65-F5344CB8AC3E}">
        <p14:creationId xmlns:p14="http://schemas.microsoft.com/office/powerpoint/2010/main" val="1022117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DD890-BCCD-3CCC-95EE-D0BA8DAEF26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6430EAB-1B22-28C1-11E9-43724091BC5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8F2053E-8AE4-DDAD-8134-9357E10A10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2FD6849-ED81-E572-FC7A-60B8B2DDBA36}"/>
              </a:ext>
            </a:extLst>
          </p:cNvPr>
          <p:cNvSpPr>
            <a:spLocks noGrp="1"/>
          </p:cNvSpPr>
          <p:nvPr>
            <p:ph type="dt" sz="half" idx="10"/>
          </p:nvPr>
        </p:nvSpPr>
        <p:spPr/>
        <p:txBody>
          <a:bodyPr/>
          <a:lstStyle/>
          <a:p>
            <a:fld id="{A750BDFC-C394-4238-80D4-B3F3044ABCF1}" type="datetimeFigureOut">
              <a:rPr lang="en-IN" smtClean="0"/>
              <a:t>12-12-2023</a:t>
            </a:fld>
            <a:endParaRPr lang="en-IN"/>
          </a:p>
        </p:txBody>
      </p:sp>
      <p:sp>
        <p:nvSpPr>
          <p:cNvPr id="6" name="Footer Placeholder 5">
            <a:extLst>
              <a:ext uri="{FF2B5EF4-FFF2-40B4-BE49-F238E27FC236}">
                <a16:creationId xmlns:a16="http://schemas.microsoft.com/office/drawing/2014/main" id="{39C8CE59-A3F7-922B-85F6-7B750155CD5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0E259DD-2E0B-6DBF-1A3F-FCF52558F4D1}"/>
              </a:ext>
            </a:extLst>
          </p:cNvPr>
          <p:cNvSpPr>
            <a:spLocks noGrp="1"/>
          </p:cNvSpPr>
          <p:nvPr>
            <p:ph type="sldNum" sz="quarter" idx="12"/>
          </p:nvPr>
        </p:nvSpPr>
        <p:spPr/>
        <p:txBody>
          <a:bodyPr/>
          <a:lstStyle/>
          <a:p>
            <a:fld id="{D3057550-1781-451D-8937-266CA918A3EF}" type="slidenum">
              <a:rPr lang="en-IN" smtClean="0"/>
              <a:t>‹#›</a:t>
            </a:fld>
            <a:endParaRPr lang="en-IN"/>
          </a:p>
        </p:txBody>
      </p:sp>
    </p:spTree>
    <p:extLst>
      <p:ext uri="{BB962C8B-B14F-4D97-AF65-F5344CB8AC3E}">
        <p14:creationId xmlns:p14="http://schemas.microsoft.com/office/powerpoint/2010/main" val="4206405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9CACD54-9899-DA79-28A3-686721B5B47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89DF62C-A9BA-D3C1-F0B5-18215458670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70916F5-114E-11E3-C513-AD2DD7239AC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750BDFC-C394-4238-80D4-B3F3044ABCF1}" type="datetimeFigureOut">
              <a:rPr lang="en-IN" smtClean="0"/>
              <a:t>12-12-2023</a:t>
            </a:fld>
            <a:endParaRPr lang="en-IN"/>
          </a:p>
        </p:txBody>
      </p:sp>
      <p:sp>
        <p:nvSpPr>
          <p:cNvPr id="5" name="Footer Placeholder 4">
            <a:extLst>
              <a:ext uri="{FF2B5EF4-FFF2-40B4-BE49-F238E27FC236}">
                <a16:creationId xmlns:a16="http://schemas.microsoft.com/office/drawing/2014/main" id="{46B12149-8FAC-90F9-1137-18A1F49926A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CED2CF6-16F0-744D-5028-C436E0313C2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057550-1781-451D-8937-266CA918A3EF}" type="slidenum">
              <a:rPr lang="en-IN" smtClean="0"/>
              <a:t>‹#›</a:t>
            </a:fld>
            <a:endParaRPr lang="en-IN"/>
          </a:p>
        </p:txBody>
      </p:sp>
    </p:spTree>
    <p:extLst>
      <p:ext uri="{BB962C8B-B14F-4D97-AF65-F5344CB8AC3E}">
        <p14:creationId xmlns:p14="http://schemas.microsoft.com/office/powerpoint/2010/main" val="4289432961"/>
      </p:ext>
    </p:extLst>
  </p:cSld>
  <p:clrMap bg1="lt1" tx1="dk1" bg2="lt2" tx2="dk2" accent1="accent1" accent2="accent2" accent3="accent3" accent4="accent4" accent5="accent5" accent6="accent6" hlink="hlink" folHlink="folHlink"/>
  <p:sldLayoutIdLst>
    <p:sldLayoutId id="2147483649" r:id="rId1"/>
    <p:sldLayoutId id="2147483661"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4788D2F-74E2-4979-A2A5-6F0CCC558E0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5BF0EEF-2CC6-46CA-A788-350A9EE0FD8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12EC040-4E03-4734-A6A1-819AC28B8DE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1A61DF-916A-42A7-AA62-DA98D565A375}" type="datetimeFigureOut">
              <a:rPr lang="en-IN" smtClean="0"/>
              <a:t>12-12-2023</a:t>
            </a:fld>
            <a:endParaRPr lang="en-IN"/>
          </a:p>
        </p:txBody>
      </p:sp>
      <p:sp>
        <p:nvSpPr>
          <p:cNvPr id="5" name="Footer Placeholder 4">
            <a:extLst>
              <a:ext uri="{FF2B5EF4-FFF2-40B4-BE49-F238E27FC236}">
                <a16:creationId xmlns:a16="http://schemas.microsoft.com/office/drawing/2014/main" id="{B630CA15-CD8C-4C2B-A19F-015CC494768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CBFB279-F16E-4DAF-8E45-5BDD4383DA1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9FCE375-27E5-4EB8-95C7-4D5D017667A5}" type="slidenum">
              <a:rPr lang="en-IN" smtClean="0"/>
              <a:t>‹#›</a:t>
            </a:fld>
            <a:endParaRPr lang="en-IN"/>
          </a:p>
        </p:txBody>
      </p:sp>
    </p:spTree>
    <p:extLst>
      <p:ext uri="{BB962C8B-B14F-4D97-AF65-F5344CB8AC3E}">
        <p14:creationId xmlns:p14="http://schemas.microsoft.com/office/powerpoint/2010/main" val="2981328828"/>
      </p:ext>
    </p:extLst>
  </p:cSld>
  <p:clrMap bg1="lt1" tx1="dk1" bg2="lt2" tx2="dk2" accent1="accent1" accent2="accent2" accent3="accent3" accent4="accent4" accent5="accent5" accent6="accent6" hlink="hlink" folHlink="folHlink"/>
  <p:sldLayoutIdLst>
    <p:sldLayoutId id="214748366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hyperlink" Target="file:///C:\temp\load" TargetMode="External"/><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hyperlink" Target="/tmp/data/" TargetMode="External"/><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3363022-C969-41E9-8EB2-E4C94908C1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20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D1AD6B3-BE88-4CEB-BA17-790657CC47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0998C1F-E998-EC19-4A56-89B6D3A293B2}"/>
              </a:ext>
            </a:extLst>
          </p:cNvPr>
          <p:cNvSpPr>
            <a:spLocks noGrp="1"/>
          </p:cNvSpPr>
          <p:nvPr>
            <p:ph type="ctrTitle"/>
          </p:nvPr>
        </p:nvSpPr>
        <p:spPr>
          <a:xfrm>
            <a:off x="6590662" y="1920240"/>
            <a:ext cx="4805996" cy="3644707"/>
          </a:xfrm>
        </p:spPr>
        <p:txBody>
          <a:bodyPr anchor="t">
            <a:normAutofit/>
          </a:bodyPr>
          <a:lstStyle/>
          <a:p>
            <a:pPr algn="l"/>
            <a:r>
              <a:rPr lang="en-IN" sz="4000" dirty="0">
                <a:solidFill>
                  <a:schemeClr val="tx2"/>
                </a:solidFill>
                <a:latin typeface="Algerian" panose="04020705040A02060702" pitchFamily="82" charset="0"/>
              </a:rPr>
              <a:t>SNOWFLAKE TRAININGs</a:t>
            </a:r>
          </a:p>
        </p:txBody>
      </p:sp>
      <p:pic>
        <p:nvPicPr>
          <p:cNvPr id="7" name="Graphic 6" descr="Snowflake">
            <a:extLst>
              <a:ext uri="{FF2B5EF4-FFF2-40B4-BE49-F238E27FC236}">
                <a16:creationId xmlns:a16="http://schemas.microsoft.com/office/drawing/2014/main" id="{1FC1C4F0-9F29-3194-1447-66038E834FA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0470" y="1815320"/>
            <a:ext cx="4141760" cy="4141760"/>
          </a:xfrm>
          <a:custGeom>
            <a:avLst/>
            <a:gdLst/>
            <a:ahLst/>
            <a:cxnLst/>
            <a:rect l="l" t="t" r="r" b="b"/>
            <a:pathLst>
              <a:path w="4141760" h="4377846">
                <a:moveTo>
                  <a:pt x="0" y="0"/>
                </a:moveTo>
                <a:lnTo>
                  <a:pt x="4141760" y="0"/>
                </a:lnTo>
                <a:lnTo>
                  <a:pt x="4141760" y="4377846"/>
                </a:lnTo>
                <a:lnTo>
                  <a:pt x="0" y="4377846"/>
                </a:lnTo>
                <a:close/>
              </a:path>
            </a:pathLst>
          </a:custGeom>
        </p:spPr>
      </p:pic>
      <p:grpSp>
        <p:nvGrpSpPr>
          <p:cNvPr id="14" name="Group 13">
            <a:extLst>
              <a:ext uri="{FF2B5EF4-FFF2-40B4-BE49-F238E27FC236}">
                <a16:creationId xmlns:a16="http://schemas.microsoft.com/office/drawing/2014/main" id="{89D1390B-7E13-4B4F-9CB2-391063412E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53" y="-5977"/>
            <a:ext cx="6238675" cy="6863979"/>
            <a:chOff x="305" y="-5977"/>
            <a:chExt cx="6238675" cy="6863979"/>
          </a:xfrm>
        </p:grpSpPr>
        <p:sp>
          <p:nvSpPr>
            <p:cNvPr id="15" name="Freeform: Shape 14">
              <a:extLst>
                <a:ext uri="{FF2B5EF4-FFF2-40B4-BE49-F238E27FC236}">
                  <a16:creationId xmlns:a16="http://schemas.microsoft.com/office/drawing/2014/main" id="{9E720206-AA49-4786-A932-A2650DE091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34854"/>
              <a:ext cx="6028697" cy="6817170"/>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a:extLst>
                <a:ext uri="{FF2B5EF4-FFF2-40B4-BE49-F238E27FC236}">
                  <a16:creationId xmlns:a16="http://schemas.microsoft.com/office/drawing/2014/main" id="{C72F6EE6-EDE9-45A5-8F6D-02B9B7CB2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1"/>
              <a:ext cx="6165116"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C093DC50-3BD7-46B1-A300-CD207E152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5977"/>
              <a:ext cx="6238675"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235349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iterate>
                                    <p:tmPct val="10000"/>
                                  </p:iterate>
                                  <p:childTnLst>
                                    <p:set>
                                      <p:cBhvr>
                                        <p:cTn id="6" dur="1" fill="hold">
                                          <p:stCondLst>
                                            <p:cond delay="0"/>
                                          </p:stCondLst>
                                        </p:cTn>
                                        <p:tgtEl>
                                          <p:spTgt spid="7"/>
                                        </p:tgtEl>
                                        <p:attrNameLst>
                                          <p:attrName>style.visibility</p:attrName>
                                        </p:attrNameLst>
                                      </p:cBhvr>
                                      <p:to>
                                        <p:strVal val="visible"/>
                                      </p:to>
                                    </p:set>
                                    <p:animEffect transition="in" filter="fade">
                                      <p:cBhvr>
                                        <p:cTn id="7" dur="700"/>
                                        <p:tgtEl>
                                          <p:spTgt spid="7"/>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 name="Rectangle 10">
            <a:extLst>
              <a:ext uri="{FF2B5EF4-FFF2-40B4-BE49-F238E27FC236}">
                <a16:creationId xmlns:a16="http://schemas.microsoft.com/office/drawing/2014/main" id="{DD38EE57-B708-47C9-A4A4-E25F09FAB0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12">
            <a:extLst>
              <a:ext uri="{FF2B5EF4-FFF2-40B4-BE49-F238E27FC236}">
                <a16:creationId xmlns:a16="http://schemas.microsoft.com/office/drawing/2014/main" id="{57A28182-58A5-4DBB-8F64-BD944BCA81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14" name="Freeform 44">
              <a:extLst>
                <a:ext uri="{FF2B5EF4-FFF2-40B4-BE49-F238E27FC236}">
                  <a16:creationId xmlns:a16="http://schemas.microsoft.com/office/drawing/2014/main" id="{E4A9080E-7BA6-45FC-8677-8B9D5F4DAF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45">
              <a:extLst>
                <a:ext uri="{FF2B5EF4-FFF2-40B4-BE49-F238E27FC236}">
                  <a16:creationId xmlns:a16="http://schemas.microsoft.com/office/drawing/2014/main" id="{2163D516-75D4-4DE0-AC27-63719125AE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6">
              <a:extLst>
                <a:ext uri="{FF2B5EF4-FFF2-40B4-BE49-F238E27FC236}">
                  <a16:creationId xmlns:a16="http://schemas.microsoft.com/office/drawing/2014/main" id="{E74A26A5-C23A-46D4-B0FF-155FB383462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47">
              <a:extLst>
                <a:ext uri="{FF2B5EF4-FFF2-40B4-BE49-F238E27FC236}">
                  <a16:creationId xmlns:a16="http://schemas.microsoft.com/office/drawing/2014/main" id="{08E0243F-1062-43C6-AD04-130DFF6684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94C5517B-1B0F-47AA-93A5-36718996986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33495D21-66C9-4C36-BA08-DEE17C98A6CC}"/>
              </a:ext>
            </a:extLst>
          </p:cNvPr>
          <p:cNvSpPr>
            <a:spLocks noGrp="1"/>
          </p:cNvSpPr>
          <p:nvPr>
            <p:ph type="title"/>
          </p:nvPr>
        </p:nvSpPr>
        <p:spPr>
          <a:xfrm>
            <a:off x="1047280" y="759805"/>
            <a:ext cx="10306520" cy="1325563"/>
          </a:xfrm>
        </p:spPr>
        <p:txBody>
          <a:bodyPr>
            <a:normAutofit/>
          </a:bodyPr>
          <a:lstStyle/>
          <a:p>
            <a:r>
              <a:rPr lang="en-IN" sz="4000" dirty="0">
                <a:solidFill>
                  <a:srgbClr val="FFFFFF"/>
                </a:solidFill>
              </a:rPr>
              <a:t>Materialized View Cost</a:t>
            </a:r>
          </a:p>
        </p:txBody>
      </p:sp>
      <p:sp>
        <p:nvSpPr>
          <p:cNvPr id="8" name="TextBox 7">
            <a:extLst>
              <a:ext uri="{FF2B5EF4-FFF2-40B4-BE49-F238E27FC236}">
                <a16:creationId xmlns:a16="http://schemas.microsoft.com/office/drawing/2014/main" id="{CCF5CA1F-3E24-9ED3-561C-A57A5AD6B569}"/>
              </a:ext>
            </a:extLst>
          </p:cNvPr>
          <p:cNvSpPr txBox="1"/>
          <p:nvPr/>
        </p:nvSpPr>
        <p:spPr>
          <a:xfrm>
            <a:off x="1349616" y="2177172"/>
            <a:ext cx="9336905" cy="4462760"/>
          </a:xfrm>
          <a:prstGeom prst="rect">
            <a:avLst/>
          </a:prstGeom>
          <a:noFill/>
        </p:spPr>
        <p:txBody>
          <a:bodyPr wrap="square">
            <a:spAutoFit/>
          </a:bodyPr>
          <a:lstStyle/>
          <a:p>
            <a:pPr marL="285750" indent="-285750">
              <a:buFont typeface="Arial" panose="020B0604020202020204" pitchFamily="34" charset="0"/>
              <a:buChar char="•"/>
            </a:pPr>
            <a:r>
              <a:rPr lang="en-US" b="0" i="0" dirty="0">
                <a:solidFill>
                  <a:srgbClr val="394F60"/>
                </a:solidFill>
                <a:effectLst/>
                <a:latin typeface="Inter"/>
              </a:rPr>
              <a:t>Materialized views are designed to improve query performance for workloads composed of common, repeated query patterns. However, materializing intermediate results incurs </a:t>
            </a:r>
            <a:r>
              <a:rPr lang="en-US" b="0" i="0" dirty="0">
                <a:effectLst/>
                <a:latin typeface="Inter"/>
              </a:rPr>
              <a:t>additional cost </a:t>
            </a:r>
            <a:r>
              <a:rPr lang="en-US" b="0" i="0" dirty="0">
                <a:solidFill>
                  <a:srgbClr val="394F60"/>
                </a:solidFill>
                <a:effectLst/>
                <a:latin typeface="Inter"/>
              </a:rPr>
              <a:t>As such, before creating any materialized views, you should consider whether the costs are offset by the savings from re-using these results frequently enough.</a:t>
            </a:r>
            <a:endParaRPr lang="en-US" sz="1600" dirty="0">
              <a:latin typeface="Arial" panose="020B0604020202020204" pitchFamily="34" charset="0"/>
              <a:cs typeface="Arial" panose="020B0604020202020204" pitchFamily="34" charset="0"/>
            </a:endParaRPr>
          </a:p>
          <a:p>
            <a:endParaRPr lang="en-US" sz="1600" dirty="0">
              <a:latin typeface="Arial" panose="020B0604020202020204" pitchFamily="34" charset="0"/>
              <a:cs typeface="Arial" panose="020B0604020202020204" pitchFamily="34" charset="0"/>
            </a:endParaRPr>
          </a:p>
          <a:p>
            <a:pPr algn="l"/>
            <a:r>
              <a:rPr lang="en-US" b="0" i="0" dirty="0">
                <a:solidFill>
                  <a:srgbClr val="394F60"/>
                </a:solidFill>
                <a:effectLst/>
                <a:latin typeface="Inter"/>
              </a:rPr>
              <a:t>Materialized views impact your costs for both storage and compute resources:</a:t>
            </a:r>
          </a:p>
          <a:p>
            <a:pPr algn="l">
              <a:buFont typeface="Arial" panose="020B0604020202020204" pitchFamily="34" charset="0"/>
              <a:buChar char="•"/>
            </a:pPr>
            <a:r>
              <a:rPr lang="en-US" b="0" i="0" dirty="0">
                <a:solidFill>
                  <a:srgbClr val="394F60"/>
                </a:solidFill>
                <a:effectLst/>
                <a:latin typeface="Inter"/>
              </a:rPr>
              <a:t>Storage: Each materialized view stores query results, which adds to the monthly storage usage for your account.</a:t>
            </a:r>
          </a:p>
          <a:p>
            <a:pPr algn="l">
              <a:buFont typeface="Arial" panose="020B0604020202020204" pitchFamily="34" charset="0"/>
              <a:buChar char="•"/>
            </a:pPr>
            <a:r>
              <a:rPr lang="en-US" b="0" i="0" dirty="0">
                <a:solidFill>
                  <a:srgbClr val="394F60"/>
                </a:solidFill>
                <a:effectLst/>
                <a:latin typeface="Inter"/>
              </a:rPr>
              <a:t>Compute resources: In order to prevent materialized views from becoming out-of-date, Snowflake performs automatic background maintenance of materialized views. When a base table changes, all materialized views defined on the table are updated by a background service that uses compute resources provided by Snowflake.</a:t>
            </a:r>
          </a:p>
          <a:p>
            <a:pPr algn="l">
              <a:buFont typeface="Arial" panose="020B0604020202020204" pitchFamily="34" charset="0"/>
              <a:buChar char="•"/>
            </a:pPr>
            <a:r>
              <a:rPr lang="en-US" b="0" i="0" dirty="0">
                <a:solidFill>
                  <a:srgbClr val="394F60"/>
                </a:solidFill>
                <a:effectLst/>
                <a:latin typeface="Inter"/>
              </a:rPr>
              <a:t>These updates can consume significant resources, resulting in increased credit usage. However, Snowflake ensures efficient credit usage by billing your account only for the actual resources used. Billing is calculated in 1-second increments.</a:t>
            </a:r>
          </a:p>
          <a:p>
            <a:endParaRPr lang="en-US"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580023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D716B-F1CE-8A81-7E1B-B03033F56AB7}"/>
              </a:ext>
            </a:extLst>
          </p:cNvPr>
          <p:cNvSpPr>
            <a:spLocks noGrp="1"/>
          </p:cNvSpPr>
          <p:nvPr>
            <p:ph type="title"/>
          </p:nvPr>
        </p:nvSpPr>
        <p:spPr/>
        <p:txBody>
          <a:bodyPr/>
          <a:lstStyle/>
          <a:p>
            <a:r>
              <a:rPr lang="en-IN" dirty="0"/>
              <a:t>MAIN DIFFERENCES</a:t>
            </a:r>
          </a:p>
        </p:txBody>
      </p:sp>
      <p:graphicFrame>
        <p:nvGraphicFramePr>
          <p:cNvPr id="4" name="Table 4">
            <a:extLst>
              <a:ext uri="{FF2B5EF4-FFF2-40B4-BE49-F238E27FC236}">
                <a16:creationId xmlns:a16="http://schemas.microsoft.com/office/drawing/2014/main" id="{7483C4FD-9861-E594-12A2-FC72D821E55A}"/>
              </a:ext>
            </a:extLst>
          </p:cNvPr>
          <p:cNvGraphicFramePr>
            <a:graphicFrameLocks noGrp="1"/>
          </p:cNvGraphicFramePr>
          <p:nvPr>
            <p:ph idx="1"/>
            <p:extLst>
              <p:ext uri="{D42A27DB-BD31-4B8C-83A1-F6EECF244321}">
                <p14:modId xmlns:p14="http://schemas.microsoft.com/office/powerpoint/2010/main" val="2720713039"/>
              </p:ext>
            </p:extLst>
          </p:nvPr>
        </p:nvGraphicFramePr>
        <p:xfrm>
          <a:off x="838200" y="1825625"/>
          <a:ext cx="10515597" cy="2595880"/>
        </p:xfrm>
        <a:graphic>
          <a:graphicData uri="http://schemas.openxmlformats.org/drawingml/2006/table">
            <a:tbl>
              <a:tblPr firstRow="1" bandRow="1">
                <a:tableStyleId>{5C22544A-7EE6-4342-B048-85BDC9FD1C3A}</a:tableStyleId>
              </a:tblPr>
              <a:tblGrid>
                <a:gridCol w="3505199">
                  <a:extLst>
                    <a:ext uri="{9D8B030D-6E8A-4147-A177-3AD203B41FA5}">
                      <a16:colId xmlns:a16="http://schemas.microsoft.com/office/drawing/2014/main" val="1623742106"/>
                    </a:ext>
                  </a:extLst>
                </a:gridCol>
                <a:gridCol w="3505199">
                  <a:extLst>
                    <a:ext uri="{9D8B030D-6E8A-4147-A177-3AD203B41FA5}">
                      <a16:colId xmlns:a16="http://schemas.microsoft.com/office/drawing/2014/main" val="2467742040"/>
                    </a:ext>
                  </a:extLst>
                </a:gridCol>
                <a:gridCol w="3505199">
                  <a:extLst>
                    <a:ext uri="{9D8B030D-6E8A-4147-A177-3AD203B41FA5}">
                      <a16:colId xmlns:a16="http://schemas.microsoft.com/office/drawing/2014/main" val="3836845855"/>
                    </a:ext>
                  </a:extLst>
                </a:gridCol>
              </a:tblGrid>
              <a:tr h="370840">
                <a:tc>
                  <a:txBody>
                    <a:bodyPr/>
                    <a:lstStyle/>
                    <a:p>
                      <a:r>
                        <a:rPr lang="en-IN" dirty="0"/>
                        <a:t>Feature</a:t>
                      </a:r>
                    </a:p>
                  </a:txBody>
                  <a:tcPr/>
                </a:tc>
                <a:tc>
                  <a:txBody>
                    <a:bodyPr/>
                    <a:lstStyle/>
                    <a:p>
                      <a:r>
                        <a:rPr lang="en-IN" dirty="0"/>
                        <a:t>MV</a:t>
                      </a:r>
                    </a:p>
                  </a:txBody>
                  <a:tcPr/>
                </a:tc>
                <a:tc>
                  <a:txBody>
                    <a:bodyPr/>
                    <a:lstStyle/>
                    <a:p>
                      <a:r>
                        <a:rPr lang="en-IN" dirty="0"/>
                        <a:t>Normal View</a:t>
                      </a:r>
                    </a:p>
                  </a:txBody>
                  <a:tcPr/>
                </a:tc>
                <a:extLst>
                  <a:ext uri="{0D108BD9-81ED-4DB2-BD59-A6C34878D82A}">
                    <a16:rowId xmlns:a16="http://schemas.microsoft.com/office/drawing/2014/main" val="2323344898"/>
                  </a:ext>
                </a:extLst>
              </a:tr>
              <a:tr h="370840">
                <a:tc>
                  <a:txBody>
                    <a:bodyPr/>
                    <a:lstStyle/>
                    <a:p>
                      <a:r>
                        <a:rPr lang="en-IN" dirty="0"/>
                        <a:t>Query from multiple table</a:t>
                      </a:r>
                    </a:p>
                  </a:txBody>
                  <a:tcPr/>
                </a:tc>
                <a:tc>
                  <a:txBody>
                    <a:bodyPr/>
                    <a:lstStyle/>
                    <a:p>
                      <a:r>
                        <a:rPr lang="en-IN" dirty="0"/>
                        <a:t>NO</a:t>
                      </a:r>
                    </a:p>
                  </a:txBody>
                  <a:tcPr/>
                </a:tc>
                <a:tc>
                  <a:txBody>
                    <a:bodyPr/>
                    <a:lstStyle/>
                    <a:p>
                      <a:r>
                        <a:rPr lang="en-IN" dirty="0"/>
                        <a:t>YES</a:t>
                      </a:r>
                    </a:p>
                  </a:txBody>
                  <a:tcPr/>
                </a:tc>
                <a:extLst>
                  <a:ext uri="{0D108BD9-81ED-4DB2-BD59-A6C34878D82A}">
                    <a16:rowId xmlns:a16="http://schemas.microsoft.com/office/drawing/2014/main" val="1215287118"/>
                  </a:ext>
                </a:extLst>
              </a:tr>
              <a:tr h="370840">
                <a:tc>
                  <a:txBody>
                    <a:bodyPr/>
                    <a:lstStyle/>
                    <a:p>
                      <a:r>
                        <a:rPr lang="en-IN" dirty="0"/>
                        <a:t>Support for self join</a:t>
                      </a:r>
                    </a:p>
                  </a:txBody>
                  <a:tcPr/>
                </a:tc>
                <a:tc>
                  <a:txBody>
                    <a:bodyPr/>
                    <a:lstStyle/>
                    <a:p>
                      <a:r>
                        <a:rPr lang="en-IN" dirty="0"/>
                        <a:t>NO</a:t>
                      </a:r>
                    </a:p>
                  </a:txBody>
                  <a:tcPr/>
                </a:tc>
                <a:tc>
                  <a:txBody>
                    <a:bodyPr/>
                    <a:lstStyle/>
                    <a:p>
                      <a:r>
                        <a:rPr lang="en-IN" dirty="0"/>
                        <a:t>YES</a:t>
                      </a:r>
                    </a:p>
                  </a:txBody>
                  <a:tcPr/>
                </a:tc>
                <a:extLst>
                  <a:ext uri="{0D108BD9-81ED-4DB2-BD59-A6C34878D82A}">
                    <a16:rowId xmlns:a16="http://schemas.microsoft.com/office/drawing/2014/main" val="1296068907"/>
                  </a:ext>
                </a:extLst>
              </a:tr>
              <a:tr h="370840">
                <a:tc>
                  <a:txBody>
                    <a:bodyPr/>
                    <a:lstStyle/>
                    <a:p>
                      <a:r>
                        <a:rPr lang="en-IN" dirty="0"/>
                        <a:t>Pre computed dataset</a:t>
                      </a:r>
                    </a:p>
                  </a:txBody>
                  <a:tcPr/>
                </a:tc>
                <a:tc>
                  <a:txBody>
                    <a:bodyPr/>
                    <a:lstStyle/>
                    <a:p>
                      <a:r>
                        <a:rPr lang="en-IN" dirty="0"/>
                        <a:t>Yes</a:t>
                      </a:r>
                    </a:p>
                  </a:txBody>
                  <a:tcPr/>
                </a:tc>
                <a:tc>
                  <a:txBody>
                    <a:bodyPr/>
                    <a:lstStyle/>
                    <a:p>
                      <a:r>
                        <a:rPr lang="en-IN" dirty="0"/>
                        <a:t>NO</a:t>
                      </a:r>
                    </a:p>
                  </a:txBody>
                  <a:tcPr/>
                </a:tc>
                <a:extLst>
                  <a:ext uri="{0D108BD9-81ED-4DB2-BD59-A6C34878D82A}">
                    <a16:rowId xmlns:a16="http://schemas.microsoft.com/office/drawing/2014/main" val="2793061715"/>
                  </a:ext>
                </a:extLst>
              </a:tr>
              <a:tr h="370840">
                <a:tc>
                  <a:txBody>
                    <a:bodyPr/>
                    <a:lstStyle/>
                    <a:p>
                      <a:r>
                        <a:rPr lang="en-IN" dirty="0"/>
                        <a:t>GOOD Query performance </a:t>
                      </a:r>
                    </a:p>
                  </a:txBody>
                  <a:tcPr/>
                </a:tc>
                <a:tc>
                  <a:txBody>
                    <a:bodyPr/>
                    <a:lstStyle/>
                    <a:p>
                      <a:r>
                        <a:rPr lang="en-IN" dirty="0"/>
                        <a:t>YES (data </a:t>
                      </a:r>
                      <a:r>
                        <a:rPr lang="en-IN" dirty="0" err="1"/>
                        <a:t>reterival</a:t>
                      </a:r>
                      <a:r>
                        <a:rPr lang="en-IN" dirty="0"/>
                        <a:t> faster)</a:t>
                      </a:r>
                    </a:p>
                  </a:txBody>
                  <a:tcPr/>
                </a:tc>
                <a:tc>
                  <a:txBody>
                    <a:bodyPr/>
                    <a:lstStyle/>
                    <a:p>
                      <a:r>
                        <a:rPr lang="en-IN" dirty="0"/>
                        <a:t>NO</a:t>
                      </a:r>
                    </a:p>
                  </a:txBody>
                  <a:tcPr/>
                </a:tc>
                <a:extLst>
                  <a:ext uri="{0D108BD9-81ED-4DB2-BD59-A6C34878D82A}">
                    <a16:rowId xmlns:a16="http://schemas.microsoft.com/office/drawing/2014/main" val="2402968104"/>
                  </a:ext>
                </a:extLst>
              </a:tr>
              <a:tr h="370840">
                <a:tc>
                  <a:txBody>
                    <a:bodyPr/>
                    <a:lstStyle/>
                    <a:p>
                      <a:r>
                        <a:rPr lang="en-IN" dirty="0"/>
                        <a:t>STORAGE COST</a:t>
                      </a:r>
                    </a:p>
                  </a:txBody>
                  <a:tcPr/>
                </a:tc>
                <a:tc>
                  <a:txBody>
                    <a:bodyPr/>
                    <a:lstStyle/>
                    <a:p>
                      <a:r>
                        <a:rPr lang="en-IN" dirty="0"/>
                        <a:t>YES</a:t>
                      </a:r>
                    </a:p>
                  </a:txBody>
                  <a:tcPr/>
                </a:tc>
                <a:tc>
                  <a:txBody>
                    <a:bodyPr/>
                    <a:lstStyle/>
                    <a:p>
                      <a:r>
                        <a:rPr lang="en-IN" dirty="0"/>
                        <a:t>NO</a:t>
                      </a:r>
                    </a:p>
                  </a:txBody>
                  <a:tcPr/>
                </a:tc>
                <a:extLst>
                  <a:ext uri="{0D108BD9-81ED-4DB2-BD59-A6C34878D82A}">
                    <a16:rowId xmlns:a16="http://schemas.microsoft.com/office/drawing/2014/main" val="1991977199"/>
                  </a:ext>
                </a:extLst>
              </a:tr>
              <a:tr h="370840">
                <a:tc>
                  <a:txBody>
                    <a:bodyPr/>
                    <a:lstStyle/>
                    <a:p>
                      <a:r>
                        <a:rPr lang="en-IN" dirty="0"/>
                        <a:t>COMPUTE COST</a:t>
                      </a:r>
                    </a:p>
                  </a:txBody>
                  <a:tcPr/>
                </a:tc>
                <a:tc>
                  <a:txBody>
                    <a:bodyPr/>
                    <a:lstStyle/>
                    <a:p>
                      <a:r>
                        <a:rPr lang="en-IN" dirty="0"/>
                        <a:t>CHARGE ON BASE TABLE UPDATES</a:t>
                      </a:r>
                    </a:p>
                  </a:txBody>
                  <a:tcPr/>
                </a:tc>
                <a:tc>
                  <a:txBody>
                    <a:bodyPr/>
                    <a:lstStyle/>
                    <a:p>
                      <a:r>
                        <a:rPr lang="en-IN" dirty="0"/>
                        <a:t>Charged on query</a:t>
                      </a:r>
                    </a:p>
                  </a:txBody>
                  <a:tcPr/>
                </a:tc>
                <a:extLst>
                  <a:ext uri="{0D108BD9-81ED-4DB2-BD59-A6C34878D82A}">
                    <a16:rowId xmlns:a16="http://schemas.microsoft.com/office/drawing/2014/main" val="68870457"/>
                  </a:ext>
                </a:extLst>
              </a:tr>
            </a:tbl>
          </a:graphicData>
        </a:graphic>
      </p:graphicFrame>
    </p:spTree>
    <p:extLst>
      <p:ext uri="{BB962C8B-B14F-4D97-AF65-F5344CB8AC3E}">
        <p14:creationId xmlns:p14="http://schemas.microsoft.com/office/powerpoint/2010/main" val="13661430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27D15F9-FBA9-45B6-A1EE-7E26109074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549D845D-9A57-49AC-9523-BB0D6DA6FEC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13" name="Freeform 44">
              <a:extLst>
                <a:ext uri="{FF2B5EF4-FFF2-40B4-BE49-F238E27FC236}">
                  <a16:creationId xmlns:a16="http://schemas.microsoft.com/office/drawing/2014/main" id="{3348EFE1-9D21-4DC0-8EC9-C8876706132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5">
              <a:extLst>
                <a:ext uri="{FF2B5EF4-FFF2-40B4-BE49-F238E27FC236}">
                  <a16:creationId xmlns:a16="http://schemas.microsoft.com/office/drawing/2014/main" id="{D9CD0CF4-76F6-470E-A8EF-DD74FC196CA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46">
              <a:extLst>
                <a:ext uri="{FF2B5EF4-FFF2-40B4-BE49-F238E27FC236}">
                  <a16:creationId xmlns:a16="http://schemas.microsoft.com/office/drawing/2014/main" id="{71645EB6-7E0C-491E-9A5B-C25E80A64AF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7">
              <a:extLst>
                <a:ext uri="{FF2B5EF4-FFF2-40B4-BE49-F238E27FC236}">
                  <a16:creationId xmlns:a16="http://schemas.microsoft.com/office/drawing/2014/main" id="{D20E5CAC-62A4-48E1-9F9F-1F817668311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Rectangle 16">
              <a:extLst>
                <a:ext uri="{FF2B5EF4-FFF2-40B4-BE49-F238E27FC236}">
                  <a16:creationId xmlns:a16="http://schemas.microsoft.com/office/drawing/2014/main" id="{053A11D2-F06B-447E-96A7-27A21A8FA64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EDC19309-55C5-5048-5AD6-E104DC61652B}"/>
              </a:ext>
            </a:extLst>
          </p:cNvPr>
          <p:cNvSpPr>
            <a:spLocks noGrp="1"/>
          </p:cNvSpPr>
          <p:nvPr>
            <p:ph type="title"/>
          </p:nvPr>
        </p:nvSpPr>
        <p:spPr>
          <a:xfrm>
            <a:off x="1119322" y="788289"/>
            <a:ext cx="10306520" cy="1325563"/>
          </a:xfrm>
        </p:spPr>
        <p:txBody>
          <a:bodyPr>
            <a:normAutofit/>
          </a:bodyPr>
          <a:lstStyle/>
          <a:p>
            <a:r>
              <a:rPr lang="en-US" sz="4000" dirty="0">
                <a:solidFill>
                  <a:srgbClr val="FFFFFF"/>
                </a:solidFill>
              </a:rPr>
              <a:t>Snowflake Stages</a:t>
            </a:r>
            <a:endParaRPr lang="en-IN" sz="4000" dirty="0">
              <a:solidFill>
                <a:srgbClr val="FFFFFF"/>
              </a:solidFill>
            </a:endParaRPr>
          </a:p>
        </p:txBody>
      </p:sp>
      <p:sp>
        <p:nvSpPr>
          <p:cNvPr id="4" name="TextBox 3">
            <a:extLst>
              <a:ext uri="{FF2B5EF4-FFF2-40B4-BE49-F238E27FC236}">
                <a16:creationId xmlns:a16="http://schemas.microsoft.com/office/drawing/2014/main" id="{8E8A4262-CD5E-7FDE-B68F-581E0F137E1A}"/>
              </a:ext>
            </a:extLst>
          </p:cNvPr>
          <p:cNvSpPr txBox="1"/>
          <p:nvPr/>
        </p:nvSpPr>
        <p:spPr>
          <a:xfrm>
            <a:off x="1645920" y="-77248"/>
            <a:ext cx="9901420" cy="6740307"/>
          </a:xfrm>
          <a:prstGeom prst="rect">
            <a:avLst/>
          </a:prstGeom>
          <a:noFill/>
        </p:spPr>
        <p:txBody>
          <a:bodyPr wrap="square">
            <a:spAutoFit/>
          </a:bodyPr>
          <a:lstStyle/>
          <a:p>
            <a:endParaRPr lang="en-US" b="1" i="0" dirty="0">
              <a:solidFill>
                <a:srgbClr val="222222"/>
              </a:solidFill>
              <a:effectLst/>
              <a:latin typeface="Arial" panose="020B0604020202020204" pitchFamily="34" charset="0"/>
            </a:endParaRPr>
          </a:p>
          <a:p>
            <a:endParaRPr lang="en-US" b="1" dirty="0">
              <a:solidFill>
                <a:srgbClr val="222222"/>
              </a:solidFill>
              <a:latin typeface="Arial" panose="020B0604020202020204" pitchFamily="34" charset="0"/>
            </a:endParaRPr>
          </a:p>
          <a:p>
            <a:endParaRPr lang="en-US" b="1" i="0" dirty="0">
              <a:solidFill>
                <a:srgbClr val="222222"/>
              </a:solidFill>
              <a:effectLst/>
              <a:latin typeface="Arial" panose="020B0604020202020204" pitchFamily="34" charset="0"/>
            </a:endParaRPr>
          </a:p>
          <a:p>
            <a:endParaRPr lang="en-US" b="1" dirty="0">
              <a:solidFill>
                <a:srgbClr val="222222"/>
              </a:solidFill>
              <a:latin typeface="Arial" panose="020B0604020202020204" pitchFamily="34" charset="0"/>
            </a:endParaRPr>
          </a:p>
          <a:p>
            <a:endParaRPr lang="en-US" b="1" i="0" dirty="0">
              <a:solidFill>
                <a:srgbClr val="222222"/>
              </a:solidFill>
              <a:effectLst/>
              <a:latin typeface="Arial" panose="020B0604020202020204" pitchFamily="34" charset="0"/>
            </a:endParaRPr>
          </a:p>
          <a:p>
            <a:endParaRPr lang="en-US" b="1" dirty="0">
              <a:solidFill>
                <a:srgbClr val="222222"/>
              </a:solidFill>
              <a:latin typeface="Arial" panose="020B0604020202020204" pitchFamily="34" charset="0"/>
            </a:endParaRPr>
          </a:p>
          <a:p>
            <a:endParaRPr lang="en-US" b="1" i="0" dirty="0">
              <a:solidFill>
                <a:srgbClr val="222222"/>
              </a:solidFill>
              <a:effectLst/>
              <a:latin typeface="Arial" panose="020B0604020202020204" pitchFamily="34" charset="0"/>
            </a:endParaRPr>
          </a:p>
          <a:p>
            <a:endParaRPr lang="en-US" b="1" dirty="0">
              <a:solidFill>
                <a:srgbClr val="222222"/>
              </a:solidFill>
              <a:latin typeface="Arial" panose="020B0604020202020204" pitchFamily="34" charset="0"/>
            </a:endParaRPr>
          </a:p>
          <a:p>
            <a:endParaRPr lang="en-US" i="0" dirty="0">
              <a:solidFill>
                <a:srgbClr val="222222"/>
              </a:solidFill>
              <a:effectLst/>
              <a:latin typeface="Arial" panose="020B0604020202020204" pitchFamily="34" charset="0"/>
            </a:endParaRPr>
          </a:p>
          <a:p>
            <a:endParaRPr lang="en-US" i="0" dirty="0">
              <a:solidFill>
                <a:srgbClr val="222222"/>
              </a:solidFill>
              <a:effectLst/>
              <a:latin typeface="Arial" panose="020B0604020202020204" pitchFamily="34" charset="0"/>
            </a:endParaRPr>
          </a:p>
          <a:p>
            <a:endParaRPr lang="en-US" dirty="0">
              <a:solidFill>
                <a:srgbClr val="222222"/>
              </a:solidFill>
              <a:latin typeface="Arial" panose="020B0604020202020204" pitchFamily="34" charset="0"/>
            </a:endParaRPr>
          </a:p>
          <a:p>
            <a:r>
              <a:rPr lang="en-US" i="0" dirty="0">
                <a:solidFill>
                  <a:srgbClr val="222222"/>
                </a:solidFill>
                <a:effectLst/>
                <a:latin typeface="Arial" panose="020B0604020202020204" pitchFamily="34" charset="0"/>
              </a:rPr>
              <a:t>Snowflake Stages are locations where data files are stored (“staged”) which helps in loading data into and unloading data out of database tables. The stage locations could be internal or external to Snowflake environment.</a:t>
            </a:r>
          </a:p>
          <a:p>
            <a:endParaRPr lang="en-US" dirty="0">
              <a:solidFill>
                <a:srgbClr val="222222"/>
              </a:solidFill>
              <a:latin typeface="Arial" panose="020B0604020202020204" pitchFamily="34" charset="0"/>
            </a:endParaRPr>
          </a:p>
          <a:p>
            <a:r>
              <a:rPr lang="en-US" dirty="0">
                <a:solidFill>
                  <a:srgbClr val="222222"/>
                </a:solidFill>
                <a:latin typeface="Arial" panose="020B0604020202020204" pitchFamily="34" charset="0"/>
              </a:rPr>
              <a:t>Types of Snowflake Stages: </a:t>
            </a:r>
          </a:p>
          <a:p>
            <a:r>
              <a:rPr lang="en-US" dirty="0">
                <a:solidFill>
                  <a:srgbClr val="222222"/>
                </a:solidFill>
                <a:latin typeface="Arial" panose="020B0604020202020204" pitchFamily="34" charset="0"/>
              </a:rPr>
              <a:t>1- Internal stages (Store the files internally within Snowflake)</a:t>
            </a:r>
          </a:p>
          <a:p>
            <a:r>
              <a:rPr lang="en-US" dirty="0">
                <a:solidFill>
                  <a:srgbClr val="222222"/>
                </a:solidFill>
                <a:latin typeface="Arial" panose="020B0604020202020204" pitchFamily="34" charset="0"/>
              </a:rPr>
              <a:t>2- External Stages ( Store the files in an external location (AWS S3 Bucket, Azure containers or GCP cloud storages)</a:t>
            </a:r>
          </a:p>
          <a:p>
            <a:endParaRPr lang="en-US" dirty="0">
              <a:solidFill>
                <a:srgbClr val="222222"/>
              </a:solidFill>
              <a:latin typeface="Arial" panose="020B0604020202020204" pitchFamily="34" charset="0"/>
            </a:endParaRPr>
          </a:p>
          <a:p>
            <a:r>
              <a:rPr lang="en-US" dirty="0">
                <a:solidFill>
                  <a:srgbClr val="222222"/>
                </a:solidFill>
                <a:latin typeface="Arial" panose="020B0604020202020204" pitchFamily="34" charset="0"/>
              </a:rPr>
              <a:t>Syntax: Create or replace stage &lt;</a:t>
            </a:r>
            <a:r>
              <a:rPr lang="en-US" dirty="0" err="1">
                <a:solidFill>
                  <a:srgbClr val="222222"/>
                </a:solidFill>
                <a:latin typeface="Arial" panose="020B0604020202020204" pitchFamily="34" charset="0"/>
              </a:rPr>
              <a:t>Stagename</a:t>
            </a:r>
            <a:r>
              <a:rPr lang="en-US" dirty="0">
                <a:solidFill>
                  <a:srgbClr val="222222"/>
                </a:solidFill>
                <a:latin typeface="Arial" panose="020B0604020202020204" pitchFamily="34" charset="0"/>
              </a:rPr>
              <a:t>&gt;</a:t>
            </a:r>
          </a:p>
          <a:p>
            <a:r>
              <a:rPr lang="en-US" dirty="0">
                <a:solidFill>
                  <a:srgbClr val="222222"/>
                </a:solidFill>
                <a:latin typeface="Arial" panose="020B0604020202020204" pitchFamily="34" charset="0"/>
              </a:rPr>
              <a:t>             File Format =&lt;</a:t>
            </a:r>
            <a:r>
              <a:rPr lang="en-US" dirty="0" err="1">
                <a:solidFill>
                  <a:srgbClr val="222222"/>
                </a:solidFill>
                <a:latin typeface="Arial" panose="020B0604020202020204" pitchFamily="34" charset="0"/>
              </a:rPr>
              <a:t>fileformatname</a:t>
            </a:r>
            <a:r>
              <a:rPr lang="en-US" dirty="0">
                <a:solidFill>
                  <a:srgbClr val="222222"/>
                </a:solidFill>
                <a:latin typeface="Arial" panose="020B0604020202020204" pitchFamily="34" charset="0"/>
              </a:rPr>
              <a:t>&gt;;</a:t>
            </a:r>
          </a:p>
          <a:p>
            <a:endParaRPr lang="en-US" dirty="0">
              <a:solidFill>
                <a:srgbClr val="222222"/>
              </a:solidFill>
              <a:latin typeface="Arial" panose="020B0604020202020204" pitchFamily="34" charset="0"/>
            </a:endParaRPr>
          </a:p>
          <a:p>
            <a:endParaRPr lang="en-IN" dirty="0"/>
          </a:p>
        </p:txBody>
      </p:sp>
    </p:spTree>
    <p:extLst>
      <p:ext uri="{BB962C8B-B14F-4D97-AF65-F5344CB8AC3E}">
        <p14:creationId xmlns:p14="http://schemas.microsoft.com/office/powerpoint/2010/main" val="5291082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 name="Rectangle 10">
            <a:extLst>
              <a:ext uri="{FF2B5EF4-FFF2-40B4-BE49-F238E27FC236}">
                <a16:creationId xmlns:a16="http://schemas.microsoft.com/office/drawing/2014/main" id="{DD38EE57-B708-47C9-A4A4-E25F09FAB0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12">
            <a:extLst>
              <a:ext uri="{FF2B5EF4-FFF2-40B4-BE49-F238E27FC236}">
                <a16:creationId xmlns:a16="http://schemas.microsoft.com/office/drawing/2014/main" id="{57A28182-58A5-4DBB-8F64-BD944BCA81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14" name="Freeform 44">
              <a:extLst>
                <a:ext uri="{FF2B5EF4-FFF2-40B4-BE49-F238E27FC236}">
                  <a16:creationId xmlns:a16="http://schemas.microsoft.com/office/drawing/2014/main" id="{E4A9080E-7BA6-45FC-8677-8B9D5F4DAF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45">
              <a:extLst>
                <a:ext uri="{FF2B5EF4-FFF2-40B4-BE49-F238E27FC236}">
                  <a16:creationId xmlns:a16="http://schemas.microsoft.com/office/drawing/2014/main" id="{2163D516-75D4-4DE0-AC27-63719125AE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6">
              <a:extLst>
                <a:ext uri="{FF2B5EF4-FFF2-40B4-BE49-F238E27FC236}">
                  <a16:creationId xmlns:a16="http://schemas.microsoft.com/office/drawing/2014/main" id="{E74A26A5-C23A-46D4-B0FF-155FB383462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47">
              <a:extLst>
                <a:ext uri="{FF2B5EF4-FFF2-40B4-BE49-F238E27FC236}">
                  <a16:creationId xmlns:a16="http://schemas.microsoft.com/office/drawing/2014/main" id="{08E0243F-1062-43C6-AD04-130DFF6684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94C5517B-1B0F-47AA-93A5-36718996986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33495D21-66C9-4C36-BA08-DEE17C98A6CC}"/>
              </a:ext>
            </a:extLst>
          </p:cNvPr>
          <p:cNvSpPr>
            <a:spLocks noGrp="1"/>
          </p:cNvSpPr>
          <p:nvPr>
            <p:ph type="title"/>
          </p:nvPr>
        </p:nvSpPr>
        <p:spPr>
          <a:xfrm>
            <a:off x="1047280" y="759805"/>
            <a:ext cx="10306520" cy="1325563"/>
          </a:xfrm>
        </p:spPr>
        <p:txBody>
          <a:bodyPr>
            <a:normAutofit/>
          </a:bodyPr>
          <a:lstStyle/>
          <a:p>
            <a:r>
              <a:rPr lang="en-US" sz="4000" dirty="0">
                <a:solidFill>
                  <a:srgbClr val="FFFFFF"/>
                </a:solidFill>
              </a:rPr>
              <a:t>Internal Stages in details</a:t>
            </a:r>
            <a:endParaRPr lang="en-IN" sz="4000" dirty="0">
              <a:solidFill>
                <a:srgbClr val="FFFFFF"/>
              </a:solidFill>
            </a:endParaRPr>
          </a:p>
        </p:txBody>
      </p:sp>
      <p:sp>
        <p:nvSpPr>
          <p:cNvPr id="8" name="TextBox 7">
            <a:extLst>
              <a:ext uri="{FF2B5EF4-FFF2-40B4-BE49-F238E27FC236}">
                <a16:creationId xmlns:a16="http://schemas.microsoft.com/office/drawing/2014/main" id="{CCF5CA1F-3E24-9ED3-561C-A57A5AD6B569}"/>
              </a:ext>
            </a:extLst>
          </p:cNvPr>
          <p:cNvSpPr txBox="1"/>
          <p:nvPr/>
        </p:nvSpPr>
        <p:spPr>
          <a:xfrm>
            <a:off x="1529032" y="2646947"/>
            <a:ext cx="9694171" cy="3939540"/>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Internal stages are of main three types.</a:t>
            </a:r>
          </a:p>
          <a:p>
            <a:r>
              <a:rPr lang="en-US" dirty="0">
                <a:latin typeface="Arial" panose="020B0604020202020204" pitchFamily="34" charset="0"/>
                <a:cs typeface="Arial" panose="020B0604020202020204" pitchFamily="34" charset="0"/>
              </a:rPr>
              <a:t>A- User</a:t>
            </a:r>
          </a:p>
          <a:p>
            <a:r>
              <a:rPr lang="en-US" dirty="0">
                <a:latin typeface="Arial" panose="020B0604020202020204" pitchFamily="34" charset="0"/>
                <a:cs typeface="Arial" panose="020B0604020202020204" pitchFamily="34" charset="0"/>
              </a:rPr>
              <a:t>B- Named</a:t>
            </a:r>
          </a:p>
          <a:p>
            <a:r>
              <a:rPr lang="en-US" dirty="0">
                <a:latin typeface="Arial" panose="020B0604020202020204" pitchFamily="34" charset="0"/>
                <a:cs typeface="Arial" panose="020B0604020202020204" pitchFamily="34" charset="0"/>
              </a:rPr>
              <a:t>C- Table</a:t>
            </a:r>
          </a:p>
          <a:p>
            <a:r>
              <a:rPr lang="en-US" dirty="0">
                <a:latin typeface="Arial" panose="020B0604020202020204" pitchFamily="34" charset="0"/>
                <a:cs typeface="Arial" panose="020B0604020202020204" pitchFamily="34" charset="0"/>
              </a:rPr>
              <a:t>By Default </a:t>
            </a:r>
            <a:r>
              <a:rPr lang="en-US" sz="2000" b="0" i="0" dirty="0">
                <a:solidFill>
                  <a:srgbClr val="222222"/>
                </a:solidFill>
                <a:effectLst/>
                <a:latin typeface="Arial" panose="020B0604020202020204" pitchFamily="34" charset="0"/>
              </a:rPr>
              <a:t>each </a:t>
            </a:r>
            <a:r>
              <a:rPr lang="en-US" sz="2000" b="1" i="0" dirty="0">
                <a:solidFill>
                  <a:srgbClr val="222222"/>
                </a:solidFill>
                <a:effectLst/>
                <a:latin typeface="Arial" panose="020B0604020202020204" pitchFamily="34" charset="0"/>
              </a:rPr>
              <a:t>user</a:t>
            </a:r>
            <a:r>
              <a:rPr lang="en-US" sz="2000" b="0" i="0" dirty="0">
                <a:solidFill>
                  <a:srgbClr val="222222"/>
                </a:solidFill>
                <a:effectLst/>
                <a:latin typeface="Arial" panose="020B0604020202020204" pitchFamily="34" charset="0"/>
              </a:rPr>
              <a:t> and </a:t>
            </a:r>
            <a:r>
              <a:rPr lang="en-US" sz="2000" b="1" i="0" dirty="0">
                <a:solidFill>
                  <a:srgbClr val="222222"/>
                </a:solidFill>
                <a:effectLst/>
                <a:latin typeface="Arial" panose="020B0604020202020204" pitchFamily="34" charset="0"/>
              </a:rPr>
              <a:t>table</a:t>
            </a:r>
            <a:r>
              <a:rPr lang="en-US" sz="2000" b="0" i="0" dirty="0">
                <a:solidFill>
                  <a:srgbClr val="222222"/>
                </a:solidFill>
                <a:effectLst/>
                <a:latin typeface="Arial" panose="020B0604020202020204" pitchFamily="34" charset="0"/>
              </a:rPr>
              <a:t> in Snowflake is automatically allocated an internal stage for staging data files. In addition, you can create </a:t>
            </a:r>
            <a:r>
              <a:rPr lang="en-US" sz="2000" b="1" i="0" dirty="0">
                <a:solidFill>
                  <a:srgbClr val="222222"/>
                </a:solidFill>
                <a:effectLst/>
                <a:latin typeface="Arial" panose="020B0604020202020204" pitchFamily="34" charset="0"/>
              </a:rPr>
              <a:t>internal</a:t>
            </a:r>
            <a:r>
              <a:rPr lang="en-US" sz="2000" b="0" i="0" dirty="0">
                <a:solidFill>
                  <a:srgbClr val="222222"/>
                </a:solidFill>
                <a:effectLst/>
                <a:latin typeface="Arial" panose="020B0604020202020204" pitchFamily="34" charset="0"/>
              </a:rPr>
              <a:t> </a:t>
            </a:r>
            <a:r>
              <a:rPr lang="en-US" sz="2000" b="1" i="0" dirty="0">
                <a:solidFill>
                  <a:srgbClr val="222222"/>
                </a:solidFill>
                <a:effectLst/>
                <a:latin typeface="Arial" panose="020B0604020202020204" pitchFamily="34" charset="0"/>
              </a:rPr>
              <a:t>named</a:t>
            </a:r>
            <a:r>
              <a:rPr lang="en-US" sz="2000" b="0" i="0" dirty="0">
                <a:solidFill>
                  <a:srgbClr val="222222"/>
                </a:solidFill>
                <a:effectLst/>
                <a:latin typeface="Arial" panose="020B0604020202020204" pitchFamily="34" charset="0"/>
              </a:rPr>
              <a:t> stages</a:t>
            </a:r>
            <a:endParaRPr lang="en-US" sz="2000" dirty="0">
              <a:solidFill>
                <a:srgbClr val="222222"/>
              </a:solidFill>
              <a:latin typeface="Arial" panose="020B0604020202020204" pitchFamily="34" charset="0"/>
              <a:cs typeface="Arial" panose="020B0604020202020204" pitchFamily="34" charset="0"/>
            </a:endParaRPr>
          </a:p>
          <a:p>
            <a:r>
              <a:rPr lang="en-US" sz="1600" b="0" i="1" dirty="0">
                <a:solidFill>
                  <a:srgbClr val="222222"/>
                </a:solidFill>
                <a:effectLst/>
                <a:latin typeface="Arial" panose="020B0604020202020204" pitchFamily="34" charset="0"/>
              </a:rPr>
              <a:t>User stages are referenced using </a:t>
            </a:r>
            <a:r>
              <a:rPr lang="en-US" sz="1600" b="1" i="1" dirty="0">
                <a:solidFill>
                  <a:srgbClr val="222222"/>
                </a:solidFill>
                <a:effectLst/>
                <a:latin typeface="Arial" panose="020B0604020202020204" pitchFamily="34" charset="0"/>
              </a:rPr>
              <a:t>@~</a:t>
            </a:r>
            <a:endParaRPr lang="en-US" b="1" i="1" dirty="0">
              <a:solidFill>
                <a:srgbClr val="222222"/>
              </a:solidFill>
              <a:effectLst/>
              <a:latin typeface="Arial" panose="020B0604020202020204" pitchFamily="34" charset="0"/>
              <a:cs typeface="Arial" panose="020B0604020202020204" pitchFamily="34" charset="0"/>
            </a:endParaRPr>
          </a:p>
          <a:p>
            <a:r>
              <a:rPr lang="en-US" sz="1600" b="0" i="1" dirty="0">
                <a:solidFill>
                  <a:srgbClr val="222222"/>
                </a:solidFill>
                <a:effectLst/>
                <a:latin typeface="Arial" panose="020B0604020202020204" pitchFamily="34" charset="0"/>
              </a:rPr>
              <a:t>Table stages are referenced using </a:t>
            </a:r>
            <a:r>
              <a:rPr lang="en-US" sz="1600" b="1" i="1" dirty="0">
                <a:solidFill>
                  <a:srgbClr val="222222"/>
                </a:solidFill>
                <a:effectLst/>
                <a:latin typeface="Arial" panose="020B0604020202020204" pitchFamily="34" charset="0"/>
              </a:rPr>
              <a:t>@% </a:t>
            </a:r>
            <a:r>
              <a:rPr lang="en-US" sz="1600" b="0" i="1" dirty="0">
                <a:solidFill>
                  <a:srgbClr val="222222"/>
                </a:solidFill>
                <a:effectLst/>
                <a:latin typeface="Arial" panose="020B0604020202020204" pitchFamily="34" charset="0"/>
              </a:rPr>
              <a:t>and have the same name as table</a:t>
            </a:r>
            <a:endParaRPr lang="en-US" b="1" i="1" dirty="0">
              <a:solidFill>
                <a:srgbClr val="222222"/>
              </a:solidFill>
              <a:latin typeface="Arial" panose="020B0604020202020204" pitchFamily="34" charset="0"/>
              <a:cs typeface="Arial" panose="020B0604020202020204" pitchFamily="34" charset="0"/>
            </a:endParaRPr>
          </a:p>
          <a:p>
            <a:r>
              <a:rPr lang="en-US" sz="1600" b="0" i="1" dirty="0">
                <a:solidFill>
                  <a:srgbClr val="222222"/>
                </a:solidFill>
                <a:effectLst/>
                <a:latin typeface="Arial" panose="020B0604020202020204" pitchFamily="34" charset="0"/>
              </a:rPr>
              <a:t>Named stages are referenced using </a:t>
            </a:r>
            <a:r>
              <a:rPr lang="en-US" sz="1600" b="1" i="1" dirty="0">
                <a:solidFill>
                  <a:srgbClr val="222222"/>
                </a:solidFill>
                <a:effectLst/>
                <a:latin typeface="Arial" panose="020B0604020202020204" pitchFamily="34" charset="0"/>
              </a:rPr>
              <a:t>@</a:t>
            </a:r>
            <a:endParaRPr lang="en-US" sz="1600" b="1" i="1" dirty="0">
              <a:solidFill>
                <a:srgbClr val="222222"/>
              </a:solidFill>
              <a:latin typeface="Arial" panose="020B0604020202020204" pitchFamily="34" charset="0"/>
              <a:cs typeface="Arial" panose="020B0604020202020204" pitchFamily="34" charset="0"/>
            </a:endParaRPr>
          </a:p>
          <a:p>
            <a:r>
              <a:rPr lang="en-US" b="1" i="1" dirty="0">
                <a:solidFill>
                  <a:srgbClr val="222222"/>
                </a:solidFill>
                <a:latin typeface="Arial" panose="020B0604020202020204" pitchFamily="34" charset="0"/>
                <a:cs typeface="Arial" panose="020B0604020202020204" pitchFamily="34" charset="0"/>
              </a:rPr>
              <a:t>You can check all files in stages using LIST Keyword</a:t>
            </a:r>
            <a:br>
              <a:rPr lang="en-US" b="1" i="1" dirty="0">
                <a:solidFill>
                  <a:srgbClr val="222222"/>
                </a:solidFill>
                <a:latin typeface="Arial" panose="020B0604020202020204" pitchFamily="34" charset="0"/>
                <a:cs typeface="Arial" panose="020B0604020202020204" pitchFamily="34" charset="0"/>
              </a:rPr>
            </a:br>
            <a:r>
              <a:rPr lang="en-US" b="1" i="1" dirty="0">
                <a:solidFill>
                  <a:srgbClr val="222222"/>
                </a:solidFill>
                <a:latin typeface="Arial" panose="020B0604020202020204" pitchFamily="34" charset="0"/>
                <a:cs typeface="Arial" panose="020B0604020202020204" pitchFamily="34" charset="0"/>
              </a:rPr>
              <a:t>SYNTAX: LIST @STAGENAME</a:t>
            </a:r>
          </a:p>
          <a:p>
            <a:endParaRPr lang="en-US" b="1" i="1" dirty="0">
              <a:solidFill>
                <a:srgbClr val="222222"/>
              </a:solidFill>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Remove @MyCSV_STAGE/target_stagefile.csv.gz;</a:t>
            </a:r>
            <a:r>
              <a:rPr lang="en-US" b="1" i="1" dirty="0">
                <a:solidFill>
                  <a:srgbClr val="222222"/>
                </a:solidFill>
                <a:latin typeface="Arial" panose="020B0604020202020204" pitchFamily="34" charset="0"/>
                <a:cs typeface="Arial" panose="020B0604020202020204" pitchFamily="34" charset="0"/>
              </a:rPr>
              <a:t>  This syntax used to remove files from stages.</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188488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 name="Rectangle 10">
            <a:extLst>
              <a:ext uri="{FF2B5EF4-FFF2-40B4-BE49-F238E27FC236}">
                <a16:creationId xmlns:a16="http://schemas.microsoft.com/office/drawing/2014/main" id="{DD38EE57-B708-47C9-A4A4-E25F09FAB0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12">
            <a:extLst>
              <a:ext uri="{FF2B5EF4-FFF2-40B4-BE49-F238E27FC236}">
                <a16:creationId xmlns:a16="http://schemas.microsoft.com/office/drawing/2014/main" id="{57A28182-58A5-4DBB-8F64-BD944BCA81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14" name="Freeform 44">
              <a:extLst>
                <a:ext uri="{FF2B5EF4-FFF2-40B4-BE49-F238E27FC236}">
                  <a16:creationId xmlns:a16="http://schemas.microsoft.com/office/drawing/2014/main" id="{E4A9080E-7BA6-45FC-8677-8B9D5F4DAF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45">
              <a:extLst>
                <a:ext uri="{FF2B5EF4-FFF2-40B4-BE49-F238E27FC236}">
                  <a16:creationId xmlns:a16="http://schemas.microsoft.com/office/drawing/2014/main" id="{2163D516-75D4-4DE0-AC27-63719125AE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6">
              <a:extLst>
                <a:ext uri="{FF2B5EF4-FFF2-40B4-BE49-F238E27FC236}">
                  <a16:creationId xmlns:a16="http://schemas.microsoft.com/office/drawing/2014/main" id="{E74A26A5-C23A-46D4-B0FF-155FB383462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47">
              <a:extLst>
                <a:ext uri="{FF2B5EF4-FFF2-40B4-BE49-F238E27FC236}">
                  <a16:creationId xmlns:a16="http://schemas.microsoft.com/office/drawing/2014/main" id="{08E0243F-1062-43C6-AD04-130DFF6684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94C5517B-1B0F-47AA-93A5-36718996986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33495D21-66C9-4C36-BA08-DEE17C98A6CC}"/>
              </a:ext>
            </a:extLst>
          </p:cNvPr>
          <p:cNvSpPr>
            <a:spLocks noGrp="1"/>
          </p:cNvSpPr>
          <p:nvPr>
            <p:ph type="title"/>
          </p:nvPr>
        </p:nvSpPr>
        <p:spPr>
          <a:xfrm>
            <a:off x="1047280" y="759805"/>
            <a:ext cx="10306520" cy="1325563"/>
          </a:xfrm>
        </p:spPr>
        <p:txBody>
          <a:bodyPr>
            <a:normAutofit/>
          </a:bodyPr>
          <a:lstStyle/>
          <a:p>
            <a:r>
              <a:rPr lang="en-IN" sz="4000" dirty="0">
                <a:solidFill>
                  <a:srgbClr val="FFFFFF"/>
                </a:solidFill>
              </a:rPr>
              <a:t>PUT Commands</a:t>
            </a:r>
          </a:p>
        </p:txBody>
      </p:sp>
      <p:sp>
        <p:nvSpPr>
          <p:cNvPr id="8" name="TextBox 7">
            <a:extLst>
              <a:ext uri="{FF2B5EF4-FFF2-40B4-BE49-F238E27FC236}">
                <a16:creationId xmlns:a16="http://schemas.microsoft.com/office/drawing/2014/main" id="{CCF5CA1F-3E24-9ED3-561C-A57A5AD6B569}"/>
              </a:ext>
            </a:extLst>
          </p:cNvPr>
          <p:cNvSpPr txBox="1"/>
          <p:nvPr/>
        </p:nvSpPr>
        <p:spPr>
          <a:xfrm>
            <a:off x="1349616" y="2177172"/>
            <a:ext cx="9336905" cy="3231654"/>
          </a:xfrm>
          <a:prstGeom prst="rect">
            <a:avLst/>
          </a:prstGeom>
          <a:noFill/>
        </p:spPr>
        <p:txBody>
          <a:bodyPr wrap="square">
            <a:spAutoFit/>
          </a:bodyPr>
          <a:lstStyle/>
          <a:p>
            <a:pPr algn="l"/>
            <a:r>
              <a:rPr lang="en-US" b="0" i="0" dirty="0">
                <a:solidFill>
                  <a:srgbClr val="000000"/>
                </a:solidFill>
                <a:effectLst/>
                <a:latin typeface="Arial" panose="020B0604020202020204" pitchFamily="34" charset="0"/>
              </a:rPr>
              <a:t>Uploads (i.e. stages) data files from a local directory/folder on a client machine to one of the following Snowflake stages:</a:t>
            </a:r>
          </a:p>
          <a:p>
            <a:pPr algn="l">
              <a:buFont typeface="Arial" panose="020B0604020202020204" pitchFamily="34" charset="0"/>
              <a:buChar char="•"/>
            </a:pPr>
            <a:r>
              <a:rPr lang="en-US" b="0" i="0" dirty="0">
                <a:solidFill>
                  <a:srgbClr val="000000"/>
                </a:solidFill>
                <a:effectLst/>
                <a:latin typeface="Arial" panose="020B0604020202020204" pitchFamily="34" charset="0"/>
              </a:rPr>
              <a:t>Named internal stage.</a:t>
            </a:r>
          </a:p>
          <a:p>
            <a:pPr algn="l">
              <a:buFont typeface="Arial" panose="020B0604020202020204" pitchFamily="34" charset="0"/>
              <a:buChar char="•"/>
            </a:pPr>
            <a:r>
              <a:rPr lang="en-US" b="0" i="0" dirty="0">
                <a:solidFill>
                  <a:srgbClr val="000000"/>
                </a:solidFill>
                <a:effectLst/>
                <a:latin typeface="Arial" panose="020B0604020202020204" pitchFamily="34" charset="0"/>
              </a:rPr>
              <a:t>Internal stage for a specified table.</a:t>
            </a:r>
          </a:p>
          <a:p>
            <a:pPr algn="l">
              <a:buFont typeface="Arial" panose="020B0604020202020204" pitchFamily="34" charset="0"/>
              <a:buChar char="•"/>
            </a:pPr>
            <a:r>
              <a:rPr lang="en-US" b="0" i="0" dirty="0">
                <a:solidFill>
                  <a:srgbClr val="000000"/>
                </a:solidFill>
                <a:effectLst/>
                <a:latin typeface="Arial" panose="020B0604020202020204" pitchFamily="34" charset="0"/>
              </a:rPr>
              <a:t>Internal stage for the current user.</a:t>
            </a:r>
          </a:p>
          <a:p>
            <a:pPr algn="l">
              <a:buFont typeface="Arial" panose="020B0604020202020204" pitchFamily="34" charset="0"/>
              <a:buChar char="•"/>
            </a:pPr>
            <a:endParaRPr lang="en-US" dirty="0">
              <a:solidFill>
                <a:srgbClr val="000000"/>
              </a:solidFill>
              <a:latin typeface="Arial" panose="020B0604020202020204" pitchFamily="34" charset="0"/>
            </a:endParaRPr>
          </a:p>
          <a:p>
            <a:pPr algn="l">
              <a:buFont typeface="Arial" panose="020B0604020202020204" pitchFamily="34" charset="0"/>
              <a:buChar char="•"/>
            </a:pPr>
            <a:r>
              <a:rPr lang="en-US" b="0" i="0" dirty="0">
                <a:solidFill>
                  <a:srgbClr val="000000"/>
                </a:solidFill>
                <a:effectLst/>
                <a:latin typeface="Arial" panose="020B0604020202020204" pitchFamily="34" charset="0"/>
              </a:rPr>
              <a:t>Syntax: PUT file://&lt;path_to_file&gt;/&lt;filename&gt; </a:t>
            </a:r>
            <a:r>
              <a:rPr lang="en-US" b="0" i="0" dirty="0" err="1">
                <a:solidFill>
                  <a:srgbClr val="000000"/>
                </a:solidFill>
                <a:effectLst/>
                <a:latin typeface="Arial" panose="020B0604020202020204" pitchFamily="34" charset="0"/>
              </a:rPr>
              <a:t>internalStage</a:t>
            </a:r>
            <a:endParaRPr lang="en-US" b="0" i="0" dirty="0">
              <a:solidFill>
                <a:srgbClr val="000000"/>
              </a:solidFill>
              <a:effectLst/>
              <a:latin typeface="Arial" panose="020B0604020202020204" pitchFamily="34" charset="0"/>
            </a:endParaRPr>
          </a:p>
          <a:p>
            <a:pPr algn="l"/>
            <a:r>
              <a:rPr lang="en-US" dirty="0">
                <a:solidFill>
                  <a:srgbClr val="000000"/>
                </a:solidFill>
                <a:latin typeface="Arial" panose="020B0604020202020204" pitchFamily="34" charset="0"/>
              </a:rPr>
              <a:t>    </a:t>
            </a:r>
            <a:r>
              <a:rPr lang="en-US" sz="1400" dirty="0">
                <a:solidFill>
                  <a:srgbClr val="000000"/>
                </a:solidFill>
                <a:latin typeface="Arial" panose="020B0604020202020204" pitchFamily="34" charset="0"/>
              </a:rPr>
              <a:t>You must include the drive and backslash in the path (e.g. </a:t>
            </a:r>
            <a:r>
              <a:rPr lang="en-US" sz="1400" dirty="0">
                <a:solidFill>
                  <a:srgbClr val="000000"/>
                </a:solidFill>
                <a:latin typeface="Arial" panose="020B0604020202020204" pitchFamily="34" charset="0"/>
                <a:hlinkClick r:id="rId3" action="ppaction://hlinkfile"/>
              </a:rPr>
              <a:t>file://C:\temp\load</a:t>
            </a:r>
            <a:r>
              <a:rPr lang="en-US" sz="1400" dirty="0">
                <a:solidFill>
                  <a:srgbClr val="000000"/>
                </a:solidFill>
                <a:latin typeface="Arial" panose="020B0604020202020204" pitchFamily="34" charset="0"/>
              </a:rPr>
              <a:t>)</a:t>
            </a:r>
          </a:p>
          <a:p>
            <a:pPr algn="l"/>
            <a:r>
              <a:rPr lang="en-US" sz="1400" dirty="0">
                <a:solidFill>
                  <a:srgbClr val="000000"/>
                </a:solidFill>
                <a:latin typeface="Arial" panose="020B0604020202020204" pitchFamily="34" charset="0"/>
              </a:rPr>
              <a:t>If the stage name or path includes spaces or special characters, it must be enclosed in single quotes (e.g. '@"my stage"' for a stage named "my stage")</a:t>
            </a:r>
          </a:p>
          <a:p>
            <a:pPr algn="l"/>
            <a:endParaRPr lang="en-US" sz="1400" b="0" i="0" dirty="0">
              <a:solidFill>
                <a:srgbClr val="000000"/>
              </a:solidFill>
              <a:effectLst/>
              <a:latin typeface="Arial" panose="020B0604020202020204" pitchFamily="34" charset="0"/>
            </a:endParaRPr>
          </a:p>
          <a:p>
            <a:pPr algn="l"/>
            <a:endParaRPr lang="en-US" b="0" i="0" dirty="0">
              <a:solidFill>
                <a:srgbClr val="000000"/>
              </a:solidFill>
              <a:effectLst/>
              <a:latin typeface="Arial" panose="020B0604020202020204" pitchFamily="34" charset="0"/>
            </a:endParaRPr>
          </a:p>
        </p:txBody>
      </p:sp>
    </p:spTree>
    <p:extLst>
      <p:ext uri="{BB962C8B-B14F-4D97-AF65-F5344CB8AC3E}">
        <p14:creationId xmlns:p14="http://schemas.microsoft.com/office/powerpoint/2010/main" val="15286339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 name="Rectangle 10">
            <a:extLst>
              <a:ext uri="{FF2B5EF4-FFF2-40B4-BE49-F238E27FC236}">
                <a16:creationId xmlns:a16="http://schemas.microsoft.com/office/drawing/2014/main" id="{DD38EE57-B708-47C9-A4A4-E25F09FAB0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12">
            <a:extLst>
              <a:ext uri="{FF2B5EF4-FFF2-40B4-BE49-F238E27FC236}">
                <a16:creationId xmlns:a16="http://schemas.microsoft.com/office/drawing/2014/main" id="{57A28182-58A5-4DBB-8F64-BD944BCA81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14" name="Freeform 44">
              <a:extLst>
                <a:ext uri="{FF2B5EF4-FFF2-40B4-BE49-F238E27FC236}">
                  <a16:creationId xmlns:a16="http://schemas.microsoft.com/office/drawing/2014/main" id="{E4A9080E-7BA6-45FC-8677-8B9D5F4DAF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45">
              <a:extLst>
                <a:ext uri="{FF2B5EF4-FFF2-40B4-BE49-F238E27FC236}">
                  <a16:creationId xmlns:a16="http://schemas.microsoft.com/office/drawing/2014/main" id="{2163D516-75D4-4DE0-AC27-63719125AE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6">
              <a:extLst>
                <a:ext uri="{FF2B5EF4-FFF2-40B4-BE49-F238E27FC236}">
                  <a16:creationId xmlns:a16="http://schemas.microsoft.com/office/drawing/2014/main" id="{E74A26A5-C23A-46D4-B0FF-155FB383462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47">
              <a:extLst>
                <a:ext uri="{FF2B5EF4-FFF2-40B4-BE49-F238E27FC236}">
                  <a16:creationId xmlns:a16="http://schemas.microsoft.com/office/drawing/2014/main" id="{08E0243F-1062-43C6-AD04-130DFF6684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94C5517B-1B0F-47AA-93A5-36718996986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33495D21-66C9-4C36-BA08-DEE17C98A6CC}"/>
              </a:ext>
            </a:extLst>
          </p:cNvPr>
          <p:cNvSpPr>
            <a:spLocks noGrp="1"/>
          </p:cNvSpPr>
          <p:nvPr>
            <p:ph type="title"/>
          </p:nvPr>
        </p:nvSpPr>
        <p:spPr>
          <a:xfrm>
            <a:off x="1047280" y="759805"/>
            <a:ext cx="10306520" cy="1325563"/>
          </a:xfrm>
        </p:spPr>
        <p:txBody>
          <a:bodyPr>
            <a:normAutofit/>
          </a:bodyPr>
          <a:lstStyle/>
          <a:p>
            <a:r>
              <a:rPr lang="en-IN" sz="4000" dirty="0">
                <a:solidFill>
                  <a:srgbClr val="FFFFFF"/>
                </a:solidFill>
              </a:rPr>
              <a:t>GET Commands</a:t>
            </a:r>
          </a:p>
        </p:txBody>
      </p:sp>
      <p:sp>
        <p:nvSpPr>
          <p:cNvPr id="8" name="TextBox 7">
            <a:extLst>
              <a:ext uri="{FF2B5EF4-FFF2-40B4-BE49-F238E27FC236}">
                <a16:creationId xmlns:a16="http://schemas.microsoft.com/office/drawing/2014/main" id="{CCF5CA1F-3E24-9ED3-561C-A57A5AD6B569}"/>
              </a:ext>
            </a:extLst>
          </p:cNvPr>
          <p:cNvSpPr txBox="1"/>
          <p:nvPr/>
        </p:nvSpPr>
        <p:spPr>
          <a:xfrm>
            <a:off x="1349616" y="2177172"/>
            <a:ext cx="9336905" cy="3416320"/>
          </a:xfrm>
          <a:prstGeom prst="rect">
            <a:avLst/>
          </a:prstGeom>
          <a:noFill/>
        </p:spPr>
        <p:txBody>
          <a:bodyPr wrap="square">
            <a:spAutoFit/>
          </a:bodyPr>
          <a:lstStyle/>
          <a:p>
            <a:pPr algn="l"/>
            <a:r>
              <a:rPr lang="en-US" b="0" i="0" dirty="0">
                <a:solidFill>
                  <a:srgbClr val="000000"/>
                </a:solidFill>
                <a:effectLst/>
                <a:latin typeface="Arial" panose="020B0604020202020204" pitchFamily="34" charset="0"/>
              </a:rPr>
              <a:t>Downloads data files from one of the following Snowflake stages to a local directory/folder on a client machine:</a:t>
            </a:r>
          </a:p>
          <a:p>
            <a:pPr algn="l">
              <a:buFont typeface="Arial" panose="020B0604020202020204" pitchFamily="34" charset="0"/>
              <a:buChar char="•"/>
            </a:pPr>
            <a:r>
              <a:rPr lang="en-US" b="0" i="0" dirty="0">
                <a:solidFill>
                  <a:srgbClr val="000000"/>
                </a:solidFill>
                <a:effectLst/>
                <a:latin typeface="Arial" panose="020B0604020202020204" pitchFamily="34" charset="0"/>
              </a:rPr>
              <a:t>Named internal stage.</a:t>
            </a:r>
          </a:p>
          <a:p>
            <a:pPr algn="l">
              <a:buFont typeface="Arial" panose="020B0604020202020204" pitchFamily="34" charset="0"/>
              <a:buChar char="•"/>
            </a:pPr>
            <a:r>
              <a:rPr lang="en-US" b="0" i="0" dirty="0">
                <a:solidFill>
                  <a:srgbClr val="000000"/>
                </a:solidFill>
                <a:effectLst/>
                <a:latin typeface="Arial" panose="020B0604020202020204" pitchFamily="34" charset="0"/>
              </a:rPr>
              <a:t>Internal stage for a specified table.</a:t>
            </a:r>
          </a:p>
          <a:p>
            <a:pPr algn="l">
              <a:buFont typeface="Arial" panose="020B0604020202020204" pitchFamily="34" charset="0"/>
              <a:buChar char="•"/>
            </a:pPr>
            <a:r>
              <a:rPr lang="en-US" b="0" i="0" dirty="0">
                <a:solidFill>
                  <a:srgbClr val="000000"/>
                </a:solidFill>
                <a:effectLst/>
                <a:latin typeface="Arial" panose="020B0604020202020204" pitchFamily="34" charset="0"/>
              </a:rPr>
              <a:t>Internal stage for the current user.</a:t>
            </a:r>
          </a:p>
          <a:p>
            <a:pPr algn="l">
              <a:buFont typeface="Arial" panose="020B0604020202020204" pitchFamily="34" charset="0"/>
              <a:buChar char="•"/>
            </a:pPr>
            <a:endParaRPr lang="en-US" dirty="0">
              <a:solidFill>
                <a:srgbClr val="000000"/>
              </a:solidFill>
              <a:latin typeface="Arial" panose="020B0604020202020204" pitchFamily="34" charset="0"/>
            </a:endParaRPr>
          </a:p>
          <a:p>
            <a:pPr algn="l">
              <a:buFont typeface="Arial" panose="020B0604020202020204" pitchFamily="34" charset="0"/>
              <a:buChar char="•"/>
            </a:pPr>
            <a:r>
              <a:rPr lang="en-US" b="0" i="0" dirty="0">
                <a:solidFill>
                  <a:srgbClr val="000000"/>
                </a:solidFill>
                <a:effectLst/>
                <a:latin typeface="Arial" panose="020B0604020202020204" pitchFamily="34" charset="0"/>
              </a:rPr>
              <a:t>Get does not support download the data from external stages.</a:t>
            </a:r>
          </a:p>
          <a:p>
            <a:pPr algn="l">
              <a:buFont typeface="Arial" panose="020B0604020202020204" pitchFamily="34" charset="0"/>
              <a:buChar char="•"/>
            </a:pPr>
            <a:endParaRPr lang="en-US" dirty="0">
              <a:solidFill>
                <a:srgbClr val="000000"/>
              </a:solidFill>
              <a:latin typeface="Arial" panose="020B0604020202020204" pitchFamily="34" charset="0"/>
            </a:endParaRPr>
          </a:p>
          <a:p>
            <a:pPr algn="l"/>
            <a:r>
              <a:rPr lang="en-US" b="0" i="0" dirty="0">
                <a:solidFill>
                  <a:srgbClr val="000000"/>
                </a:solidFill>
                <a:effectLst/>
                <a:latin typeface="Arial" panose="020B0604020202020204" pitchFamily="34" charset="0"/>
              </a:rPr>
              <a:t>Syntax: get @%mytable </a:t>
            </a:r>
            <a:r>
              <a:rPr lang="en-US" b="0" i="0" dirty="0">
                <a:solidFill>
                  <a:srgbClr val="000000"/>
                </a:solidFill>
                <a:effectLst/>
                <a:latin typeface="Arial" panose="020B0604020202020204" pitchFamily="34" charset="0"/>
                <a:hlinkClick r:id="rId3" action="ppaction://hlinkfile"/>
              </a:rPr>
              <a:t>file:///tmp/data/</a:t>
            </a:r>
            <a:r>
              <a:rPr lang="en-US" b="0" i="0" dirty="0">
                <a:solidFill>
                  <a:srgbClr val="000000"/>
                </a:solidFill>
                <a:effectLst/>
                <a:latin typeface="Arial" panose="020B0604020202020204" pitchFamily="34" charset="0"/>
              </a:rPr>
              <a:t>;</a:t>
            </a:r>
          </a:p>
          <a:p>
            <a:pPr algn="l"/>
            <a:endParaRPr lang="en-US" dirty="0">
              <a:solidFill>
                <a:srgbClr val="000000"/>
              </a:solidFill>
              <a:latin typeface="Arial" panose="020B0604020202020204" pitchFamily="34" charset="0"/>
            </a:endParaRPr>
          </a:p>
          <a:p>
            <a:pPr algn="l"/>
            <a:r>
              <a:rPr lang="en-US" b="0" i="0" dirty="0">
                <a:solidFill>
                  <a:srgbClr val="000000"/>
                </a:solidFill>
                <a:effectLst/>
                <a:latin typeface="Arial" panose="020B0604020202020204" pitchFamily="34" charset="0"/>
              </a:rPr>
              <a:t>---- Load the data from Tables to stages And then Use GET command to download any table data.</a:t>
            </a:r>
          </a:p>
        </p:txBody>
      </p:sp>
    </p:spTree>
    <p:extLst>
      <p:ext uri="{BB962C8B-B14F-4D97-AF65-F5344CB8AC3E}">
        <p14:creationId xmlns:p14="http://schemas.microsoft.com/office/powerpoint/2010/main" val="465827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7" name="Rectangle 2056">
            <a:extLst>
              <a:ext uri="{FF2B5EF4-FFF2-40B4-BE49-F238E27FC236}">
                <a16:creationId xmlns:a16="http://schemas.microsoft.com/office/drawing/2014/main" id="{DD38EE57-B708-47C9-A4A4-E25F09FAB0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59" name="Group 2058">
            <a:extLst>
              <a:ext uri="{FF2B5EF4-FFF2-40B4-BE49-F238E27FC236}">
                <a16:creationId xmlns:a16="http://schemas.microsoft.com/office/drawing/2014/main" id="{57A28182-58A5-4DBB-8F64-BD944BCA81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2060" name="Freeform 44">
              <a:extLst>
                <a:ext uri="{FF2B5EF4-FFF2-40B4-BE49-F238E27FC236}">
                  <a16:creationId xmlns:a16="http://schemas.microsoft.com/office/drawing/2014/main" id="{E4A9080E-7BA6-45FC-8677-8B9D5F4DAF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61" name="Freeform 45">
              <a:extLst>
                <a:ext uri="{FF2B5EF4-FFF2-40B4-BE49-F238E27FC236}">
                  <a16:creationId xmlns:a16="http://schemas.microsoft.com/office/drawing/2014/main" id="{2163D516-75D4-4DE0-AC27-63719125AE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62" name="Freeform 46">
              <a:extLst>
                <a:ext uri="{FF2B5EF4-FFF2-40B4-BE49-F238E27FC236}">
                  <a16:creationId xmlns:a16="http://schemas.microsoft.com/office/drawing/2014/main" id="{E74A26A5-C23A-46D4-B0FF-155FB383462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63" name="Freeform 47">
              <a:extLst>
                <a:ext uri="{FF2B5EF4-FFF2-40B4-BE49-F238E27FC236}">
                  <a16:creationId xmlns:a16="http://schemas.microsoft.com/office/drawing/2014/main" id="{08E0243F-1062-43C6-AD04-130DFF6684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64" name="Rectangle 2063">
              <a:extLst>
                <a:ext uri="{FF2B5EF4-FFF2-40B4-BE49-F238E27FC236}">
                  <a16:creationId xmlns:a16="http://schemas.microsoft.com/office/drawing/2014/main" id="{94C5517B-1B0F-47AA-93A5-36718996986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9A6DAC9B-F1BF-45AC-8BB0-A293737FDE45}"/>
              </a:ext>
            </a:extLst>
          </p:cNvPr>
          <p:cNvSpPr>
            <a:spLocks noGrp="1"/>
          </p:cNvSpPr>
          <p:nvPr>
            <p:ph type="title"/>
          </p:nvPr>
        </p:nvSpPr>
        <p:spPr>
          <a:xfrm>
            <a:off x="1047280" y="759805"/>
            <a:ext cx="10306520" cy="1325563"/>
          </a:xfrm>
        </p:spPr>
        <p:txBody>
          <a:bodyPr>
            <a:normAutofit/>
          </a:bodyPr>
          <a:lstStyle/>
          <a:p>
            <a:r>
              <a:rPr lang="en-IN" sz="4000" dirty="0">
                <a:solidFill>
                  <a:srgbClr val="FFFFFF"/>
                </a:solidFill>
              </a:rPr>
              <a:t>Learning Objectives-Day 6</a:t>
            </a:r>
          </a:p>
        </p:txBody>
      </p:sp>
      <p:graphicFrame>
        <p:nvGraphicFramePr>
          <p:cNvPr id="3" name="Table 3">
            <a:extLst>
              <a:ext uri="{FF2B5EF4-FFF2-40B4-BE49-F238E27FC236}">
                <a16:creationId xmlns:a16="http://schemas.microsoft.com/office/drawing/2014/main" id="{DBBD3E5A-8564-48FD-AE3B-643A080A18DD}"/>
              </a:ext>
            </a:extLst>
          </p:cNvPr>
          <p:cNvGraphicFramePr>
            <a:graphicFrameLocks noGrp="1"/>
          </p:cNvGraphicFramePr>
          <p:nvPr>
            <p:extLst>
              <p:ext uri="{D42A27DB-BD31-4B8C-83A1-F6EECF244321}">
                <p14:modId xmlns:p14="http://schemas.microsoft.com/office/powerpoint/2010/main" val="2002086751"/>
              </p:ext>
            </p:extLst>
          </p:nvPr>
        </p:nvGraphicFramePr>
        <p:xfrm>
          <a:off x="2032000" y="2812886"/>
          <a:ext cx="8128000" cy="3145152"/>
        </p:xfrm>
        <a:graphic>
          <a:graphicData uri="http://schemas.openxmlformats.org/drawingml/2006/table">
            <a:tbl>
              <a:tblPr firstRow="1" bandRow="1">
                <a:tableStyleId>{073A0DAA-6AF3-43AB-8588-CEC1D06C72B9}</a:tableStyleId>
              </a:tblPr>
              <a:tblGrid>
                <a:gridCol w="8128000">
                  <a:extLst>
                    <a:ext uri="{9D8B030D-6E8A-4147-A177-3AD203B41FA5}">
                      <a16:colId xmlns:a16="http://schemas.microsoft.com/office/drawing/2014/main" val="988108634"/>
                    </a:ext>
                  </a:extLst>
                </a:gridCol>
              </a:tblGrid>
              <a:tr h="3145152">
                <a:tc>
                  <a:txBody>
                    <a:bodyPr/>
                    <a:lstStyle/>
                    <a:p>
                      <a:r>
                        <a:rPr lang="en-IN" dirty="0">
                          <a:solidFill>
                            <a:schemeClr val="tx1"/>
                          </a:solidFill>
                        </a:rPr>
                        <a:t>What we are going to learn (major topics or major subjects)</a:t>
                      </a:r>
                    </a:p>
                    <a:p>
                      <a:r>
                        <a:rPr lang="en-IN" dirty="0">
                          <a:solidFill>
                            <a:schemeClr val="tx1"/>
                          </a:solidFill>
                        </a:rPr>
                        <a:t>A- Data Types in Snowflake?</a:t>
                      </a:r>
                    </a:p>
                    <a:p>
                      <a:r>
                        <a:rPr lang="en-IN" dirty="0">
                          <a:solidFill>
                            <a:schemeClr val="tx1"/>
                          </a:solidFill>
                        </a:rPr>
                        <a:t>B- </a:t>
                      </a:r>
                      <a:r>
                        <a:rPr lang="en-IN" sz="1800" b="1" kern="1200" dirty="0">
                          <a:solidFill>
                            <a:schemeClr val="tx1"/>
                          </a:solidFill>
                          <a:latin typeface="+mn-lt"/>
                          <a:ea typeface="+mn-ea"/>
                          <a:cs typeface="+mn-cs"/>
                        </a:rPr>
                        <a:t>Create table and different types of tables, </a:t>
                      </a:r>
                    </a:p>
                    <a:p>
                      <a:r>
                        <a:rPr lang="en-IN" sz="1800" b="1" kern="1200" dirty="0">
                          <a:solidFill>
                            <a:schemeClr val="tx1"/>
                          </a:solidFill>
                          <a:latin typeface="+mn-lt"/>
                          <a:ea typeface="+mn-ea"/>
                          <a:cs typeface="+mn-cs"/>
                        </a:rPr>
                        <a:t>C- Types of Constraints in Snowflake?</a:t>
                      </a:r>
                    </a:p>
                    <a:p>
                      <a:r>
                        <a:rPr lang="en-IN" sz="1800" b="1" kern="1200" dirty="0">
                          <a:solidFill>
                            <a:schemeClr val="tx1"/>
                          </a:solidFill>
                          <a:latin typeface="+mn-lt"/>
                          <a:ea typeface="+mn-ea"/>
                          <a:cs typeface="+mn-cs"/>
                        </a:rPr>
                        <a:t>D- Query Execution flow in Snowflake</a:t>
                      </a:r>
                    </a:p>
                    <a:p>
                      <a:r>
                        <a:rPr lang="en-IN" sz="1800" b="1" kern="1200" dirty="0">
                          <a:solidFill>
                            <a:schemeClr val="tx1"/>
                          </a:solidFill>
                          <a:latin typeface="+mn-lt"/>
                          <a:ea typeface="+mn-ea"/>
                          <a:cs typeface="+mn-cs"/>
                        </a:rPr>
                        <a:t>E- Views and Materialized view.</a:t>
                      </a:r>
                    </a:p>
                    <a:p>
                      <a:r>
                        <a:rPr lang="en-IN" sz="1800" b="1" kern="1200" dirty="0">
                          <a:solidFill>
                            <a:schemeClr val="tx1"/>
                          </a:solidFill>
                          <a:latin typeface="+mn-lt"/>
                          <a:ea typeface="+mn-ea"/>
                          <a:cs typeface="+mn-cs"/>
                        </a:rPr>
                        <a:t>F- Caching </a:t>
                      </a:r>
                    </a:p>
                  </a:txBody>
                  <a:tcPr>
                    <a:solidFill>
                      <a:schemeClr val="bg1"/>
                    </a:solidFill>
                  </a:tcPr>
                </a:tc>
                <a:extLst>
                  <a:ext uri="{0D108BD9-81ED-4DB2-BD59-A6C34878D82A}">
                    <a16:rowId xmlns:a16="http://schemas.microsoft.com/office/drawing/2014/main" val="3297192679"/>
                  </a:ext>
                </a:extLst>
              </a:tr>
            </a:tbl>
          </a:graphicData>
        </a:graphic>
      </p:graphicFrame>
    </p:spTree>
    <p:extLst>
      <p:ext uri="{BB962C8B-B14F-4D97-AF65-F5344CB8AC3E}">
        <p14:creationId xmlns:p14="http://schemas.microsoft.com/office/powerpoint/2010/main" val="19446279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27D15F9-FBA9-45B6-A1EE-7E26109074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549D845D-9A57-49AC-9523-BB0D6DA6FEC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13" name="Freeform 44">
              <a:extLst>
                <a:ext uri="{FF2B5EF4-FFF2-40B4-BE49-F238E27FC236}">
                  <a16:creationId xmlns:a16="http://schemas.microsoft.com/office/drawing/2014/main" id="{3348EFE1-9D21-4DC0-8EC9-C8876706132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5">
              <a:extLst>
                <a:ext uri="{FF2B5EF4-FFF2-40B4-BE49-F238E27FC236}">
                  <a16:creationId xmlns:a16="http://schemas.microsoft.com/office/drawing/2014/main" id="{D9CD0CF4-76F6-470E-A8EF-DD74FC196CA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46">
              <a:extLst>
                <a:ext uri="{FF2B5EF4-FFF2-40B4-BE49-F238E27FC236}">
                  <a16:creationId xmlns:a16="http://schemas.microsoft.com/office/drawing/2014/main" id="{71645EB6-7E0C-491E-9A5B-C25E80A64AF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7">
              <a:extLst>
                <a:ext uri="{FF2B5EF4-FFF2-40B4-BE49-F238E27FC236}">
                  <a16:creationId xmlns:a16="http://schemas.microsoft.com/office/drawing/2014/main" id="{D20E5CAC-62A4-48E1-9F9F-1F817668311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Rectangle 16">
              <a:extLst>
                <a:ext uri="{FF2B5EF4-FFF2-40B4-BE49-F238E27FC236}">
                  <a16:creationId xmlns:a16="http://schemas.microsoft.com/office/drawing/2014/main" id="{053A11D2-F06B-447E-96A7-27A21A8FA64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EDC19309-55C5-5048-5AD6-E104DC61652B}"/>
              </a:ext>
            </a:extLst>
          </p:cNvPr>
          <p:cNvSpPr>
            <a:spLocks noGrp="1"/>
          </p:cNvSpPr>
          <p:nvPr>
            <p:ph type="title"/>
          </p:nvPr>
        </p:nvSpPr>
        <p:spPr>
          <a:xfrm>
            <a:off x="1047280" y="759805"/>
            <a:ext cx="10306520" cy="1325563"/>
          </a:xfrm>
        </p:spPr>
        <p:txBody>
          <a:bodyPr>
            <a:normAutofit/>
          </a:bodyPr>
          <a:lstStyle/>
          <a:p>
            <a:r>
              <a:rPr lang="en-IN" sz="4000" dirty="0">
                <a:solidFill>
                  <a:srgbClr val="FFFFFF"/>
                </a:solidFill>
              </a:rPr>
              <a:t>Data Types in Snowflake	</a:t>
            </a:r>
          </a:p>
        </p:txBody>
      </p:sp>
      <p:pic>
        <p:nvPicPr>
          <p:cNvPr id="6" name="Picture 5">
            <a:extLst>
              <a:ext uri="{FF2B5EF4-FFF2-40B4-BE49-F238E27FC236}">
                <a16:creationId xmlns:a16="http://schemas.microsoft.com/office/drawing/2014/main" id="{4B7480B7-1051-5E8D-D248-1E49BEF00231}"/>
              </a:ext>
            </a:extLst>
          </p:cNvPr>
          <p:cNvPicPr>
            <a:picLocks noChangeAspect="1"/>
          </p:cNvPicPr>
          <p:nvPr/>
        </p:nvPicPr>
        <p:blipFill>
          <a:blip r:embed="rId2"/>
          <a:stretch>
            <a:fillRect/>
          </a:stretch>
        </p:blipFill>
        <p:spPr>
          <a:xfrm>
            <a:off x="2214800" y="2192322"/>
            <a:ext cx="6005175" cy="4559534"/>
          </a:xfrm>
          <a:prstGeom prst="rect">
            <a:avLst/>
          </a:prstGeom>
        </p:spPr>
      </p:pic>
    </p:spTree>
    <p:extLst>
      <p:ext uri="{BB962C8B-B14F-4D97-AF65-F5344CB8AC3E}">
        <p14:creationId xmlns:p14="http://schemas.microsoft.com/office/powerpoint/2010/main" val="3819831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27D15F9-FBA9-45B6-A1EE-7E26109074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549D845D-9A57-49AC-9523-BB0D6DA6FEC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13" name="Freeform 44">
              <a:extLst>
                <a:ext uri="{FF2B5EF4-FFF2-40B4-BE49-F238E27FC236}">
                  <a16:creationId xmlns:a16="http://schemas.microsoft.com/office/drawing/2014/main" id="{3348EFE1-9D21-4DC0-8EC9-C8876706132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5">
              <a:extLst>
                <a:ext uri="{FF2B5EF4-FFF2-40B4-BE49-F238E27FC236}">
                  <a16:creationId xmlns:a16="http://schemas.microsoft.com/office/drawing/2014/main" id="{D9CD0CF4-76F6-470E-A8EF-DD74FC196CA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46">
              <a:extLst>
                <a:ext uri="{FF2B5EF4-FFF2-40B4-BE49-F238E27FC236}">
                  <a16:creationId xmlns:a16="http://schemas.microsoft.com/office/drawing/2014/main" id="{71645EB6-7E0C-491E-9A5B-C25E80A64AF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7">
              <a:extLst>
                <a:ext uri="{FF2B5EF4-FFF2-40B4-BE49-F238E27FC236}">
                  <a16:creationId xmlns:a16="http://schemas.microsoft.com/office/drawing/2014/main" id="{D20E5CAC-62A4-48E1-9F9F-1F817668311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Rectangle 16">
              <a:extLst>
                <a:ext uri="{FF2B5EF4-FFF2-40B4-BE49-F238E27FC236}">
                  <a16:creationId xmlns:a16="http://schemas.microsoft.com/office/drawing/2014/main" id="{053A11D2-F06B-447E-96A7-27A21A8FA64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EDC19309-55C5-5048-5AD6-E104DC61652B}"/>
              </a:ext>
            </a:extLst>
          </p:cNvPr>
          <p:cNvSpPr>
            <a:spLocks noGrp="1"/>
          </p:cNvSpPr>
          <p:nvPr>
            <p:ph type="title"/>
          </p:nvPr>
        </p:nvSpPr>
        <p:spPr>
          <a:xfrm>
            <a:off x="1047280" y="759805"/>
            <a:ext cx="10306520" cy="1325563"/>
          </a:xfrm>
        </p:spPr>
        <p:txBody>
          <a:bodyPr>
            <a:normAutofit/>
          </a:bodyPr>
          <a:lstStyle/>
          <a:p>
            <a:r>
              <a:rPr lang="en-IN" sz="4000" dirty="0">
                <a:solidFill>
                  <a:srgbClr val="FFFFFF"/>
                </a:solidFill>
              </a:rPr>
              <a:t>Tables &amp; It’s Type	</a:t>
            </a:r>
          </a:p>
        </p:txBody>
      </p:sp>
      <p:sp>
        <p:nvSpPr>
          <p:cNvPr id="4" name="Rectangle 3">
            <a:extLst>
              <a:ext uri="{FF2B5EF4-FFF2-40B4-BE49-F238E27FC236}">
                <a16:creationId xmlns:a16="http://schemas.microsoft.com/office/drawing/2014/main" id="{FB30F23A-5F06-E8B5-724C-00E23FD1A20C}"/>
              </a:ext>
            </a:extLst>
          </p:cNvPr>
          <p:cNvSpPr/>
          <p:nvPr/>
        </p:nvSpPr>
        <p:spPr>
          <a:xfrm>
            <a:off x="1694047" y="2085368"/>
            <a:ext cx="7998593" cy="3693319"/>
          </a:xfrm>
          <a:prstGeom prst="rect">
            <a:avLst/>
          </a:prstGeom>
        </p:spPr>
        <p:txBody>
          <a:bodyPr wrap="square">
            <a:spAutoFit/>
          </a:bodyPr>
          <a:lstStyle/>
          <a:p>
            <a:pPr algn="l"/>
            <a:r>
              <a:rPr lang="en-US" b="0" i="0" dirty="0">
                <a:solidFill>
                  <a:srgbClr val="000000"/>
                </a:solidFill>
                <a:effectLst/>
                <a:latin typeface="Arial" panose="020B0604020202020204" pitchFamily="34" charset="0"/>
              </a:rPr>
              <a:t>Creates a new table in the current/specified schema or replaces an existing table. A table can have multiple columns, with each column definition consisting of a name, data type, and optionally whether the column:</a:t>
            </a:r>
          </a:p>
          <a:p>
            <a:pPr algn="l">
              <a:buFont typeface="Arial" panose="020B0604020202020204" pitchFamily="34" charset="0"/>
              <a:buChar char="•"/>
            </a:pPr>
            <a:r>
              <a:rPr lang="en-US" b="0" i="0" dirty="0">
                <a:solidFill>
                  <a:srgbClr val="000000"/>
                </a:solidFill>
                <a:effectLst/>
                <a:latin typeface="Arial" panose="020B0604020202020204" pitchFamily="34" charset="0"/>
              </a:rPr>
              <a:t>Requires a value (NOT NULL).</a:t>
            </a:r>
          </a:p>
          <a:p>
            <a:pPr algn="l">
              <a:buFont typeface="Arial" panose="020B0604020202020204" pitchFamily="34" charset="0"/>
              <a:buChar char="•"/>
            </a:pPr>
            <a:r>
              <a:rPr lang="en-US" b="0" i="0" dirty="0">
                <a:solidFill>
                  <a:srgbClr val="000000"/>
                </a:solidFill>
                <a:effectLst/>
                <a:latin typeface="Arial" panose="020B0604020202020204" pitchFamily="34" charset="0"/>
              </a:rPr>
              <a:t>Has a default value.</a:t>
            </a:r>
          </a:p>
          <a:p>
            <a:pPr algn="l">
              <a:buFont typeface="Arial" panose="020B0604020202020204" pitchFamily="34" charset="0"/>
              <a:buChar char="•"/>
            </a:pPr>
            <a:r>
              <a:rPr lang="en-US" b="0" i="0" dirty="0">
                <a:solidFill>
                  <a:srgbClr val="000000"/>
                </a:solidFill>
                <a:effectLst/>
                <a:latin typeface="Arial" panose="020B0604020202020204" pitchFamily="34" charset="0"/>
              </a:rPr>
              <a:t>Has any referential integrity constraints (primary key, foreign key, etc.)</a:t>
            </a:r>
          </a:p>
          <a:p>
            <a:pPr algn="l">
              <a:buFont typeface="Arial" panose="020B0604020202020204" pitchFamily="34" charset="0"/>
              <a:buChar char="•"/>
            </a:pPr>
            <a:endParaRPr lang="en-US" dirty="0">
              <a:solidFill>
                <a:srgbClr val="000000"/>
              </a:solidFill>
              <a:latin typeface="Arial" panose="020B0604020202020204" pitchFamily="34" charset="0"/>
            </a:endParaRPr>
          </a:p>
          <a:p>
            <a:pPr algn="l">
              <a:buFont typeface="Arial" panose="020B0604020202020204" pitchFamily="34" charset="0"/>
              <a:buChar char="•"/>
            </a:pPr>
            <a:r>
              <a:rPr lang="en-US" b="0" i="0" dirty="0">
                <a:solidFill>
                  <a:srgbClr val="000000"/>
                </a:solidFill>
                <a:effectLst/>
                <a:latin typeface="Arial" panose="020B0604020202020204" pitchFamily="34" charset="0"/>
              </a:rPr>
              <a:t>We can run other command as well than creating a table.</a:t>
            </a:r>
            <a:br>
              <a:rPr lang="en-US" b="0" i="0" dirty="0">
                <a:solidFill>
                  <a:srgbClr val="000000"/>
                </a:solidFill>
                <a:effectLst/>
                <a:latin typeface="Arial" panose="020B0604020202020204" pitchFamily="34" charset="0"/>
              </a:rPr>
            </a:br>
            <a:r>
              <a:rPr lang="en-US" b="0" i="0" dirty="0">
                <a:solidFill>
                  <a:srgbClr val="000000"/>
                </a:solidFill>
                <a:effectLst/>
                <a:latin typeface="Arial" panose="020B0604020202020204" pitchFamily="34" charset="0"/>
              </a:rPr>
              <a:t>ALTER TABLE, DROP TABLE , DESCRIBE TABLE  &amp; SHOW TABLES</a:t>
            </a:r>
          </a:p>
          <a:p>
            <a:pPr algn="l">
              <a:buFont typeface="Arial" panose="020B0604020202020204" pitchFamily="34" charset="0"/>
              <a:buChar char="•"/>
            </a:pPr>
            <a:endParaRPr lang="en-US" dirty="0">
              <a:solidFill>
                <a:srgbClr val="000000"/>
              </a:solidFill>
              <a:latin typeface="Arial" panose="020B0604020202020204" pitchFamily="34" charset="0"/>
            </a:endParaRPr>
          </a:p>
          <a:p>
            <a:pPr algn="l">
              <a:buFont typeface="Arial" panose="020B0604020202020204" pitchFamily="34" charset="0"/>
              <a:buChar char="•"/>
            </a:pPr>
            <a:r>
              <a:rPr lang="en-US" b="0" i="0" dirty="0">
                <a:solidFill>
                  <a:srgbClr val="000000"/>
                </a:solidFill>
                <a:effectLst/>
                <a:latin typeface="Arial" panose="020B0604020202020204" pitchFamily="34" charset="0"/>
              </a:rPr>
              <a:t>We have main 4 types of table.</a:t>
            </a:r>
          </a:p>
          <a:p>
            <a:pPr algn="l"/>
            <a:r>
              <a:rPr lang="en-US" dirty="0">
                <a:solidFill>
                  <a:srgbClr val="000000"/>
                </a:solidFill>
                <a:latin typeface="Arial" panose="020B0604020202020204" pitchFamily="34" charset="0"/>
              </a:rPr>
              <a:t>   A- Permanent   B- Temporary    C-Transient Table D-External Table (AWS,AZURE,GCP)</a:t>
            </a:r>
            <a:endParaRPr lang="en-US" b="0" i="0" dirty="0">
              <a:solidFill>
                <a:srgbClr val="000000"/>
              </a:solidFill>
              <a:effectLst/>
              <a:latin typeface="Arial" panose="020B0604020202020204" pitchFamily="34" charset="0"/>
            </a:endParaRPr>
          </a:p>
        </p:txBody>
      </p:sp>
    </p:spTree>
    <p:extLst>
      <p:ext uri="{BB962C8B-B14F-4D97-AF65-F5344CB8AC3E}">
        <p14:creationId xmlns:p14="http://schemas.microsoft.com/office/powerpoint/2010/main" val="5202724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27D15F9-FBA9-45B6-A1EE-7E26109074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549D845D-9A57-49AC-9523-BB0D6DA6FEC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13" name="Freeform 44">
              <a:extLst>
                <a:ext uri="{FF2B5EF4-FFF2-40B4-BE49-F238E27FC236}">
                  <a16:creationId xmlns:a16="http://schemas.microsoft.com/office/drawing/2014/main" id="{3348EFE1-9D21-4DC0-8EC9-C8876706132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5">
              <a:extLst>
                <a:ext uri="{FF2B5EF4-FFF2-40B4-BE49-F238E27FC236}">
                  <a16:creationId xmlns:a16="http://schemas.microsoft.com/office/drawing/2014/main" id="{D9CD0CF4-76F6-470E-A8EF-DD74FC196CA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46">
              <a:extLst>
                <a:ext uri="{FF2B5EF4-FFF2-40B4-BE49-F238E27FC236}">
                  <a16:creationId xmlns:a16="http://schemas.microsoft.com/office/drawing/2014/main" id="{71645EB6-7E0C-491E-9A5B-C25E80A64AF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7">
              <a:extLst>
                <a:ext uri="{FF2B5EF4-FFF2-40B4-BE49-F238E27FC236}">
                  <a16:creationId xmlns:a16="http://schemas.microsoft.com/office/drawing/2014/main" id="{D20E5CAC-62A4-48E1-9F9F-1F817668311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Rectangle 16">
              <a:extLst>
                <a:ext uri="{FF2B5EF4-FFF2-40B4-BE49-F238E27FC236}">
                  <a16:creationId xmlns:a16="http://schemas.microsoft.com/office/drawing/2014/main" id="{053A11D2-F06B-447E-96A7-27A21A8FA64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EDC19309-55C5-5048-5AD6-E104DC61652B}"/>
              </a:ext>
            </a:extLst>
          </p:cNvPr>
          <p:cNvSpPr>
            <a:spLocks noGrp="1"/>
          </p:cNvSpPr>
          <p:nvPr>
            <p:ph type="title"/>
          </p:nvPr>
        </p:nvSpPr>
        <p:spPr>
          <a:xfrm>
            <a:off x="1119322" y="788289"/>
            <a:ext cx="10306520" cy="1325563"/>
          </a:xfrm>
        </p:spPr>
        <p:txBody>
          <a:bodyPr>
            <a:normAutofit/>
          </a:bodyPr>
          <a:lstStyle/>
          <a:p>
            <a:r>
              <a:rPr lang="en-IN" sz="4000" dirty="0">
                <a:solidFill>
                  <a:srgbClr val="FFFFFF"/>
                </a:solidFill>
              </a:rPr>
              <a:t>Tables &amp; Their Properties</a:t>
            </a:r>
          </a:p>
        </p:txBody>
      </p:sp>
      <p:graphicFrame>
        <p:nvGraphicFramePr>
          <p:cNvPr id="6" name="Table 5">
            <a:extLst>
              <a:ext uri="{FF2B5EF4-FFF2-40B4-BE49-F238E27FC236}">
                <a16:creationId xmlns:a16="http://schemas.microsoft.com/office/drawing/2014/main" id="{DB13A162-71C7-8EA2-4F9F-54CDB74046B8}"/>
              </a:ext>
            </a:extLst>
          </p:cNvPr>
          <p:cNvGraphicFramePr>
            <a:graphicFrameLocks noGrp="1"/>
          </p:cNvGraphicFramePr>
          <p:nvPr>
            <p:extLst>
              <p:ext uri="{D42A27DB-BD31-4B8C-83A1-F6EECF244321}">
                <p14:modId xmlns:p14="http://schemas.microsoft.com/office/powerpoint/2010/main" val="3942112621"/>
              </p:ext>
            </p:extLst>
          </p:nvPr>
        </p:nvGraphicFramePr>
        <p:xfrm>
          <a:off x="1443789" y="2543175"/>
          <a:ext cx="9865895" cy="3607371"/>
        </p:xfrm>
        <a:graphic>
          <a:graphicData uri="http://schemas.openxmlformats.org/drawingml/2006/table">
            <a:tbl>
              <a:tblPr/>
              <a:tblGrid>
                <a:gridCol w="1683653">
                  <a:extLst>
                    <a:ext uri="{9D8B030D-6E8A-4147-A177-3AD203B41FA5}">
                      <a16:colId xmlns:a16="http://schemas.microsoft.com/office/drawing/2014/main" val="1341609312"/>
                    </a:ext>
                  </a:extLst>
                </a:gridCol>
                <a:gridCol w="2234381">
                  <a:extLst>
                    <a:ext uri="{9D8B030D-6E8A-4147-A177-3AD203B41FA5}">
                      <a16:colId xmlns:a16="http://schemas.microsoft.com/office/drawing/2014/main" val="758466507"/>
                    </a:ext>
                  </a:extLst>
                </a:gridCol>
                <a:gridCol w="1762329">
                  <a:extLst>
                    <a:ext uri="{9D8B030D-6E8A-4147-A177-3AD203B41FA5}">
                      <a16:colId xmlns:a16="http://schemas.microsoft.com/office/drawing/2014/main" val="4214064476"/>
                    </a:ext>
                  </a:extLst>
                </a:gridCol>
                <a:gridCol w="2155707">
                  <a:extLst>
                    <a:ext uri="{9D8B030D-6E8A-4147-A177-3AD203B41FA5}">
                      <a16:colId xmlns:a16="http://schemas.microsoft.com/office/drawing/2014/main" val="2271550366"/>
                    </a:ext>
                  </a:extLst>
                </a:gridCol>
                <a:gridCol w="2029825">
                  <a:extLst>
                    <a:ext uri="{9D8B030D-6E8A-4147-A177-3AD203B41FA5}">
                      <a16:colId xmlns:a16="http://schemas.microsoft.com/office/drawing/2014/main" val="2060930535"/>
                    </a:ext>
                  </a:extLst>
                </a:gridCol>
              </a:tblGrid>
              <a:tr h="297368">
                <a:tc>
                  <a:txBody>
                    <a:bodyPr/>
                    <a:lstStyle/>
                    <a:p>
                      <a:pPr algn="l" fontAlgn="b"/>
                      <a:r>
                        <a:rPr lang="en-IN" sz="1800" b="1" i="0" u="none" strike="noStrike" dirty="0">
                          <a:solidFill>
                            <a:srgbClr val="000000"/>
                          </a:solidFill>
                          <a:effectLst/>
                          <a:latin typeface="Calibri" panose="020F0502020204030204" pitchFamily="34" charset="0"/>
                        </a:rPr>
                        <a:t>Snowflake Tables</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l" fontAlgn="b"/>
                      <a:r>
                        <a:rPr lang="en-IN" sz="1800" b="1" i="0" u="none" strike="noStrike" dirty="0">
                          <a:solidFill>
                            <a:srgbClr val="000000"/>
                          </a:solidFill>
                          <a:effectLst/>
                          <a:latin typeface="Calibri" panose="020F0502020204030204" pitchFamily="34" charset="0"/>
                        </a:rPr>
                        <a:t>Permanent (Default)</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l" fontAlgn="b"/>
                      <a:r>
                        <a:rPr lang="en-IN" sz="1800" b="1" i="0" u="none" strike="noStrike" dirty="0">
                          <a:solidFill>
                            <a:srgbClr val="000000"/>
                          </a:solidFill>
                          <a:effectLst/>
                          <a:latin typeface="Calibri" panose="020F0502020204030204" pitchFamily="34" charset="0"/>
                        </a:rPr>
                        <a:t>Transient</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l" fontAlgn="b"/>
                      <a:r>
                        <a:rPr lang="en-IN" sz="1800" b="1" i="0" u="none" strike="noStrike" dirty="0">
                          <a:solidFill>
                            <a:srgbClr val="000000"/>
                          </a:solidFill>
                          <a:effectLst/>
                          <a:latin typeface="Calibri" panose="020F0502020204030204" pitchFamily="34" charset="0"/>
                        </a:rPr>
                        <a:t>Temporary</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l" fontAlgn="b"/>
                      <a:r>
                        <a:rPr lang="en-IN" sz="1800" b="1" i="0" u="none" strike="noStrike" dirty="0">
                          <a:solidFill>
                            <a:srgbClr val="000000"/>
                          </a:solidFill>
                          <a:effectLst/>
                          <a:highlight>
                            <a:srgbClr val="FFFF00"/>
                          </a:highlight>
                          <a:latin typeface="Calibri" panose="020F0502020204030204" pitchFamily="34" charset="0"/>
                        </a:rPr>
                        <a:t>External</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extLst>
                  <a:ext uri="{0D108BD9-81ED-4DB2-BD59-A6C34878D82A}">
                    <a16:rowId xmlns:a16="http://schemas.microsoft.com/office/drawing/2014/main" val="1609245890"/>
                  </a:ext>
                </a:extLst>
              </a:tr>
              <a:tr h="769052">
                <a:tc>
                  <a:txBody>
                    <a:bodyPr/>
                    <a:lstStyle/>
                    <a:p>
                      <a:pPr algn="l" fontAlgn="b"/>
                      <a:r>
                        <a:rPr lang="en-IN" sz="1600" b="1" i="0" u="none" strike="noStrike" dirty="0">
                          <a:solidFill>
                            <a:srgbClr val="000000"/>
                          </a:solidFill>
                          <a:effectLst/>
                          <a:latin typeface="Calibri" panose="020F0502020204030204" pitchFamily="34" charset="0"/>
                        </a:rPr>
                        <a:t>Syntax</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400" b="0" i="0" u="none" strike="noStrike" dirty="0">
                          <a:solidFill>
                            <a:srgbClr val="000000"/>
                          </a:solidFill>
                          <a:effectLst/>
                          <a:latin typeface="Calibri" panose="020F0502020204030204" pitchFamily="34" charset="0"/>
                        </a:rPr>
                        <a:t>CREATE TABLE &lt;TABLENAME&gt;</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400" b="0" i="0" u="none" strike="noStrike" dirty="0">
                          <a:solidFill>
                            <a:srgbClr val="000000"/>
                          </a:solidFill>
                          <a:effectLst/>
                          <a:latin typeface="Calibri" panose="020F0502020204030204" pitchFamily="34" charset="0"/>
                        </a:rPr>
                        <a:t>CREATE TRANSIENT </a:t>
                      </a:r>
                      <a:br>
                        <a:rPr lang="en-IN" sz="1400" b="0" i="0" u="none" strike="noStrike" dirty="0">
                          <a:solidFill>
                            <a:srgbClr val="000000"/>
                          </a:solidFill>
                          <a:effectLst/>
                          <a:latin typeface="Calibri" panose="020F0502020204030204" pitchFamily="34" charset="0"/>
                        </a:rPr>
                      </a:br>
                      <a:r>
                        <a:rPr lang="en-IN" sz="1400" b="0" i="0" u="none" strike="noStrike" dirty="0">
                          <a:solidFill>
                            <a:srgbClr val="000000"/>
                          </a:solidFill>
                          <a:effectLst/>
                          <a:latin typeface="Calibri" panose="020F0502020204030204" pitchFamily="34" charset="0"/>
                        </a:rPr>
                        <a:t>TABLE &lt;TABLENAME&gt;</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400" b="0" i="0" u="none" strike="noStrike" dirty="0">
                          <a:solidFill>
                            <a:srgbClr val="000000"/>
                          </a:solidFill>
                          <a:effectLst/>
                          <a:latin typeface="Calibri" panose="020F0502020204030204" pitchFamily="34" charset="0"/>
                        </a:rPr>
                        <a:t>CREATE TEMPORARY </a:t>
                      </a:r>
                      <a:br>
                        <a:rPr lang="en-IN" sz="1400" b="0" i="0" u="none" strike="noStrike" dirty="0">
                          <a:solidFill>
                            <a:srgbClr val="000000"/>
                          </a:solidFill>
                          <a:effectLst/>
                          <a:latin typeface="Calibri" panose="020F0502020204030204" pitchFamily="34" charset="0"/>
                        </a:rPr>
                      </a:br>
                      <a:r>
                        <a:rPr lang="en-IN" sz="1400" b="0" i="0" u="none" strike="noStrike" dirty="0">
                          <a:solidFill>
                            <a:srgbClr val="000000"/>
                          </a:solidFill>
                          <a:effectLst/>
                          <a:latin typeface="Calibri" panose="020F0502020204030204" pitchFamily="34" charset="0"/>
                        </a:rPr>
                        <a:t>TABLE &lt;TABLENAME&gt;</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400" b="0" i="0" u="none" strike="noStrike" dirty="0">
                          <a:solidFill>
                            <a:srgbClr val="000000"/>
                          </a:solidFill>
                          <a:effectLst/>
                          <a:latin typeface="Calibri" panose="020F0502020204030204" pitchFamily="34" charset="0"/>
                        </a:rPr>
                        <a:t>CREATE EXTERNAL </a:t>
                      </a:r>
                      <a:br>
                        <a:rPr lang="en-IN" sz="1400" b="0" i="0" u="none" strike="noStrike" dirty="0">
                          <a:solidFill>
                            <a:srgbClr val="000000"/>
                          </a:solidFill>
                          <a:effectLst/>
                          <a:latin typeface="Calibri" panose="020F0502020204030204" pitchFamily="34" charset="0"/>
                        </a:rPr>
                      </a:br>
                      <a:r>
                        <a:rPr lang="en-IN" sz="1400" b="0" i="0" u="none" strike="noStrike" dirty="0">
                          <a:solidFill>
                            <a:srgbClr val="000000"/>
                          </a:solidFill>
                          <a:effectLst/>
                          <a:latin typeface="Calibri" panose="020F0502020204030204" pitchFamily="34" charset="0"/>
                        </a:rPr>
                        <a:t>TABLE &lt;TABLENAME&gt;</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91945128"/>
                  </a:ext>
                </a:extLst>
              </a:tr>
              <a:tr h="297368">
                <a:tc>
                  <a:txBody>
                    <a:bodyPr/>
                    <a:lstStyle/>
                    <a:p>
                      <a:pPr algn="l" fontAlgn="b"/>
                      <a:r>
                        <a:rPr lang="en-IN" sz="1600" b="1" i="0" u="none" strike="noStrike" dirty="0">
                          <a:solidFill>
                            <a:srgbClr val="000000"/>
                          </a:solidFill>
                          <a:effectLst/>
                          <a:latin typeface="Calibri" panose="020F0502020204030204" pitchFamily="34" charset="0"/>
                        </a:rPr>
                        <a:t>Persistence</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400" b="0" i="0" u="none" strike="noStrike">
                          <a:solidFill>
                            <a:srgbClr val="000000"/>
                          </a:solidFill>
                          <a:effectLst/>
                          <a:latin typeface="Calibri" panose="020F0502020204030204" pitchFamily="34" charset="0"/>
                        </a:rPr>
                        <a:t>Until explictily Dropped</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400" b="0" i="0" u="none" strike="noStrike">
                          <a:solidFill>
                            <a:srgbClr val="000000"/>
                          </a:solidFill>
                          <a:effectLst/>
                          <a:latin typeface="Calibri" panose="020F0502020204030204" pitchFamily="34" charset="0"/>
                        </a:rPr>
                        <a:t>Until explictily Dropped</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400" b="0" i="0" u="none" strike="noStrike" dirty="0">
                          <a:solidFill>
                            <a:srgbClr val="000000"/>
                          </a:solidFill>
                          <a:effectLst/>
                          <a:latin typeface="Calibri" panose="020F0502020204030204" pitchFamily="34" charset="0"/>
                        </a:rPr>
                        <a:t>Remainder of Session</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400" b="0" i="0" u="none" strike="noStrike" dirty="0">
                          <a:solidFill>
                            <a:srgbClr val="000000"/>
                          </a:solidFill>
                          <a:effectLst/>
                          <a:latin typeface="Calibri" panose="020F0502020204030204" pitchFamily="34" charset="0"/>
                        </a:rPr>
                        <a:t>Until </a:t>
                      </a:r>
                      <a:r>
                        <a:rPr lang="en-IN" sz="1400" b="0" i="0" u="none" strike="noStrike" dirty="0" err="1">
                          <a:solidFill>
                            <a:srgbClr val="000000"/>
                          </a:solidFill>
                          <a:effectLst/>
                          <a:latin typeface="Calibri" panose="020F0502020204030204" pitchFamily="34" charset="0"/>
                        </a:rPr>
                        <a:t>explictily</a:t>
                      </a:r>
                      <a:r>
                        <a:rPr lang="en-IN" sz="1400" b="0" i="0" u="none" strike="noStrike" dirty="0">
                          <a:solidFill>
                            <a:srgbClr val="000000"/>
                          </a:solidFill>
                          <a:effectLst/>
                          <a:latin typeface="Calibri" panose="020F0502020204030204" pitchFamily="34" charset="0"/>
                        </a:rPr>
                        <a:t> Dropped</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46699231"/>
                  </a:ext>
                </a:extLst>
              </a:tr>
              <a:tr h="551667">
                <a:tc>
                  <a:txBody>
                    <a:bodyPr/>
                    <a:lstStyle/>
                    <a:p>
                      <a:pPr algn="l" fontAlgn="b"/>
                      <a:r>
                        <a:rPr lang="en-IN" sz="1600" b="1" i="0" u="none" strike="noStrike" dirty="0">
                          <a:solidFill>
                            <a:srgbClr val="000000"/>
                          </a:solidFill>
                          <a:effectLst/>
                          <a:latin typeface="Calibri" panose="020F0502020204030204" pitchFamily="34" charset="0"/>
                        </a:rPr>
                        <a:t>Time Travel (Retention)</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400" b="0" i="0" u="none" strike="noStrike" dirty="0">
                          <a:solidFill>
                            <a:srgbClr val="000000"/>
                          </a:solidFill>
                          <a:effectLst/>
                          <a:latin typeface="Calibri" panose="020F0502020204030204" pitchFamily="34" charset="0"/>
                        </a:rPr>
                        <a:t>0-90days* (20)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400" b="0" i="0" u="none" strike="noStrike" dirty="0">
                          <a:solidFill>
                            <a:srgbClr val="000000"/>
                          </a:solidFill>
                          <a:effectLst/>
                          <a:latin typeface="Calibri" panose="020F0502020204030204" pitchFamily="34" charset="0"/>
                        </a:rPr>
                        <a:t>0 or 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400" b="0" i="0" u="none" strike="noStrike" dirty="0">
                          <a:solidFill>
                            <a:srgbClr val="000000"/>
                          </a:solidFill>
                          <a:effectLst/>
                          <a:latin typeface="Calibri" panose="020F0502020204030204" pitchFamily="34" charset="0"/>
                        </a:rPr>
                        <a:t>0 or 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400" b="0" i="0" u="none" strike="noStrike" dirty="0">
                          <a:solidFill>
                            <a:srgbClr val="000000"/>
                          </a:solidFill>
                          <a:effectLst/>
                          <a:latin typeface="Calibri" panose="020F0502020204030204" pitchFamily="34" charset="0"/>
                        </a:rPr>
                        <a:t>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52565928"/>
                  </a:ext>
                </a:extLst>
              </a:tr>
              <a:tr h="297368">
                <a:tc>
                  <a:txBody>
                    <a:bodyPr/>
                    <a:lstStyle/>
                    <a:p>
                      <a:pPr algn="l" fontAlgn="b"/>
                      <a:r>
                        <a:rPr lang="en-IN" sz="1600" b="1" i="0" u="none" strike="noStrike" dirty="0">
                          <a:solidFill>
                            <a:srgbClr val="000000"/>
                          </a:solidFill>
                          <a:effectLst/>
                          <a:latin typeface="Calibri" panose="020F0502020204030204" pitchFamily="34" charset="0"/>
                        </a:rPr>
                        <a:t>Fail Safe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dirty="0">
                          <a:solidFill>
                            <a:srgbClr val="000000"/>
                          </a:solidFill>
                          <a:effectLst/>
                          <a:latin typeface="Calibri" panose="020F0502020204030204" pitchFamily="34" charset="0"/>
                        </a:rPr>
                        <a:t>7</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dirty="0">
                          <a:solidFill>
                            <a:srgbClr val="000000"/>
                          </a:solidFill>
                          <a:effectLst/>
                          <a:latin typeface="Calibri" panose="020F0502020204030204" pitchFamily="34" charset="0"/>
                        </a:rPr>
                        <a:t>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dirty="0">
                          <a:solidFill>
                            <a:srgbClr val="000000"/>
                          </a:solidFill>
                          <a:effectLst/>
                          <a:latin typeface="Calibri" panose="020F0502020204030204" pitchFamily="34" charset="0"/>
                        </a:rPr>
                        <a:t>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400" b="0" i="0" u="none" strike="noStrike" dirty="0">
                          <a:solidFill>
                            <a:srgbClr val="000000"/>
                          </a:solidFill>
                          <a:effectLst/>
                          <a:latin typeface="Calibri" panose="020F0502020204030204" pitchFamily="34" charset="0"/>
                        </a:rPr>
                        <a:t>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85509878"/>
                  </a:ext>
                </a:extLst>
              </a:tr>
              <a:tr h="1097180">
                <a:tc>
                  <a:txBody>
                    <a:bodyPr/>
                    <a:lstStyle/>
                    <a:p>
                      <a:pPr algn="l" fontAlgn="b"/>
                      <a:r>
                        <a:rPr lang="en-IN" sz="1600" b="1" i="0" u="none" strike="noStrike" dirty="0">
                          <a:solidFill>
                            <a:srgbClr val="000000"/>
                          </a:solidFill>
                          <a:effectLst/>
                          <a:latin typeface="Calibri" panose="020F0502020204030204" pitchFamily="34" charset="0"/>
                        </a:rPr>
                        <a:t>Cloning</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effectLst/>
                          <a:latin typeface="Calibri" panose="020F0502020204030204" pitchFamily="34" charset="0"/>
                        </a:rPr>
                        <a:t>Yes, Can be cloned in Permanent ,Transient &amp; Temporary Table</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effectLst/>
                          <a:latin typeface="Calibri" panose="020F0502020204030204" pitchFamily="34" charset="0"/>
                        </a:rPr>
                        <a:t>Yes, Can be cloned in Transient &amp; Temporary Table</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effectLst/>
                          <a:latin typeface="Calibri" panose="020F0502020204030204" pitchFamily="34" charset="0"/>
                        </a:rPr>
                        <a:t>Yes, Can be cloned in Transient &amp; Temporary Table</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400" b="0" i="0" u="none" strike="noStrike" dirty="0">
                          <a:solidFill>
                            <a:srgbClr val="000000"/>
                          </a:solidFill>
                          <a:effectLst/>
                          <a:latin typeface="Calibri" panose="020F0502020204030204" pitchFamily="34" charset="0"/>
                        </a:rPr>
                        <a:t>No</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19469278"/>
                  </a:ext>
                </a:extLst>
              </a:tr>
              <a:tr h="297368">
                <a:tc>
                  <a:txBody>
                    <a:bodyPr/>
                    <a:lstStyle/>
                    <a:p>
                      <a:pPr algn="l" fontAlgn="b"/>
                      <a:r>
                        <a:rPr lang="en-IN" sz="1600" b="1" i="0" u="none" strike="noStrike" dirty="0">
                          <a:solidFill>
                            <a:srgbClr val="000000"/>
                          </a:solidFill>
                          <a:effectLst/>
                          <a:latin typeface="Calibri" panose="020F0502020204030204" pitchFamily="34" charset="0"/>
                        </a:rPr>
                        <a:t>View creation</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400" b="0" i="0" u="none" strike="noStrike" dirty="0">
                          <a:solidFill>
                            <a:srgbClr val="000000"/>
                          </a:solidFill>
                          <a:effectLst/>
                          <a:latin typeface="Calibri" panose="020F0502020204030204" pitchFamily="34" charset="0"/>
                        </a:rPr>
                        <a:t>Yes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400" b="0" i="0" u="none" strike="noStrike" dirty="0">
                          <a:solidFill>
                            <a:srgbClr val="000000"/>
                          </a:solidFill>
                          <a:effectLst/>
                          <a:latin typeface="Calibri" panose="020F0502020204030204" pitchFamily="34" charset="0"/>
                        </a:rPr>
                        <a:t>Yes</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400" b="0" i="0" u="none" strike="noStrike" dirty="0">
                          <a:solidFill>
                            <a:srgbClr val="000000"/>
                          </a:solidFill>
                          <a:effectLst/>
                          <a:latin typeface="Calibri" panose="020F0502020204030204" pitchFamily="34" charset="0"/>
                        </a:rPr>
                        <a:t>Yes</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400" b="0" i="0" u="none" strike="noStrike" dirty="0">
                          <a:solidFill>
                            <a:srgbClr val="000000"/>
                          </a:solidFill>
                          <a:effectLst/>
                          <a:latin typeface="Calibri" panose="020F0502020204030204" pitchFamily="34" charset="0"/>
                        </a:rPr>
                        <a:t>Yes</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4574254"/>
                  </a:ext>
                </a:extLst>
              </a:tr>
            </a:tbl>
          </a:graphicData>
        </a:graphic>
      </p:graphicFrame>
    </p:spTree>
    <p:extLst>
      <p:ext uri="{BB962C8B-B14F-4D97-AF65-F5344CB8AC3E}">
        <p14:creationId xmlns:p14="http://schemas.microsoft.com/office/powerpoint/2010/main" val="21174815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27D15F9-FBA9-45B6-A1EE-7E26109074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549D845D-9A57-49AC-9523-BB0D6DA6FEC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13" name="Freeform 44">
              <a:extLst>
                <a:ext uri="{FF2B5EF4-FFF2-40B4-BE49-F238E27FC236}">
                  <a16:creationId xmlns:a16="http://schemas.microsoft.com/office/drawing/2014/main" id="{3348EFE1-9D21-4DC0-8EC9-C8876706132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5">
              <a:extLst>
                <a:ext uri="{FF2B5EF4-FFF2-40B4-BE49-F238E27FC236}">
                  <a16:creationId xmlns:a16="http://schemas.microsoft.com/office/drawing/2014/main" id="{D9CD0CF4-76F6-470E-A8EF-DD74FC196CA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46">
              <a:extLst>
                <a:ext uri="{FF2B5EF4-FFF2-40B4-BE49-F238E27FC236}">
                  <a16:creationId xmlns:a16="http://schemas.microsoft.com/office/drawing/2014/main" id="{71645EB6-7E0C-491E-9A5B-C25E80A64AF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7">
              <a:extLst>
                <a:ext uri="{FF2B5EF4-FFF2-40B4-BE49-F238E27FC236}">
                  <a16:creationId xmlns:a16="http://schemas.microsoft.com/office/drawing/2014/main" id="{D20E5CAC-62A4-48E1-9F9F-1F817668311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Rectangle 16">
              <a:extLst>
                <a:ext uri="{FF2B5EF4-FFF2-40B4-BE49-F238E27FC236}">
                  <a16:creationId xmlns:a16="http://schemas.microsoft.com/office/drawing/2014/main" id="{053A11D2-F06B-447E-96A7-27A21A8FA64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EDC19309-55C5-5048-5AD6-E104DC61652B}"/>
              </a:ext>
            </a:extLst>
          </p:cNvPr>
          <p:cNvSpPr>
            <a:spLocks noGrp="1"/>
          </p:cNvSpPr>
          <p:nvPr>
            <p:ph type="title"/>
          </p:nvPr>
        </p:nvSpPr>
        <p:spPr>
          <a:xfrm>
            <a:off x="1119322" y="788289"/>
            <a:ext cx="10306520" cy="1325563"/>
          </a:xfrm>
        </p:spPr>
        <p:txBody>
          <a:bodyPr>
            <a:normAutofit/>
          </a:bodyPr>
          <a:lstStyle/>
          <a:p>
            <a:r>
              <a:rPr lang="en-US" sz="4000" dirty="0">
                <a:solidFill>
                  <a:srgbClr val="FFFFFF"/>
                </a:solidFill>
              </a:rPr>
              <a:t>Types of Constraints</a:t>
            </a:r>
            <a:endParaRPr lang="en-IN" sz="4000" dirty="0">
              <a:solidFill>
                <a:srgbClr val="FFFFFF"/>
              </a:solidFill>
            </a:endParaRPr>
          </a:p>
        </p:txBody>
      </p:sp>
      <p:graphicFrame>
        <p:nvGraphicFramePr>
          <p:cNvPr id="7" name="Table 7">
            <a:extLst>
              <a:ext uri="{FF2B5EF4-FFF2-40B4-BE49-F238E27FC236}">
                <a16:creationId xmlns:a16="http://schemas.microsoft.com/office/drawing/2014/main" id="{95039103-7EFA-5E80-498D-E0B369FD223B}"/>
              </a:ext>
            </a:extLst>
          </p:cNvPr>
          <p:cNvGraphicFramePr>
            <a:graphicFrameLocks noGrp="1"/>
          </p:cNvGraphicFramePr>
          <p:nvPr>
            <p:extLst>
              <p:ext uri="{D42A27DB-BD31-4B8C-83A1-F6EECF244321}">
                <p14:modId xmlns:p14="http://schemas.microsoft.com/office/powerpoint/2010/main" val="1101850087"/>
              </p:ext>
            </p:extLst>
          </p:nvPr>
        </p:nvGraphicFramePr>
        <p:xfrm>
          <a:off x="1405288" y="2530649"/>
          <a:ext cx="10020554" cy="3783524"/>
        </p:xfrm>
        <a:graphic>
          <a:graphicData uri="http://schemas.openxmlformats.org/drawingml/2006/table">
            <a:tbl>
              <a:tblPr firstRow="1" bandRow="1">
                <a:tableStyleId>{073A0DAA-6AF3-43AB-8588-CEC1D06C72B9}</a:tableStyleId>
              </a:tblPr>
              <a:tblGrid>
                <a:gridCol w="10020554">
                  <a:extLst>
                    <a:ext uri="{9D8B030D-6E8A-4147-A177-3AD203B41FA5}">
                      <a16:colId xmlns:a16="http://schemas.microsoft.com/office/drawing/2014/main" val="2620753470"/>
                    </a:ext>
                  </a:extLst>
                </a:gridCol>
              </a:tblGrid>
              <a:tr h="3783524">
                <a:tc>
                  <a:txBody>
                    <a:bodyPr/>
                    <a:lstStyle/>
                    <a:p>
                      <a:r>
                        <a:rPr lang="en-IN" dirty="0">
                          <a:solidFill>
                            <a:schemeClr val="tx1"/>
                          </a:solidFill>
                        </a:rPr>
                        <a:t>1- PRIMARY KEY –no dupes no null values (1,2,3,4,5)</a:t>
                      </a:r>
                    </a:p>
                    <a:p>
                      <a:r>
                        <a:rPr lang="en-IN" dirty="0">
                          <a:solidFill>
                            <a:schemeClr val="tx1"/>
                          </a:solidFill>
                        </a:rPr>
                        <a:t>2- UNIQUE  --no dupes but a single null allowed</a:t>
                      </a:r>
                    </a:p>
                    <a:p>
                      <a:r>
                        <a:rPr lang="en-IN" dirty="0">
                          <a:solidFill>
                            <a:schemeClr val="tx1"/>
                          </a:solidFill>
                        </a:rPr>
                        <a:t>3- DEFAULT– default value will be inserted in column</a:t>
                      </a:r>
                    </a:p>
                    <a:p>
                      <a:r>
                        <a:rPr lang="en-IN" dirty="0">
                          <a:solidFill>
                            <a:schemeClr val="tx1"/>
                          </a:solidFill>
                        </a:rPr>
                        <a:t>4- FOREIGN KEY – will be having only those values which are in PK(1,1,2,3,3,4,5,nul ) *6,7,8</a:t>
                      </a:r>
                    </a:p>
                    <a:p>
                      <a:r>
                        <a:rPr lang="en-IN" dirty="0">
                          <a:solidFill>
                            <a:schemeClr val="tx1"/>
                          </a:solidFill>
                        </a:rPr>
                        <a:t>5- NOT NULL (enforced by snowflake)</a:t>
                      </a:r>
                    </a:p>
                    <a:p>
                      <a:endParaRPr lang="en-IN" dirty="0">
                        <a:solidFill>
                          <a:schemeClr val="tx1"/>
                        </a:solidFill>
                      </a:endParaRPr>
                    </a:p>
                    <a:p>
                      <a:r>
                        <a:rPr lang="en-IN" dirty="0">
                          <a:solidFill>
                            <a:schemeClr val="tx1"/>
                          </a:solidFill>
                        </a:rPr>
                        <a:t>Note: S</a:t>
                      </a:r>
                      <a:r>
                        <a:rPr lang="en-US" sz="1800" b="0" kern="1200" dirty="0" err="1">
                          <a:solidFill>
                            <a:schemeClr val="tx1"/>
                          </a:solidFill>
                          <a:effectLst/>
                        </a:rPr>
                        <a:t>nowflake</a:t>
                      </a:r>
                      <a:r>
                        <a:rPr lang="en-US" sz="1800" b="0" kern="1200" dirty="0">
                          <a:solidFill>
                            <a:schemeClr val="tx1"/>
                          </a:solidFill>
                          <a:effectLst/>
                        </a:rPr>
                        <a:t> supports defining and maintaining constraints, but does not enforce them, except for NOT NULL constraints, which are always enforced.</a:t>
                      </a:r>
                    </a:p>
                    <a:p>
                      <a:r>
                        <a:rPr lang="en-US" sz="1800" b="0" kern="1200" dirty="0">
                          <a:solidFill>
                            <a:schemeClr val="tx1"/>
                          </a:solidFill>
                          <a:effectLst/>
                        </a:rPr>
                        <a:t>Constraints are provided primarily for data modeling purposes and compatibility with other databases, as well as to support client tools that utilize constraints. For example, Tableau supports using constraints to perform join culling (join elimination), which can improve the performance of generated queries and cube refresh.</a:t>
                      </a:r>
                    </a:p>
                    <a:p>
                      <a:endParaRPr lang="en-IN" dirty="0">
                        <a:solidFill>
                          <a:schemeClr val="tx1"/>
                        </a:solidFill>
                      </a:endParaRPr>
                    </a:p>
                  </a:txBody>
                  <a:tcPr>
                    <a:solidFill>
                      <a:schemeClr val="bg1"/>
                    </a:solidFill>
                  </a:tcPr>
                </a:tc>
                <a:extLst>
                  <a:ext uri="{0D108BD9-81ED-4DB2-BD59-A6C34878D82A}">
                    <a16:rowId xmlns:a16="http://schemas.microsoft.com/office/drawing/2014/main" val="839100575"/>
                  </a:ext>
                </a:extLst>
              </a:tr>
            </a:tbl>
          </a:graphicData>
        </a:graphic>
      </p:graphicFrame>
    </p:spTree>
    <p:extLst>
      <p:ext uri="{BB962C8B-B14F-4D97-AF65-F5344CB8AC3E}">
        <p14:creationId xmlns:p14="http://schemas.microsoft.com/office/powerpoint/2010/main" val="25756293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 name="Rectangle 10">
            <a:extLst>
              <a:ext uri="{FF2B5EF4-FFF2-40B4-BE49-F238E27FC236}">
                <a16:creationId xmlns:a16="http://schemas.microsoft.com/office/drawing/2014/main" id="{DD38EE57-B708-47C9-A4A4-E25F09FAB0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12">
            <a:extLst>
              <a:ext uri="{FF2B5EF4-FFF2-40B4-BE49-F238E27FC236}">
                <a16:creationId xmlns:a16="http://schemas.microsoft.com/office/drawing/2014/main" id="{57A28182-58A5-4DBB-8F64-BD944BCA81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14" name="Freeform 44">
              <a:extLst>
                <a:ext uri="{FF2B5EF4-FFF2-40B4-BE49-F238E27FC236}">
                  <a16:creationId xmlns:a16="http://schemas.microsoft.com/office/drawing/2014/main" id="{E4A9080E-7BA6-45FC-8677-8B9D5F4DAF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45">
              <a:extLst>
                <a:ext uri="{FF2B5EF4-FFF2-40B4-BE49-F238E27FC236}">
                  <a16:creationId xmlns:a16="http://schemas.microsoft.com/office/drawing/2014/main" id="{2163D516-75D4-4DE0-AC27-63719125AE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6">
              <a:extLst>
                <a:ext uri="{FF2B5EF4-FFF2-40B4-BE49-F238E27FC236}">
                  <a16:creationId xmlns:a16="http://schemas.microsoft.com/office/drawing/2014/main" id="{E74A26A5-C23A-46D4-B0FF-155FB383462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47">
              <a:extLst>
                <a:ext uri="{FF2B5EF4-FFF2-40B4-BE49-F238E27FC236}">
                  <a16:creationId xmlns:a16="http://schemas.microsoft.com/office/drawing/2014/main" id="{08E0243F-1062-43C6-AD04-130DFF6684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94C5517B-1B0F-47AA-93A5-36718996986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33495D21-66C9-4C36-BA08-DEE17C98A6CC}"/>
              </a:ext>
            </a:extLst>
          </p:cNvPr>
          <p:cNvSpPr>
            <a:spLocks noGrp="1"/>
          </p:cNvSpPr>
          <p:nvPr>
            <p:ph type="title"/>
          </p:nvPr>
        </p:nvSpPr>
        <p:spPr>
          <a:xfrm>
            <a:off x="1047280" y="759805"/>
            <a:ext cx="10306520" cy="1325563"/>
          </a:xfrm>
        </p:spPr>
        <p:txBody>
          <a:bodyPr>
            <a:normAutofit/>
          </a:bodyPr>
          <a:lstStyle/>
          <a:p>
            <a:r>
              <a:rPr lang="en-US" sz="4000" dirty="0">
                <a:solidFill>
                  <a:srgbClr val="FFFFFF"/>
                </a:solidFill>
              </a:rPr>
              <a:t>Views in Snowflake</a:t>
            </a:r>
            <a:endParaRPr lang="en-IN" sz="4000" dirty="0">
              <a:solidFill>
                <a:srgbClr val="FFFFFF"/>
              </a:solidFill>
            </a:endParaRPr>
          </a:p>
        </p:txBody>
      </p:sp>
      <p:sp>
        <p:nvSpPr>
          <p:cNvPr id="8" name="TextBox 7">
            <a:extLst>
              <a:ext uri="{FF2B5EF4-FFF2-40B4-BE49-F238E27FC236}">
                <a16:creationId xmlns:a16="http://schemas.microsoft.com/office/drawing/2014/main" id="{CCF5CA1F-3E24-9ED3-561C-A57A5AD6B569}"/>
              </a:ext>
            </a:extLst>
          </p:cNvPr>
          <p:cNvSpPr txBox="1"/>
          <p:nvPr/>
        </p:nvSpPr>
        <p:spPr>
          <a:xfrm>
            <a:off x="1349616" y="2177172"/>
            <a:ext cx="9336905" cy="4616648"/>
          </a:xfrm>
          <a:prstGeom prst="rect">
            <a:avLst/>
          </a:prstGeom>
          <a:noFill/>
        </p:spPr>
        <p:txBody>
          <a:bodyPr wrap="square">
            <a:spAutoFit/>
          </a:bodyPr>
          <a:lstStyle/>
          <a:p>
            <a:r>
              <a:rPr lang="en-US" sz="1300" dirty="0">
                <a:latin typeface="Arial" panose="020B0604020202020204" pitchFamily="34" charset="0"/>
                <a:cs typeface="Arial" panose="020B0604020202020204" pitchFamily="34" charset="0"/>
              </a:rPr>
              <a:t>View are like Virtual Tables.</a:t>
            </a:r>
            <a:r>
              <a:rPr lang="en-US" sz="1400" b="0" i="0" dirty="0">
                <a:solidFill>
                  <a:srgbClr val="000000"/>
                </a:solidFill>
                <a:effectLst/>
                <a:latin typeface="Arial" panose="020B0604020202020204" pitchFamily="34" charset="0"/>
              </a:rPr>
              <a:t> A view allows the result of a query to be accessed as if it were a table.</a:t>
            </a:r>
          </a:p>
          <a:p>
            <a:r>
              <a:rPr lang="en-US" sz="1400" dirty="0">
                <a:solidFill>
                  <a:srgbClr val="000000"/>
                </a:solidFill>
                <a:latin typeface="Arial" panose="020B0604020202020204" pitchFamily="34" charset="0"/>
                <a:cs typeface="Arial" panose="020B0604020202020204" pitchFamily="34" charset="0"/>
              </a:rPr>
              <a:t>We can use view to hide the complexity of our Table calculations or to implement the Column level or row level security.</a:t>
            </a:r>
          </a:p>
          <a:p>
            <a:endParaRPr lang="en-US" sz="1400" dirty="0">
              <a:solidFill>
                <a:srgbClr val="000000"/>
              </a:solidFill>
              <a:latin typeface="Arial" panose="020B0604020202020204" pitchFamily="34" charset="0"/>
              <a:cs typeface="Arial" panose="020B0604020202020204" pitchFamily="34" charset="0"/>
            </a:endParaRPr>
          </a:p>
          <a:p>
            <a:r>
              <a:rPr lang="en-US" sz="1400" dirty="0">
                <a:solidFill>
                  <a:srgbClr val="000000"/>
                </a:solidFill>
                <a:latin typeface="Arial" panose="020B0604020202020204" pitchFamily="34" charset="0"/>
                <a:cs typeface="Arial" panose="020B0604020202020204" pitchFamily="34" charset="0"/>
              </a:rPr>
              <a:t>View are of Two Types</a:t>
            </a:r>
          </a:p>
          <a:p>
            <a:r>
              <a:rPr lang="en-US" sz="1400" dirty="0">
                <a:solidFill>
                  <a:srgbClr val="000000"/>
                </a:solidFill>
                <a:latin typeface="Arial" panose="020B0604020202020204" pitchFamily="34" charset="0"/>
                <a:cs typeface="Arial" panose="020B0604020202020204" pitchFamily="34" charset="0"/>
              </a:rPr>
              <a:t>1- Normal View</a:t>
            </a:r>
          </a:p>
          <a:p>
            <a:r>
              <a:rPr lang="en-US" sz="1400" dirty="0">
                <a:solidFill>
                  <a:srgbClr val="000000"/>
                </a:solidFill>
                <a:latin typeface="Arial" panose="020B0604020202020204" pitchFamily="34" charset="0"/>
                <a:cs typeface="Arial" panose="020B0604020202020204" pitchFamily="34" charset="0"/>
              </a:rPr>
              <a:t>2- </a:t>
            </a:r>
            <a:r>
              <a:rPr lang="en-IN" sz="1400" dirty="0"/>
              <a:t>Materialized</a:t>
            </a:r>
            <a:r>
              <a:rPr lang="en-US" sz="1400" dirty="0">
                <a:solidFill>
                  <a:srgbClr val="000000"/>
                </a:solidFill>
                <a:latin typeface="Arial" panose="020B0604020202020204" pitchFamily="34" charset="0"/>
                <a:cs typeface="Arial" panose="020B0604020202020204" pitchFamily="34" charset="0"/>
              </a:rPr>
              <a:t> View </a:t>
            </a:r>
          </a:p>
          <a:p>
            <a:r>
              <a:rPr lang="en-US" sz="1400" dirty="0">
                <a:solidFill>
                  <a:srgbClr val="000000"/>
                </a:solidFill>
                <a:latin typeface="Arial" panose="020B0604020202020204" pitchFamily="34" charset="0"/>
                <a:cs typeface="Arial" panose="020B0604020202020204" pitchFamily="34" charset="0"/>
              </a:rPr>
              <a:t>Syntax: Create View &lt;</a:t>
            </a:r>
            <a:r>
              <a:rPr lang="en-US" sz="1400" dirty="0" err="1">
                <a:solidFill>
                  <a:srgbClr val="000000"/>
                </a:solidFill>
                <a:latin typeface="Arial" panose="020B0604020202020204" pitchFamily="34" charset="0"/>
                <a:cs typeface="Arial" panose="020B0604020202020204" pitchFamily="34" charset="0"/>
              </a:rPr>
              <a:t>ViewName</a:t>
            </a:r>
            <a:r>
              <a:rPr lang="en-US" sz="1400" dirty="0">
                <a:solidFill>
                  <a:srgbClr val="000000"/>
                </a:solidFill>
                <a:latin typeface="Arial" panose="020B0604020202020204" pitchFamily="34" charset="0"/>
                <a:cs typeface="Arial" panose="020B0604020202020204" pitchFamily="34" charset="0"/>
              </a:rPr>
              <a:t>&gt; AS Select Column1,column2 from Table</a:t>
            </a:r>
          </a:p>
          <a:p>
            <a:endParaRPr lang="en-IN" sz="1400" dirty="0">
              <a:solidFill>
                <a:srgbClr val="000000"/>
              </a:solidFill>
              <a:latin typeface="Arial" panose="020B0604020202020204" pitchFamily="34" charset="0"/>
              <a:cs typeface="Arial" panose="020B0604020202020204" pitchFamily="34" charset="0"/>
            </a:endParaRPr>
          </a:p>
          <a:p>
            <a:r>
              <a:rPr lang="en-IN" sz="1400" b="1" dirty="0">
                <a:solidFill>
                  <a:srgbClr val="000000"/>
                </a:solidFill>
                <a:latin typeface="Arial" panose="020B0604020202020204" pitchFamily="34" charset="0"/>
                <a:cs typeface="Arial" panose="020B0604020202020204" pitchFamily="34" charset="0"/>
              </a:rPr>
              <a:t>Normal View</a:t>
            </a:r>
          </a:p>
          <a:p>
            <a:pPr algn="l"/>
            <a:r>
              <a:rPr lang="en-US" sz="1400" b="0" i="0" dirty="0">
                <a:solidFill>
                  <a:srgbClr val="000000"/>
                </a:solidFill>
                <a:effectLst/>
                <a:latin typeface="Arial" panose="020B0604020202020204" pitchFamily="34" charset="0"/>
              </a:rPr>
              <a:t>A view is basically a named definition of a query. A non-materialized view’s results are created by executing the query at the time that the view is referenced in a query. The results are not stored for future use. Performance is slower than with materialized views. Non-materialized views are the most common type of view.</a:t>
            </a:r>
          </a:p>
          <a:p>
            <a:pPr algn="l"/>
            <a:r>
              <a:rPr lang="en-US" sz="1400" b="0" i="0" dirty="0">
                <a:solidFill>
                  <a:srgbClr val="000000"/>
                </a:solidFill>
                <a:effectLst/>
                <a:latin typeface="Arial" panose="020B0604020202020204" pitchFamily="34" charset="0"/>
              </a:rPr>
              <a:t>Any query expression that returns a valid result can be used to create a non-materialized view, such as:</a:t>
            </a:r>
          </a:p>
          <a:p>
            <a:pPr algn="l">
              <a:buFont typeface="Arial" panose="020B0604020202020204" pitchFamily="34" charset="0"/>
              <a:buChar char="•"/>
            </a:pPr>
            <a:r>
              <a:rPr lang="en-US" sz="1400" b="0" i="0" dirty="0">
                <a:solidFill>
                  <a:srgbClr val="000000"/>
                </a:solidFill>
                <a:effectLst/>
                <a:latin typeface="Arial" panose="020B0604020202020204" pitchFamily="34" charset="0"/>
              </a:rPr>
              <a:t>Selecting some (or all) columns in a table.</a:t>
            </a:r>
          </a:p>
          <a:p>
            <a:pPr algn="l">
              <a:buFont typeface="Arial" panose="020B0604020202020204" pitchFamily="34" charset="0"/>
              <a:buChar char="•"/>
            </a:pPr>
            <a:r>
              <a:rPr lang="en-US" sz="1400" b="0" i="0" dirty="0">
                <a:solidFill>
                  <a:srgbClr val="000000"/>
                </a:solidFill>
                <a:effectLst/>
                <a:latin typeface="Arial" panose="020B0604020202020204" pitchFamily="34" charset="0"/>
              </a:rPr>
              <a:t>Selecting a specific range of data in table columns.</a:t>
            </a:r>
          </a:p>
          <a:p>
            <a:pPr algn="l">
              <a:buFont typeface="Arial" panose="020B0604020202020204" pitchFamily="34" charset="0"/>
              <a:buChar char="•"/>
            </a:pPr>
            <a:r>
              <a:rPr lang="en-US" sz="1400" b="0" i="0" dirty="0">
                <a:solidFill>
                  <a:srgbClr val="000000"/>
                </a:solidFill>
                <a:effectLst/>
                <a:latin typeface="Arial" panose="020B0604020202020204" pitchFamily="34" charset="0"/>
              </a:rPr>
              <a:t>Joining data from two or more tables.</a:t>
            </a:r>
          </a:p>
          <a:p>
            <a:pPr algn="l">
              <a:buFont typeface="Arial" panose="020B0604020202020204" pitchFamily="34" charset="0"/>
              <a:buChar char="•"/>
            </a:pPr>
            <a:endParaRPr lang="en-US" sz="1400" dirty="0">
              <a:solidFill>
                <a:srgbClr val="000000"/>
              </a:solidFill>
              <a:latin typeface="Arial" panose="020B0604020202020204" pitchFamily="34" charset="0"/>
            </a:endParaRPr>
          </a:p>
          <a:p>
            <a:pPr algn="l">
              <a:buFont typeface="Arial" panose="020B0604020202020204" pitchFamily="34" charset="0"/>
              <a:buChar char="•"/>
            </a:pPr>
            <a:r>
              <a:rPr lang="en-US" sz="1400" b="0" i="0" dirty="0">
                <a:solidFill>
                  <a:srgbClr val="000000"/>
                </a:solidFill>
                <a:effectLst/>
                <a:latin typeface="Arial" panose="020B0604020202020204" pitchFamily="34" charset="0"/>
              </a:rPr>
              <a:t>Materialized Views are designed to improve performance. Materialized Views contain a copy of a subset of the data in a table. Depending upon the amount of data in the table and in the materialized view, scanning the materialized view can be much faster than scanning the table. Materialized views also support clustering</a:t>
            </a:r>
            <a:endParaRPr lang="en-US" sz="13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965304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 name="Rectangle 10">
            <a:extLst>
              <a:ext uri="{FF2B5EF4-FFF2-40B4-BE49-F238E27FC236}">
                <a16:creationId xmlns:a16="http://schemas.microsoft.com/office/drawing/2014/main" id="{DD38EE57-B708-47C9-A4A4-E25F09FAB0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12">
            <a:extLst>
              <a:ext uri="{FF2B5EF4-FFF2-40B4-BE49-F238E27FC236}">
                <a16:creationId xmlns:a16="http://schemas.microsoft.com/office/drawing/2014/main" id="{57A28182-58A5-4DBB-8F64-BD944BCA81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14" name="Freeform 44">
              <a:extLst>
                <a:ext uri="{FF2B5EF4-FFF2-40B4-BE49-F238E27FC236}">
                  <a16:creationId xmlns:a16="http://schemas.microsoft.com/office/drawing/2014/main" id="{E4A9080E-7BA6-45FC-8677-8B9D5F4DAF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45">
              <a:extLst>
                <a:ext uri="{FF2B5EF4-FFF2-40B4-BE49-F238E27FC236}">
                  <a16:creationId xmlns:a16="http://schemas.microsoft.com/office/drawing/2014/main" id="{2163D516-75D4-4DE0-AC27-63719125AE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6">
              <a:extLst>
                <a:ext uri="{FF2B5EF4-FFF2-40B4-BE49-F238E27FC236}">
                  <a16:creationId xmlns:a16="http://schemas.microsoft.com/office/drawing/2014/main" id="{E74A26A5-C23A-46D4-B0FF-155FB383462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47">
              <a:extLst>
                <a:ext uri="{FF2B5EF4-FFF2-40B4-BE49-F238E27FC236}">
                  <a16:creationId xmlns:a16="http://schemas.microsoft.com/office/drawing/2014/main" id="{08E0243F-1062-43C6-AD04-130DFF6684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94C5517B-1B0F-47AA-93A5-36718996986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33495D21-66C9-4C36-BA08-DEE17C98A6CC}"/>
              </a:ext>
            </a:extLst>
          </p:cNvPr>
          <p:cNvSpPr>
            <a:spLocks noGrp="1"/>
          </p:cNvSpPr>
          <p:nvPr>
            <p:ph type="title"/>
          </p:nvPr>
        </p:nvSpPr>
        <p:spPr>
          <a:xfrm>
            <a:off x="1047280" y="759805"/>
            <a:ext cx="10306520" cy="1325563"/>
          </a:xfrm>
        </p:spPr>
        <p:txBody>
          <a:bodyPr>
            <a:normAutofit/>
          </a:bodyPr>
          <a:lstStyle/>
          <a:p>
            <a:r>
              <a:rPr lang="en-IN" sz="4000" dirty="0">
                <a:solidFill>
                  <a:srgbClr val="FFFFFF"/>
                </a:solidFill>
              </a:rPr>
              <a:t>Advantages &amp; Limitation of Views</a:t>
            </a:r>
          </a:p>
        </p:txBody>
      </p:sp>
      <p:sp>
        <p:nvSpPr>
          <p:cNvPr id="8" name="TextBox 7">
            <a:extLst>
              <a:ext uri="{FF2B5EF4-FFF2-40B4-BE49-F238E27FC236}">
                <a16:creationId xmlns:a16="http://schemas.microsoft.com/office/drawing/2014/main" id="{CCF5CA1F-3E24-9ED3-561C-A57A5AD6B569}"/>
              </a:ext>
            </a:extLst>
          </p:cNvPr>
          <p:cNvSpPr txBox="1"/>
          <p:nvPr/>
        </p:nvSpPr>
        <p:spPr>
          <a:xfrm>
            <a:off x="1349616" y="2177172"/>
            <a:ext cx="9336905" cy="3108543"/>
          </a:xfrm>
          <a:prstGeom prst="rect">
            <a:avLst/>
          </a:prstGeom>
          <a:noFill/>
        </p:spPr>
        <p:txBody>
          <a:bodyPr wrap="square">
            <a:spAutoFit/>
          </a:bodyPr>
          <a:lstStyle/>
          <a:p>
            <a:r>
              <a:rPr lang="en-IN" sz="1600" b="1" dirty="0">
                <a:latin typeface="Arial" panose="020B0604020202020204" pitchFamily="34" charset="0"/>
                <a:cs typeface="Arial" panose="020B0604020202020204" pitchFamily="34" charset="0"/>
              </a:rPr>
              <a:t>Advantages</a:t>
            </a:r>
          </a:p>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 View Enables us to write more modular Code</a:t>
            </a:r>
          </a:p>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 View Allow granting access to a Subset of a Table</a:t>
            </a:r>
          </a:p>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 View can increase Performance</a:t>
            </a:r>
          </a:p>
          <a:p>
            <a:endParaRPr lang="en-IN" sz="1600" dirty="0">
              <a:latin typeface="Arial" panose="020B0604020202020204" pitchFamily="34" charset="0"/>
              <a:cs typeface="Arial" panose="020B0604020202020204" pitchFamily="34" charset="0"/>
            </a:endParaRPr>
          </a:p>
          <a:p>
            <a:endParaRPr lang="en-IN" sz="1600" dirty="0">
              <a:latin typeface="Arial" panose="020B0604020202020204" pitchFamily="34" charset="0"/>
              <a:cs typeface="Arial" panose="020B0604020202020204" pitchFamily="34" charset="0"/>
            </a:endParaRPr>
          </a:p>
          <a:p>
            <a:endParaRPr lang="en-IN" sz="1600" dirty="0">
              <a:latin typeface="Arial" panose="020B0604020202020204" pitchFamily="34" charset="0"/>
              <a:cs typeface="Arial" panose="020B0604020202020204" pitchFamily="34" charset="0"/>
            </a:endParaRPr>
          </a:p>
          <a:p>
            <a:r>
              <a:rPr lang="en-IN" sz="1600" b="1" dirty="0">
                <a:latin typeface="Arial" panose="020B0604020202020204" pitchFamily="34" charset="0"/>
                <a:cs typeface="Arial" panose="020B0604020202020204" pitchFamily="34" charset="0"/>
              </a:rPr>
              <a:t>Limitation:</a:t>
            </a:r>
          </a:p>
          <a:p>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We can not alter the Views, Definition can not be updated or altered</a:t>
            </a:r>
          </a:p>
          <a:p>
            <a:pPr marL="285750" indent="-285750">
              <a:buFont typeface="Arial" panose="020B0604020202020204" pitchFamily="34" charset="0"/>
              <a:buChar char="•"/>
            </a:pPr>
            <a:r>
              <a:rPr lang="en-US" b="0" i="0" dirty="0">
                <a:solidFill>
                  <a:srgbClr val="000000"/>
                </a:solidFill>
                <a:effectLst/>
                <a:latin typeface="Arial" panose="020B0604020202020204" pitchFamily="34" charset="0"/>
              </a:rPr>
              <a:t>Changes to a table are not automatically propagated to views created on that table</a:t>
            </a:r>
          </a:p>
          <a:p>
            <a:pPr marL="285750" indent="-285750">
              <a:buFont typeface="Arial" panose="020B0604020202020204" pitchFamily="34" charset="0"/>
              <a:buChar char="•"/>
            </a:pPr>
            <a:r>
              <a:rPr lang="en-US" dirty="0">
                <a:solidFill>
                  <a:srgbClr val="000000"/>
                </a:solidFill>
                <a:latin typeface="Arial" panose="020B0604020202020204" pitchFamily="34" charset="0"/>
                <a:cs typeface="Arial" panose="020B0604020202020204" pitchFamily="34" charset="0"/>
              </a:rPr>
              <a:t>Views are read only</a:t>
            </a:r>
            <a:endParaRPr lang="en-US"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422377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 name="Rectangle 10">
            <a:extLst>
              <a:ext uri="{FF2B5EF4-FFF2-40B4-BE49-F238E27FC236}">
                <a16:creationId xmlns:a16="http://schemas.microsoft.com/office/drawing/2014/main" id="{DD38EE57-B708-47C9-A4A4-E25F09FAB0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12">
            <a:extLst>
              <a:ext uri="{FF2B5EF4-FFF2-40B4-BE49-F238E27FC236}">
                <a16:creationId xmlns:a16="http://schemas.microsoft.com/office/drawing/2014/main" id="{57A28182-58A5-4DBB-8F64-BD944BCA81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14" name="Freeform 44">
              <a:extLst>
                <a:ext uri="{FF2B5EF4-FFF2-40B4-BE49-F238E27FC236}">
                  <a16:creationId xmlns:a16="http://schemas.microsoft.com/office/drawing/2014/main" id="{E4A9080E-7BA6-45FC-8677-8B9D5F4DAF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45">
              <a:extLst>
                <a:ext uri="{FF2B5EF4-FFF2-40B4-BE49-F238E27FC236}">
                  <a16:creationId xmlns:a16="http://schemas.microsoft.com/office/drawing/2014/main" id="{2163D516-75D4-4DE0-AC27-63719125AE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6">
              <a:extLst>
                <a:ext uri="{FF2B5EF4-FFF2-40B4-BE49-F238E27FC236}">
                  <a16:creationId xmlns:a16="http://schemas.microsoft.com/office/drawing/2014/main" id="{E74A26A5-C23A-46D4-B0FF-155FB383462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47">
              <a:extLst>
                <a:ext uri="{FF2B5EF4-FFF2-40B4-BE49-F238E27FC236}">
                  <a16:creationId xmlns:a16="http://schemas.microsoft.com/office/drawing/2014/main" id="{08E0243F-1062-43C6-AD04-130DFF6684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94C5517B-1B0F-47AA-93A5-36718996986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33495D21-66C9-4C36-BA08-DEE17C98A6CC}"/>
              </a:ext>
            </a:extLst>
          </p:cNvPr>
          <p:cNvSpPr>
            <a:spLocks noGrp="1"/>
          </p:cNvSpPr>
          <p:nvPr>
            <p:ph type="title"/>
          </p:nvPr>
        </p:nvSpPr>
        <p:spPr>
          <a:xfrm>
            <a:off x="1047280" y="759805"/>
            <a:ext cx="10306520" cy="1325563"/>
          </a:xfrm>
        </p:spPr>
        <p:txBody>
          <a:bodyPr>
            <a:normAutofit/>
          </a:bodyPr>
          <a:lstStyle/>
          <a:p>
            <a:r>
              <a:rPr lang="en-IN" sz="4000" dirty="0">
                <a:solidFill>
                  <a:srgbClr val="FFFFFF"/>
                </a:solidFill>
              </a:rPr>
              <a:t>Normal View vs Materialized View</a:t>
            </a:r>
          </a:p>
        </p:txBody>
      </p:sp>
      <p:sp>
        <p:nvSpPr>
          <p:cNvPr id="8" name="TextBox 7">
            <a:extLst>
              <a:ext uri="{FF2B5EF4-FFF2-40B4-BE49-F238E27FC236}">
                <a16:creationId xmlns:a16="http://schemas.microsoft.com/office/drawing/2014/main" id="{CCF5CA1F-3E24-9ED3-561C-A57A5AD6B569}"/>
              </a:ext>
            </a:extLst>
          </p:cNvPr>
          <p:cNvSpPr txBox="1"/>
          <p:nvPr/>
        </p:nvSpPr>
        <p:spPr>
          <a:xfrm>
            <a:off x="1349616" y="2177172"/>
            <a:ext cx="9336905" cy="470898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0000"/>
                </a:solidFill>
                <a:latin typeface="Arial" panose="020B0604020202020204" pitchFamily="34" charset="0"/>
              </a:rPr>
              <a:t>It is best to use a non-materialized view when the results of the view frequently change, the query isn’t so complex and expensive to rerun, and the results of the view often change. Regular views do incur compute costs but not storage costs. The compute cost to refresh the view and the storage cost will need to be weighed against the benefits of a materialized view when the results of a view change often.</a:t>
            </a:r>
          </a:p>
          <a:p>
            <a:endParaRPr lang="en-US" sz="1600" dirty="0">
              <a:latin typeface="Arial" panose="020B0604020202020204" pitchFamily="34" charset="0"/>
              <a:cs typeface="Arial" panose="020B0604020202020204" pitchFamily="34" charset="0"/>
            </a:endParaRPr>
          </a:p>
          <a:p>
            <a:endParaRPr lang="en-US" sz="1600" dirty="0">
              <a:latin typeface="Arial" panose="020B0604020202020204" pitchFamily="34" charset="0"/>
              <a:cs typeface="Arial" panose="020B0604020202020204" pitchFamily="34" charset="0"/>
            </a:endParaRPr>
          </a:p>
          <a:p>
            <a:pPr algn="l"/>
            <a:r>
              <a:rPr lang="en-US" b="0" i="0" dirty="0">
                <a:solidFill>
                  <a:srgbClr val="000000"/>
                </a:solidFill>
                <a:effectLst/>
                <a:latin typeface="Arial" panose="020B0604020202020204" pitchFamily="34" charset="0"/>
              </a:rPr>
              <a:t>Materialized views are particularly useful when:</a:t>
            </a:r>
          </a:p>
          <a:p>
            <a:pPr algn="l">
              <a:buFont typeface="Arial" panose="020B0604020202020204" pitchFamily="34" charset="0"/>
              <a:buChar char="•"/>
            </a:pPr>
            <a:r>
              <a:rPr lang="en-US" b="0" i="0" dirty="0">
                <a:solidFill>
                  <a:srgbClr val="000000"/>
                </a:solidFill>
                <a:effectLst/>
                <a:latin typeface="Arial" panose="020B0604020202020204" pitchFamily="34" charset="0"/>
              </a:rPr>
              <a:t>Query results contain a small number of rows and/or columns relative to the base table (the table on which the view is defined).</a:t>
            </a:r>
          </a:p>
          <a:p>
            <a:pPr algn="l">
              <a:buFont typeface="Arial" panose="020B0604020202020204" pitchFamily="34" charset="0"/>
              <a:buChar char="•"/>
            </a:pPr>
            <a:r>
              <a:rPr lang="en-US" b="0" i="0" dirty="0">
                <a:solidFill>
                  <a:srgbClr val="000000"/>
                </a:solidFill>
                <a:effectLst/>
                <a:latin typeface="Arial" panose="020B0604020202020204" pitchFamily="34" charset="0"/>
              </a:rPr>
              <a:t>Query results contain results that require significant processing, including:</a:t>
            </a:r>
          </a:p>
          <a:p>
            <a:pPr marL="742950" lvl="1" indent="-285750" algn="l">
              <a:buFont typeface="Arial" panose="020B0604020202020204" pitchFamily="34" charset="0"/>
              <a:buChar char="•"/>
            </a:pPr>
            <a:r>
              <a:rPr lang="en-US" b="0" i="0" dirty="0">
                <a:solidFill>
                  <a:srgbClr val="000000"/>
                </a:solidFill>
                <a:effectLst/>
                <a:latin typeface="Arial" panose="020B0604020202020204" pitchFamily="34" charset="0"/>
              </a:rPr>
              <a:t>Analysis of semi-structured data.</a:t>
            </a:r>
          </a:p>
          <a:p>
            <a:pPr marL="742950" lvl="1" indent="-285750" algn="l">
              <a:buFont typeface="Arial" panose="020B0604020202020204" pitchFamily="34" charset="0"/>
              <a:buChar char="•"/>
            </a:pPr>
            <a:r>
              <a:rPr lang="en-US" b="0" i="0" dirty="0">
                <a:solidFill>
                  <a:srgbClr val="000000"/>
                </a:solidFill>
                <a:effectLst/>
                <a:latin typeface="Arial" panose="020B0604020202020204" pitchFamily="34" charset="0"/>
              </a:rPr>
              <a:t>Aggregates that take a long time to calculate.</a:t>
            </a:r>
          </a:p>
          <a:p>
            <a:pPr algn="l">
              <a:buFont typeface="Arial" panose="020B0604020202020204" pitchFamily="34" charset="0"/>
              <a:buChar char="•"/>
            </a:pPr>
            <a:r>
              <a:rPr lang="en-US" b="0" i="0" dirty="0">
                <a:solidFill>
                  <a:srgbClr val="000000"/>
                </a:solidFill>
                <a:effectLst/>
                <a:latin typeface="Arial" panose="020B0604020202020204" pitchFamily="34" charset="0"/>
              </a:rPr>
              <a:t>The query is on an external table (i.e. data sets stored in files in an external stage), which might have slower performance compared to querying native database tables.</a:t>
            </a:r>
          </a:p>
          <a:p>
            <a:pPr algn="l">
              <a:buFont typeface="Arial" panose="020B0604020202020204" pitchFamily="34" charset="0"/>
              <a:buChar char="•"/>
            </a:pPr>
            <a:r>
              <a:rPr lang="en-US" b="0" i="0" dirty="0">
                <a:solidFill>
                  <a:srgbClr val="000000"/>
                </a:solidFill>
                <a:effectLst/>
                <a:latin typeface="Arial" panose="020B0604020202020204" pitchFamily="34" charset="0"/>
              </a:rPr>
              <a:t>The view’s base table does not change frequently.</a:t>
            </a:r>
          </a:p>
          <a:p>
            <a:endParaRPr lang="en-US"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887120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43985</TotalTime>
  <Words>2243</Words>
  <Application>Microsoft Office PowerPoint</Application>
  <PresentationFormat>Widescreen</PresentationFormat>
  <Paragraphs>238</Paragraphs>
  <Slides>15</Slides>
  <Notes>8</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15</vt:i4>
      </vt:variant>
    </vt:vector>
  </HeadingPairs>
  <TitlesOfParts>
    <vt:vector size="23" baseType="lpstr">
      <vt:lpstr>Algerian</vt:lpstr>
      <vt:lpstr>Arial</vt:lpstr>
      <vt:lpstr>Calibri</vt:lpstr>
      <vt:lpstr>Calibri Light</vt:lpstr>
      <vt:lpstr>Inter</vt:lpstr>
      <vt:lpstr>Lato-Regular</vt:lpstr>
      <vt:lpstr>Office Theme</vt:lpstr>
      <vt:lpstr>Office Theme</vt:lpstr>
      <vt:lpstr>SNOWFLAKE TRAININGs</vt:lpstr>
      <vt:lpstr>Learning Objectives-Day 6</vt:lpstr>
      <vt:lpstr>Data Types in Snowflake </vt:lpstr>
      <vt:lpstr>Tables &amp; It’s Type </vt:lpstr>
      <vt:lpstr>Tables &amp; Their Properties</vt:lpstr>
      <vt:lpstr>Types of Constraints</vt:lpstr>
      <vt:lpstr>Views in Snowflake</vt:lpstr>
      <vt:lpstr>Advantages &amp; Limitation of Views</vt:lpstr>
      <vt:lpstr>Normal View vs Materialized View</vt:lpstr>
      <vt:lpstr>Materialized View Cost</vt:lpstr>
      <vt:lpstr>MAIN DIFFERENCES</vt:lpstr>
      <vt:lpstr>Snowflake Stages</vt:lpstr>
      <vt:lpstr>Internal Stages in details</vt:lpstr>
      <vt:lpstr>PUT Commands</vt:lpstr>
      <vt:lpstr>GET Commands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SNOWFLAKE WEBINAR</dc:title>
  <dc:creator>Kaushal, Vishal</dc:creator>
  <cp:lastModifiedBy>Pranshu Sharma</cp:lastModifiedBy>
  <cp:revision>31</cp:revision>
  <dcterms:created xsi:type="dcterms:W3CDTF">2022-09-19T16:20:53Z</dcterms:created>
  <dcterms:modified xsi:type="dcterms:W3CDTF">2023-12-15T14:26:53Z</dcterms:modified>
</cp:coreProperties>
</file>