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30"/>
  </p:notesMasterIdLst>
  <p:sldIdLst>
    <p:sldId id="256" r:id="rId3"/>
    <p:sldId id="434" r:id="rId4"/>
    <p:sldId id="257" r:id="rId5"/>
    <p:sldId id="431" r:id="rId6"/>
    <p:sldId id="258" r:id="rId7"/>
    <p:sldId id="432" r:id="rId8"/>
    <p:sldId id="259" r:id="rId9"/>
    <p:sldId id="260" r:id="rId10"/>
    <p:sldId id="262" r:id="rId11"/>
    <p:sldId id="263" r:id="rId12"/>
    <p:sldId id="264" r:id="rId13"/>
    <p:sldId id="408" r:id="rId14"/>
    <p:sldId id="413" r:id="rId15"/>
    <p:sldId id="265" r:id="rId16"/>
    <p:sldId id="266" r:id="rId17"/>
    <p:sldId id="267" r:id="rId18"/>
    <p:sldId id="268" r:id="rId19"/>
    <p:sldId id="269" r:id="rId20"/>
    <p:sldId id="270" r:id="rId21"/>
    <p:sldId id="271" r:id="rId22"/>
    <p:sldId id="261" r:id="rId23"/>
    <p:sldId id="272" r:id="rId24"/>
    <p:sldId id="273" r:id="rId25"/>
    <p:sldId id="274" r:id="rId26"/>
    <p:sldId id="275" r:id="rId27"/>
    <p:sldId id="276" r:id="rId28"/>
    <p:sldId id="277" r:id="rId29"/>
  </p:sldIdLst>
  <p:sldSz cx="12192000" cy="6858000"/>
  <p:notesSz cx="6858000" cy="9144000"/>
  <p:embeddedFontLst>
    <p:embeddedFont>
      <p:font typeface="Algerian" panose="04020705040A02060702" pitchFamily="82" charset="0"/>
      <p:regular r:id="rId31"/>
    </p:embeddedFont>
    <p:embeddedFont>
      <p:font typeface="Helvetica" panose="020B0604020202020204" pitchFamily="34" charset="0"/>
      <p:regular r:id="rId32"/>
      <p:bold r:id="rId33"/>
      <p:italic r:id="rId34"/>
      <p:boldItalic r:id="rId35"/>
    </p:embeddedFont>
    <p:embeddedFont>
      <p:font typeface="Lato" panose="020F0502020204030203" pitchFamily="34" charset="0"/>
      <p:regular r:id="rId36"/>
      <p:bold r:id="rId37"/>
      <p:italic r:id="rId38"/>
      <p:boldItalic r:id="rId39"/>
    </p:embeddedFont>
    <p:embeddedFont>
      <p:font typeface="Roboto" panose="02000000000000000000" pitchFamily="2" charset="0"/>
      <p:regular r:id="rId40"/>
      <p:bold r:id="rId41"/>
      <p:italic r:id="rId42"/>
      <p:boldItalic r:id="rId43"/>
    </p:embeddedFont>
    <p:embeddedFont>
      <p:font typeface="Source Serif Pro" panose="02040603050405020204" pitchFamily="18"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gQ0VjT9G9851vueBJ5fhHLVJy8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font" Target="fonts/font14.fntdata"/><Relationship Id="rId52"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56"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font" Target="fonts/font1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a cluster, each machine is largely independent of the others in terms of memory, disk, etc.</a:t>
            </a:r>
            <a:endParaRPr/>
          </a:p>
          <a:p>
            <a:pPr marL="0" lvl="0" indent="0" algn="l" rtl="0">
              <a:spcBef>
                <a:spcPts val="0"/>
              </a:spcBef>
              <a:spcAft>
                <a:spcPts val="0"/>
              </a:spcAft>
              <a:buNone/>
            </a:pPr>
            <a:r>
              <a:rPr lang="en-US"/>
              <a:t> They are interconnected using some variation on normal networking.</a:t>
            </a:r>
            <a:endParaRPr/>
          </a:p>
          <a:p>
            <a:pPr marL="0" lvl="0" indent="0" algn="l" rtl="0">
              <a:spcBef>
                <a:spcPts val="0"/>
              </a:spcBef>
              <a:spcAft>
                <a:spcPts val="0"/>
              </a:spcAft>
              <a:buNone/>
            </a:pPr>
            <a:r>
              <a:rPr lang="en-US"/>
              <a:t> The cluster exists mostly in the mind of the programmer and how s/he chooses to distribute the work.</a:t>
            </a:r>
            <a:endParaRPr/>
          </a:p>
          <a:p>
            <a:pPr marL="0" lvl="0" indent="0" algn="l" rtl="0">
              <a:spcBef>
                <a:spcPts val="0"/>
              </a:spcBef>
              <a:spcAft>
                <a:spcPts val="0"/>
              </a:spcAft>
              <a:buNone/>
            </a:pPr>
            <a:endParaRPr/>
          </a:p>
          <a:p>
            <a:pPr marL="0" lvl="0" indent="0" algn="l" rtl="0">
              <a:spcBef>
                <a:spcPts val="0"/>
              </a:spcBef>
              <a:spcAft>
                <a:spcPts val="0"/>
              </a:spcAft>
              <a:buNone/>
            </a:pPr>
            <a:r>
              <a:rPr lang="en-US"/>
              <a:t>In a Massively Parallel Processor, there really is only one machine with thousands of CPUs tightly interconnected.</a:t>
            </a:r>
            <a:endParaRPr/>
          </a:p>
          <a:p>
            <a:pPr marL="0" lvl="0" indent="0" algn="l" rtl="0">
              <a:spcBef>
                <a:spcPts val="0"/>
              </a:spcBef>
              <a:spcAft>
                <a:spcPts val="0"/>
              </a:spcAft>
              <a:buNone/>
            </a:pPr>
            <a:r>
              <a:rPr lang="en-US"/>
              <a:t> MPPs have exotic memory architectures to allow extremely high speed exchange of intermediate results with neighboring processors.</a:t>
            </a:r>
            <a:endParaRPr/>
          </a:p>
        </p:txBody>
      </p:sp>
      <p:sp>
        <p:nvSpPr>
          <p:cNvPr id="209" name="Google Shape;20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rgbClr val="202124"/>
                </a:solidFill>
                <a:latin typeface="Roboto"/>
                <a:ea typeface="Roboto"/>
                <a:cs typeface="Roboto"/>
                <a:sym typeface="Roboto"/>
              </a:rPr>
              <a:t>Snowflake Time Travel </a:t>
            </a:r>
            <a:r>
              <a:rPr lang="en-US" b="0" i="0">
                <a:solidFill>
                  <a:srgbClr val="202124"/>
                </a:solidFill>
                <a:latin typeface="Roboto"/>
                <a:ea typeface="Roboto"/>
                <a:cs typeface="Roboto"/>
                <a:sym typeface="Roboto"/>
              </a:rPr>
              <a:t>enables accessing historical data (i.e. data that has been changed or deleted) at any point within a defined period. It serves as a powerful tool for performing the following tasks: ... Duplicating and backing up data from key points in the past</a:t>
            </a:r>
            <a:endParaRPr/>
          </a:p>
        </p:txBody>
      </p:sp>
      <p:sp>
        <p:nvSpPr>
          <p:cNvPr id="223" name="Google Shape;22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rgbClr val="202124"/>
                </a:solidFill>
                <a:latin typeface="Roboto"/>
                <a:ea typeface="Roboto"/>
                <a:cs typeface="Roboto"/>
                <a:sym typeface="Roboto"/>
              </a:rPr>
              <a:t>Zero copy cloning is a snowflake implementation where a simple keyword CLONE lets you create copy of your tables, schemas, databases without copying the actual data. So, you can have almost real time data from production cloned into your dev and stage environments to be able to perform </a:t>
            </a:r>
            <a:r>
              <a:rPr lang="en-US" b="0" i="0">
                <a:solidFill>
                  <a:srgbClr val="202124"/>
                </a:solidFill>
                <a:latin typeface="Roboto"/>
                <a:ea typeface="Roboto"/>
                <a:cs typeface="Roboto"/>
                <a:sym typeface="Roboto"/>
              </a:rPr>
              <a:t>various actions.</a:t>
            </a:r>
            <a:endParaRPr/>
          </a:p>
        </p:txBody>
      </p:sp>
      <p:sp>
        <p:nvSpPr>
          <p:cNvPr id="237" name="Google Shape;23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a:solidFill>
                  <a:srgbClr val="000000"/>
                </a:solidFill>
                <a:latin typeface="Lato"/>
                <a:ea typeface="Lato"/>
                <a:cs typeface="Lato"/>
                <a:sym typeface="Lato"/>
              </a:rPr>
              <a:t>With the help of VARIANT data type, Snowflake loads semi-structured data as a VARIANT data type, enabling you to quickly query JSON in a fully relational manner.</a:t>
            </a:r>
            <a:endParaRPr/>
          </a:p>
        </p:txBody>
      </p:sp>
      <p:sp>
        <p:nvSpPr>
          <p:cNvPr id="251" name="Google Shape;25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Storage – blob storage based on S3 (AWS) proprietary format but using many ideas from Hadoop</a:t>
            </a:r>
            <a:endParaRPr/>
          </a:p>
          <a:p>
            <a:pPr marL="0" lvl="0" indent="0" algn="l" rtl="0">
              <a:spcBef>
                <a:spcPts val="0"/>
              </a:spcBef>
              <a:spcAft>
                <a:spcPts val="0"/>
              </a:spcAft>
              <a:buNone/>
            </a:pPr>
            <a:r>
              <a:rPr lang="en-US"/>
              <a:t>Cloud Services – managed on our behalf, Meta Data and Optimizer are key</a:t>
            </a:r>
            <a:endParaRPr/>
          </a:p>
          <a:p>
            <a:pPr marL="0" lvl="0" indent="0" algn="l" rtl="0">
              <a:spcBef>
                <a:spcPts val="0"/>
              </a:spcBef>
              <a:spcAft>
                <a:spcPts val="0"/>
              </a:spcAft>
              <a:buNone/>
            </a:pPr>
            <a:r>
              <a:rPr lang="en-US"/>
              <a:t>Compute – independent from Storage can scale separately, with Meta Data and Storage architecture Cache is key – especially for Reporting</a:t>
            </a:r>
            <a:endParaRPr/>
          </a:p>
        </p:txBody>
      </p:sp>
      <p:sp>
        <p:nvSpPr>
          <p:cNvPr id="162" name="Google Shape;16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2846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4363e5240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24363e5240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3" name="Google Shape;9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7"/>
          <p:cNvSpPr>
            <a:spLocks noGrp="1"/>
          </p:cNvSpPr>
          <p:nvPr>
            <p:ph type="pic" idx="2"/>
          </p:nvPr>
        </p:nvSpPr>
        <p:spPr>
          <a:xfrm>
            <a:off x="5183188" y="987425"/>
            <a:ext cx="6172200" cy="4873625"/>
          </a:xfrm>
          <a:prstGeom prst="rect">
            <a:avLst/>
          </a:prstGeom>
          <a:noFill/>
          <a:ln>
            <a:noFill/>
          </a:ln>
        </p:spPr>
      </p:sp>
      <p:sp>
        <p:nvSpPr>
          <p:cNvPr id="68" name="Google Shape;68;p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7" name="Google Shape;8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8" name="Google Shape;8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9" name="Google Shape;8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Calibri"/>
                <a:ea typeface="Calibri"/>
                <a:cs typeface="Calibri"/>
                <a:sym typeface="Calibri"/>
              </a:defRPr>
            </a:lvl1pPr>
            <a:lvl2pPr marL="0" marR="0" lvl="1" indent="0" algn="r" rtl="0">
              <a:spcBef>
                <a:spcPts val="0"/>
              </a:spcBef>
              <a:buNone/>
              <a:defRPr sz="1200">
                <a:solidFill>
                  <a:schemeClr val="lt1"/>
                </a:solidFill>
                <a:latin typeface="Calibri"/>
                <a:ea typeface="Calibri"/>
                <a:cs typeface="Calibri"/>
                <a:sym typeface="Calibri"/>
              </a:defRPr>
            </a:lvl2pPr>
            <a:lvl3pPr marL="0" marR="0" lvl="2" indent="0" algn="r" rtl="0">
              <a:spcBef>
                <a:spcPts val="0"/>
              </a:spcBef>
              <a:buNone/>
              <a:defRPr sz="1200">
                <a:solidFill>
                  <a:schemeClr val="lt1"/>
                </a:solidFill>
                <a:latin typeface="Calibri"/>
                <a:ea typeface="Calibri"/>
                <a:cs typeface="Calibri"/>
                <a:sym typeface="Calibri"/>
              </a:defRPr>
            </a:lvl3pPr>
            <a:lvl4pPr marL="0" marR="0" lvl="3" indent="0" algn="r" rtl="0">
              <a:spcBef>
                <a:spcPts val="0"/>
              </a:spcBef>
              <a:buNone/>
              <a:defRPr sz="1200">
                <a:solidFill>
                  <a:schemeClr val="lt1"/>
                </a:solidFill>
                <a:latin typeface="Calibri"/>
                <a:ea typeface="Calibri"/>
                <a:cs typeface="Calibri"/>
                <a:sym typeface="Calibri"/>
              </a:defRPr>
            </a:lvl4pPr>
            <a:lvl5pPr marL="0" marR="0" lvl="4" indent="0" algn="r" rtl="0">
              <a:spcBef>
                <a:spcPts val="0"/>
              </a:spcBef>
              <a:buNone/>
              <a:defRPr sz="1200">
                <a:solidFill>
                  <a:schemeClr val="lt1"/>
                </a:solidFill>
                <a:latin typeface="Calibri"/>
                <a:ea typeface="Calibri"/>
                <a:cs typeface="Calibri"/>
                <a:sym typeface="Calibri"/>
              </a:defRPr>
            </a:lvl5pPr>
            <a:lvl6pPr marL="0" marR="0" lvl="5" indent="0" algn="r" rtl="0">
              <a:spcBef>
                <a:spcPts val="0"/>
              </a:spcBef>
              <a:buNone/>
              <a:defRPr sz="1200">
                <a:solidFill>
                  <a:schemeClr val="lt1"/>
                </a:solidFill>
                <a:latin typeface="Calibri"/>
                <a:ea typeface="Calibri"/>
                <a:cs typeface="Calibri"/>
                <a:sym typeface="Calibri"/>
              </a:defRPr>
            </a:lvl6pPr>
            <a:lvl7pPr marL="0" marR="0" lvl="6" indent="0" algn="r" rtl="0">
              <a:spcBef>
                <a:spcPts val="0"/>
              </a:spcBef>
              <a:buNone/>
              <a:defRPr sz="1200">
                <a:solidFill>
                  <a:schemeClr val="lt1"/>
                </a:solidFill>
                <a:latin typeface="Calibri"/>
                <a:ea typeface="Calibri"/>
                <a:cs typeface="Calibri"/>
                <a:sym typeface="Calibri"/>
              </a:defRPr>
            </a:lvl7pPr>
            <a:lvl8pPr marL="0" marR="0" lvl="7" indent="0" algn="r" rtl="0">
              <a:spcBef>
                <a:spcPts val="0"/>
              </a:spcBef>
              <a:buNone/>
              <a:defRPr sz="1200">
                <a:solidFill>
                  <a:schemeClr val="lt1"/>
                </a:solidFill>
                <a:latin typeface="Calibri"/>
                <a:ea typeface="Calibri"/>
                <a:cs typeface="Calibri"/>
                <a:sym typeface="Calibri"/>
              </a:defRPr>
            </a:lvl8pPr>
            <a:lvl9pPr marL="0" marR="0" lvl="8" indent="0" algn="r" rtl="0">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snowflake.com/en/"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docs.snowflake.com/en/user-guide/intro-key-concepts" TargetMode="External"/><Relationship Id="rId4" Type="http://schemas.openxmlformats.org/officeDocument/2006/relationships/hyperlink" Target="https://www.snowflake.com/pricin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1"/>
          <p:cNvSpPr/>
          <p:nvPr/>
        </p:nvSpPr>
        <p:spPr>
          <a:xfrm>
            <a:off x="0" y="-1"/>
            <a:ext cx="12191695" cy="6852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1"/>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
          <p:cNvSpPr txBox="1">
            <a:spLocks noGrp="1"/>
          </p:cNvSpPr>
          <p:nvPr>
            <p:ph type="ctrTitle"/>
          </p:nvPr>
        </p:nvSpPr>
        <p:spPr>
          <a:xfrm>
            <a:off x="6590662" y="1920240"/>
            <a:ext cx="4805996" cy="364470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4000"/>
              <a:buFont typeface="Algerian"/>
              <a:buNone/>
            </a:pPr>
            <a:r>
              <a:rPr lang="en-US" sz="4000" dirty="0">
                <a:solidFill>
                  <a:schemeClr val="dk2"/>
                </a:solidFill>
                <a:latin typeface="Algerian"/>
                <a:ea typeface="Algerian"/>
                <a:cs typeface="Algerian"/>
                <a:sym typeface="Algerian"/>
              </a:rPr>
              <a:t>SNOWFLAKE INTRODUCTION</a:t>
            </a:r>
            <a:endParaRPr dirty="0"/>
          </a:p>
        </p:txBody>
      </p:sp>
      <p:pic>
        <p:nvPicPr>
          <p:cNvPr id="103" name="Google Shape;103;p1" descr="Snowflake"/>
          <p:cNvPicPr preferRelativeResize="0"/>
          <p:nvPr/>
        </p:nvPicPr>
        <p:blipFill rotWithShape="1">
          <a:blip r:embed="rId3">
            <a:alphaModFix/>
          </a:blip>
          <a:srcRect/>
          <a:stretch/>
        </p:blipFill>
        <p:spPr>
          <a:xfrm>
            <a:off x="340470" y="1815320"/>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grpSp>
        <p:nvGrpSpPr>
          <p:cNvPr id="104" name="Google Shape;104;p1"/>
          <p:cNvGrpSpPr/>
          <p:nvPr/>
        </p:nvGrpSpPr>
        <p:grpSpPr>
          <a:xfrm>
            <a:off x="-4253" y="-5977"/>
            <a:ext cx="6238675" cy="6863979"/>
            <a:chOff x="305" y="-5977"/>
            <a:chExt cx="6238675" cy="6863979"/>
          </a:xfrm>
        </p:grpSpPr>
        <p:sp>
          <p:nvSpPr>
            <p:cNvPr id="105" name="Google Shape;105;p1"/>
            <p:cNvSpPr/>
            <p:nvPr/>
          </p:nvSpPr>
          <p:spPr>
            <a:xfrm flipH="1">
              <a:off x="305" y="34854"/>
              <a:ext cx="6028697" cy="6817170"/>
            </a:xfrm>
            <a:custGeom>
              <a:avLst/>
              <a:gdLst/>
              <a:ahLst/>
              <a:cxnLst/>
              <a:rect l="l" t="t" r="r" b="b"/>
              <a:pathLst>
                <a:path w="6028697" h="6817170" extrusionOk="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 name="Google Shape;106;p1"/>
            <p:cNvSpPr/>
            <p:nvPr/>
          </p:nvSpPr>
          <p:spPr>
            <a:xfrm flipH="1">
              <a:off x="305" y="1"/>
              <a:ext cx="6165116"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1"/>
            <p:cNvSpPr/>
            <p:nvPr/>
          </p:nvSpPr>
          <p:spPr>
            <a:xfrm flipH="1">
              <a:off x="305" y="-5977"/>
              <a:ext cx="6238675"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08" name="Google Shape;108;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IN" dirty="0"/>
              <a:t>By: Vishal Kaushal </a:t>
            </a:r>
          </a:p>
          <a:p>
            <a:pPr marL="0" lvl="0" indent="0" algn="ctr" rtl="0">
              <a:lnSpc>
                <a:spcPct val="90000"/>
              </a:lnSpc>
              <a:spcBef>
                <a:spcPts val="0"/>
              </a:spcBef>
              <a:spcAft>
                <a:spcPts val="0"/>
              </a:spcAft>
              <a:buClr>
                <a:schemeClr val="dk1"/>
              </a:buClr>
              <a:buSzPts val="2400"/>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7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sp>
        <p:nvSpPr>
          <p:cNvPr id="182" name="Google Shape;182;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 name="Google Shape;183;p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 name="Google Shape;184;p7"/>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7"/>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 name="Google Shape;187;p7"/>
          <p:cNvSpPr txBox="1">
            <a:spLocks noGrp="1"/>
          </p:cNvSpPr>
          <p:nvPr>
            <p:ph type="title"/>
          </p:nvPr>
        </p:nvSpPr>
        <p:spPr>
          <a:xfrm>
            <a:off x="1371599" y="294538"/>
            <a:ext cx="9895951" cy="87165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WHEN TO USE WHICH TOOL</a:t>
            </a:r>
            <a:endParaRPr/>
          </a:p>
        </p:txBody>
      </p:sp>
      <p:sp>
        <p:nvSpPr>
          <p:cNvPr id="188" name="Google Shape;188;p7"/>
          <p:cNvSpPr txBox="1">
            <a:spLocks noGrp="1"/>
          </p:cNvSpPr>
          <p:nvPr>
            <p:ph type="body" idx="1"/>
          </p:nvPr>
        </p:nvSpPr>
        <p:spPr>
          <a:xfrm>
            <a:off x="220815" y="1622744"/>
            <a:ext cx="11732646" cy="5529794"/>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rgbClr val="292929"/>
              </a:buClr>
              <a:buSzPts val="1400"/>
              <a:buChar char="•"/>
            </a:pPr>
            <a:r>
              <a:rPr lang="en-US" sz="1400" b="1" i="0">
                <a:solidFill>
                  <a:srgbClr val="292929"/>
                </a:solidFill>
                <a:latin typeface="Arial"/>
                <a:ea typeface="Arial"/>
                <a:cs typeface="Arial"/>
                <a:sym typeface="Arial"/>
              </a:rPr>
              <a:t>1) Redshift</a:t>
            </a:r>
            <a:endParaRPr/>
          </a:p>
          <a:p>
            <a:pPr marL="228600" lvl="0" indent="-228600" algn="l" rtl="0">
              <a:lnSpc>
                <a:spcPct val="90000"/>
              </a:lnSpc>
              <a:spcBef>
                <a:spcPts val="1000"/>
              </a:spcBef>
              <a:spcAft>
                <a:spcPts val="0"/>
              </a:spcAft>
              <a:buClr>
                <a:srgbClr val="292929"/>
              </a:buClr>
              <a:buSzPts val="1400"/>
              <a:buChar char="•"/>
            </a:pPr>
            <a:r>
              <a:rPr lang="en-US" sz="1400" b="0" i="0">
                <a:solidFill>
                  <a:srgbClr val="292929"/>
                </a:solidFill>
                <a:latin typeface="Source Serif Pro"/>
                <a:ea typeface="Source Serif Pro"/>
                <a:cs typeface="Source Serif Pro"/>
                <a:sym typeface="Source Serif Pro"/>
              </a:rPr>
              <a:t>Best applied to scenarios that require constant computation for example:</a:t>
            </a:r>
            <a:endParaRPr/>
          </a:p>
          <a:p>
            <a:pPr marL="228600" lvl="0" indent="-228600" algn="l" rtl="0">
              <a:lnSpc>
                <a:spcPct val="90000"/>
              </a:lnSpc>
              <a:spcBef>
                <a:spcPts val="1000"/>
              </a:spcBef>
              <a:spcAft>
                <a:spcPts val="0"/>
              </a:spcAft>
              <a:buClr>
                <a:srgbClr val="292929"/>
              </a:buClr>
              <a:buSzPts val="1400"/>
              <a:buChar char="•"/>
            </a:pPr>
            <a:r>
              <a:rPr lang="en-US" sz="1400" b="0" i="0">
                <a:solidFill>
                  <a:srgbClr val="292929"/>
                </a:solidFill>
                <a:latin typeface="Source Serif Pro"/>
                <a:ea typeface="Source Serif Pro"/>
                <a:cs typeface="Source Serif Pro"/>
                <a:sym typeface="Source Serif Pro"/>
              </a:rPr>
              <a:t>a) NASDAQ daily reporting: Time-sensitive workload for data reporting</a:t>
            </a:r>
            <a:endParaRPr/>
          </a:p>
          <a:p>
            <a:pPr marL="228600" lvl="0" indent="-228600" algn="l" rtl="0">
              <a:lnSpc>
                <a:spcPct val="90000"/>
              </a:lnSpc>
              <a:spcBef>
                <a:spcPts val="1000"/>
              </a:spcBef>
              <a:spcAft>
                <a:spcPts val="0"/>
              </a:spcAft>
              <a:buClr>
                <a:srgbClr val="292929"/>
              </a:buClr>
              <a:buSzPts val="1400"/>
              <a:buChar char="•"/>
            </a:pPr>
            <a:r>
              <a:rPr lang="en-US" sz="1400" b="0" i="0">
                <a:solidFill>
                  <a:srgbClr val="292929"/>
                </a:solidFill>
                <a:latin typeface="Source Serif Pro"/>
                <a:ea typeface="Source Serif Pro"/>
                <a:cs typeface="Source Serif Pro"/>
                <a:sym typeface="Source Serif Pro"/>
              </a:rPr>
              <a:t>b) Automated ad-bidding: Bids across certain ad networks are adjusted via predictive models on top of Redshift on a near real-time basis</a:t>
            </a:r>
            <a:endParaRPr/>
          </a:p>
          <a:p>
            <a:pPr marL="228600" lvl="0" indent="-228600" algn="l" rtl="0">
              <a:lnSpc>
                <a:spcPct val="90000"/>
              </a:lnSpc>
              <a:spcBef>
                <a:spcPts val="1000"/>
              </a:spcBef>
              <a:spcAft>
                <a:spcPts val="0"/>
              </a:spcAft>
              <a:buClr>
                <a:srgbClr val="292929"/>
              </a:buClr>
              <a:buSzPts val="1400"/>
              <a:buChar char="•"/>
            </a:pPr>
            <a:r>
              <a:rPr lang="en-US" sz="1400" b="0" i="0">
                <a:solidFill>
                  <a:srgbClr val="292929"/>
                </a:solidFill>
                <a:latin typeface="Source Serif Pro"/>
                <a:ea typeface="Source Serif Pro"/>
                <a:cs typeface="Source Serif Pro"/>
                <a:sym typeface="Source Serif Pro"/>
              </a:rPr>
              <a:t>c) Live dashboards: Having live data streaming with continuous querying via refreshing</a:t>
            </a:r>
            <a:endParaRPr/>
          </a:p>
          <a:p>
            <a:pPr marL="228600" lvl="0" indent="-228600" algn="l" rtl="0">
              <a:lnSpc>
                <a:spcPct val="90000"/>
              </a:lnSpc>
              <a:spcBef>
                <a:spcPts val="1000"/>
              </a:spcBef>
              <a:spcAft>
                <a:spcPts val="0"/>
              </a:spcAft>
              <a:buClr>
                <a:srgbClr val="292929"/>
              </a:buClr>
              <a:buSzPts val="1400"/>
              <a:buChar char="•"/>
            </a:pPr>
            <a:r>
              <a:rPr lang="en-US" sz="1400" b="1" i="0">
                <a:solidFill>
                  <a:srgbClr val="292929"/>
                </a:solidFill>
                <a:latin typeface="Arial"/>
                <a:ea typeface="Arial"/>
                <a:cs typeface="Arial"/>
                <a:sym typeface="Arial"/>
              </a:rPr>
              <a:t>2) Big Query</a:t>
            </a:r>
            <a:endParaRPr/>
          </a:p>
          <a:p>
            <a:pPr marL="228600" lvl="0" indent="-228600" algn="l" rtl="0">
              <a:lnSpc>
                <a:spcPct val="90000"/>
              </a:lnSpc>
              <a:spcBef>
                <a:spcPts val="1000"/>
              </a:spcBef>
              <a:spcAft>
                <a:spcPts val="0"/>
              </a:spcAft>
              <a:buClr>
                <a:srgbClr val="292929"/>
              </a:buClr>
              <a:buSzPts val="1400"/>
              <a:buChar char="•"/>
            </a:pPr>
            <a:r>
              <a:rPr lang="en-US" sz="1400" b="0" i="0">
                <a:solidFill>
                  <a:srgbClr val="292929"/>
                </a:solidFill>
                <a:latin typeface="Source Serif Pro"/>
                <a:ea typeface="Source Serif Pro"/>
                <a:cs typeface="Source Serif Pro"/>
                <a:sym typeface="Source Serif Pro"/>
              </a:rPr>
              <a:t>Best applied to scenarios with spiky workloads (i.e. you’re running lots of queries occasionally, with high idle time) for example:</a:t>
            </a:r>
            <a:endParaRPr/>
          </a:p>
          <a:p>
            <a:pPr marL="228600" lvl="0" indent="-228600" algn="l" rtl="0">
              <a:lnSpc>
                <a:spcPct val="90000"/>
              </a:lnSpc>
              <a:spcBef>
                <a:spcPts val="1000"/>
              </a:spcBef>
              <a:spcAft>
                <a:spcPts val="0"/>
              </a:spcAft>
              <a:buClr>
                <a:srgbClr val="292929"/>
              </a:buClr>
              <a:buSzPts val="1400"/>
              <a:buChar char="•"/>
            </a:pPr>
            <a:r>
              <a:rPr lang="en-US" sz="1400" b="0" i="0">
                <a:solidFill>
                  <a:srgbClr val="292929"/>
                </a:solidFill>
                <a:latin typeface="Source Serif Pro"/>
                <a:ea typeface="Source Serif Pro"/>
                <a:cs typeface="Source Serif Pro"/>
                <a:sym typeface="Source Serif Pro"/>
              </a:rPr>
              <a:t>a) Recommendation models: That run once a day for ECommerce applications</a:t>
            </a:r>
            <a:endParaRPr/>
          </a:p>
          <a:p>
            <a:pPr marL="228600" lvl="0" indent="-228600" algn="l" rtl="0">
              <a:lnSpc>
                <a:spcPct val="90000"/>
              </a:lnSpc>
              <a:spcBef>
                <a:spcPts val="1000"/>
              </a:spcBef>
              <a:spcAft>
                <a:spcPts val="0"/>
              </a:spcAft>
              <a:buClr>
                <a:srgbClr val="292929"/>
              </a:buClr>
              <a:buSzPts val="1400"/>
              <a:buChar char="•"/>
            </a:pPr>
            <a:r>
              <a:rPr lang="en-US" sz="1400" b="0" i="0">
                <a:solidFill>
                  <a:srgbClr val="292929"/>
                </a:solidFill>
                <a:latin typeface="Source Serif Pro"/>
                <a:ea typeface="Source Serif Pro"/>
                <a:cs typeface="Source Serif Pro"/>
                <a:sym typeface="Source Serif Pro"/>
              </a:rPr>
              <a:t>b) Ad-hoc reporting: Occasion complex queries for a quarterly report</a:t>
            </a:r>
            <a:endParaRPr/>
          </a:p>
          <a:p>
            <a:pPr marL="228600" lvl="0" indent="-228600" algn="l" rtl="0">
              <a:lnSpc>
                <a:spcPct val="90000"/>
              </a:lnSpc>
              <a:spcBef>
                <a:spcPts val="1000"/>
              </a:spcBef>
              <a:spcAft>
                <a:spcPts val="0"/>
              </a:spcAft>
              <a:buClr>
                <a:srgbClr val="292929"/>
              </a:buClr>
              <a:buSzPts val="1400"/>
              <a:buChar char="•"/>
            </a:pPr>
            <a:r>
              <a:rPr lang="en-US" sz="1400" b="0" i="0">
                <a:solidFill>
                  <a:srgbClr val="292929"/>
                </a:solidFill>
                <a:latin typeface="Source Serif Pro"/>
                <a:ea typeface="Source Serif Pro"/>
                <a:cs typeface="Source Serif Pro"/>
                <a:sym typeface="Source Serif Pro"/>
              </a:rPr>
              <a:t>c) Sales intelligence: for sales or marketing teams to make ad-hoc discovery via analysing the data in any way they wish</a:t>
            </a:r>
            <a:endParaRPr/>
          </a:p>
          <a:p>
            <a:pPr marL="228600" lvl="0" indent="-228600" algn="l" rtl="0">
              <a:lnSpc>
                <a:spcPct val="90000"/>
              </a:lnSpc>
              <a:spcBef>
                <a:spcPts val="1000"/>
              </a:spcBef>
              <a:spcAft>
                <a:spcPts val="0"/>
              </a:spcAft>
              <a:buClr>
                <a:srgbClr val="292929"/>
              </a:buClr>
              <a:buSzPts val="1400"/>
              <a:buChar char="•"/>
            </a:pPr>
            <a:r>
              <a:rPr lang="en-US" sz="1400" b="0" i="0">
                <a:solidFill>
                  <a:srgbClr val="292929"/>
                </a:solidFill>
                <a:latin typeface="Source Serif Pro"/>
                <a:ea typeface="Source Serif Pro"/>
                <a:cs typeface="Source Serif Pro"/>
                <a:sym typeface="Source Serif Pro"/>
              </a:rPr>
              <a:t>d) Machine learning: to discover new patterns in the data especially consumer behaviour</a:t>
            </a:r>
            <a:endParaRPr sz="1400" b="0" i="0">
              <a:solidFill>
                <a:srgbClr val="292929"/>
              </a:solidFill>
              <a:latin typeface="Source Serif Pro"/>
              <a:ea typeface="Source Serif Pro"/>
              <a:cs typeface="Source Serif Pro"/>
              <a:sym typeface="Source Serif Pro"/>
            </a:endParaRPr>
          </a:p>
          <a:p>
            <a:pPr marL="228600" lvl="0" indent="-228600" algn="l" rtl="0">
              <a:lnSpc>
                <a:spcPct val="90000"/>
              </a:lnSpc>
              <a:spcBef>
                <a:spcPts val="1000"/>
              </a:spcBef>
              <a:spcAft>
                <a:spcPts val="0"/>
              </a:spcAft>
              <a:buClr>
                <a:srgbClr val="292929"/>
              </a:buClr>
              <a:buSzPts val="1400"/>
              <a:buChar char="•"/>
            </a:pPr>
            <a:r>
              <a:rPr lang="en-US" sz="1400" b="1" i="0">
                <a:solidFill>
                  <a:srgbClr val="292929"/>
                </a:solidFill>
                <a:latin typeface="Arial"/>
                <a:ea typeface="Arial"/>
                <a:cs typeface="Arial"/>
                <a:sym typeface="Arial"/>
              </a:rPr>
              <a:t>3) Snowflake</a:t>
            </a:r>
            <a:endParaRPr/>
          </a:p>
          <a:p>
            <a:pPr marL="228600" lvl="0" indent="-228600" algn="l" rtl="0">
              <a:lnSpc>
                <a:spcPct val="90000"/>
              </a:lnSpc>
              <a:spcBef>
                <a:spcPts val="1000"/>
              </a:spcBef>
              <a:spcAft>
                <a:spcPts val="0"/>
              </a:spcAft>
              <a:buClr>
                <a:srgbClr val="292929"/>
              </a:buClr>
              <a:buSzPts val="1400"/>
              <a:buChar char="•"/>
            </a:pPr>
            <a:r>
              <a:rPr lang="en-US" sz="1400" b="0" i="0">
                <a:solidFill>
                  <a:srgbClr val="292929"/>
                </a:solidFill>
                <a:latin typeface="Source Serif Pro"/>
                <a:ea typeface="Source Serif Pro"/>
                <a:cs typeface="Source Serif Pro"/>
                <a:sym typeface="Source Serif Pro"/>
              </a:rPr>
              <a:t>Best applied to steadier, more continuous usage pattern but requires constant upscaling &amp; downscaling, for example:</a:t>
            </a:r>
            <a:endParaRPr/>
          </a:p>
          <a:p>
            <a:pPr marL="228600" lvl="0" indent="-228600" algn="l" rtl="0">
              <a:lnSpc>
                <a:spcPct val="90000"/>
              </a:lnSpc>
              <a:spcBef>
                <a:spcPts val="1000"/>
              </a:spcBef>
              <a:spcAft>
                <a:spcPts val="0"/>
              </a:spcAft>
              <a:buClr>
                <a:srgbClr val="292929"/>
              </a:buClr>
              <a:buSzPts val="1400"/>
              <a:buChar char="•"/>
            </a:pPr>
            <a:r>
              <a:rPr lang="en-US" sz="1400" b="0" i="0">
                <a:solidFill>
                  <a:srgbClr val="292929"/>
                </a:solidFill>
                <a:latin typeface="Source Serif Pro"/>
                <a:ea typeface="Source Serif Pro"/>
                <a:cs typeface="Source Serif Pro"/>
                <a:sym typeface="Source Serif Pro"/>
              </a:rPr>
              <a:t>a) Business Intelligence companies: Many concurrent users (100s to 1,000s) querying the data at the same time to discover a pattern in the data</a:t>
            </a:r>
            <a:endParaRPr/>
          </a:p>
          <a:p>
            <a:pPr marL="228600" lvl="0" indent="-228600" algn="l" rtl="0">
              <a:lnSpc>
                <a:spcPct val="90000"/>
              </a:lnSpc>
              <a:spcBef>
                <a:spcPts val="1000"/>
              </a:spcBef>
              <a:spcAft>
                <a:spcPts val="0"/>
              </a:spcAft>
              <a:buClr>
                <a:srgbClr val="292929"/>
              </a:buClr>
              <a:buSzPts val="1400"/>
              <a:buChar char="•"/>
            </a:pPr>
            <a:r>
              <a:rPr lang="en-US" sz="1400" b="0" i="0">
                <a:solidFill>
                  <a:srgbClr val="292929"/>
                </a:solidFill>
                <a:latin typeface="Source Serif Pro"/>
                <a:ea typeface="Source Serif Pro"/>
                <a:cs typeface="Source Serif Pro"/>
                <a:sym typeface="Source Serif Pro"/>
              </a:rPr>
              <a:t>b) Providing data as a service: Giving thousands of client access to your data for analysis purposes in the form of an analytics user interface or data APIs</a:t>
            </a:r>
            <a:endParaRPr/>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Note : …..</a:t>
            </a:r>
            <a:endParaRPr/>
          </a:p>
        </p:txBody>
      </p:sp>
      <p:sp>
        <p:nvSpPr>
          <p:cNvPr id="194" name="Google Shape;194;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292929"/>
              </a:buClr>
              <a:buSzPts val="2400"/>
              <a:buChar char="•"/>
            </a:pPr>
            <a:r>
              <a:rPr lang="en-US" sz="2400" b="0" i="0">
                <a:solidFill>
                  <a:srgbClr val="292929"/>
                </a:solidFill>
                <a:latin typeface="Source Serif Pro"/>
                <a:ea typeface="Source Serif Pro"/>
                <a:cs typeface="Source Serif Pro"/>
                <a:sym typeface="Source Serif Pro"/>
              </a:rPr>
              <a:t>Ultimately, in the world of cloud-based data warehouses, Redshift, Big Query and Snowflake are similar in that they provide the scale and cost savings of a cloud solution. The main difference you will likely want to consider is the way that the services are billed, especially in terms of how this billing style will work out with your style of workflow. If you have very large data, but a spiky workload (i.e. you’re running lots of queries occasionally, with high idle time), Big Query will probably be cheaper and easier for you. If you have a steadier, more continuous usage pattern when it comes to queries and the data you’re working with, it may be more cost-effective to go with Snowflake, since you’ll be able to cram more queries into the hours you’re paying for. Or if you have system engineers to tune the infrastructure according to your needs Redshift might just give you the flexibility to do so.</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7F9EFF-5300-4806-9497-88C60E8EE8C6}"/>
              </a:ext>
            </a:extLst>
          </p:cNvPr>
          <p:cNvSpPr txBox="1"/>
          <p:nvPr/>
        </p:nvSpPr>
        <p:spPr>
          <a:xfrm>
            <a:off x="573986" y="747018"/>
            <a:ext cx="5836753" cy="6592382"/>
          </a:xfrm>
          <a:prstGeom prst="rect">
            <a:avLst/>
          </a:prstGeom>
          <a:noFill/>
        </p:spPr>
        <p:txBody>
          <a:bodyPr wrap="square">
            <a:spAutoFit/>
          </a:bodyPr>
          <a:lstStyle/>
          <a:p>
            <a:pPr marL="342900" indent="-342900">
              <a:lnSpc>
                <a:spcPct val="107000"/>
              </a:lnSpc>
              <a:buFont typeface="Symbol" panose="05050102010706020507" pitchFamily="18" charset="2"/>
              <a:buChar char=""/>
            </a:pPr>
            <a:r>
              <a:rPr lang="en-US" dirty="0">
                <a:solidFill>
                  <a:srgbClr val="105780"/>
                </a:solidFill>
                <a:latin typeface="Times New Roman" panose="02020603050405020304" pitchFamily="18" charset="0"/>
                <a:cs typeface="Times New Roman" panose="02020603050405020304" pitchFamily="18" charset="0"/>
              </a:rPr>
              <a:t>Elastic in Nature.    				</a:t>
            </a: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n-US" dirty="0">
                <a:solidFill>
                  <a:srgbClr val="105780"/>
                </a:solidFill>
                <a:latin typeface="Times New Roman" panose="02020603050405020304" pitchFamily="18" charset="0"/>
                <a:cs typeface="Times New Roman" panose="02020603050405020304" pitchFamily="18" charset="0"/>
              </a:rPr>
              <a:t>Snowflake assures High Availability. </a:t>
            </a: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n-US" dirty="0">
                <a:solidFill>
                  <a:srgbClr val="105780"/>
                </a:solidFill>
                <a:latin typeface="Times New Roman" panose="02020603050405020304" pitchFamily="18" charset="0"/>
                <a:cs typeface="Times New Roman" panose="02020603050405020304" pitchFamily="18" charset="0"/>
              </a:rPr>
              <a:t>Providing flexibility of big data platforms.</a:t>
            </a: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n-US" dirty="0">
                <a:solidFill>
                  <a:srgbClr val="105780"/>
                </a:solidFill>
                <a:latin typeface="Times New Roman" panose="02020603050405020304" pitchFamily="18" charset="0"/>
                <a:cs typeface="Times New Roman" panose="02020603050405020304" pitchFamily="18" charset="0"/>
              </a:rPr>
              <a:t>No need to worry about Infrastructure and Security.</a:t>
            </a: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88FF33D-DFB1-4BD0-BF08-93D3FB8F6308}"/>
              </a:ext>
            </a:extLst>
          </p:cNvPr>
          <p:cNvSpPr txBox="1"/>
          <p:nvPr/>
        </p:nvSpPr>
        <p:spPr>
          <a:xfrm>
            <a:off x="3901985" y="242868"/>
            <a:ext cx="6097656" cy="477054"/>
          </a:xfrm>
          <a:prstGeom prst="rect">
            <a:avLst/>
          </a:prstGeom>
          <a:noFill/>
        </p:spPr>
        <p:txBody>
          <a:bodyPr wrap="square">
            <a:spAutoFit/>
          </a:bodyPr>
          <a:lstStyle/>
          <a:p>
            <a:r>
              <a:rPr lang="en-US" sz="2500" b="1" dirty="0">
                <a:solidFill>
                  <a:srgbClr val="105780"/>
                </a:solidFill>
                <a:effectLst/>
                <a:latin typeface="Helvetica" panose="020B0604020202020204" pitchFamily="34" charset="0"/>
                <a:ea typeface="Calibri" panose="020F0502020204030204" pitchFamily="34" charset="0"/>
              </a:rPr>
              <a:t>Why Snowflake:</a:t>
            </a:r>
            <a:endParaRPr lang="en-US" sz="2500" dirty="0"/>
          </a:p>
        </p:txBody>
      </p:sp>
      <p:sp>
        <p:nvSpPr>
          <p:cNvPr id="11" name="Rectangle: Rounded Corners 10">
            <a:extLst>
              <a:ext uri="{FF2B5EF4-FFF2-40B4-BE49-F238E27FC236}">
                <a16:creationId xmlns:a16="http://schemas.microsoft.com/office/drawing/2014/main" id="{E8677106-0D03-4270-BAD8-B7340ECF2CE8}"/>
              </a:ext>
            </a:extLst>
          </p:cNvPr>
          <p:cNvSpPr/>
          <p:nvPr/>
        </p:nvSpPr>
        <p:spPr>
          <a:xfrm>
            <a:off x="998883" y="1133096"/>
            <a:ext cx="1654866" cy="619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Eliminate Overbuy</a:t>
            </a:r>
          </a:p>
          <a:p>
            <a:r>
              <a:rPr lang="en-US" sz="1000" dirty="0"/>
              <a:t> Auto Scaleup and down</a:t>
            </a:r>
          </a:p>
          <a:p>
            <a:r>
              <a:rPr lang="en-US" sz="1000" dirty="0"/>
              <a:t>No advance Capacity plan</a:t>
            </a:r>
          </a:p>
        </p:txBody>
      </p:sp>
      <p:pic>
        <p:nvPicPr>
          <p:cNvPr id="5" name="Picture 4">
            <a:extLst>
              <a:ext uri="{FF2B5EF4-FFF2-40B4-BE49-F238E27FC236}">
                <a16:creationId xmlns:a16="http://schemas.microsoft.com/office/drawing/2014/main" id="{466A6F23-D1F2-42BA-85B3-8F2EE6AEF61A}"/>
              </a:ext>
            </a:extLst>
          </p:cNvPr>
          <p:cNvPicPr>
            <a:picLocks noChangeAspect="1"/>
          </p:cNvPicPr>
          <p:nvPr/>
        </p:nvPicPr>
        <p:blipFill>
          <a:blip r:embed="rId2"/>
          <a:stretch>
            <a:fillRect/>
          </a:stretch>
        </p:blipFill>
        <p:spPr>
          <a:xfrm>
            <a:off x="1138031" y="3039293"/>
            <a:ext cx="3031435" cy="619873"/>
          </a:xfrm>
          <a:prstGeom prst="rect">
            <a:avLst/>
          </a:prstGeom>
        </p:spPr>
      </p:pic>
      <p:pic>
        <p:nvPicPr>
          <p:cNvPr id="13" name="Picture 12">
            <a:extLst>
              <a:ext uri="{FF2B5EF4-FFF2-40B4-BE49-F238E27FC236}">
                <a16:creationId xmlns:a16="http://schemas.microsoft.com/office/drawing/2014/main" id="{A2019830-B554-4599-AB06-123AC94E67C4}"/>
              </a:ext>
            </a:extLst>
          </p:cNvPr>
          <p:cNvPicPr>
            <a:picLocks noChangeAspect="1"/>
          </p:cNvPicPr>
          <p:nvPr/>
        </p:nvPicPr>
        <p:blipFill>
          <a:blip r:embed="rId3"/>
          <a:stretch>
            <a:fillRect/>
          </a:stretch>
        </p:blipFill>
        <p:spPr>
          <a:xfrm>
            <a:off x="2694896" y="4945490"/>
            <a:ext cx="1863587" cy="1506868"/>
          </a:xfrm>
          <a:prstGeom prst="rect">
            <a:avLst/>
          </a:prstGeom>
        </p:spPr>
      </p:pic>
      <p:pic>
        <p:nvPicPr>
          <p:cNvPr id="15" name="Picture 14">
            <a:extLst>
              <a:ext uri="{FF2B5EF4-FFF2-40B4-BE49-F238E27FC236}">
                <a16:creationId xmlns:a16="http://schemas.microsoft.com/office/drawing/2014/main" id="{0898FABB-30CE-412A-A25D-422D3C377339}"/>
              </a:ext>
            </a:extLst>
          </p:cNvPr>
          <p:cNvPicPr>
            <a:picLocks noChangeAspect="1"/>
          </p:cNvPicPr>
          <p:nvPr/>
        </p:nvPicPr>
        <p:blipFill>
          <a:blip r:embed="rId4"/>
          <a:stretch>
            <a:fillRect/>
          </a:stretch>
        </p:blipFill>
        <p:spPr>
          <a:xfrm>
            <a:off x="872721" y="5733260"/>
            <a:ext cx="1624240" cy="1028844"/>
          </a:xfrm>
          <a:prstGeom prst="rect">
            <a:avLst/>
          </a:prstGeom>
        </p:spPr>
      </p:pic>
      <p:sp>
        <p:nvSpPr>
          <p:cNvPr id="16" name="TextBox 15">
            <a:extLst>
              <a:ext uri="{FF2B5EF4-FFF2-40B4-BE49-F238E27FC236}">
                <a16:creationId xmlns:a16="http://schemas.microsoft.com/office/drawing/2014/main" id="{5E0A8D95-27A4-4D7D-BAB1-2633ABADCA61}"/>
              </a:ext>
            </a:extLst>
          </p:cNvPr>
          <p:cNvSpPr txBox="1"/>
          <p:nvPr/>
        </p:nvSpPr>
        <p:spPr>
          <a:xfrm>
            <a:off x="6096000" y="747018"/>
            <a:ext cx="5836753" cy="6296019"/>
          </a:xfrm>
          <a:prstGeom prst="rect">
            <a:avLst/>
          </a:prstGeom>
          <a:noFill/>
        </p:spPr>
        <p:txBody>
          <a:bodyPr wrap="square">
            <a:spAutoFit/>
          </a:bodyPr>
          <a:lstStyle/>
          <a:p>
            <a:pPr marL="342900" indent="-342900">
              <a:lnSpc>
                <a:spcPct val="107000"/>
              </a:lnSpc>
              <a:buFont typeface="Symbol" panose="05050102010706020507" pitchFamily="18" charset="2"/>
              <a:buChar char=""/>
            </a:pPr>
            <a:r>
              <a:rPr lang="en-US" dirty="0">
                <a:solidFill>
                  <a:srgbClr val="105780"/>
                </a:solidFill>
                <a:latin typeface="Times New Roman" panose="02020603050405020304" pitchFamily="18" charset="0"/>
                <a:cs typeface="Times New Roman" panose="02020603050405020304" pitchFamily="18" charset="0"/>
              </a:rPr>
              <a:t>Assures query resiliency in case of VW failures.    				</a:t>
            </a: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n-US" dirty="0">
                <a:solidFill>
                  <a:srgbClr val="105780"/>
                </a:solidFill>
                <a:latin typeface="Times New Roman" panose="02020603050405020304" pitchFamily="18" charset="0"/>
                <a:cs typeface="Times New Roman" panose="02020603050405020304" pitchFamily="18" charset="0"/>
              </a:rPr>
              <a:t>Automatic reprovision of Impacted VW in another AZ.</a:t>
            </a: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n-US" dirty="0">
                <a:solidFill>
                  <a:srgbClr val="105780"/>
                </a:solidFill>
                <a:latin typeface="Times New Roman" panose="02020603050405020304" pitchFamily="18" charset="0"/>
                <a:cs typeface="Times New Roman" panose="02020603050405020304" pitchFamily="18" charset="0"/>
              </a:rPr>
              <a:t>Automatically handle Admin and metadata operations.</a:t>
            </a: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n-US" dirty="0">
                <a:solidFill>
                  <a:srgbClr val="105780"/>
                </a:solidFill>
                <a:latin typeface="Times New Roman" panose="02020603050405020304" pitchFamily="18" charset="0"/>
                <a:cs typeface="Times New Roman" panose="02020603050405020304" pitchFamily="18" charset="0"/>
              </a:rPr>
              <a:t>Cloud agnostic in nature.</a:t>
            </a:r>
            <a:endParaRPr lang="en-US" dirty="0"/>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endParaRPr lang="en-US" dirty="0">
              <a:solidFill>
                <a:srgbClr val="105780"/>
              </a:solidFill>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A3412DB7-DD51-4ADA-B32E-37DCFC1453FD}"/>
              </a:ext>
            </a:extLst>
          </p:cNvPr>
          <p:cNvPicPr>
            <a:picLocks noChangeAspect="1"/>
          </p:cNvPicPr>
          <p:nvPr/>
        </p:nvPicPr>
        <p:blipFill>
          <a:blip r:embed="rId5"/>
          <a:stretch>
            <a:fillRect/>
          </a:stretch>
        </p:blipFill>
        <p:spPr>
          <a:xfrm>
            <a:off x="9852990" y="1022893"/>
            <a:ext cx="1859465" cy="932459"/>
          </a:xfrm>
          <a:prstGeom prst="rect">
            <a:avLst/>
          </a:prstGeom>
        </p:spPr>
      </p:pic>
      <p:pic>
        <p:nvPicPr>
          <p:cNvPr id="20" name="Picture 19">
            <a:extLst>
              <a:ext uri="{FF2B5EF4-FFF2-40B4-BE49-F238E27FC236}">
                <a16:creationId xmlns:a16="http://schemas.microsoft.com/office/drawing/2014/main" id="{C14D9F53-70AC-4653-8413-7DA192E98FA9}"/>
              </a:ext>
            </a:extLst>
          </p:cNvPr>
          <p:cNvPicPr>
            <a:picLocks noChangeAspect="1"/>
          </p:cNvPicPr>
          <p:nvPr/>
        </p:nvPicPr>
        <p:blipFill>
          <a:blip r:embed="rId6"/>
          <a:stretch>
            <a:fillRect/>
          </a:stretch>
        </p:blipFill>
        <p:spPr>
          <a:xfrm>
            <a:off x="10260070" y="3163686"/>
            <a:ext cx="1866095" cy="990961"/>
          </a:xfrm>
          <a:prstGeom prst="rect">
            <a:avLst/>
          </a:prstGeom>
        </p:spPr>
      </p:pic>
      <p:pic>
        <p:nvPicPr>
          <p:cNvPr id="22" name="Picture 21">
            <a:extLst>
              <a:ext uri="{FF2B5EF4-FFF2-40B4-BE49-F238E27FC236}">
                <a16:creationId xmlns:a16="http://schemas.microsoft.com/office/drawing/2014/main" id="{1F11933A-53CB-47AE-AFED-7EF10CDD2125}"/>
              </a:ext>
            </a:extLst>
          </p:cNvPr>
          <p:cNvPicPr>
            <a:picLocks noChangeAspect="1"/>
          </p:cNvPicPr>
          <p:nvPr/>
        </p:nvPicPr>
        <p:blipFill>
          <a:blip r:embed="rId7"/>
          <a:stretch>
            <a:fillRect/>
          </a:stretch>
        </p:blipFill>
        <p:spPr>
          <a:xfrm>
            <a:off x="7369676" y="4451010"/>
            <a:ext cx="3289399" cy="793189"/>
          </a:xfrm>
          <a:prstGeom prst="rect">
            <a:avLst/>
          </a:prstGeom>
        </p:spPr>
      </p:pic>
      <p:pic>
        <p:nvPicPr>
          <p:cNvPr id="24" name="Picture 23">
            <a:extLst>
              <a:ext uri="{FF2B5EF4-FFF2-40B4-BE49-F238E27FC236}">
                <a16:creationId xmlns:a16="http://schemas.microsoft.com/office/drawing/2014/main" id="{1CA87586-9CC2-4446-A909-BB31E630ABBA}"/>
              </a:ext>
            </a:extLst>
          </p:cNvPr>
          <p:cNvPicPr>
            <a:picLocks noChangeAspect="1"/>
          </p:cNvPicPr>
          <p:nvPr/>
        </p:nvPicPr>
        <p:blipFill>
          <a:blip r:embed="rId8"/>
          <a:stretch>
            <a:fillRect/>
          </a:stretch>
        </p:blipFill>
        <p:spPr>
          <a:xfrm>
            <a:off x="6608674" y="5416711"/>
            <a:ext cx="1866095" cy="1197935"/>
          </a:xfrm>
          <a:prstGeom prst="rect">
            <a:avLst/>
          </a:prstGeom>
        </p:spPr>
      </p:pic>
    </p:spTree>
    <p:extLst>
      <p:ext uri="{BB962C8B-B14F-4D97-AF65-F5344CB8AC3E}">
        <p14:creationId xmlns:p14="http://schemas.microsoft.com/office/powerpoint/2010/main" val="393812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C4FD96-F8B3-415B-B4EF-4E0DDA26E4FA}"/>
              </a:ext>
            </a:extLst>
          </p:cNvPr>
          <p:cNvPicPr>
            <a:picLocks noChangeAspect="1"/>
          </p:cNvPicPr>
          <p:nvPr/>
        </p:nvPicPr>
        <p:blipFill>
          <a:blip r:embed="rId2"/>
          <a:stretch>
            <a:fillRect/>
          </a:stretch>
        </p:blipFill>
        <p:spPr>
          <a:xfrm>
            <a:off x="4965369" y="2712112"/>
            <a:ext cx="1771897" cy="1800476"/>
          </a:xfrm>
          <a:prstGeom prst="rect">
            <a:avLst/>
          </a:prstGeom>
        </p:spPr>
      </p:pic>
      <p:sp>
        <p:nvSpPr>
          <p:cNvPr id="6" name="Rectangle: Rounded Corners 5">
            <a:extLst>
              <a:ext uri="{FF2B5EF4-FFF2-40B4-BE49-F238E27FC236}">
                <a16:creationId xmlns:a16="http://schemas.microsoft.com/office/drawing/2014/main" id="{E2BA1BDD-433E-499C-9BA7-85041C0F65B8}"/>
              </a:ext>
            </a:extLst>
          </p:cNvPr>
          <p:cNvSpPr/>
          <p:nvPr/>
        </p:nvSpPr>
        <p:spPr>
          <a:xfrm>
            <a:off x="828482" y="898745"/>
            <a:ext cx="1964414" cy="100966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100" dirty="0">
              <a:latin typeface="Times New Roman" pitchFamily="18" charset="0"/>
              <a:cs typeface="Times New Roman" pitchFamily="18" charset="0"/>
            </a:endParaRPr>
          </a:p>
          <a:p>
            <a:pPr marL="171450" indent="-171450">
              <a:buFont typeface="Arial" panose="020B0604020202020204" pitchFamily="34" charset="0"/>
              <a:buChar char="•"/>
            </a:pPr>
            <a:r>
              <a:rPr lang="en-US" sz="1100" dirty="0">
                <a:latin typeface="Times New Roman" pitchFamily="18" charset="0"/>
                <a:cs typeface="Times New Roman" pitchFamily="18" charset="0"/>
              </a:rPr>
              <a:t>Not need to pay for availability</a:t>
            </a:r>
          </a:p>
          <a:p>
            <a:pPr marL="171450" indent="-171450">
              <a:buFont typeface="Arial" panose="020B0604020202020204" pitchFamily="34" charset="0"/>
              <a:buChar char="•"/>
            </a:pPr>
            <a:r>
              <a:rPr lang="en-US" sz="1100" dirty="0">
                <a:latin typeface="Times New Roman" pitchFamily="18" charset="0"/>
                <a:cs typeface="Times New Roman" pitchFamily="18" charset="0"/>
              </a:rPr>
              <a:t>Increase Market share</a:t>
            </a:r>
          </a:p>
          <a:p>
            <a:pPr marL="171450" indent="-171450">
              <a:buFont typeface="Arial" panose="020B0604020202020204" pitchFamily="34" charset="0"/>
              <a:buChar char="•"/>
            </a:pPr>
            <a:r>
              <a:rPr lang="en-US" sz="1100" dirty="0">
                <a:latin typeface="Times New Roman" pitchFamily="18" charset="0"/>
                <a:cs typeface="Times New Roman" pitchFamily="18" charset="0"/>
              </a:rPr>
              <a:t>Lower costs and more transparency</a:t>
            </a:r>
          </a:p>
          <a:p>
            <a:pPr marL="171450" indent="-171450" algn="ctr">
              <a:buFont typeface="Arial" panose="020B0604020202020204" pitchFamily="34" charset="0"/>
              <a:buChar char="•"/>
            </a:pPr>
            <a:endParaRPr lang="en-US" sz="1100" dirty="0"/>
          </a:p>
        </p:txBody>
      </p:sp>
      <p:sp>
        <p:nvSpPr>
          <p:cNvPr id="8" name="TextBox 7">
            <a:extLst>
              <a:ext uri="{FF2B5EF4-FFF2-40B4-BE49-F238E27FC236}">
                <a16:creationId xmlns:a16="http://schemas.microsoft.com/office/drawing/2014/main" id="{E5117BCF-D4B7-46B4-B575-87050548883B}"/>
              </a:ext>
            </a:extLst>
          </p:cNvPr>
          <p:cNvSpPr txBox="1"/>
          <p:nvPr/>
        </p:nvSpPr>
        <p:spPr>
          <a:xfrm>
            <a:off x="1015558" y="590968"/>
            <a:ext cx="1550504" cy="307777"/>
          </a:xfrm>
          <a:prstGeom prst="rect">
            <a:avLst/>
          </a:prstGeom>
          <a:noFill/>
        </p:spPr>
        <p:txBody>
          <a:bodyPr wrap="square" rtlCol="0">
            <a:spAutoFit/>
          </a:bodyPr>
          <a:lstStyle/>
          <a:p>
            <a:r>
              <a:rPr lang="en-US" sz="1400" b="1" dirty="0">
                <a:solidFill>
                  <a:schemeClr val="accent2">
                    <a:lumMod val="75000"/>
                  </a:schemeClr>
                </a:solidFill>
              </a:rPr>
              <a:t>PAY PER USAGE</a:t>
            </a:r>
          </a:p>
        </p:txBody>
      </p:sp>
      <p:sp>
        <p:nvSpPr>
          <p:cNvPr id="10" name="TextBox 9">
            <a:extLst>
              <a:ext uri="{FF2B5EF4-FFF2-40B4-BE49-F238E27FC236}">
                <a16:creationId xmlns:a16="http://schemas.microsoft.com/office/drawing/2014/main" id="{6C8E45EC-DFFD-4827-A05D-F6564D393641}"/>
              </a:ext>
            </a:extLst>
          </p:cNvPr>
          <p:cNvSpPr txBox="1"/>
          <p:nvPr/>
        </p:nvSpPr>
        <p:spPr>
          <a:xfrm>
            <a:off x="2422663" y="67748"/>
            <a:ext cx="6097656" cy="369332"/>
          </a:xfrm>
          <a:prstGeom prst="rect">
            <a:avLst/>
          </a:prstGeom>
          <a:noFill/>
        </p:spPr>
        <p:txBody>
          <a:bodyPr wrap="square">
            <a:spAutoFit/>
          </a:bodyPr>
          <a:lstStyle/>
          <a:p>
            <a:r>
              <a:rPr lang="en-US" sz="1800" b="1" dirty="0">
                <a:solidFill>
                  <a:srgbClr val="105780"/>
                </a:solidFill>
                <a:latin typeface="Helvetica" panose="020B0604020202020204" pitchFamily="34" charset="0"/>
              </a:rPr>
              <a:t>What makes Snowflake Data Warehouse unique..</a:t>
            </a:r>
            <a:endParaRPr lang="en-US" dirty="0"/>
          </a:p>
        </p:txBody>
      </p:sp>
      <p:sp>
        <p:nvSpPr>
          <p:cNvPr id="11" name="Rectangle: Rounded Corners 10">
            <a:extLst>
              <a:ext uri="{FF2B5EF4-FFF2-40B4-BE49-F238E27FC236}">
                <a16:creationId xmlns:a16="http://schemas.microsoft.com/office/drawing/2014/main" id="{33F1648C-1098-477F-BE8B-5EEBB06BE1ED}"/>
              </a:ext>
            </a:extLst>
          </p:cNvPr>
          <p:cNvSpPr/>
          <p:nvPr/>
        </p:nvSpPr>
        <p:spPr>
          <a:xfrm>
            <a:off x="847399" y="3353881"/>
            <a:ext cx="2193015" cy="920116"/>
          </a:xfrm>
          <a:prstGeom prst="roundRect">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latin typeface="Times New Roman" pitchFamily="18" charset="0"/>
                <a:cs typeface="Times New Roman" pitchFamily="18" charset="0"/>
              </a:rPr>
              <a:t>Ingest and immediately query JSON, Parquet, Avro, ORC, and XML without defining schemas in advance</a:t>
            </a:r>
          </a:p>
        </p:txBody>
      </p:sp>
      <p:sp>
        <p:nvSpPr>
          <p:cNvPr id="12" name="TextBox 11">
            <a:extLst>
              <a:ext uri="{FF2B5EF4-FFF2-40B4-BE49-F238E27FC236}">
                <a16:creationId xmlns:a16="http://schemas.microsoft.com/office/drawing/2014/main" id="{7601D0FD-C5B4-4EB2-999E-3F213DD7E692}"/>
              </a:ext>
            </a:extLst>
          </p:cNvPr>
          <p:cNvSpPr txBox="1"/>
          <p:nvPr/>
        </p:nvSpPr>
        <p:spPr>
          <a:xfrm>
            <a:off x="393402" y="2743789"/>
            <a:ext cx="1550504" cy="523220"/>
          </a:xfrm>
          <a:prstGeom prst="rect">
            <a:avLst/>
          </a:prstGeom>
          <a:noFill/>
        </p:spPr>
        <p:txBody>
          <a:bodyPr wrap="square" rtlCol="0">
            <a:spAutoFit/>
          </a:bodyPr>
          <a:lstStyle/>
          <a:p>
            <a:r>
              <a:rPr lang="en-US" sz="1400" b="1" dirty="0">
                <a:solidFill>
                  <a:schemeClr val="accent2">
                    <a:lumMod val="75000"/>
                  </a:schemeClr>
                </a:solidFill>
              </a:rPr>
              <a:t>NATIVE SUPPORT SEMISTRUCTURE</a:t>
            </a:r>
          </a:p>
        </p:txBody>
      </p:sp>
      <p:sp>
        <p:nvSpPr>
          <p:cNvPr id="13" name="Rectangle: Rounded Corners 12">
            <a:extLst>
              <a:ext uri="{FF2B5EF4-FFF2-40B4-BE49-F238E27FC236}">
                <a16:creationId xmlns:a16="http://schemas.microsoft.com/office/drawing/2014/main" id="{54FF60AA-EBE5-40F7-B0FA-9E94C5CC3FA7}"/>
              </a:ext>
            </a:extLst>
          </p:cNvPr>
          <p:cNvSpPr/>
          <p:nvPr/>
        </p:nvSpPr>
        <p:spPr>
          <a:xfrm>
            <a:off x="1024533" y="5492451"/>
            <a:ext cx="2193015" cy="1047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latin typeface="Times New Roman" pitchFamily="18" charset="0"/>
                <a:cs typeface="Times New Roman" pitchFamily="18" charset="0"/>
              </a:rPr>
              <a:t>Easily access historical data after it has been modified or deleted for periods up to 90 days.</a:t>
            </a:r>
          </a:p>
          <a:p>
            <a:pPr marL="171450" indent="-171450">
              <a:buFont typeface="Arial" panose="020B0604020202020204" pitchFamily="34" charset="0"/>
              <a:buChar char="•"/>
            </a:pPr>
            <a:r>
              <a:rPr lang="en-US" sz="1100" dirty="0">
                <a:latin typeface="Times New Roman" pitchFamily="18" charset="0"/>
                <a:cs typeface="Times New Roman" pitchFamily="18" charset="0"/>
              </a:rPr>
              <a:t>Revert Data after Retention is over</a:t>
            </a:r>
          </a:p>
        </p:txBody>
      </p:sp>
      <p:sp>
        <p:nvSpPr>
          <p:cNvPr id="14" name="TextBox 13">
            <a:extLst>
              <a:ext uri="{FF2B5EF4-FFF2-40B4-BE49-F238E27FC236}">
                <a16:creationId xmlns:a16="http://schemas.microsoft.com/office/drawing/2014/main" id="{455EC1AC-6E66-437B-97C3-C6AE6BB48F6F}"/>
              </a:ext>
            </a:extLst>
          </p:cNvPr>
          <p:cNvSpPr txBox="1"/>
          <p:nvPr/>
        </p:nvSpPr>
        <p:spPr>
          <a:xfrm>
            <a:off x="692537" y="4969231"/>
            <a:ext cx="1771896" cy="523220"/>
          </a:xfrm>
          <a:prstGeom prst="rect">
            <a:avLst/>
          </a:prstGeom>
          <a:noFill/>
        </p:spPr>
        <p:txBody>
          <a:bodyPr wrap="square" rtlCol="0">
            <a:spAutoFit/>
          </a:bodyPr>
          <a:lstStyle/>
          <a:p>
            <a:r>
              <a:rPr lang="en-US" sz="1400" b="1" dirty="0">
                <a:solidFill>
                  <a:schemeClr val="accent2">
                    <a:lumMod val="75000"/>
                  </a:schemeClr>
                </a:solidFill>
              </a:rPr>
              <a:t>TIME TRAVEL &amp;</a:t>
            </a:r>
          </a:p>
          <a:p>
            <a:r>
              <a:rPr lang="en-US" sz="1400" b="1" dirty="0">
                <a:solidFill>
                  <a:schemeClr val="accent2">
                    <a:lumMod val="75000"/>
                  </a:schemeClr>
                </a:solidFill>
              </a:rPr>
              <a:t>FAIL SAFE</a:t>
            </a:r>
          </a:p>
        </p:txBody>
      </p:sp>
      <p:sp>
        <p:nvSpPr>
          <p:cNvPr id="15" name="Rectangle: Rounded Corners 14">
            <a:extLst>
              <a:ext uri="{FF2B5EF4-FFF2-40B4-BE49-F238E27FC236}">
                <a16:creationId xmlns:a16="http://schemas.microsoft.com/office/drawing/2014/main" id="{16DF37AF-A06B-48D2-93CC-20F371DCFFB8}"/>
              </a:ext>
            </a:extLst>
          </p:cNvPr>
          <p:cNvSpPr/>
          <p:nvPr/>
        </p:nvSpPr>
        <p:spPr>
          <a:xfrm>
            <a:off x="3507077" y="861391"/>
            <a:ext cx="1964414" cy="100966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100" dirty="0">
              <a:latin typeface="Times New Roman" pitchFamily="18" charset="0"/>
              <a:cs typeface="Times New Roman" pitchFamily="18" charset="0"/>
            </a:endParaRPr>
          </a:p>
          <a:p>
            <a:pPr marL="171450" indent="-171450">
              <a:buFont typeface="Arial" panose="020B0604020202020204" pitchFamily="34" charset="0"/>
              <a:buChar char="•"/>
            </a:pPr>
            <a:r>
              <a:rPr lang="en-US" sz="1100" dirty="0">
                <a:latin typeface="Times New Roman" pitchFamily="18" charset="0"/>
                <a:cs typeface="Times New Roman" pitchFamily="18" charset="0"/>
              </a:rPr>
              <a:t>Columnar DB</a:t>
            </a:r>
          </a:p>
          <a:p>
            <a:pPr marL="171450" indent="-171450">
              <a:buFont typeface="Arial" panose="020B0604020202020204" pitchFamily="34" charset="0"/>
              <a:buChar char="•"/>
            </a:pPr>
            <a:r>
              <a:rPr lang="en-US" sz="1100" dirty="0">
                <a:latin typeface="Times New Roman" pitchFamily="18" charset="0"/>
                <a:cs typeface="Times New Roman" pitchFamily="18" charset="0"/>
              </a:rPr>
              <a:t>Large Block Size 16 MB</a:t>
            </a:r>
          </a:p>
          <a:p>
            <a:pPr marL="171450" indent="-171450">
              <a:buFont typeface="Arial" panose="020B0604020202020204" pitchFamily="34" charset="0"/>
              <a:buChar char="•"/>
            </a:pPr>
            <a:r>
              <a:rPr lang="en-US" sz="1100" dirty="0">
                <a:latin typeface="Times New Roman" pitchFamily="18" charset="0"/>
                <a:cs typeface="Times New Roman" pitchFamily="18" charset="0"/>
              </a:rPr>
              <a:t>Automatically Manage Statistics</a:t>
            </a:r>
          </a:p>
          <a:p>
            <a:pPr marL="171450" indent="-171450">
              <a:buFont typeface="Arial" panose="020B0604020202020204" pitchFamily="34" charset="0"/>
              <a:buChar char="•"/>
            </a:pPr>
            <a:r>
              <a:rPr lang="en-US" sz="1100" dirty="0">
                <a:latin typeface="Times New Roman" pitchFamily="18" charset="0"/>
                <a:cs typeface="Times New Roman" pitchFamily="18" charset="0"/>
              </a:rPr>
              <a:t>Compressed</a:t>
            </a:r>
          </a:p>
          <a:p>
            <a:pPr marL="171450" indent="-171450" algn="ctr">
              <a:buFont typeface="Arial" panose="020B0604020202020204" pitchFamily="34" charset="0"/>
              <a:buChar char="•"/>
            </a:pPr>
            <a:endParaRPr lang="en-US" sz="1100" dirty="0"/>
          </a:p>
        </p:txBody>
      </p:sp>
      <p:sp>
        <p:nvSpPr>
          <p:cNvPr id="16" name="TextBox 15">
            <a:extLst>
              <a:ext uri="{FF2B5EF4-FFF2-40B4-BE49-F238E27FC236}">
                <a16:creationId xmlns:a16="http://schemas.microsoft.com/office/drawing/2014/main" id="{52F14908-5E83-4332-8C5A-0463E4AD53E6}"/>
              </a:ext>
            </a:extLst>
          </p:cNvPr>
          <p:cNvSpPr txBox="1"/>
          <p:nvPr/>
        </p:nvSpPr>
        <p:spPr>
          <a:xfrm>
            <a:off x="3610554" y="537440"/>
            <a:ext cx="1757459" cy="307777"/>
          </a:xfrm>
          <a:prstGeom prst="rect">
            <a:avLst/>
          </a:prstGeom>
          <a:noFill/>
        </p:spPr>
        <p:txBody>
          <a:bodyPr wrap="square" rtlCol="0">
            <a:spAutoFit/>
          </a:bodyPr>
          <a:lstStyle/>
          <a:p>
            <a:r>
              <a:rPr lang="en-US" sz="1400" b="1" dirty="0">
                <a:solidFill>
                  <a:schemeClr val="accent2">
                    <a:lumMod val="75000"/>
                  </a:schemeClr>
                </a:solidFill>
              </a:rPr>
              <a:t>OPTMIZED STORAGE</a:t>
            </a:r>
          </a:p>
        </p:txBody>
      </p:sp>
      <p:sp>
        <p:nvSpPr>
          <p:cNvPr id="19" name="Rectangle: Rounded Corners 18">
            <a:extLst>
              <a:ext uri="{FF2B5EF4-FFF2-40B4-BE49-F238E27FC236}">
                <a16:creationId xmlns:a16="http://schemas.microsoft.com/office/drawing/2014/main" id="{8474E972-4F61-47FE-B8DE-8FFD1A5B1386}"/>
              </a:ext>
            </a:extLst>
          </p:cNvPr>
          <p:cNvSpPr/>
          <p:nvPr/>
        </p:nvSpPr>
        <p:spPr>
          <a:xfrm>
            <a:off x="5081986" y="5492452"/>
            <a:ext cx="2193015" cy="104706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latin typeface="Times New Roman" pitchFamily="18" charset="0"/>
                <a:cs typeface="Times New Roman" pitchFamily="18" charset="0"/>
              </a:rPr>
              <a:t>Snowpipe</a:t>
            </a:r>
          </a:p>
          <a:p>
            <a:pPr marL="171450" indent="-171450">
              <a:buFont typeface="Arial" panose="020B0604020202020204" pitchFamily="34" charset="0"/>
              <a:buChar char="•"/>
            </a:pPr>
            <a:r>
              <a:rPr lang="en-US" sz="1100" dirty="0">
                <a:latin typeface="Times New Roman" pitchFamily="18" charset="0"/>
                <a:cs typeface="Times New Roman" pitchFamily="18" charset="0"/>
              </a:rPr>
              <a:t>Automatic Clustering</a:t>
            </a:r>
          </a:p>
          <a:p>
            <a:pPr marL="171450" indent="-171450">
              <a:buFont typeface="Arial" panose="020B0604020202020204" pitchFamily="34" charset="0"/>
              <a:buChar char="•"/>
            </a:pPr>
            <a:r>
              <a:rPr lang="en-US" sz="1100" dirty="0">
                <a:latin typeface="Times New Roman" pitchFamily="18" charset="0"/>
                <a:cs typeface="Times New Roman" pitchFamily="18" charset="0"/>
              </a:rPr>
              <a:t>Materialized View </a:t>
            </a:r>
            <a:r>
              <a:rPr lang="en-US" sz="1100" dirty="0" err="1">
                <a:latin typeface="Times New Roman" pitchFamily="18" charset="0"/>
                <a:cs typeface="Times New Roman" pitchFamily="18" charset="0"/>
              </a:rPr>
              <a:t>Maint</a:t>
            </a:r>
            <a:endParaRPr lang="en-US" sz="1100" dirty="0">
              <a:latin typeface="Times New Roman" pitchFamily="18" charset="0"/>
              <a:cs typeface="Times New Roman" pitchFamily="18" charset="0"/>
            </a:endParaRPr>
          </a:p>
          <a:p>
            <a:pPr marL="171450" indent="-171450">
              <a:buFont typeface="Arial" panose="020B0604020202020204" pitchFamily="34" charset="0"/>
              <a:buChar char="•"/>
            </a:pPr>
            <a:r>
              <a:rPr lang="en-US" sz="1100" dirty="0">
                <a:latin typeface="Times New Roman" pitchFamily="18" charset="0"/>
                <a:cs typeface="Times New Roman" pitchFamily="18" charset="0"/>
              </a:rPr>
              <a:t>Serverless Task</a:t>
            </a:r>
          </a:p>
          <a:p>
            <a:pPr marL="171450" indent="-171450">
              <a:buFont typeface="Arial" panose="020B0604020202020204" pitchFamily="34" charset="0"/>
              <a:buChar char="•"/>
            </a:pPr>
            <a:r>
              <a:rPr lang="en-US" sz="1100" dirty="0">
                <a:latin typeface="Times New Roman" pitchFamily="18" charset="0"/>
                <a:cs typeface="Times New Roman" pitchFamily="18" charset="0"/>
              </a:rPr>
              <a:t>Search Optimization</a:t>
            </a:r>
          </a:p>
        </p:txBody>
      </p:sp>
      <p:sp>
        <p:nvSpPr>
          <p:cNvPr id="20" name="TextBox 19">
            <a:extLst>
              <a:ext uri="{FF2B5EF4-FFF2-40B4-BE49-F238E27FC236}">
                <a16:creationId xmlns:a16="http://schemas.microsoft.com/office/drawing/2014/main" id="{9B84D156-E439-4093-BBA0-8691F3C7B1AB}"/>
              </a:ext>
            </a:extLst>
          </p:cNvPr>
          <p:cNvSpPr txBox="1"/>
          <p:nvPr/>
        </p:nvSpPr>
        <p:spPr>
          <a:xfrm>
            <a:off x="5136711" y="5165297"/>
            <a:ext cx="1550504" cy="307777"/>
          </a:xfrm>
          <a:prstGeom prst="rect">
            <a:avLst/>
          </a:prstGeom>
          <a:noFill/>
        </p:spPr>
        <p:txBody>
          <a:bodyPr wrap="square" rtlCol="0">
            <a:spAutoFit/>
          </a:bodyPr>
          <a:lstStyle/>
          <a:p>
            <a:r>
              <a:rPr lang="en-US" sz="1400" b="1" dirty="0">
                <a:solidFill>
                  <a:schemeClr val="accent2">
                    <a:lumMod val="75000"/>
                  </a:schemeClr>
                </a:solidFill>
              </a:rPr>
              <a:t>SERVERLESS</a:t>
            </a:r>
          </a:p>
        </p:txBody>
      </p:sp>
      <p:sp>
        <p:nvSpPr>
          <p:cNvPr id="21" name="Rectangle: Rounded Corners 20">
            <a:extLst>
              <a:ext uri="{FF2B5EF4-FFF2-40B4-BE49-F238E27FC236}">
                <a16:creationId xmlns:a16="http://schemas.microsoft.com/office/drawing/2014/main" id="{DED632C6-1D09-4077-9EBA-3437ABF2120E}"/>
              </a:ext>
            </a:extLst>
          </p:cNvPr>
          <p:cNvSpPr/>
          <p:nvPr/>
        </p:nvSpPr>
        <p:spPr>
          <a:xfrm>
            <a:off x="8720154" y="889091"/>
            <a:ext cx="1964414" cy="100966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100" dirty="0">
              <a:latin typeface="Times New Roman" pitchFamily="18" charset="0"/>
              <a:cs typeface="Times New Roman" pitchFamily="18" charset="0"/>
            </a:endParaRPr>
          </a:p>
          <a:p>
            <a:pPr marL="171450" indent="-171450">
              <a:buFont typeface="Arial" panose="020B0604020202020204" pitchFamily="34" charset="0"/>
              <a:buChar char="•"/>
            </a:pPr>
            <a:r>
              <a:rPr lang="en-US" sz="1100" dirty="0">
                <a:latin typeface="Times New Roman" pitchFamily="18" charset="0"/>
                <a:cs typeface="Times New Roman" pitchFamily="18" charset="0"/>
              </a:rPr>
              <a:t>Point in Time Snapshot of Table/DB/Schema</a:t>
            </a:r>
          </a:p>
          <a:p>
            <a:pPr marL="171450" indent="-171450">
              <a:buFont typeface="Arial" panose="020B0604020202020204" pitchFamily="34" charset="0"/>
              <a:buChar char="•"/>
            </a:pPr>
            <a:r>
              <a:rPr lang="en-US" sz="1100" dirty="0">
                <a:latin typeface="Times New Roman" pitchFamily="18" charset="0"/>
                <a:cs typeface="Times New Roman" pitchFamily="18" charset="0"/>
              </a:rPr>
              <a:t>No Storage unless change</a:t>
            </a:r>
          </a:p>
          <a:p>
            <a:pPr marL="171450" indent="-171450">
              <a:buFont typeface="Arial" panose="020B0604020202020204" pitchFamily="34" charset="0"/>
              <a:buChar char="•"/>
            </a:pPr>
            <a:r>
              <a:rPr lang="en-US" sz="1100" dirty="0">
                <a:latin typeface="Times New Roman" pitchFamily="18" charset="0"/>
                <a:cs typeface="Times New Roman" pitchFamily="18" charset="0"/>
              </a:rPr>
              <a:t>Create Instant Backup</a:t>
            </a:r>
          </a:p>
          <a:p>
            <a:pPr marL="171450" indent="-171450">
              <a:buFont typeface="Arial" panose="020B0604020202020204" pitchFamily="34" charset="0"/>
              <a:buChar char="•"/>
            </a:pPr>
            <a:endParaRPr lang="en-US" sz="1100" dirty="0">
              <a:latin typeface="Times New Roman" pitchFamily="18" charset="0"/>
              <a:cs typeface="Times New Roman" pitchFamily="18" charset="0"/>
            </a:endParaRPr>
          </a:p>
        </p:txBody>
      </p:sp>
      <p:sp>
        <p:nvSpPr>
          <p:cNvPr id="22" name="TextBox 21">
            <a:extLst>
              <a:ext uri="{FF2B5EF4-FFF2-40B4-BE49-F238E27FC236}">
                <a16:creationId xmlns:a16="http://schemas.microsoft.com/office/drawing/2014/main" id="{5B45BAEC-9126-4C72-8CD9-F9080FD86F13}"/>
              </a:ext>
            </a:extLst>
          </p:cNvPr>
          <p:cNvSpPr txBox="1"/>
          <p:nvPr/>
        </p:nvSpPr>
        <p:spPr>
          <a:xfrm>
            <a:off x="8746435" y="620947"/>
            <a:ext cx="1757459" cy="307777"/>
          </a:xfrm>
          <a:prstGeom prst="rect">
            <a:avLst/>
          </a:prstGeom>
          <a:noFill/>
        </p:spPr>
        <p:txBody>
          <a:bodyPr wrap="square" rtlCol="0">
            <a:spAutoFit/>
          </a:bodyPr>
          <a:lstStyle/>
          <a:p>
            <a:r>
              <a:rPr lang="en-US" sz="1400" b="1" dirty="0">
                <a:solidFill>
                  <a:schemeClr val="accent2">
                    <a:lumMod val="75000"/>
                  </a:schemeClr>
                </a:solidFill>
              </a:rPr>
              <a:t>CLONING</a:t>
            </a:r>
          </a:p>
        </p:txBody>
      </p:sp>
      <p:sp>
        <p:nvSpPr>
          <p:cNvPr id="23" name="Rectangle: Rounded Corners 22">
            <a:extLst>
              <a:ext uri="{FF2B5EF4-FFF2-40B4-BE49-F238E27FC236}">
                <a16:creationId xmlns:a16="http://schemas.microsoft.com/office/drawing/2014/main" id="{E62755D7-FCBD-4238-89D6-362D6C154C58}"/>
              </a:ext>
            </a:extLst>
          </p:cNvPr>
          <p:cNvSpPr/>
          <p:nvPr/>
        </p:nvSpPr>
        <p:spPr>
          <a:xfrm>
            <a:off x="8918271" y="3147587"/>
            <a:ext cx="1964415" cy="1009662"/>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100" dirty="0">
              <a:latin typeface="Times New Roman" pitchFamily="18" charset="0"/>
              <a:cs typeface="Times New Roman" pitchFamily="18" charset="0"/>
            </a:endParaRPr>
          </a:p>
          <a:p>
            <a:pPr marL="171450" indent="-171450">
              <a:buFont typeface="Arial" panose="020B0604020202020204" pitchFamily="34" charset="0"/>
              <a:buChar char="•"/>
            </a:pPr>
            <a:r>
              <a:rPr lang="en-US" sz="1100" dirty="0">
                <a:latin typeface="Times New Roman" pitchFamily="18" charset="0"/>
                <a:cs typeface="Times New Roman" pitchFamily="18" charset="0"/>
              </a:rPr>
              <a:t>Deploy on any cloud and regions,</a:t>
            </a:r>
          </a:p>
          <a:p>
            <a:pPr marL="171450" indent="-171450">
              <a:buFont typeface="Arial" panose="020B0604020202020204" pitchFamily="34" charset="0"/>
              <a:buChar char="•"/>
            </a:pPr>
            <a:r>
              <a:rPr lang="en-US" sz="1100" dirty="0">
                <a:latin typeface="Times New Roman" pitchFamily="18" charset="0"/>
                <a:cs typeface="Times New Roman" pitchFamily="18" charset="0"/>
              </a:rPr>
              <a:t>Disaster Management and Business Continuity,</a:t>
            </a:r>
          </a:p>
          <a:p>
            <a:pPr marL="171450" indent="-171450">
              <a:buFont typeface="Arial" panose="020B0604020202020204" pitchFamily="34" charset="0"/>
              <a:buChar char="•"/>
            </a:pPr>
            <a:r>
              <a:rPr lang="en-US" sz="1100" dirty="0">
                <a:latin typeface="Times New Roman" pitchFamily="18" charset="0"/>
                <a:cs typeface="Times New Roman" pitchFamily="18" charset="0"/>
              </a:rPr>
              <a:t>Global replication for HA</a:t>
            </a:r>
          </a:p>
        </p:txBody>
      </p:sp>
      <p:sp>
        <p:nvSpPr>
          <p:cNvPr id="24" name="TextBox 23">
            <a:extLst>
              <a:ext uri="{FF2B5EF4-FFF2-40B4-BE49-F238E27FC236}">
                <a16:creationId xmlns:a16="http://schemas.microsoft.com/office/drawing/2014/main" id="{B6D10F13-3BB3-4063-BAEA-EE8C52F5DB1C}"/>
              </a:ext>
            </a:extLst>
          </p:cNvPr>
          <p:cNvSpPr txBox="1"/>
          <p:nvPr/>
        </p:nvSpPr>
        <p:spPr>
          <a:xfrm>
            <a:off x="9221799" y="2794755"/>
            <a:ext cx="1757459" cy="307777"/>
          </a:xfrm>
          <a:prstGeom prst="rect">
            <a:avLst/>
          </a:prstGeom>
          <a:noFill/>
        </p:spPr>
        <p:txBody>
          <a:bodyPr wrap="square" rtlCol="0">
            <a:spAutoFit/>
          </a:bodyPr>
          <a:lstStyle/>
          <a:p>
            <a:r>
              <a:rPr lang="en-US" sz="1400" b="1" dirty="0">
                <a:solidFill>
                  <a:schemeClr val="accent2">
                    <a:lumMod val="75000"/>
                  </a:schemeClr>
                </a:solidFill>
              </a:rPr>
              <a:t>REPLICATION</a:t>
            </a:r>
          </a:p>
        </p:txBody>
      </p:sp>
      <p:sp>
        <p:nvSpPr>
          <p:cNvPr id="25" name="Rectangle: Rounded Corners 24">
            <a:extLst>
              <a:ext uri="{FF2B5EF4-FFF2-40B4-BE49-F238E27FC236}">
                <a16:creationId xmlns:a16="http://schemas.microsoft.com/office/drawing/2014/main" id="{C962B218-AE64-49F8-94F6-23618D5D18F6}"/>
              </a:ext>
            </a:extLst>
          </p:cNvPr>
          <p:cNvSpPr/>
          <p:nvPr/>
        </p:nvSpPr>
        <p:spPr>
          <a:xfrm>
            <a:off x="9073024" y="5406083"/>
            <a:ext cx="2043928" cy="1009662"/>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100" dirty="0">
              <a:latin typeface="Times New Roman" pitchFamily="18" charset="0"/>
              <a:cs typeface="Times New Roman" pitchFamily="18" charset="0"/>
            </a:endParaRPr>
          </a:p>
          <a:p>
            <a:pPr marL="171450" indent="-171450">
              <a:buFont typeface="Arial" panose="020B0604020202020204" pitchFamily="34" charset="0"/>
              <a:buChar char="•"/>
            </a:pPr>
            <a:r>
              <a:rPr lang="en-US" sz="1100" dirty="0">
                <a:latin typeface="Times New Roman" pitchFamily="18" charset="0"/>
                <a:cs typeface="Times New Roman" pitchFamily="18" charset="0"/>
              </a:rPr>
              <a:t>Share live data easily and securely </a:t>
            </a:r>
          </a:p>
          <a:p>
            <a:pPr marL="171450" indent="-171450">
              <a:buFont typeface="Arial" panose="020B0604020202020204" pitchFamily="34" charset="0"/>
              <a:buChar char="•"/>
            </a:pPr>
            <a:r>
              <a:rPr lang="en-US" sz="1100" dirty="0">
                <a:latin typeface="Times New Roman" pitchFamily="18" charset="0"/>
                <a:cs typeface="Times New Roman" pitchFamily="18" charset="0"/>
              </a:rPr>
              <a:t>No DataCopy or Movement</a:t>
            </a:r>
          </a:p>
          <a:p>
            <a:pPr marL="171450" indent="-171450">
              <a:buFont typeface="Arial" panose="020B0604020202020204" pitchFamily="34" charset="0"/>
              <a:buChar char="•"/>
            </a:pPr>
            <a:r>
              <a:rPr lang="en-US" sz="1100" dirty="0">
                <a:latin typeface="Times New Roman" pitchFamily="18" charset="0"/>
                <a:cs typeface="Times New Roman" pitchFamily="18" charset="0"/>
              </a:rPr>
              <a:t>Sharing with Non licensed Snowflake Customer</a:t>
            </a:r>
          </a:p>
        </p:txBody>
      </p:sp>
      <p:sp>
        <p:nvSpPr>
          <p:cNvPr id="26" name="TextBox 25">
            <a:extLst>
              <a:ext uri="{FF2B5EF4-FFF2-40B4-BE49-F238E27FC236}">
                <a16:creationId xmlns:a16="http://schemas.microsoft.com/office/drawing/2014/main" id="{62711619-5394-46D9-8856-9E37192D8356}"/>
              </a:ext>
            </a:extLst>
          </p:cNvPr>
          <p:cNvSpPr txBox="1"/>
          <p:nvPr/>
        </p:nvSpPr>
        <p:spPr>
          <a:xfrm>
            <a:off x="9359493" y="5067598"/>
            <a:ext cx="1757459" cy="307777"/>
          </a:xfrm>
          <a:prstGeom prst="rect">
            <a:avLst/>
          </a:prstGeom>
          <a:noFill/>
        </p:spPr>
        <p:txBody>
          <a:bodyPr wrap="square" rtlCol="0">
            <a:spAutoFit/>
          </a:bodyPr>
          <a:lstStyle/>
          <a:p>
            <a:r>
              <a:rPr lang="en-US" sz="1400" b="1" dirty="0">
                <a:solidFill>
                  <a:schemeClr val="accent2">
                    <a:lumMod val="75000"/>
                  </a:schemeClr>
                </a:solidFill>
              </a:rPr>
              <a:t>SHARING</a:t>
            </a:r>
          </a:p>
        </p:txBody>
      </p:sp>
      <p:sp>
        <p:nvSpPr>
          <p:cNvPr id="27" name="Rectangle: Rounded Corners 26">
            <a:extLst>
              <a:ext uri="{FF2B5EF4-FFF2-40B4-BE49-F238E27FC236}">
                <a16:creationId xmlns:a16="http://schemas.microsoft.com/office/drawing/2014/main" id="{50558A6C-32CD-4E23-A3D3-9C5311E8B9DC}"/>
              </a:ext>
            </a:extLst>
          </p:cNvPr>
          <p:cNvSpPr/>
          <p:nvPr/>
        </p:nvSpPr>
        <p:spPr>
          <a:xfrm>
            <a:off x="6061877" y="842013"/>
            <a:ext cx="2043928" cy="100966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latin typeface="Times New Roman" pitchFamily="18" charset="0"/>
                <a:cs typeface="Times New Roman" pitchFamily="18" charset="0"/>
              </a:rPr>
              <a:t>Data Cache/Remote Cache</a:t>
            </a:r>
          </a:p>
          <a:p>
            <a:pPr marL="171450" indent="-171450">
              <a:buFont typeface="Arial" panose="020B0604020202020204" pitchFamily="34" charset="0"/>
              <a:buChar char="•"/>
            </a:pPr>
            <a:r>
              <a:rPr lang="en-US" sz="1100" dirty="0">
                <a:latin typeface="Times New Roman" pitchFamily="18" charset="0"/>
                <a:cs typeface="Times New Roman" pitchFamily="18" charset="0"/>
              </a:rPr>
              <a:t>Result Cache</a:t>
            </a:r>
          </a:p>
          <a:p>
            <a:pPr marL="171450" indent="-171450">
              <a:buFont typeface="Arial" panose="020B0604020202020204" pitchFamily="34" charset="0"/>
              <a:buChar char="•"/>
            </a:pPr>
            <a:r>
              <a:rPr lang="en-US" sz="1100" dirty="0">
                <a:latin typeface="Times New Roman" pitchFamily="18" charset="0"/>
                <a:cs typeface="Times New Roman" pitchFamily="18" charset="0"/>
              </a:rPr>
              <a:t>Metadata Cache</a:t>
            </a:r>
          </a:p>
        </p:txBody>
      </p:sp>
      <p:sp>
        <p:nvSpPr>
          <p:cNvPr id="28" name="TextBox 27">
            <a:extLst>
              <a:ext uri="{FF2B5EF4-FFF2-40B4-BE49-F238E27FC236}">
                <a16:creationId xmlns:a16="http://schemas.microsoft.com/office/drawing/2014/main" id="{8AA1BB04-EDE7-4909-B316-A50F66439343}"/>
              </a:ext>
            </a:extLst>
          </p:cNvPr>
          <p:cNvSpPr txBox="1"/>
          <p:nvPr/>
        </p:nvSpPr>
        <p:spPr>
          <a:xfrm>
            <a:off x="6178494" y="538167"/>
            <a:ext cx="1757459" cy="307777"/>
          </a:xfrm>
          <a:prstGeom prst="rect">
            <a:avLst/>
          </a:prstGeom>
          <a:noFill/>
        </p:spPr>
        <p:txBody>
          <a:bodyPr wrap="square" rtlCol="0">
            <a:spAutoFit/>
          </a:bodyPr>
          <a:lstStyle/>
          <a:p>
            <a:r>
              <a:rPr lang="en-US" sz="1400" b="1" dirty="0">
                <a:solidFill>
                  <a:schemeClr val="accent2">
                    <a:lumMod val="75000"/>
                  </a:schemeClr>
                </a:solidFill>
              </a:rPr>
              <a:t>CACHING</a:t>
            </a:r>
          </a:p>
        </p:txBody>
      </p:sp>
      <p:sp>
        <p:nvSpPr>
          <p:cNvPr id="43" name="Arrow: Right 42">
            <a:extLst>
              <a:ext uri="{FF2B5EF4-FFF2-40B4-BE49-F238E27FC236}">
                <a16:creationId xmlns:a16="http://schemas.microsoft.com/office/drawing/2014/main" id="{C6309E49-5918-9279-43A2-7629649E04EB}"/>
              </a:ext>
            </a:extLst>
          </p:cNvPr>
          <p:cNvSpPr/>
          <p:nvPr/>
        </p:nvSpPr>
        <p:spPr>
          <a:xfrm>
            <a:off x="2787454" y="1393922"/>
            <a:ext cx="71962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8F772257-A740-C067-8717-5AFFB565C747}"/>
              </a:ext>
            </a:extLst>
          </p:cNvPr>
          <p:cNvSpPr/>
          <p:nvPr/>
        </p:nvSpPr>
        <p:spPr>
          <a:xfrm>
            <a:off x="5458871" y="1357857"/>
            <a:ext cx="62696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20CE478D-A85E-3D87-8CE7-7E1F65845003}"/>
              </a:ext>
            </a:extLst>
          </p:cNvPr>
          <p:cNvSpPr/>
          <p:nvPr/>
        </p:nvSpPr>
        <p:spPr>
          <a:xfrm>
            <a:off x="8105805" y="1357856"/>
            <a:ext cx="61434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8D43CD92-E848-8A8D-418A-6ACC1BB6861D}"/>
              </a:ext>
            </a:extLst>
          </p:cNvPr>
          <p:cNvCxnSpPr>
            <a:stCxn id="21" idx="2"/>
          </p:cNvCxnSpPr>
          <p:nvPr/>
        </p:nvCxnSpPr>
        <p:spPr>
          <a:xfrm flipH="1">
            <a:off x="9700591" y="1898753"/>
            <a:ext cx="1770" cy="12488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778D344-31BB-4452-4CC6-E577F1AD865C}"/>
              </a:ext>
            </a:extLst>
          </p:cNvPr>
          <p:cNvCxnSpPr/>
          <p:nvPr/>
        </p:nvCxnSpPr>
        <p:spPr>
          <a:xfrm flipH="1">
            <a:off x="9700591" y="4150666"/>
            <a:ext cx="1770" cy="12488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727C15A-49F9-BC0A-864E-EFA945724EBE}"/>
              </a:ext>
            </a:extLst>
          </p:cNvPr>
          <p:cNvCxnSpPr>
            <a:cxnSpLocks/>
            <a:endCxn id="19" idx="3"/>
          </p:cNvCxnSpPr>
          <p:nvPr/>
        </p:nvCxnSpPr>
        <p:spPr>
          <a:xfrm flipH="1">
            <a:off x="7275001" y="6015987"/>
            <a:ext cx="179802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7405184-5F26-A713-B54C-A08A591AE71D}"/>
              </a:ext>
            </a:extLst>
          </p:cNvPr>
          <p:cNvCxnSpPr>
            <a:cxnSpLocks/>
            <a:endCxn id="13" idx="3"/>
          </p:cNvCxnSpPr>
          <p:nvPr/>
        </p:nvCxnSpPr>
        <p:spPr>
          <a:xfrm flipH="1">
            <a:off x="3217548" y="6015986"/>
            <a:ext cx="18644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91C44E7-F6AD-FBCF-0229-75B526EDF200}"/>
              </a:ext>
            </a:extLst>
          </p:cNvPr>
          <p:cNvCxnSpPr>
            <a:stCxn id="11" idx="2"/>
            <a:endCxn id="11" idx="2"/>
          </p:cNvCxnSpPr>
          <p:nvPr/>
        </p:nvCxnSpPr>
        <p:spPr>
          <a:xfrm>
            <a:off x="1943907" y="427399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Arrow: Up 70">
            <a:extLst>
              <a:ext uri="{FF2B5EF4-FFF2-40B4-BE49-F238E27FC236}">
                <a16:creationId xmlns:a16="http://schemas.microsoft.com/office/drawing/2014/main" id="{608FBB2C-C9DB-DD3B-D3F0-F6BA90169D0A}"/>
              </a:ext>
            </a:extLst>
          </p:cNvPr>
          <p:cNvSpPr/>
          <p:nvPr/>
        </p:nvSpPr>
        <p:spPr>
          <a:xfrm>
            <a:off x="1943906" y="4273997"/>
            <a:ext cx="56368" cy="12184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Arrow: Up 72">
            <a:extLst>
              <a:ext uri="{FF2B5EF4-FFF2-40B4-BE49-F238E27FC236}">
                <a16:creationId xmlns:a16="http://schemas.microsoft.com/office/drawing/2014/main" id="{AF426036-8543-73E6-1660-F29DCAE1AC46}"/>
              </a:ext>
            </a:extLst>
          </p:cNvPr>
          <p:cNvSpPr/>
          <p:nvPr/>
        </p:nvSpPr>
        <p:spPr>
          <a:xfrm>
            <a:off x="1782505" y="1925295"/>
            <a:ext cx="45719" cy="142858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937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99" name="Google Shape;199;p9"/>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 name="Google Shape;200;p9"/>
          <p:cNvSpPr/>
          <p:nvPr/>
        </p:nvSpPr>
        <p:spPr>
          <a:xfrm flipH="1">
            <a:off x="521144" y="911116"/>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9"/>
          <p:cNvSpPr/>
          <p:nvPr/>
        </p:nvSpPr>
        <p:spPr>
          <a:xfrm flipH="1">
            <a:off x="0" y="1370435"/>
            <a:ext cx="527226"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9"/>
          <p:cNvSpPr/>
          <p:nvPr/>
        </p:nvSpPr>
        <p:spPr>
          <a:xfrm flipH="1">
            <a:off x="800164" y="643467"/>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9"/>
          <p:cNvSpPr/>
          <p:nvPr/>
        </p:nvSpPr>
        <p:spPr>
          <a:xfrm>
            <a:off x="795528" y="644382"/>
            <a:ext cx="10734055"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9"/>
          <p:cNvSpPr txBox="1">
            <a:spLocks noGrp="1"/>
          </p:cNvSpPr>
          <p:nvPr>
            <p:ph type="ctrTitle"/>
          </p:nvPr>
        </p:nvSpPr>
        <p:spPr>
          <a:xfrm>
            <a:off x="1570455" y="1118009"/>
            <a:ext cx="4194241" cy="318036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400"/>
              <a:buFont typeface="Calibri"/>
              <a:buNone/>
            </a:pPr>
            <a:r>
              <a:rPr lang="en-US" sz="5400">
                <a:solidFill>
                  <a:srgbClr val="FFFFFF"/>
                </a:solidFill>
              </a:rPr>
              <a:t>SNOWFLAKE FEATURES</a:t>
            </a:r>
            <a:endParaRPr/>
          </a:p>
        </p:txBody>
      </p:sp>
      <p:pic>
        <p:nvPicPr>
          <p:cNvPr id="205" name="Google Shape;205;p9" descr="Diagram&#10;&#10;Description automatically generated"/>
          <p:cNvPicPr preferRelativeResize="0"/>
          <p:nvPr/>
        </p:nvPicPr>
        <p:blipFill rotWithShape="1">
          <a:blip r:embed="rId3">
            <a:alphaModFix/>
          </a:blip>
          <a:srcRect/>
          <a:stretch/>
        </p:blipFill>
        <p:spPr>
          <a:xfrm>
            <a:off x="5222240" y="911116"/>
            <a:ext cx="6052108" cy="47055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10"/>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12" name="Google Shape;212;p10"/>
          <p:cNvGrpSpPr/>
          <p:nvPr/>
        </p:nvGrpSpPr>
        <p:grpSpPr>
          <a:xfrm>
            <a:off x="409710" y="635715"/>
            <a:ext cx="11142208" cy="2482136"/>
            <a:chOff x="409710" y="635715"/>
            <a:chExt cx="11142208" cy="2482136"/>
          </a:xfrm>
        </p:grpSpPr>
        <p:sp>
          <p:nvSpPr>
            <p:cNvPr id="213" name="Google Shape;213;p10"/>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10"/>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10"/>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10"/>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10"/>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8" name="Google Shape;218;p10"/>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CLOUD DATA WAREHOUSE </a:t>
            </a:r>
            <a:endParaRPr sz="4000">
              <a:solidFill>
                <a:srgbClr val="FFFFFF"/>
              </a:solidFill>
            </a:endParaRPr>
          </a:p>
        </p:txBody>
      </p:sp>
      <p:pic>
        <p:nvPicPr>
          <p:cNvPr id="219" name="Google Shape;219;p10"/>
          <p:cNvPicPr preferRelativeResize="0"/>
          <p:nvPr/>
        </p:nvPicPr>
        <p:blipFill rotWithShape="1">
          <a:blip r:embed="rId3">
            <a:alphaModFix/>
          </a:blip>
          <a:srcRect/>
          <a:stretch/>
        </p:blipFill>
        <p:spPr>
          <a:xfrm>
            <a:off x="1808480" y="2457811"/>
            <a:ext cx="8788400" cy="36867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26" name="Google Shape;226;p11"/>
          <p:cNvGrpSpPr/>
          <p:nvPr/>
        </p:nvGrpSpPr>
        <p:grpSpPr>
          <a:xfrm>
            <a:off x="409710" y="635715"/>
            <a:ext cx="11142208" cy="2482136"/>
            <a:chOff x="409710" y="635715"/>
            <a:chExt cx="11142208" cy="2482136"/>
          </a:xfrm>
        </p:grpSpPr>
        <p:sp>
          <p:nvSpPr>
            <p:cNvPr id="227" name="Google Shape;227;p11"/>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Google Shape;228;p11"/>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Google Shape;229;p11"/>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p11"/>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Google Shape;231;p11"/>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2" name="Google Shape;232;p11"/>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Snowflake: Time Travel</a:t>
            </a:r>
            <a:endParaRPr sz="4000">
              <a:solidFill>
                <a:srgbClr val="FFFFFF"/>
              </a:solidFill>
            </a:endParaRPr>
          </a:p>
        </p:txBody>
      </p:sp>
      <p:pic>
        <p:nvPicPr>
          <p:cNvPr id="233" name="Google Shape;233;p11"/>
          <p:cNvPicPr preferRelativeResize="0"/>
          <p:nvPr/>
        </p:nvPicPr>
        <p:blipFill rotWithShape="1">
          <a:blip r:embed="rId3">
            <a:alphaModFix/>
          </a:blip>
          <a:srcRect/>
          <a:stretch/>
        </p:blipFill>
        <p:spPr>
          <a:xfrm>
            <a:off x="1480369" y="2543175"/>
            <a:ext cx="9387327" cy="34263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8"/>
        <p:cNvGrpSpPr/>
        <p:nvPr/>
      </p:nvGrpSpPr>
      <p:grpSpPr>
        <a:xfrm>
          <a:off x="0" y="0"/>
          <a:ext cx="0" cy="0"/>
          <a:chOff x="0" y="0"/>
          <a:chExt cx="0" cy="0"/>
        </a:xfrm>
      </p:grpSpPr>
      <p:sp>
        <p:nvSpPr>
          <p:cNvPr id="239" name="Google Shape;239;p1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40" name="Google Shape;240;p12"/>
          <p:cNvGrpSpPr/>
          <p:nvPr/>
        </p:nvGrpSpPr>
        <p:grpSpPr>
          <a:xfrm>
            <a:off x="409710" y="635715"/>
            <a:ext cx="11142208" cy="2482136"/>
            <a:chOff x="409710" y="635715"/>
            <a:chExt cx="11142208" cy="2482136"/>
          </a:xfrm>
        </p:grpSpPr>
        <p:sp>
          <p:nvSpPr>
            <p:cNvPr id="241" name="Google Shape;241;p12"/>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12"/>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12"/>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4" name="Google Shape;244;p12"/>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Google Shape;245;p12"/>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6" name="Google Shape;246;p12"/>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Snowflake: Zero Copy Clone</a:t>
            </a:r>
            <a:endParaRPr sz="4000">
              <a:solidFill>
                <a:srgbClr val="FFFFFF"/>
              </a:solidFill>
            </a:endParaRPr>
          </a:p>
        </p:txBody>
      </p:sp>
      <p:pic>
        <p:nvPicPr>
          <p:cNvPr id="247" name="Google Shape;247;p12"/>
          <p:cNvPicPr preferRelativeResize="0"/>
          <p:nvPr/>
        </p:nvPicPr>
        <p:blipFill rotWithShape="1">
          <a:blip r:embed="rId3">
            <a:alphaModFix/>
          </a:blip>
          <a:srcRect/>
          <a:stretch/>
        </p:blipFill>
        <p:spPr>
          <a:xfrm>
            <a:off x="2016389" y="2378076"/>
            <a:ext cx="8483446" cy="38175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2"/>
        <p:cNvGrpSpPr/>
        <p:nvPr/>
      </p:nvGrpSpPr>
      <p:grpSpPr>
        <a:xfrm>
          <a:off x="0" y="0"/>
          <a:ext cx="0" cy="0"/>
          <a:chOff x="0" y="0"/>
          <a:chExt cx="0" cy="0"/>
        </a:xfrm>
      </p:grpSpPr>
      <p:sp>
        <p:nvSpPr>
          <p:cNvPr id="253" name="Google Shape;253;p1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54" name="Google Shape;254;p13"/>
          <p:cNvGrpSpPr/>
          <p:nvPr/>
        </p:nvGrpSpPr>
        <p:grpSpPr>
          <a:xfrm>
            <a:off x="409710" y="635715"/>
            <a:ext cx="11142208" cy="2482136"/>
            <a:chOff x="409710" y="635715"/>
            <a:chExt cx="11142208" cy="2482136"/>
          </a:xfrm>
        </p:grpSpPr>
        <p:sp>
          <p:nvSpPr>
            <p:cNvPr id="255" name="Google Shape;255;p1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 name="Google Shape;256;p1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 name="Google Shape;257;p1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8" name="Google Shape;258;p1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 name="Google Shape;259;p1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0" name="Google Shape;260;p13"/>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Ease to handle the Semi and Structured Data</a:t>
            </a:r>
            <a:endParaRPr sz="4000">
              <a:solidFill>
                <a:srgbClr val="FFFFFF"/>
              </a:solidFill>
            </a:endParaRPr>
          </a:p>
        </p:txBody>
      </p:sp>
      <p:pic>
        <p:nvPicPr>
          <p:cNvPr id="261" name="Google Shape;261;p13"/>
          <p:cNvPicPr preferRelativeResize="0"/>
          <p:nvPr/>
        </p:nvPicPr>
        <p:blipFill rotWithShape="1">
          <a:blip r:embed="rId3">
            <a:alphaModFix/>
          </a:blip>
          <a:srcRect/>
          <a:stretch/>
        </p:blipFill>
        <p:spPr>
          <a:xfrm>
            <a:off x="2875281" y="2492376"/>
            <a:ext cx="6441440" cy="356337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5"/>
        <p:cNvGrpSpPr/>
        <p:nvPr/>
      </p:nvGrpSpPr>
      <p:grpSpPr>
        <a:xfrm>
          <a:off x="0" y="0"/>
          <a:ext cx="0" cy="0"/>
          <a:chOff x="0" y="0"/>
          <a:chExt cx="0" cy="0"/>
        </a:xfrm>
      </p:grpSpPr>
      <p:sp>
        <p:nvSpPr>
          <p:cNvPr id="266" name="Google Shape;266;p1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67" name="Google Shape;267;p14"/>
          <p:cNvGrpSpPr/>
          <p:nvPr/>
        </p:nvGrpSpPr>
        <p:grpSpPr>
          <a:xfrm>
            <a:off x="409710" y="635715"/>
            <a:ext cx="11142208" cy="2482136"/>
            <a:chOff x="409710" y="635715"/>
            <a:chExt cx="11142208" cy="2482136"/>
          </a:xfrm>
        </p:grpSpPr>
        <p:sp>
          <p:nvSpPr>
            <p:cNvPr id="268" name="Google Shape;268;p14"/>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Google Shape;269;p14"/>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Google Shape;270;p14"/>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Google Shape;271;p14"/>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 name="Google Shape;272;p14"/>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3" name="Google Shape;273;p14"/>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Snowflake: Near Zero Management</a:t>
            </a:r>
            <a:endParaRPr sz="4000">
              <a:solidFill>
                <a:srgbClr val="FFFFFF"/>
              </a:solidFill>
            </a:endParaRPr>
          </a:p>
        </p:txBody>
      </p:sp>
      <p:pic>
        <p:nvPicPr>
          <p:cNvPr id="274" name="Google Shape;274;p14"/>
          <p:cNvPicPr preferRelativeResize="0"/>
          <p:nvPr/>
        </p:nvPicPr>
        <p:blipFill rotWithShape="1">
          <a:blip r:embed="rId3">
            <a:alphaModFix/>
          </a:blip>
          <a:srcRect t="2530" b="23213"/>
          <a:stretch/>
        </p:blipFill>
        <p:spPr>
          <a:xfrm>
            <a:off x="2336800" y="2769706"/>
            <a:ext cx="8229600" cy="2933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2"/>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2"/>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p:cNvSpPr txBox="1">
            <a:spLocks noGrp="1"/>
          </p:cNvSpPr>
          <p:nvPr>
            <p:ph type="ctr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AGENDA </a:t>
            </a:r>
            <a:endParaRPr/>
          </a:p>
        </p:txBody>
      </p:sp>
      <p:sp>
        <p:nvSpPr>
          <p:cNvPr id="120" name="Google Shape;120;p2"/>
          <p:cNvSpPr txBox="1">
            <a:spLocks noGrp="1"/>
          </p:cNvSpPr>
          <p:nvPr>
            <p:ph type="subTitle" idx="1"/>
          </p:nvPr>
        </p:nvSpPr>
        <p:spPr>
          <a:xfrm>
            <a:off x="1367624" y="2265679"/>
            <a:ext cx="9708995" cy="4227587"/>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700"/>
              <a:buFont typeface="Arial"/>
              <a:buChar char="•"/>
            </a:pPr>
            <a:endParaRPr lang="en-US" sz="1700" b="1" dirty="0"/>
          </a:p>
          <a:p>
            <a:pPr marL="0" indent="0" algn="l">
              <a:spcBef>
                <a:spcPts val="800"/>
              </a:spcBef>
              <a:buSzPts val="1700"/>
              <a:buFont typeface="Arial"/>
              <a:buChar char="•"/>
            </a:pPr>
            <a:r>
              <a:rPr lang="en-US" sz="1700" b="1" dirty="0"/>
              <a:t>Datawarehouse Introduction</a:t>
            </a:r>
          </a:p>
          <a:p>
            <a:pPr marL="0" indent="0" algn="l">
              <a:spcBef>
                <a:spcPts val="800"/>
              </a:spcBef>
              <a:buSzPts val="1700"/>
              <a:buFont typeface="Arial"/>
              <a:buChar char="•"/>
            </a:pPr>
            <a:r>
              <a:rPr lang="en-US" sz="1700" b="1" dirty="0"/>
              <a:t>OLAP vs OLTP</a:t>
            </a:r>
            <a:endParaRPr sz="1700" b="1" dirty="0"/>
          </a:p>
          <a:p>
            <a:pPr marL="0" marR="0" lvl="0" indent="0" algn="l" rtl="0">
              <a:lnSpc>
                <a:spcPct val="90000"/>
              </a:lnSpc>
              <a:spcBef>
                <a:spcPts val="800"/>
              </a:spcBef>
              <a:spcAft>
                <a:spcPts val="0"/>
              </a:spcAft>
              <a:buClr>
                <a:schemeClr val="dk1"/>
              </a:buClr>
              <a:buSzPts val="1700"/>
              <a:buFont typeface="Arial"/>
              <a:buChar char="•"/>
            </a:pPr>
            <a:r>
              <a:rPr lang="en-US" sz="1700" b="1" dirty="0"/>
              <a:t>Traditional Big data challenges</a:t>
            </a:r>
          </a:p>
          <a:p>
            <a:pPr marL="0" marR="0" lvl="0" indent="0" algn="l" rtl="0">
              <a:lnSpc>
                <a:spcPct val="90000"/>
              </a:lnSpc>
              <a:spcBef>
                <a:spcPts val="800"/>
              </a:spcBef>
              <a:spcAft>
                <a:spcPts val="0"/>
              </a:spcAft>
              <a:buClr>
                <a:schemeClr val="dk1"/>
              </a:buClr>
              <a:buSzPts val="1700"/>
              <a:buFont typeface="Arial"/>
              <a:buChar char="•"/>
            </a:pPr>
            <a:r>
              <a:rPr lang="en-US" sz="1700" b="1" dirty="0"/>
              <a:t>Snowflake Introduction</a:t>
            </a:r>
            <a:endParaRPr dirty="0"/>
          </a:p>
          <a:p>
            <a:pPr marL="0" marR="0" lvl="0" indent="0" algn="l" rtl="0">
              <a:lnSpc>
                <a:spcPct val="90000"/>
              </a:lnSpc>
              <a:spcBef>
                <a:spcPts val="800"/>
              </a:spcBef>
              <a:spcAft>
                <a:spcPts val="0"/>
              </a:spcAft>
              <a:buClr>
                <a:schemeClr val="dk1"/>
              </a:buClr>
              <a:buSzPts val="1700"/>
              <a:buFont typeface="Arial"/>
              <a:buChar char="•"/>
            </a:pPr>
            <a:r>
              <a:rPr lang="en-US" sz="1700" b="1" dirty="0"/>
              <a:t>Why Snowflake ?</a:t>
            </a:r>
            <a:endParaRPr dirty="0"/>
          </a:p>
          <a:p>
            <a:pPr marL="0" marR="0" lvl="0" indent="0" algn="l" rtl="0">
              <a:lnSpc>
                <a:spcPct val="90000"/>
              </a:lnSpc>
              <a:spcBef>
                <a:spcPts val="800"/>
              </a:spcBef>
              <a:spcAft>
                <a:spcPts val="0"/>
              </a:spcAft>
              <a:buClr>
                <a:schemeClr val="dk1"/>
              </a:buClr>
              <a:buSzPts val="1700"/>
              <a:buFont typeface="Arial"/>
              <a:buChar char="•"/>
            </a:pPr>
            <a:r>
              <a:rPr lang="en-US" sz="1700" b="1" dirty="0"/>
              <a:t>Snowflake vs Big Query vs RedShift </a:t>
            </a:r>
            <a:endParaRPr dirty="0"/>
          </a:p>
          <a:p>
            <a:pPr marL="0" marR="0" lvl="0" indent="0" algn="l" rtl="0">
              <a:lnSpc>
                <a:spcPct val="90000"/>
              </a:lnSpc>
              <a:spcBef>
                <a:spcPts val="800"/>
              </a:spcBef>
              <a:spcAft>
                <a:spcPts val="0"/>
              </a:spcAft>
              <a:buClr>
                <a:schemeClr val="dk1"/>
              </a:buClr>
              <a:buSzPts val="1700"/>
              <a:buFont typeface="Arial"/>
              <a:buChar char="•"/>
            </a:pPr>
            <a:r>
              <a:rPr lang="en-US" sz="1700" b="1" dirty="0"/>
              <a:t>Key features</a:t>
            </a:r>
            <a:endParaRPr dirty="0"/>
          </a:p>
          <a:p>
            <a:pPr marL="0" marR="0" lvl="0" indent="0" algn="l" rtl="0">
              <a:lnSpc>
                <a:spcPct val="90000"/>
              </a:lnSpc>
              <a:spcBef>
                <a:spcPts val="800"/>
              </a:spcBef>
              <a:spcAft>
                <a:spcPts val="0"/>
              </a:spcAft>
              <a:buClr>
                <a:schemeClr val="dk1"/>
              </a:buClr>
              <a:buSzPts val="1700"/>
              <a:buFont typeface="Arial"/>
              <a:buChar char="•"/>
            </a:pPr>
            <a:r>
              <a:rPr lang="en-US" sz="1700" b="1" dirty="0"/>
              <a:t>Architecture</a:t>
            </a:r>
            <a:endParaRPr dirty="0"/>
          </a:p>
          <a:p>
            <a:pPr marL="0" marR="0" lvl="0" indent="0" algn="l" rtl="0">
              <a:lnSpc>
                <a:spcPct val="90000"/>
              </a:lnSpc>
              <a:spcBef>
                <a:spcPts val="800"/>
              </a:spcBef>
              <a:spcAft>
                <a:spcPts val="0"/>
              </a:spcAft>
              <a:buClr>
                <a:schemeClr val="dk1"/>
              </a:buClr>
              <a:buSzPts val="1700"/>
              <a:buFont typeface="Arial"/>
              <a:buChar char="•"/>
            </a:pPr>
            <a:r>
              <a:rPr lang="en-US" sz="1700" b="1" dirty="0"/>
              <a:t>Functional Architecture</a:t>
            </a:r>
            <a:endParaRPr dirty="0"/>
          </a:p>
          <a:p>
            <a:pPr marL="0" marR="0" lvl="0" indent="0" algn="l" rtl="0">
              <a:lnSpc>
                <a:spcPct val="90000"/>
              </a:lnSpc>
              <a:spcBef>
                <a:spcPts val="800"/>
              </a:spcBef>
              <a:spcAft>
                <a:spcPts val="0"/>
              </a:spcAft>
              <a:buClr>
                <a:schemeClr val="dk1"/>
              </a:buClr>
              <a:buSzPts val="1700"/>
              <a:buFont typeface="Arial"/>
              <a:buChar char="•"/>
            </a:pPr>
            <a:r>
              <a:rPr lang="en-US" sz="1700" b="1" dirty="0"/>
              <a:t>Query Execution flow</a:t>
            </a:r>
            <a:endParaRPr dirty="0"/>
          </a:p>
          <a:p>
            <a:pPr marL="0" lvl="0" indent="107950" algn="l" rtl="0">
              <a:lnSpc>
                <a:spcPct val="90000"/>
              </a:lnSpc>
              <a:spcBef>
                <a:spcPts val="1800"/>
              </a:spcBef>
              <a:spcAft>
                <a:spcPts val="0"/>
              </a:spcAft>
              <a:buClr>
                <a:schemeClr val="dk1"/>
              </a:buClr>
              <a:buSzPts val="1700"/>
              <a:buFont typeface="Arial"/>
              <a:buNone/>
            </a:pPr>
            <a:endParaRPr sz="1700" dirty="0"/>
          </a:p>
        </p:txBody>
      </p:sp>
    </p:spTree>
    <p:extLst>
      <p:ext uri="{BB962C8B-B14F-4D97-AF65-F5344CB8AC3E}">
        <p14:creationId xmlns:p14="http://schemas.microsoft.com/office/powerpoint/2010/main" val="315037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8"/>
        <p:cNvGrpSpPr/>
        <p:nvPr/>
      </p:nvGrpSpPr>
      <p:grpSpPr>
        <a:xfrm>
          <a:off x="0" y="0"/>
          <a:ext cx="0" cy="0"/>
          <a:chOff x="0" y="0"/>
          <a:chExt cx="0" cy="0"/>
        </a:xfrm>
      </p:grpSpPr>
      <p:sp>
        <p:nvSpPr>
          <p:cNvPr id="279" name="Google Shape;279;p1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80" name="Google Shape;280;p15"/>
          <p:cNvGrpSpPr/>
          <p:nvPr/>
        </p:nvGrpSpPr>
        <p:grpSpPr>
          <a:xfrm>
            <a:off x="409710" y="635715"/>
            <a:ext cx="11142208" cy="2482136"/>
            <a:chOff x="409710" y="635715"/>
            <a:chExt cx="11142208" cy="2482136"/>
          </a:xfrm>
        </p:grpSpPr>
        <p:sp>
          <p:nvSpPr>
            <p:cNvPr id="281" name="Google Shape;281;p15"/>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 name="Google Shape;282;p15"/>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 name="Google Shape;283;p15"/>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 name="Google Shape;284;p15"/>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 name="Google Shape;285;p15"/>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6" name="Google Shape;286;p15"/>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Data Warehouse size</a:t>
            </a:r>
            <a:endParaRPr sz="4000">
              <a:solidFill>
                <a:srgbClr val="FFFFFF"/>
              </a:solidFill>
            </a:endParaRPr>
          </a:p>
        </p:txBody>
      </p:sp>
      <p:pic>
        <p:nvPicPr>
          <p:cNvPr id="287" name="Google Shape;287;p15"/>
          <p:cNvPicPr preferRelativeResize="0"/>
          <p:nvPr/>
        </p:nvPicPr>
        <p:blipFill rotWithShape="1">
          <a:blip r:embed="rId3">
            <a:alphaModFix/>
          </a:blip>
          <a:srcRect/>
          <a:stretch/>
        </p:blipFill>
        <p:spPr>
          <a:xfrm>
            <a:off x="2194560" y="2621281"/>
            <a:ext cx="7630160" cy="347691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65" name="Google Shape;165;p5"/>
          <p:cNvGrpSpPr/>
          <p:nvPr/>
        </p:nvGrpSpPr>
        <p:grpSpPr>
          <a:xfrm>
            <a:off x="409710" y="635715"/>
            <a:ext cx="11142208" cy="2482136"/>
            <a:chOff x="409710" y="635715"/>
            <a:chExt cx="11142208" cy="2482136"/>
          </a:xfrm>
        </p:grpSpPr>
        <p:sp>
          <p:nvSpPr>
            <p:cNvPr id="166" name="Google Shape;166;p5"/>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5"/>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5"/>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5"/>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5"/>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1" name="Google Shape;171;p5"/>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Snowflake Architecture </a:t>
            </a:r>
            <a:endParaRPr sz="4000">
              <a:solidFill>
                <a:srgbClr val="FFFFFF"/>
              </a:solidFill>
            </a:endParaRPr>
          </a:p>
        </p:txBody>
      </p:sp>
      <p:pic>
        <p:nvPicPr>
          <p:cNvPr id="172" name="Google Shape;172;p5"/>
          <p:cNvPicPr preferRelativeResize="0"/>
          <p:nvPr/>
        </p:nvPicPr>
        <p:blipFill rotWithShape="1">
          <a:blip r:embed="rId3">
            <a:alphaModFix/>
          </a:blip>
          <a:srcRect/>
          <a:stretch/>
        </p:blipFill>
        <p:spPr>
          <a:xfrm>
            <a:off x="1529032" y="2378076"/>
            <a:ext cx="8656319" cy="39386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1"/>
        <p:cNvGrpSpPr/>
        <p:nvPr/>
      </p:nvGrpSpPr>
      <p:grpSpPr>
        <a:xfrm>
          <a:off x="0" y="0"/>
          <a:ext cx="0" cy="0"/>
          <a:chOff x="0" y="0"/>
          <a:chExt cx="0" cy="0"/>
        </a:xfrm>
      </p:grpSpPr>
      <p:sp>
        <p:nvSpPr>
          <p:cNvPr id="292" name="Google Shape;292;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3" name="Google Shape;293;p16"/>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4" name="Google Shape;294;p16"/>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5" name="Google Shape;295;p16"/>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6" name="Google Shape;296;p16"/>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16"/>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b="1">
                <a:solidFill>
                  <a:srgbClr val="FFFFFF"/>
                </a:solidFill>
              </a:rPr>
              <a:t>Cloud Service Layer</a:t>
            </a:r>
            <a:endParaRPr/>
          </a:p>
        </p:txBody>
      </p:sp>
      <p:sp>
        <p:nvSpPr>
          <p:cNvPr id="298" name="Google Shape;298;p16"/>
          <p:cNvSpPr txBox="1">
            <a:spLocks noGrp="1"/>
          </p:cNvSpPr>
          <p:nvPr>
            <p:ph type="body" idx="1"/>
          </p:nvPr>
        </p:nvSpPr>
        <p:spPr>
          <a:xfrm>
            <a:off x="698643" y="1885279"/>
            <a:ext cx="10839236" cy="447442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300"/>
              <a:buNone/>
            </a:pPr>
            <a:endParaRPr sz="1600" dirty="0"/>
          </a:p>
          <a:p>
            <a:pPr marL="0" lvl="0" indent="0" algn="l" rtl="0">
              <a:lnSpc>
                <a:spcPct val="90000"/>
              </a:lnSpc>
              <a:spcBef>
                <a:spcPts val="1000"/>
              </a:spcBef>
              <a:spcAft>
                <a:spcPts val="0"/>
              </a:spcAft>
              <a:buClr>
                <a:schemeClr val="dk1"/>
              </a:buClr>
              <a:buSzPts val="1300"/>
              <a:buNone/>
            </a:pPr>
            <a:r>
              <a:rPr lang="en-US" sz="1600" dirty="0"/>
              <a:t>Snowflake cloud services layer is a collection of services that coordinate activities such as authentication, access control and encryption. </a:t>
            </a:r>
            <a:endParaRPr sz="3600" dirty="0"/>
          </a:p>
          <a:p>
            <a:pPr marL="0" lvl="0" indent="0" algn="l" rtl="0">
              <a:lnSpc>
                <a:spcPct val="90000"/>
              </a:lnSpc>
              <a:spcBef>
                <a:spcPts val="1000"/>
              </a:spcBef>
              <a:spcAft>
                <a:spcPts val="0"/>
              </a:spcAft>
              <a:buClr>
                <a:schemeClr val="dk1"/>
              </a:buClr>
              <a:buSzPts val="1300"/>
              <a:buNone/>
            </a:pPr>
            <a:r>
              <a:rPr lang="en-US" sz="1600" dirty="0"/>
              <a:t>It also includes </a:t>
            </a:r>
            <a:r>
              <a:rPr lang="en-US" sz="2000" dirty="0"/>
              <a:t>management</a:t>
            </a:r>
            <a:r>
              <a:rPr lang="en-US" sz="1600" dirty="0"/>
              <a:t> functions for handling infrastructure</a:t>
            </a:r>
            <a:endParaRPr sz="3600" dirty="0"/>
          </a:p>
          <a:p>
            <a:pPr marL="0" lvl="0" indent="0" algn="l" rtl="0">
              <a:lnSpc>
                <a:spcPct val="90000"/>
              </a:lnSpc>
              <a:spcBef>
                <a:spcPts val="1000"/>
              </a:spcBef>
              <a:spcAft>
                <a:spcPts val="0"/>
              </a:spcAft>
              <a:buClr>
                <a:schemeClr val="dk1"/>
              </a:buClr>
              <a:buSzPts val="1300"/>
              <a:buNone/>
            </a:pPr>
            <a:r>
              <a:rPr lang="en-US" sz="1600" dirty="0"/>
              <a:t>and metadata, as well as performing query parsing and optimization, among other</a:t>
            </a:r>
            <a:endParaRPr sz="3600" dirty="0"/>
          </a:p>
          <a:p>
            <a:pPr marL="0" lvl="0" indent="0" algn="l" rtl="0">
              <a:lnSpc>
                <a:spcPct val="90000"/>
              </a:lnSpc>
              <a:spcBef>
                <a:spcPts val="1000"/>
              </a:spcBef>
              <a:spcAft>
                <a:spcPts val="0"/>
              </a:spcAft>
              <a:buClr>
                <a:schemeClr val="dk1"/>
              </a:buClr>
              <a:buSzPts val="1300"/>
              <a:buNone/>
            </a:pPr>
            <a:r>
              <a:rPr lang="en-US" sz="1600" dirty="0"/>
              <a:t>features. This global services layer is sometimes referred to as the Snowflake “brain”</a:t>
            </a:r>
            <a:endParaRPr sz="3600" dirty="0"/>
          </a:p>
          <a:p>
            <a:pPr marL="0" lvl="0" indent="0" algn="l" rtl="0">
              <a:lnSpc>
                <a:spcPct val="90000"/>
              </a:lnSpc>
              <a:spcBef>
                <a:spcPts val="1000"/>
              </a:spcBef>
              <a:spcAft>
                <a:spcPts val="0"/>
              </a:spcAft>
              <a:buClr>
                <a:schemeClr val="dk1"/>
              </a:buClr>
              <a:buSzPts val="1300"/>
              <a:buNone/>
            </a:pPr>
            <a:r>
              <a:rPr lang="en-US" sz="1600" dirty="0"/>
              <a:t>because all the various service layer components work together to handle user</a:t>
            </a:r>
            <a:endParaRPr sz="3600" dirty="0"/>
          </a:p>
          <a:p>
            <a:pPr marL="0" lvl="0" indent="0" algn="l" rtl="0">
              <a:lnSpc>
                <a:spcPct val="90000"/>
              </a:lnSpc>
              <a:spcBef>
                <a:spcPts val="1000"/>
              </a:spcBef>
              <a:spcAft>
                <a:spcPts val="0"/>
              </a:spcAft>
              <a:buClr>
                <a:schemeClr val="dk1"/>
              </a:buClr>
              <a:buSzPts val="1300"/>
              <a:buNone/>
            </a:pPr>
            <a:r>
              <a:rPr lang="en-US" sz="1600" dirty="0"/>
              <a:t>requests that begin from the time a user requests to log in.</a:t>
            </a:r>
            <a:endParaRPr sz="3600" dirty="0"/>
          </a:p>
          <a:p>
            <a:pPr marL="0" lvl="0" indent="0" algn="l" rtl="0">
              <a:lnSpc>
                <a:spcPct val="90000"/>
              </a:lnSpc>
              <a:spcBef>
                <a:spcPts val="1000"/>
              </a:spcBef>
              <a:spcAft>
                <a:spcPts val="0"/>
              </a:spcAft>
              <a:buClr>
                <a:schemeClr val="dk1"/>
              </a:buClr>
              <a:buSzPts val="1300"/>
              <a:buNone/>
            </a:pPr>
            <a:r>
              <a:rPr lang="en-US" sz="1600" dirty="0"/>
              <a:t>The cloud services layer manages data security including the security for data sharing. The Snowflake cloud services layer runs across multiple availability zones in each</a:t>
            </a:r>
            <a:endParaRPr sz="3600" dirty="0"/>
          </a:p>
          <a:p>
            <a:pPr marL="0" lvl="0" indent="0" algn="l" rtl="0">
              <a:lnSpc>
                <a:spcPct val="90000"/>
              </a:lnSpc>
              <a:spcBef>
                <a:spcPts val="1000"/>
              </a:spcBef>
              <a:spcAft>
                <a:spcPts val="0"/>
              </a:spcAft>
              <a:buClr>
                <a:schemeClr val="dk1"/>
              </a:buClr>
              <a:buSzPts val="1300"/>
              <a:buNone/>
            </a:pPr>
            <a:r>
              <a:rPr lang="en-US" sz="1600" dirty="0"/>
              <a:t>cloud provider region and holds the results cache, a cached copy of the executed</a:t>
            </a:r>
            <a:endParaRPr sz="3600" dirty="0"/>
          </a:p>
          <a:p>
            <a:pPr marL="0" lvl="0" indent="0" algn="l" rtl="0">
              <a:lnSpc>
                <a:spcPct val="90000"/>
              </a:lnSpc>
              <a:spcBef>
                <a:spcPts val="1000"/>
              </a:spcBef>
              <a:spcAft>
                <a:spcPts val="0"/>
              </a:spcAft>
              <a:buClr>
                <a:schemeClr val="dk1"/>
              </a:buClr>
              <a:buSzPts val="1300"/>
              <a:buNone/>
            </a:pPr>
            <a:r>
              <a:rPr lang="en-US" sz="1600" dirty="0"/>
              <a:t>query results. The metadata required for query optimization or data filtering are also</a:t>
            </a:r>
            <a:endParaRPr sz="3600" dirty="0"/>
          </a:p>
          <a:p>
            <a:pPr marL="0" lvl="0" indent="0" algn="l" rtl="0">
              <a:lnSpc>
                <a:spcPct val="90000"/>
              </a:lnSpc>
              <a:spcBef>
                <a:spcPts val="1000"/>
              </a:spcBef>
              <a:spcAft>
                <a:spcPts val="0"/>
              </a:spcAft>
              <a:buClr>
                <a:schemeClr val="dk1"/>
              </a:buClr>
              <a:buSzPts val="1300"/>
              <a:buNone/>
            </a:pPr>
            <a:r>
              <a:rPr lang="en-US" sz="1600" dirty="0"/>
              <a:t>stored in the cloud services layer</a:t>
            </a:r>
            <a:endParaRPr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2"/>
        <p:cNvGrpSpPr/>
        <p:nvPr/>
      </p:nvGrpSpPr>
      <p:grpSpPr>
        <a:xfrm>
          <a:off x="0" y="0"/>
          <a:ext cx="0" cy="0"/>
          <a:chOff x="0" y="0"/>
          <a:chExt cx="0" cy="0"/>
        </a:xfrm>
      </p:grpSpPr>
      <p:sp>
        <p:nvSpPr>
          <p:cNvPr id="303" name="Google Shape;303;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4" name="Google Shape;304;p1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p17"/>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6" name="Google Shape;306;p17"/>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7" name="Google Shape;307;p1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8" name="Google Shape;308;p17"/>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b="1">
                <a:solidFill>
                  <a:srgbClr val="FFFFFF"/>
                </a:solidFill>
              </a:rPr>
              <a:t>      Query Processing or Compute Layer</a:t>
            </a:r>
            <a:endParaRPr/>
          </a:p>
        </p:txBody>
      </p:sp>
      <p:sp>
        <p:nvSpPr>
          <p:cNvPr id="309" name="Google Shape;309;p17"/>
          <p:cNvSpPr txBox="1">
            <a:spLocks noGrp="1"/>
          </p:cNvSpPr>
          <p:nvPr>
            <p:ph type="body" idx="1"/>
          </p:nvPr>
        </p:nvSpPr>
        <p:spPr>
          <a:xfrm>
            <a:off x="1371599" y="2318197"/>
            <a:ext cx="9724031" cy="36833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None/>
            </a:pPr>
            <a:r>
              <a:rPr lang="en-US" sz="1300"/>
              <a:t>A Snowflake compute cluster, most often referred to simply as a “virtual warehouse,”</a:t>
            </a:r>
            <a:endParaRPr/>
          </a:p>
          <a:p>
            <a:pPr marL="0" lvl="0" indent="0" algn="l" rtl="0">
              <a:lnSpc>
                <a:spcPct val="90000"/>
              </a:lnSpc>
              <a:spcBef>
                <a:spcPts val="1000"/>
              </a:spcBef>
              <a:spcAft>
                <a:spcPts val="0"/>
              </a:spcAft>
              <a:buClr>
                <a:schemeClr val="dk1"/>
              </a:buClr>
              <a:buSzPct val="100000"/>
              <a:buNone/>
            </a:pPr>
            <a:r>
              <a:rPr lang="en-US" sz="1300"/>
              <a:t>is a dynamic cluster of compute resources consisting of CPU memory and temporary</a:t>
            </a:r>
            <a:endParaRPr/>
          </a:p>
          <a:p>
            <a:pPr marL="0" lvl="0" indent="0" algn="l" rtl="0">
              <a:lnSpc>
                <a:spcPct val="90000"/>
              </a:lnSpc>
              <a:spcBef>
                <a:spcPts val="1000"/>
              </a:spcBef>
              <a:spcAft>
                <a:spcPts val="0"/>
              </a:spcAft>
              <a:buClr>
                <a:schemeClr val="dk1"/>
              </a:buClr>
              <a:buSzPct val="100000"/>
              <a:buNone/>
            </a:pPr>
            <a:r>
              <a:rPr lang="en-US" sz="1300"/>
              <a:t>storage. Creating virtual warehouses in Snowflake makes use of the compute clusters,</a:t>
            </a:r>
            <a:endParaRPr/>
          </a:p>
          <a:p>
            <a:pPr marL="0" lvl="0" indent="0" algn="l" rtl="0">
              <a:lnSpc>
                <a:spcPct val="90000"/>
              </a:lnSpc>
              <a:spcBef>
                <a:spcPts val="1000"/>
              </a:spcBef>
              <a:spcAft>
                <a:spcPts val="0"/>
              </a:spcAft>
              <a:buClr>
                <a:schemeClr val="dk1"/>
              </a:buClr>
              <a:buSzPct val="100000"/>
              <a:buNone/>
            </a:pPr>
            <a:r>
              <a:rPr lang="en-US" sz="1300"/>
              <a:t>virtual machines in the cloud, which are provisioned behind the scenes. Snowflake</a:t>
            </a:r>
            <a:endParaRPr/>
          </a:p>
          <a:p>
            <a:pPr marL="0" lvl="0" indent="0" algn="l" rtl="0">
              <a:lnSpc>
                <a:spcPct val="90000"/>
              </a:lnSpc>
              <a:spcBef>
                <a:spcPts val="1000"/>
              </a:spcBef>
              <a:spcAft>
                <a:spcPts val="0"/>
              </a:spcAft>
              <a:buClr>
                <a:schemeClr val="dk1"/>
              </a:buClr>
              <a:buSzPct val="100000"/>
              <a:buNone/>
            </a:pPr>
            <a:r>
              <a:rPr lang="en-US" sz="1300"/>
              <a:t>doesn’t publish the exact server in use at any given time; it could change as the cloud</a:t>
            </a:r>
            <a:endParaRPr/>
          </a:p>
          <a:p>
            <a:pPr marL="0" lvl="0" indent="0" algn="l" rtl="0">
              <a:lnSpc>
                <a:spcPct val="90000"/>
              </a:lnSpc>
              <a:spcBef>
                <a:spcPts val="1000"/>
              </a:spcBef>
              <a:spcAft>
                <a:spcPts val="0"/>
              </a:spcAft>
              <a:buClr>
                <a:schemeClr val="dk1"/>
              </a:buClr>
              <a:buSzPct val="100000"/>
              <a:buNone/>
            </a:pPr>
            <a:r>
              <a:rPr lang="en-US" sz="1300"/>
              <a:t>providers modify their services. The Snowflake compute resources are created and</a:t>
            </a:r>
            <a:endParaRPr/>
          </a:p>
          <a:p>
            <a:pPr marL="0" lvl="0" indent="0" algn="l" rtl="0">
              <a:lnSpc>
                <a:spcPct val="90000"/>
              </a:lnSpc>
              <a:spcBef>
                <a:spcPts val="1000"/>
              </a:spcBef>
              <a:spcAft>
                <a:spcPts val="0"/>
              </a:spcAft>
              <a:buClr>
                <a:schemeClr val="dk1"/>
              </a:buClr>
              <a:buSzPct val="100000"/>
              <a:buNone/>
            </a:pPr>
            <a:r>
              <a:rPr lang="en-US" sz="1300"/>
              <a:t>deployed on-demand anytime to a Snowflake user, such as yourself, for whom the</a:t>
            </a:r>
            <a:endParaRPr/>
          </a:p>
          <a:p>
            <a:pPr marL="0" lvl="0" indent="0" algn="l" rtl="0">
              <a:lnSpc>
                <a:spcPct val="90000"/>
              </a:lnSpc>
              <a:spcBef>
                <a:spcPts val="1000"/>
              </a:spcBef>
              <a:spcAft>
                <a:spcPts val="0"/>
              </a:spcAft>
              <a:buClr>
                <a:schemeClr val="dk1"/>
              </a:buClr>
              <a:buSzPct val="100000"/>
              <a:buNone/>
            </a:pPr>
            <a:r>
              <a:rPr lang="en-US" sz="1300"/>
              <a:t>process is transparent.</a:t>
            </a:r>
            <a:endParaRPr/>
          </a:p>
          <a:p>
            <a:pPr marL="0" lvl="0" indent="0" algn="l" rtl="0">
              <a:lnSpc>
                <a:spcPct val="90000"/>
              </a:lnSpc>
              <a:spcBef>
                <a:spcPts val="1000"/>
              </a:spcBef>
              <a:spcAft>
                <a:spcPts val="0"/>
              </a:spcAft>
              <a:buClr>
                <a:schemeClr val="dk1"/>
              </a:buClr>
              <a:buSzPct val="100000"/>
              <a:buNone/>
            </a:pPr>
            <a:endParaRPr sz="1300"/>
          </a:p>
          <a:p>
            <a:pPr marL="0" lvl="0" indent="0" algn="l" rtl="0">
              <a:lnSpc>
                <a:spcPct val="90000"/>
              </a:lnSpc>
              <a:spcBef>
                <a:spcPts val="1000"/>
              </a:spcBef>
              <a:spcAft>
                <a:spcPts val="0"/>
              </a:spcAft>
              <a:buClr>
                <a:schemeClr val="dk1"/>
              </a:buClr>
              <a:buSzPct val="100000"/>
              <a:buNone/>
            </a:pPr>
            <a:r>
              <a:rPr lang="en-US" sz="1300"/>
              <a:t>Snowflake’s unique architecture allows for separation of storage and compute which</a:t>
            </a:r>
            <a:endParaRPr/>
          </a:p>
          <a:p>
            <a:pPr marL="0" lvl="0" indent="0" algn="l" rtl="0">
              <a:lnSpc>
                <a:spcPct val="90000"/>
              </a:lnSpc>
              <a:spcBef>
                <a:spcPts val="1000"/>
              </a:spcBef>
              <a:spcAft>
                <a:spcPts val="0"/>
              </a:spcAft>
              <a:buClr>
                <a:schemeClr val="dk1"/>
              </a:buClr>
              <a:buSzPct val="100000"/>
              <a:buNone/>
            </a:pPr>
            <a:r>
              <a:rPr lang="en-US" sz="1300"/>
              <a:t>means any virtual warehouse can access the same data as another, without any con‐</a:t>
            </a:r>
            <a:endParaRPr/>
          </a:p>
          <a:p>
            <a:pPr marL="0" lvl="0" indent="0" algn="l" rtl="0">
              <a:lnSpc>
                <a:spcPct val="90000"/>
              </a:lnSpc>
              <a:spcBef>
                <a:spcPts val="1000"/>
              </a:spcBef>
              <a:spcAft>
                <a:spcPts val="0"/>
              </a:spcAft>
              <a:buClr>
                <a:schemeClr val="dk1"/>
              </a:buClr>
              <a:buSzPct val="100000"/>
              <a:buNone/>
            </a:pPr>
            <a:r>
              <a:rPr lang="en-US" sz="1300"/>
              <a:t>tention or impact on performance of the other warehouses.</a:t>
            </a:r>
            <a:endParaRPr/>
          </a:p>
          <a:p>
            <a:pPr marL="0" lvl="0" indent="0" algn="l" rtl="0">
              <a:lnSpc>
                <a:spcPct val="90000"/>
              </a:lnSpc>
              <a:spcBef>
                <a:spcPts val="1000"/>
              </a:spcBef>
              <a:spcAft>
                <a:spcPts val="0"/>
              </a:spcAft>
              <a:buClr>
                <a:schemeClr val="dk1"/>
              </a:buClr>
              <a:buSzPct val="100000"/>
              <a:buNone/>
            </a:pPr>
            <a:endParaRPr sz="13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3"/>
        <p:cNvGrpSpPr/>
        <p:nvPr/>
      </p:nvGrpSpPr>
      <p:grpSpPr>
        <a:xfrm>
          <a:off x="0" y="0"/>
          <a:ext cx="0" cy="0"/>
          <a:chOff x="0" y="0"/>
          <a:chExt cx="0" cy="0"/>
        </a:xfrm>
      </p:grpSpPr>
      <p:sp>
        <p:nvSpPr>
          <p:cNvPr id="314" name="Google Shape;314;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18"/>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6" name="Google Shape;316;p18"/>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7" name="Google Shape;317;p18"/>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8" name="Google Shape;318;p18"/>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9" name="Google Shape;319;p18"/>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b="1">
                <a:solidFill>
                  <a:srgbClr val="FFFFFF"/>
                </a:solidFill>
              </a:rPr>
              <a:t>             Data Storage Layer</a:t>
            </a:r>
            <a:endParaRPr/>
          </a:p>
        </p:txBody>
      </p:sp>
      <p:sp>
        <p:nvSpPr>
          <p:cNvPr id="320" name="Google Shape;320;p18"/>
          <p:cNvSpPr txBox="1">
            <a:spLocks noGrp="1"/>
          </p:cNvSpPr>
          <p:nvPr>
            <p:ph type="body" idx="1"/>
          </p:nvPr>
        </p:nvSpPr>
        <p:spPr>
          <a:xfrm>
            <a:off x="575353" y="1715784"/>
            <a:ext cx="10520277" cy="4285771"/>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90000"/>
              </a:lnSpc>
              <a:spcBef>
                <a:spcPts val="0"/>
              </a:spcBef>
              <a:spcAft>
                <a:spcPts val="0"/>
              </a:spcAft>
              <a:buClr>
                <a:schemeClr val="dk1"/>
              </a:buClr>
              <a:buSzPts val="1100"/>
              <a:buNone/>
            </a:pPr>
            <a:endParaRPr sz="1100" dirty="0"/>
          </a:p>
          <a:p>
            <a:pPr marL="0" lvl="0" indent="0" algn="l" rtl="0">
              <a:lnSpc>
                <a:spcPct val="90000"/>
              </a:lnSpc>
              <a:spcBef>
                <a:spcPts val="1000"/>
              </a:spcBef>
              <a:spcAft>
                <a:spcPts val="0"/>
              </a:spcAft>
              <a:buClr>
                <a:schemeClr val="dk1"/>
              </a:buClr>
              <a:buSzPts val="1100"/>
              <a:buNone/>
            </a:pPr>
            <a:r>
              <a:rPr lang="en-US" sz="1600" dirty="0"/>
              <a:t>Centralized (Hybrid-Columnar) Database Storage Layer</a:t>
            </a:r>
            <a:endParaRPr sz="4000" dirty="0"/>
          </a:p>
          <a:p>
            <a:pPr marL="0" lvl="0" indent="0" algn="l" rtl="0">
              <a:lnSpc>
                <a:spcPct val="90000"/>
              </a:lnSpc>
              <a:spcBef>
                <a:spcPts val="1000"/>
              </a:spcBef>
              <a:spcAft>
                <a:spcPts val="0"/>
              </a:spcAft>
              <a:buClr>
                <a:schemeClr val="dk1"/>
              </a:buClr>
              <a:buSzPts val="1100"/>
              <a:buNone/>
            </a:pPr>
            <a:r>
              <a:rPr lang="en-US" sz="1600" dirty="0"/>
              <a:t>Snowflake’s centralized database storage layer holds all data, including structured and</a:t>
            </a:r>
            <a:endParaRPr sz="4000" dirty="0"/>
          </a:p>
          <a:p>
            <a:pPr marL="0" lvl="0" indent="0" algn="l" rtl="0">
              <a:lnSpc>
                <a:spcPct val="90000"/>
              </a:lnSpc>
              <a:spcBef>
                <a:spcPts val="1000"/>
              </a:spcBef>
              <a:spcAft>
                <a:spcPts val="0"/>
              </a:spcAft>
              <a:buClr>
                <a:schemeClr val="dk1"/>
              </a:buClr>
              <a:buSzPts val="1100"/>
              <a:buNone/>
            </a:pPr>
            <a:r>
              <a:rPr lang="en-US" sz="1600" dirty="0"/>
              <a:t>semi-structured data. As data is loaded into Snowflake, it is optimally reorganized</a:t>
            </a:r>
            <a:endParaRPr sz="4000" dirty="0"/>
          </a:p>
          <a:p>
            <a:pPr marL="0" lvl="0" indent="0" algn="l" rtl="0">
              <a:lnSpc>
                <a:spcPct val="90000"/>
              </a:lnSpc>
              <a:spcBef>
                <a:spcPts val="1000"/>
              </a:spcBef>
              <a:spcAft>
                <a:spcPts val="0"/>
              </a:spcAft>
              <a:buClr>
                <a:schemeClr val="dk1"/>
              </a:buClr>
              <a:buSzPts val="1100"/>
              <a:buNone/>
            </a:pPr>
            <a:r>
              <a:rPr lang="en-US" sz="1600" dirty="0"/>
              <a:t>into a compressed, columnar format and stored and maintained in Snowflake data‐</a:t>
            </a:r>
            <a:endParaRPr sz="4000" dirty="0"/>
          </a:p>
          <a:p>
            <a:pPr marL="0" lvl="0" indent="0" algn="l" rtl="0">
              <a:lnSpc>
                <a:spcPct val="90000"/>
              </a:lnSpc>
              <a:spcBef>
                <a:spcPts val="1000"/>
              </a:spcBef>
              <a:spcAft>
                <a:spcPts val="0"/>
              </a:spcAft>
              <a:buClr>
                <a:schemeClr val="dk1"/>
              </a:buClr>
              <a:buSzPts val="1100"/>
              <a:buNone/>
            </a:pPr>
            <a:r>
              <a:rPr lang="en-US" sz="1600" dirty="0"/>
              <a:t>bases. Each Snowflake database consists of one or more schemas, which is a logical</a:t>
            </a:r>
            <a:endParaRPr sz="4000" dirty="0"/>
          </a:p>
          <a:p>
            <a:pPr marL="0" lvl="0" indent="0" algn="l" rtl="0">
              <a:lnSpc>
                <a:spcPct val="90000"/>
              </a:lnSpc>
              <a:spcBef>
                <a:spcPts val="1000"/>
              </a:spcBef>
              <a:spcAft>
                <a:spcPts val="0"/>
              </a:spcAft>
              <a:buClr>
                <a:schemeClr val="dk1"/>
              </a:buClr>
              <a:buSzPts val="1100"/>
              <a:buNone/>
            </a:pPr>
            <a:r>
              <a:rPr lang="en-US" sz="1600" dirty="0"/>
              <a:t>grouping of database objects such as tables and views.</a:t>
            </a:r>
            <a:endParaRPr sz="4000" dirty="0"/>
          </a:p>
          <a:p>
            <a:pPr marL="0" lvl="0" indent="0" algn="l" rtl="0">
              <a:lnSpc>
                <a:spcPct val="90000"/>
              </a:lnSpc>
              <a:spcBef>
                <a:spcPts val="1000"/>
              </a:spcBef>
              <a:spcAft>
                <a:spcPts val="0"/>
              </a:spcAft>
              <a:buClr>
                <a:schemeClr val="dk1"/>
              </a:buClr>
              <a:buSzPts val="1100"/>
              <a:buNone/>
            </a:pPr>
            <a:r>
              <a:rPr lang="en-US" sz="1600" dirty="0"/>
              <a:t>Snowflake automatically organizes stored data into micro-partitions, an optimized immutable com‐</a:t>
            </a:r>
            <a:endParaRPr sz="4000" dirty="0"/>
          </a:p>
          <a:p>
            <a:pPr marL="0" lvl="0" indent="0" algn="l" rtl="0">
              <a:lnSpc>
                <a:spcPct val="90000"/>
              </a:lnSpc>
              <a:spcBef>
                <a:spcPts val="1000"/>
              </a:spcBef>
              <a:spcAft>
                <a:spcPts val="0"/>
              </a:spcAft>
              <a:buClr>
                <a:schemeClr val="dk1"/>
              </a:buClr>
              <a:buSzPts val="1100"/>
              <a:buNone/>
            </a:pPr>
            <a:r>
              <a:rPr lang="en-US" sz="1600" dirty="0"/>
              <a:t>pressed columnar format, which is encrypted using AES-256 encryption. Snowflake</a:t>
            </a:r>
            <a:endParaRPr sz="4000" dirty="0"/>
          </a:p>
          <a:p>
            <a:pPr marL="0" lvl="0" indent="0" algn="l" rtl="0">
              <a:lnSpc>
                <a:spcPct val="90000"/>
              </a:lnSpc>
              <a:spcBef>
                <a:spcPts val="1000"/>
              </a:spcBef>
              <a:spcAft>
                <a:spcPts val="0"/>
              </a:spcAft>
              <a:buClr>
                <a:schemeClr val="dk1"/>
              </a:buClr>
              <a:buSzPts val="1100"/>
              <a:buNone/>
            </a:pPr>
            <a:r>
              <a:rPr lang="en-US" sz="1600" dirty="0"/>
              <a:t>optimizes and compresses data to make metadata extraction and query processing</a:t>
            </a:r>
            <a:endParaRPr sz="4000" dirty="0"/>
          </a:p>
          <a:p>
            <a:pPr marL="0" lvl="0" indent="0" algn="l" rtl="0">
              <a:lnSpc>
                <a:spcPct val="90000"/>
              </a:lnSpc>
              <a:spcBef>
                <a:spcPts val="1000"/>
              </a:spcBef>
              <a:spcAft>
                <a:spcPts val="0"/>
              </a:spcAft>
              <a:buClr>
                <a:schemeClr val="dk1"/>
              </a:buClr>
              <a:buSzPts val="1100"/>
              <a:buNone/>
            </a:pPr>
            <a:r>
              <a:rPr lang="en-US" sz="1600" dirty="0"/>
              <a:t>easier and more efficient. </a:t>
            </a:r>
            <a:endParaRPr sz="4000" dirty="0"/>
          </a:p>
          <a:p>
            <a:pPr marL="0" lvl="0" indent="0" algn="l" rtl="0">
              <a:lnSpc>
                <a:spcPct val="90000"/>
              </a:lnSpc>
              <a:spcBef>
                <a:spcPts val="1000"/>
              </a:spcBef>
              <a:spcAft>
                <a:spcPts val="0"/>
              </a:spcAft>
              <a:buClr>
                <a:schemeClr val="dk1"/>
              </a:buClr>
              <a:buSzPts val="1100"/>
              <a:buNone/>
            </a:pPr>
            <a:endParaRPr sz="1600" dirty="0"/>
          </a:p>
          <a:p>
            <a:pPr marL="0" lvl="0" indent="0" algn="l" rtl="0">
              <a:lnSpc>
                <a:spcPct val="90000"/>
              </a:lnSpc>
              <a:spcBef>
                <a:spcPts val="1000"/>
              </a:spcBef>
              <a:spcAft>
                <a:spcPts val="0"/>
              </a:spcAft>
              <a:buClr>
                <a:schemeClr val="dk1"/>
              </a:buClr>
              <a:buSzPts val="1100"/>
              <a:buNone/>
            </a:pPr>
            <a:r>
              <a:rPr lang="en-US" sz="1600" dirty="0"/>
              <a:t>There are two unique features in the storage layer architecture – time travel and </a:t>
            </a:r>
            <a:r>
              <a:rPr lang="en-US" sz="1600" dirty="0" err="1"/>
              <a:t>zerocopy</a:t>
            </a:r>
            <a:r>
              <a:rPr lang="en-US" sz="1600" dirty="0"/>
              <a:t> cloning</a:t>
            </a:r>
            <a:endParaRPr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4"/>
        <p:cNvGrpSpPr/>
        <p:nvPr/>
      </p:nvGrpSpPr>
      <p:grpSpPr>
        <a:xfrm>
          <a:off x="0" y="0"/>
          <a:ext cx="0" cy="0"/>
          <a:chOff x="0" y="0"/>
          <a:chExt cx="0" cy="0"/>
        </a:xfrm>
      </p:grpSpPr>
      <p:sp>
        <p:nvSpPr>
          <p:cNvPr id="325" name="Google Shape;325;p19"/>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26" name="Google Shape;326;p19"/>
          <p:cNvGrpSpPr/>
          <p:nvPr/>
        </p:nvGrpSpPr>
        <p:grpSpPr>
          <a:xfrm>
            <a:off x="409710" y="635715"/>
            <a:ext cx="11142208" cy="2482136"/>
            <a:chOff x="409710" y="635715"/>
            <a:chExt cx="11142208" cy="2482136"/>
          </a:xfrm>
        </p:grpSpPr>
        <p:sp>
          <p:nvSpPr>
            <p:cNvPr id="327" name="Google Shape;327;p19"/>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8" name="Google Shape;328;p19"/>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9" name="Google Shape;329;p19"/>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0" name="Google Shape;330;p19"/>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1" name="Google Shape;331;p19"/>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2" name="Google Shape;332;p19"/>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Query Execution Flow</a:t>
            </a:r>
            <a:endParaRPr sz="4000">
              <a:solidFill>
                <a:srgbClr val="FFFFFF"/>
              </a:solidFill>
            </a:endParaRPr>
          </a:p>
        </p:txBody>
      </p:sp>
      <p:pic>
        <p:nvPicPr>
          <p:cNvPr id="333" name="Google Shape;333;p19"/>
          <p:cNvPicPr preferRelativeResize="0"/>
          <p:nvPr/>
        </p:nvPicPr>
        <p:blipFill rotWithShape="1">
          <a:blip r:embed="rId3">
            <a:alphaModFix/>
          </a:blip>
          <a:srcRect/>
          <a:stretch/>
        </p:blipFill>
        <p:spPr>
          <a:xfrm>
            <a:off x="1423949" y="2235317"/>
            <a:ext cx="7928774" cy="455627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Important Links	</a:t>
            </a:r>
            <a:endParaRPr/>
          </a:p>
        </p:txBody>
      </p:sp>
      <p:sp>
        <p:nvSpPr>
          <p:cNvPr id="339" name="Google Shape;339;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Account Creation :  </a:t>
            </a:r>
            <a:r>
              <a:rPr lang="en-US" u="sng" dirty="0">
                <a:solidFill>
                  <a:schemeClr val="hlink"/>
                </a:solidFill>
                <a:hlinkClick r:id="rId3"/>
              </a:rPr>
              <a:t>https://www.snowflake.com/en/</a:t>
            </a:r>
            <a:endParaRPr dirty="0"/>
          </a:p>
          <a:p>
            <a:pPr marL="228600" lvl="0" indent="-228600" algn="l" rtl="0">
              <a:lnSpc>
                <a:spcPct val="90000"/>
              </a:lnSpc>
              <a:spcBef>
                <a:spcPts val="1000"/>
              </a:spcBef>
              <a:spcAft>
                <a:spcPts val="0"/>
              </a:spcAft>
              <a:buClr>
                <a:schemeClr val="dk1"/>
              </a:buClr>
              <a:buSzPts val="2800"/>
              <a:buChar char="•"/>
            </a:pPr>
            <a:r>
              <a:rPr lang="en-US" dirty="0"/>
              <a:t>Pricing : </a:t>
            </a:r>
            <a:r>
              <a:rPr lang="en-US" u="sng" dirty="0">
                <a:solidFill>
                  <a:schemeClr val="hlink"/>
                </a:solidFill>
                <a:hlinkClick r:id="rId4"/>
              </a:rPr>
              <a:t>https://www.snowflake.com/pricing/</a:t>
            </a:r>
            <a:endParaRPr dirty="0"/>
          </a:p>
          <a:p>
            <a:pPr marL="228600" lvl="0" indent="-228600" algn="l" rtl="0">
              <a:lnSpc>
                <a:spcPct val="90000"/>
              </a:lnSpc>
              <a:spcBef>
                <a:spcPts val="1000"/>
              </a:spcBef>
              <a:spcAft>
                <a:spcPts val="0"/>
              </a:spcAft>
              <a:buClr>
                <a:schemeClr val="dk1"/>
              </a:buClr>
              <a:buSzPts val="2800"/>
              <a:buChar char="•"/>
            </a:pPr>
            <a:r>
              <a:rPr lang="en-US" dirty="0"/>
              <a:t>Snowflake Architecture : </a:t>
            </a:r>
            <a:r>
              <a:rPr lang="en-US" u="sng" dirty="0">
                <a:solidFill>
                  <a:schemeClr val="hlink"/>
                </a:solidFill>
                <a:hlinkClick r:id="rId5"/>
              </a:rPr>
              <a:t>https://docs.snowflake.com/en/user-guide/intro-key-concepts</a:t>
            </a:r>
            <a:endParaRPr lang="en-US" u="sng" dirty="0">
              <a:solidFill>
                <a:schemeClr val="hlink"/>
              </a:solidFill>
            </a:endParaRPr>
          </a:p>
          <a:p>
            <a:pPr marL="228600" lvl="0" indent="-228600" algn="l" rtl="0">
              <a:lnSpc>
                <a:spcPct val="90000"/>
              </a:lnSpc>
              <a:spcBef>
                <a:spcPts val="1000"/>
              </a:spcBef>
              <a:spcAft>
                <a:spcPts val="0"/>
              </a:spcAft>
              <a:buClr>
                <a:schemeClr val="dk1"/>
              </a:buClr>
              <a:buSzPts val="2800"/>
              <a:buChar char="•"/>
            </a:pPr>
            <a:endParaRPr lang="en-US" u="sng" dirty="0">
              <a:solidFill>
                <a:schemeClr val="hlink"/>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343"/>
        <p:cNvGrpSpPr/>
        <p:nvPr/>
      </p:nvGrpSpPr>
      <p:grpSpPr>
        <a:xfrm>
          <a:off x="0" y="0"/>
          <a:ext cx="0" cy="0"/>
          <a:chOff x="0" y="0"/>
          <a:chExt cx="0" cy="0"/>
        </a:xfrm>
      </p:grpSpPr>
      <p:sp>
        <p:nvSpPr>
          <p:cNvPr id="344" name="Google Shape;344;p21"/>
          <p:cNvSpPr txBox="1">
            <a:spLocks noGrp="1"/>
          </p:cNvSpPr>
          <p:nvPr>
            <p:ph type="body" idx="1"/>
          </p:nvPr>
        </p:nvSpPr>
        <p:spPr>
          <a:xfrm>
            <a:off x="805543" y="3566160"/>
            <a:ext cx="5272888" cy="248750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1800"/>
              <a:buNone/>
            </a:pPr>
            <a:r>
              <a:rPr lang="en-US" sz="1800"/>
              <a:t>                            </a:t>
            </a:r>
            <a:r>
              <a:rPr lang="en-US" sz="4800">
                <a:latin typeface="Algerian"/>
                <a:ea typeface="Algerian"/>
                <a:cs typeface="Algerian"/>
                <a:sym typeface="Algerian"/>
              </a:rPr>
              <a:t>THANK  YOU</a:t>
            </a:r>
            <a:endParaRPr sz="1800">
              <a:latin typeface="Algerian"/>
              <a:ea typeface="Algerian"/>
              <a:cs typeface="Algerian"/>
              <a:sym typeface="Algerian"/>
            </a:endParaRPr>
          </a:p>
        </p:txBody>
      </p:sp>
      <p:sp>
        <p:nvSpPr>
          <p:cNvPr id="345" name="Google Shape;345;p21"/>
          <p:cNvSpPr/>
          <p:nvPr/>
        </p:nvSpPr>
        <p:spPr>
          <a:xfrm flipH="1">
            <a:off x="6713914" y="581159"/>
            <a:ext cx="5478085" cy="6276841"/>
          </a:xfrm>
          <a:custGeom>
            <a:avLst/>
            <a:gdLst/>
            <a:ahLst/>
            <a:cxnLst/>
            <a:rect l="l" t="t" r="r" b="b"/>
            <a:pathLst>
              <a:path w="5478085" h="6276841" extrusionOk="0">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6" name="Google Shape;346;p21"/>
          <p:cNvSpPr/>
          <p:nvPr/>
        </p:nvSpPr>
        <p:spPr>
          <a:xfrm>
            <a:off x="6893318" y="760562"/>
            <a:ext cx="5298683" cy="6097438"/>
          </a:xfrm>
          <a:custGeom>
            <a:avLst/>
            <a:gdLst/>
            <a:ahLst/>
            <a:cxnLst/>
            <a:rect l="l" t="t" r="r" b="b"/>
            <a:pathLst>
              <a:path w="5298683" h="6097438" extrusionOk="0">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347" name="Google Shape;347;p21" descr="Handshake"/>
          <p:cNvPicPr preferRelativeResize="0"/>
          <p:nvPr/>
        </p:nvPicPr>
        <p:blipFill rotWithShape="1">
          <a:blip r:embed="rId3">
            <a:alphaModFix/>
          </a:blip>
          <a:srcRect/>
          <a:stretch/>
        </p:blipFill>
        <p:spPr>
          <a:xfrm>
            <a:off x="7924800" y="1957050"/>
            <a:ext cx="3945463" cy="39454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2"/>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2"/>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p:cNvSpPr txBox="1">
            <a:spLocks noGrp="1"/>
          </p:cNvSpPr>
          <p:nvPr>
            <p:ph type="ctr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dirty="0">
                <a:solidFill>
                  <a:srgbClr val="FFFFFF"/>
                </a:solidFill>
                <a:latin typeface="Calibri"/>
                <a:ea typeface="Calibri"/>
                <a:cs typeface="Calibri"/>
                <a:sym typeface="Calibri"/>
              </a:rPr>
              <a:t>INTRODUCTION </a:t>
            </a:r>
            <a:endParaRPr dirty="0"/>
          </a:p>
        </p:txBody>
      </p:sp>
      <p:sp>
        <p:nvSpPr>
          <p:cNvPr id="120" name="Google Shape;120;p2"/>
          <p:cNvSpPr txBox="1">
            <a:spLocks noGrp="1"/>
          </p:cNvSpPr>
          <p:nvPr>
            <p:ph type="subTitle" idx="1"/>
          </p:nvPr>
        </p:nvSpPr>
        <p:spPr>
          <a:xfrm>
            <a:off x="1367625" y="2265680"/>
            <a:ext cx="5803738" cy="41967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700"/>
              <a:buFont typeface="Arial"/>
              <a:buChar char="•"/>
            </a:pPr>
            <a:r>
              <a:rPr lang="en-US" b="1" dirty="0"/>
              <a:t>I HAVE 10YRS of EXP in Data engineering Domain, Working as a Solution Architect now. Worked on SQL,ETL,DATA WAREHOUSE, DATA MODELLING,TABLEAU,POWER BI, SNOWFLAKE, MATILLION, PYTHON, AWS, HIVE, SPARK etc. </a:t>
            </a:r>
          </a:p>
          <a:p>
            <a:pPr marL="0" marR="0" lvl="0" indent="0" algn="l" rtl="0">
              <a:lnSpc>
                <a:spcPct val="90000"/>
              </a:lnSpc>
              <a:spcBef>
                <a:spcPts val="0"/>
              </a:spcBef>
              <a:spcAft>
                <a:spcPts val="0"/>
              </a:spcAft>
              <a:buClr>
                <a:schemeClr val="dk1"/>
              </a:buClr>
              <a:buSzPts val="1700"/>
              <a:buFont typeface="Arial"/>
              <a:buChar char="•"/>
            </a:pPr>
            <a:endParaRPr lang="en-US" b="1" dirty="0"/>
          </a:p>
          <a:p>
            <a:pPr marL="0" marR="0" lvl="0" indent="0" algn="l" rtl="0">
              <a:lnSpc>
                <a:spcPct val="90000"/>
              </a:lnSpc>
              <a:spcBef>
                <a:spcPts val="0"/>
              </a:spcBef>
              <a:spcAft>
                <a:spcPts val="0"/>
              </a:spcAft>
              <a:buClr>
                <a:schemeClr val="dk1"/>
              </a:buClr>
              <a:buSzPts val="1700"/>
              <a:buFont typeface="Arial"/>
              <a:buChar char="•"/>
            </a:pPr>
            <a:r>
              <a:rPr lang="en-US" b="1" dirty="0"/>
              <a:t>Trained more than 1000 Professionals in Snowflake, Matillion &amp; SQL.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DC19309-55C5-5048-5AD6-E104DC61652B}"/>
              </a:ext>
            </a:extLst>
          </p:cNvPr>
          <p:cNvSpPr>
            <a:spLocks noGrp="1"/>
          </p:cNvSpPr>
          <p:nvPr>
            <p:ph type="title"/>
          </p:nvPr>
        </p:nvSpPr>
        <p:spPr>
          <a:xfrm>
            <a:off x="1119322" y="788289"/>
            <a:ext cx="10306520" cy="1325563"/>
          </a:xfrm>
        </p:spPr>
        <p:txBody>
          <a:bodyPr>
            <a:normAutofit/>
          </a:bodyPr>
          <a:lstStyle/>
          <a:p>
            <a:r>
              <a:rPr lang="en-US" sz="4000" dirty="0">
                <a:solidFill>
                  <a:srgbClr val="FFFFFF"/>
                </a:solidFill>
              </a:rPr>
              <a:t>Traditional Datawarehouse Challenges:</a:t>
            </a:r>
            <a:r>
              <a:rPr lang="en-IN" sz="4000" dirty="0">
                <a:solidFill>
                  <a:srgbClr val="FFFFFF"/>
                </a:solidFill>
              </a:rPr>
              <a:t>	</a:t>
            </a:r>
          </a:p>
        </p:txBody>
      </p:sp>
      <p:sp>
        <p:nvSpPr>
          <p:cNvPr id="8" name="TextBox 7">
            <a:extLst>
              <a:ext uri="{FF2B5EF4-FFF2-40B4-BE49-F238E27FC236}">
                <a16:creationId xmlns:a16="http://schemas.microsoft.com/office/drawing/2014/main" id="{5441311A-569F-33EA-1780-8D91DE7219CF}"/>
              </a:ext>
            </a:extLst>
          </p:cNvPr>
          <p:cNvSpPr txBox="1"/>
          <p:nvPr/>
        </p:nvSpPr>
        <p:spPr>
          <a:xfrm>
            <a:off x="1141547" y="2666462"/>
            <a:ext cx="10410268" cy="3501343"/>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300" b="1" dirty="0">
                <a:solidFill>
                  <a:srgbClr val="105780"/>
                </a:solidFill>
                <a:latin typeface="Arial" panose="020B0604020202020204" pitchFamily="34" charset="0"/>
                <a:cs typeface="Arial" panose="020B0604020202020204" pitchFamily="34" charset="0"/>
              </a:rPr>
              <a:t>IAAS </a:t>
            </a:r>
            <a:r>
              <a:rPr lang="en-US" sz="13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a:t>
            </a:r>
            <a:r>
              <a:rPr lang="en-US" sz="1300" dirty="0">
                <a:solidFill>
                  <a:srgbClr val="333333"/>
                </a:solidFill>
                <a:latin typeface="Arial" panose="020B0604020202020204" pitchFamily="34" charset="0"/>
                <a:cs typeface="Arial" panose="020B0604020202020204" pitchFamily="34" charset="0"/>
              </a:rPr>
              <a:t>Data Warehouse was all about infrastructure-as-a-service (IaaS).</a:t>
            </a:r>
          </a:p>
          <a:p>
            <a:pPr marL="342900" marR="0" lvl="0" indent="-342900">
              <a:lnSpc>
                <a:spcPct val="107000"/>
              </a:lnSpc>
              <a:spcBef>
                <a:spcPts val="0"/>
              </a:spcBef>
              <a:spcAft>
                <a:spcPts val="0"/>
              </a:spcAft>
              <a:buFont typeface="Symbol" panose="05050102010706020507" pitchFamily="18" charset="2"/>
              <a:buChar char=""/>
            </a:pPr>
            <a:endParaRPr lang="en-US" sz="1300" b="1" dirty="0">
              <a:solidFill>
                <a:srgbClr val="10578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300" b="1" dirty="0">
                <a:solidFill>
                  <a:srgbClr val="105780"/>
                </a:solidFill>
                <a:effectLst/>
                <a:latin typeface="Arial" panose="020B0604020202020204" pitchFamily="34" charset="0"/>
                <a:ea typeface="Calibri" panose="020F0502020204030204" pitchFamily="34" charset="0"/>
                <a:cs typeface="Arial" panose="020B0604020202020204" pitchFamily="34" charset="0"/>
              </a:rPr>
              <a:t>Limited Storage Capacity</a:t>
            </a:r>
            <a:r>
              <a:rPr lang="en-US" sz="1300" dirty="0">
                <a:solidFill>
                  <a:srgbClr val="105780"/>
                </a:solidFill>
                <a:effectLst/>
                <a:latin typeface="Arial" panose="020B0604020202020204" pitchFamily="34" charset="0"/>
                <a:ea typeface="Calibri" panose="020F0502020204030204" pitchFamily="34" charset="0"/>
                <a:cs typeface="Arial" panose="020B0604020202020204" pitchFamily="34" charset="0"/>
              </a:rPr>
              <a:t>:</a:t>
            </a:r>
            <a:r>
              <a:rPr lang="en-US" sz="13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Although it has storage arrays to store the data, but archival is needed after specific period. This is not acceptable in today’s world as Scientist use this data for real time.</a:t>
            </a:r>
          </a:p>
          <a:p>
            <a:pPr marL="342900" marR="0" lvl="0" indent="-342900">
              <a:lnSpc>
                <a:spcPct val="107000"/>
              </a:lnSpc>
              <a:spcBef>
                <a:spcPts val="0"/>
              </a:spcBef>
              <a:spcAft>
                <a:spcPts val="0"/>
              </a:spcAft>
              <a:buFont typeface="Symbol" panose="05050102010706020507" pitchFamily="18" charset="2"/>
              <a:buChar char=""/>
            </a:pPr>
            <a:endParaRPr lang="en-US" sz="13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300" b="1" dirty="0">
                <a:solidFill>
                  <a:srgbClr val="105780"/>
                </a:solidFill>
                <a:effectLst/>
                <a:latin typeface="Arial" panose="020B0604020202020204" pitchFamily="34" charset="0"/>
                <a:ea typeface="Calibri" panose="020F0502020204030204" pitchFamily="34" charset="0"/>
                <a:cs typeface="Arial" panose="020B0604020202020204" pitchFamily="34" charset="0"/>
              </a:rPr>
              <a:t>High Cost</a:t>
            </a:r>
            <a:r>
              <a:rPr lang="en-US" sz="13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a:t>
            </a:r>
            <a:r>
              <a:rPr lang="en-US" sz="13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More storage disk trade off with high cost.</a:t>
            </a:r>
          </a:p>
          <a:p>
            <a:pPr marL="342900" marR="0" lvl="0" indent="-342900">
              <a:lnSpc>
                <a:spcPct val="107000"/>
              </a:lnSpc>
              <a:spcBef>
                <a:spcPts val="0"/>
              </a:spcBef>
              <a:spcAft>
                <a:spcPts val="0"/>
              </a:spcAft>
              <a:buFont typeface="Symbol" panose="05050102010706020507" pitchFamily="18" charset="2"/>
              <a:buChar char=""/>
            </a:pPr>
            <a:endParaRPr lang="en-US" sz="13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300" b="1" dirty="0">
                <a:solidFill>
                  <a:srgbClr val="105780"/>
                </a:solidFill>
                <a:effectLst/>
                <a:latin typeface="Arial" panose="020B0604020202020204" pitchFamily="34" charset="0"/>
                <a:ea typeface="Calibri" panose="020F0502020204030204" pitchFamily="34" charset="0"/>
                <a:cs typeface="Arial" panose="020B0604020202020204" pitchFamily="34" charset="0"/>
              </a:rPr>
              <a:t>Limited Processing Capability</a:t>
            </a:r>
            <a:r>
              <a:rPr lang="en-US" sz="13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The process time is more because of Single Core machine or limited infrastructure.</a:t>
            </a:r>
          </a:p>
          <a:p>
            <a:pPr marL="342900" marR="0" lvl="0" indent="-342900">
              <a:lnSpc>
                <a:spcPct val="107000"/>
              </a:lnSpc>
              <a:spcBef>
                <a:spcPts val="0"/>
              </a:spcBef>
              <a:spcAft>
                <a:spcPts val="0"/>
              </a:spcAft>
              <a:buFont typeface="Symbol" panose="05050102010706020507" pitchFamily="18" charset="2"/>
              <a:buChar char=""/>
            </a:pPr>
            <a:endParaRPr lang="en-US" sz="13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300" b="1" dirty="0">
                <a:solidFill>
                  <a:srgbClr val="105780"/>
                </a:solidFill>
                <a:effectLst/>
                <a:latin typeface="Arial" panose="020B0604020202020204" pitchFamily="34" charset="0"/>
                <a:ea typeface="Calibri" panose="020F0502020204030204" pitchFamily="34" charset="0"/>
                <a:cs typeface="Arial" panose="020B0604020202020204" pitchFamily="34" charset="0"/>
              </a:rPr>
              <a:t>No Scalability</a:t>
            </a:r>
            <a:r>
              <a:rPr lang="en-US" sz="13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a:t>
            </a:r>
            <a:r>
              <a:rPr lang="en-US" sz="13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As data grows, the systems should be scalable enough to store it. However, conventional databases are not capable to handle such enormous data.</a:t>
            </a:r>
          </a:p>
          <a:p>
            <a:pPr marL="342900" marR="0" lvl="0" indent="-342900">
              <a:lnSpc>
                <a:spcPct val="107000"/>
              </a:lnSpc>
              <a:spcBef>
                <a:spcPts val="0"/>
              </a:spcBef>
              <a:spcAft>
                <a:spcPts val="0"/>
              </a:spcAft>
              <a:buFont typeface="Symbol" panose="05050102010706020507" pitchFamily="18" charset="2"/>
              <a:buChar char=""/>
            </a:pPr>
            <a:endParaRPr lang="en-US" sz="13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300" b="1" dirty="0">
                <a:solidFill>
                  <a:srgbClr val="105780"/>
                </a:solidFill>
                <a:latin typeface="Arial" panose="020B0604020202020204" pitchFamily="34" charset="0"/>
                <a:ea typeface="Calibri" panose="020F0502020204030204" pitchFamily="34" charset="0"/>
                <a:cs typeface="Arial" panose="020B0604020202020204" pitchFamily="34" charset="0"/>
              </a:rPr>
              <a:t>Failover &amp; Replication </a:t>
            </a:r>
            <a:r>
              <a:rPr lang="en-US" sz="130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13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Aging hardware and hardware failures.</a:t>
            </a:r>
          </a:p>
          <a:p>
            <a:pPr marL="342900" marR="0" lvl="0" indent="-342900">
              <a:lnSpc>
                <a:spcPct val="107000"/>
              </a:lnSpc>
              <a:spcBef>
                <a:spcPts val="0"/>
              </a:spcBef>
              <a:spcAft>
                <a:spcPts val="0"/>
              </a:spcAft>
              <a:buFont typeface="Symbol" panose="05050102010706020507" pitchFamily="18" charset="2"/>
              <a:buChar char=""/>
            </a:pPr>
            <a:endParaRPr lang="en-US" sz="13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300" b="1" dirty="0">
                <a:solidFill>
                  <a:srgbClr val="105780"/>
                </a:solidFill>
                <a:effectLst/>
                <a:latin typeface="Arial" panose="020B0604020202020204" pitchFamily="34" charset="0"/>
                <a:ea typeface="Calibri" panose="020F0502020204030204" pitchFamily="34" charset="0"/>
                <a:cs typeface="Arial" panose="020B0604020202020204" pitchFamily="34" charset="0"/>
              </a:rPr>
              <a:t>Data Security:</a:t>
            </a:r>
            <a:r>
              <a:rPr lang="en-US" sz="13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a:t>
            </a:r>
            <a:r>
              <a:rPr lang="en-US" sz="13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Data is available from numerous sources which leads to potential security problems and giving hackers a chance to move in.</a:t>
            </a:r>
            <a:endParaRPr lang="en-US" sz="13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552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p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3"/>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b="1">
                <a:solidFill>
                  <a:srgbClr val="FFFFFF"/>
                </a:solidFill>
              </a:rPr>
              <a:t>Snowflake Introduction</a:t>
            </a:r>
            <a:endParaRPr/>
          </a:p>
        </p:txBody>
      </p:sp>
      <p:sp>
        <p:nvSpPr>
          <p:cNvPr id="132" name="Google Shape;132;p3"/>
          <p:cNvSpPr txBox="1">
            <a:spLocks noGrp="1"/>
          </p:cNvSpPr>
          <p:nvPr>
            <p:ph type="body" idx="1"/>
          </p:nvPr>
        </p:nvSpPr>
        <p:spPr>
          <a:xfrm>
            <a:off x="1367624" y="2490436"/>
            <a:ext cx="9708995" cy="3567173"/>
          </a:xfrm>
          <a:prstGeom prst="rect">
            <a:avLst/>
          </a:prstGeom>
          <a:noFill/>
          <a:ln>
            <a:noFill/>
          </a:ln>
        </p:spPr>
        <p:txBody>
          <a:bodyPr spcFirstLastPara="1" wrap="square" lIns="91425" tIns="45700" rIns="91425" bIns="45700" anchor="ctr" anchorCtr="0">
            <a:normAutofit/>
          </a:bodyPr>
          <a:lstStyle/>
          <a:p>
            <a:pPr marL="228600" lvl="0" indent="-220503" algn="l" rtl="0">
              <a:lnSpc>
                <a:spcPct val="90000"/>
              </a:lnSpc>
              <a:spcBef>
                <a:spcPts val="0"/>
              </a:spcBef>
              <a:spcAft>
                <a:spcPts val="0"/>
              </a:spcAft>
              <a:buClr>
                <a:schemeClr val="dk1"/>
              </a:buClr>
              <a:buSzPct val="100000"/>
              <a:buChar char="•"/>
            </a:pPr>
            <a:r>
              <a:rPr lang="en-US" sz="1700" b="0" i="0">
                <a:latin typeface="Arial"/>
                <a:ea typeface="Arial"/>
                <a:cs typeface="Arial"/>
                <a:sym typeface="Arial"/>
              </a:rPr>
              <a:t>Snowflake is a true SaaS offering. More specifically:</a:t>
            </a:r>
            <a:endParaRPr/>
          </a:p>
          <a:p>
            <a:pPr marL="228600" lvl="0" indent="-220503" algn="l" rtl="0">
              <a:lnSpc>
                <a:spcPct val="90000"/>
              </a:lnSpc>
              <a:spcBef>
                <a:spcPts val="1000"/>
              </a:spcBef>
              <a:spcAft>
                <a:spcPts val="0"/>
              </a:spcAft>
              <a:buClr>
                <a:schemeClr val="dk1"/>
              </a:buClr>
              <a:buSzPct val="100000"/>
              <a:buFont typeface="Arial"/>
              <a:buChar char="•"/>
            </a:pPr>
            <a:r>
              <a:rPr lang="en-US" sz="1700" b="0" i="0">
                <a:latin typeface="Arial"/>
                <a:ea typeface="Arial"/>
                <a:cs typeface="Arial"/>
                <a:sym typeface="Arial"/>
              </a:rPr>
              <a:t>There is no hardware (virtual or physical) to select, install, configure, or manage.</a:t>
            </a:r>
            <a:endParaRPr/>
          </a:p>
          <a:p>
            <a:pPr marL="228600" lvl="0" indent="-220503" algn="l" rtl="0">
              <a:lnSpc>
                <a:spcPct val="90000"/>
              </a:lnSpc>
              <a:spcBef>
                <a:spcPts val="1000"/>
              </a:spcBef>
              <a:spcAft>
                <a:spcPts val="0"/>
              </a:spcAft>
              <a:buClr>
                <a:schemeClr val="dk1"/>
              </a:buClr>
              <a:buSzPct val="100000"/>
              <a:buFont typeface="Arial"/>
              <a:buChar char="•"/>
            </a:pPr>
            <a:r>
              <a:rPr lang="en-US" sz="1700" b="0" i="0">
                <a:latin typeface="Arial"/>
                <a:ea typeface="Arial"/>
                <a:cs typeface="Arial"/>
                <a:sym typeface="Arial"/>
              </a:rPr>
              <a:t>There is virtually no software to install, configure, or manage.</a:t>
            </a:r>
            <a:endParaRPr/>
          </a:p>
          <a:p>
            <a:pPr marL="228600" lvl="0" indent="-220503" algn="l" rtl="0">
              <a:lnSpc>
                <a:spcPct val="90000"/>
              </a:lnSpc>
              <a:spcBef>
                <a:spcPts val="1000"/>
              </a:spcBef>
              <a:spcAft>
                <a:spcPts val="0"/>
              </a:spcAft>
              <a:buClr>
                <a:schemeClr val="dk1"/>
              </a:buClr>
              <a:buSzPct val="100000"/>
              <a:buFont typeface="Arial"/>
              <a:buChar char="•"/>
            </a:pPr>
            <a:r>
              <a:rPr lang="en-US" sz="1700" b="0" i="0">
                <a:latin typeface="Arial"/>
                <a:ea typeface="Arial"/>
                <a:cs typeface="Arial"/>
                <a:sym typeface="Arial"/>
              </a:rPr>
              <a:t>Ongoing maintenance, management, upgrades, and tuning are handled by Snowflake.</a:t>
            </a:r>
            <a:endParaRPr/>
          </a:p>
          <a:p>
            <a:pPr marL="228600" lvl="0" indent="-220503" algn="l" rtl="0">
              <a:lnSpc>
                <a:spcPct val="90000"/>
              </a:lnSpc>
              <a:spcBef>
                <a:spcPts val="1000"/>
              </a:spcBef>
              <a:spcAft>
                <a:spcPts val="0"/>
              </a:spcAft>
              <a:buClr>
                <a:schemeClr val="dk1"/>
              </a:buClr>
              <a:buSzPct val="100000"/>
              <a:buChar char="•"/>
            </a:pPr>
            <a:r>
              <a:rPr lang="en-US" sz="1700" b="0" i="0">
                <a:latin typeface="Arial"/>
                <a:ea typeface="Arial"/>
                <a:cs typeface="Arial"/>
                <a:sym typeface="Arial"/>
              </a:rPr>
              <a:t>Snowflake runs completely on cloud infrastructure. All components of Snowflake’s service (other than optional command line clients, drivers, and connectors), run in public cloud infrastructures.</a:t>
            </a:r>
            <a:endParaRPr/>
          </a:p>
          <a:p>
            <a:pPr marL="228600" lvl="0" indent="-220503" algn="l" rtl="0">
              <a:lnSpc>
                <a:spcPct val="90000"/>
              </a:lnSpc>
              <a:spcBef>
                <a:spcPts val="1000"/>
              </a:spcBef>
              <a:spcAft>
                <a:spcPts val="0"/>
              </a:spcAft>
              <a:buClr>
                <a:schemeClr val="dk1"/>
              </a:buClr>
              <a:buSzPct val="100000"/>
              <a:buChar char="•"/>
            </a:pPr>
            <a:r>
              <a:rPr lang="en-US" sz="1700" b="0" i="0">
                <a:latin typeface="Arial"/>
                <a:ea typeface="Arial"/>
                <a:cs typeface="Arial"/>
                <a:sym typeface="Arial"/>
              </a:rPr>
              <a:t>Snowflake uses virtual compute instances for its compute needs and a storage service for persistent storage of data. Snowflake cannot be run on private cloud infrastructures (on-premises or hosted).</a:t>
            </a:r>
            <a:endParaRPr/>
          </a:p>
          <a:p>
            <a:pPr marL="228600" lvl="0" indent="-220503" algn="l" rtl="0">
              <a:lnSpc>
                <a:spcPct val="90000"/>
              </a:lnSpc>
              <a:spcBef>
                <a:spcPts val="1000"/>
              </a:spcBef>
              <a:spcAft>
                <a:spcPts val="0"/>
              </a:spcAft>
              <a:buClr>
                <a:schemeClr val="dk1"/>
              </a:buClr>
              <a:buSzPct val="100000"/>
              <a:buChar char="•"/>
            </a:pPr>
            <a:r>
              <a:rPr lang="en-US" sz="1700" b="0" i="0">
                <a:latin typeface="Arial"/>
                <a:ea typeface="Arial"/>
                <a:cs typeface="Arial"/>
                <a:sym typeface="Arial"/>
              </a:rPr>
              <a:t>Snowflake is not a packaged software offering that can be installed by a user. Snowflake manages all aspects of software installation and updates</a:t>
            </a:r>
            <a:endParaRPr/>
          </a:p>
          <a:p>
            <a:pPr marL="228600" lvl="0" indent="-120650" algn="l" rtl="0">
              <a:lnSpc>
                <a:spcPct val="90000"/>
              </a:lnSpc>
              <a:spcBef>
                <a:spcPts val="1000"/>
              </a:spcBef>
              <a:spcAft>
                <a:spcPts val="0"/>
              </a:spcAft>
              <a:buClr>
                <a:schemeClr val="dk1"/>
              </a:buClr>
              <a:buSzPct val="100000"/>
              <a:buNone/>
            </a:pP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07A8-340D-4408-DED6-A55718F6D9CF}"/>
              </a:ext>
            </a:extLst>
          </p:cNvPr>
          <p:cNvSpPr>
            <a:spLocks noGrp="1"/>
          </p:cNvSpPr>
          <p:nvPr>
            <p:ph type="title"/>
          </p:nvPr>
        </p:nvSpPr>
        <p:spPr>
          <a:xfrm>
            <a:off x="838200" y="365126"/>
            <a:ext cx="10515600" cy="706412"/>
          </a:xfrm>
        </p:spPr>
        <p:txBody>
          <a:bodyPr/>
          <a:lstStyle/>
          <a:p>
            <a:r>
              <a:rPr lang="en-IN" dirty="0"/>
              <a:t>Snowflake flow</a:t>
            </a:r>
          </a:p>
        </p:txBody>
      </p:sp>
      <p:pic>
        <p:nvPicPr>
          <p:cNvPr id="5" name="Picture 4">
            <a:extLst>
              <a:ext uri="{FF2B5EF4-FFF2-40B4-BE49-F238E27FC236}">
                <a16:creationId xmlns:a16="http://schemas.microsoft.com/office/drawing/2014/main" id="{1A4BBD75-9874-FECB-CCD1-593FB6A76182}"/>
              </a:ext>
            </a:extLst>
          </p:cNvPr>
          <p:cNvPicPr>
            <a:picLocks noChangeAspect="1"/>
          </p:cNvPicPr>
          <p:nvPr/>
        </p:nvPicPr>
        <p:blipFill>
          <a:blip r:embed="rId2"/>
          <a:stretch>
            <a:fillRect/>
          </a:stretch>
        </p:blipFill>
        <p:spPr>
          <a:xfrm>
            <a:off x="944094" y="1501305"/>
            <a:ext cx="9648770" cy="4762335"/>
          </a:xfrm>
          <a:prstGeom prst="rect">
            <a:avLst/>
          </a:prstGeom>
        </p:spPr>
      </p:pic>
    </p:spTree>
    <p:extLst>
      <p:ext uri="{BB962C8B-B14F-4D97-AF65-F5344CB8AC3E}">
        <p14:creationId xmlns:p14="http://schemas.microsoft.com/office/powerpoint/2010/main" val="283036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
        <p:cNvGrpSpPr/>
        <p:nvPr/>
      </p:nvGrpSpPr>
      <p:grpSpPr>
        <a:xfrm>
          <a:off x="0" y="0"/>
          <a:ext cx="0" cy="0"/>
          <a:chOff x="0" y="0"/>
          <a:chExt cx="0" cy="0"/>
        </a:xfrm>
      </p:grpSpPr>
      <p:sp>
        <p:nvSpPr>
          <p:cNvPr id="137" name="Google Shape;137;g24363e52401_0_0"/>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 name="Google Shape;138;g24363e52401_0_0"/>
          <p:cNvSpPr/>
          <p:nvPr/>
        </p:nvSpPr>
        <p:spPr>
          <a:xfrm>
            <a:off x="409710" y="1022350"/>
            <a:ext cx="709613" cy="2095500"/>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g24363e52401_0_0"/>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g24363e52401_0_0"/>
          <p:cNvSpPr/>
          <p:nvPr/>
        </p:nvSpPr>
        <p:spPr>
          <a:xfrm>
            <a:off x="644660" y="640894"/>
            <a:ext cx="168275" cy="1713196"/>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g24363e52401_0_0"/>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g24363e52401_0_0"/>
          <p:cNvSpPr/>
          <p:nvPr/>
        </p:nvSpPr>
        <p:spPr>
          <a:xfrm>
            <a:off x="644055" y="635715"/>
            <a:ext cx="10908000" cy="1541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g24363e52401_0_0"/>
          <p:cNvSpPr txBox="1">
            <a:spLocks noGrp="1"/>
          </p:cNvSpPr>
          <p:nvPr>
            <p:ph type="title"/>
          </p:nvPr>
        </p:nvSpPr>
        <p:spPr>
          <a:xfrm>
            <a:off x="958506" y="800392"/>
            <a:ext cx="10264800" cy="121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b="1">
                <a:solidFill>
                  <a:srgbClr val="FFFFFF"/>
                </a:solidFill>
              </a:rPr>
              <a:t>Snowflake Advantages over on-Prem</a:t>
            </a:r>
            <a:endParaRPr/>
          </a:p>
        </p:txBody>
      </p:sp>
      <p:sp>
        <p:nvSpPr>
          <p:cNvPr id="144" name="Google Shape;144;g24363e52401_0_0"/>
          <p:cNvSpPr txBox="1">
            <a:spLocks noGrp="1"/>
          </p:cNvSpPr>
          <p:nvPr>
            <p:ph type="body" idx="1"/>
          </p:nvPr>
        </p:nvSpPr>
        <p:spPr>
          <a:xfrm>
            <a:off x="1367624" y="2490436"/>
            <a:ext cx="9708900" cy="3567300"/>
          </a:xfrm>
          <a:prstGeom prst="rect">
            <a:avLst/>
          </a:prstGeom>
          <a:noFill/>
          <a:ln>
            <a:noFill/>
          </a:ln>
        </p:spPr>
        <p:txBody>
          <a:bodyPr spcFirstLastPara="1" wrap="square" lIns="91425" tIns="45700" rIns="91425" bIns="45700" anchor="ctr" anchorCtr="0">
            <a:normAutofit/>
          </a:bodyPr>
          <a:lstStyle/>
          <a:p>
            <a:pPr marL="228600" marR="0" lvl="0" indent="-228600" algn="l" rtl="0">
              <a:lnSpc>
                <a:spcPct val="90000"/>
              </a:lnSpc>
              <a:spcBef>
                <a:spcPts val="0"/>
              </a:spcBef>
              <a:spcAft>
                <a:spcPts val="0"/>
              </a:spcAft>
              <a:buClr>
                <a:schemeClr val="dk1"/>
              </a:buClr>
              <a:buSzPts val="1700"/>
              <a:buChar char="•"/>
            </a:pPr>
            <a:r>
              <a:rPr lang="en-US" sz="1700" dirty="0">
                <a:latin typeface="Arial"/>
                <a:ea typeface="Arial"/>
                <a:cs typeface="Arial"/>
                <a:sym typeface="Arial"/>
              </a:rPr>
              <a:t>True SAAS ,Hassle free Account setup</a:t>
            </a:r>
            <a:endParaRPr sz="1700" dirty="0">
              <a:latin typeface="Arial"/>
              <a:ea typeface="Arial"/>
              <a:cs typeface="Arial"/>
              <a:sym typeface="Arial"/>
            </a:endParaRPr>
          </a:p>
          <a:p>
            <a:pPr marL="228600" marR="0" lvl="0" indent="-228600" algn="l" rtl="0">
              <a:lnSpc>
                <a:spcPct val="90000"/>
              </a:lnSpc>
              <a:spcBef>
                <a:spcPts val="0"/>
              </a:spcBef>
              <a:spcAft>
                <a:spcPts val="0"/>
              </a:spcAft>
              <a:buClr>
                <a:schemeClr val="dk1"/>
              </a:buClr>
              <a:buSzPts val="1700"/>
              <a:buChar char="•"/>
            </a:pPr>
            <a:r>
              <a:rPr lang="en-US" sz="1700" b="0" i="0" dirty="0">
                <a:latin typeface="Arial"/>
                <a:ea typeface="Arial"/>
                <a:cs typeface="Arial"/>
                <a:sym typeface="Arial"/>
              </a:rPr>
              <a:t>S</a:t>
            </a:r>
            <a:r>
              <a:rPr lang="en-US" sz="1700" dirty="0">
                <a:latin typeface="Arial"/>
                <a:ea typeface="Arial"/>
                <a:cs typeface="Arial"/>
                <a:sym typeface="Arial"/>
              </a:rPr>
              <a:t>calability</a:t>
            </a:r>
            <a:endParaRPr sz="1700" dirty="0">
              <a:latin typeface="Arial"/>
              <a:ea typeface="Arial"/>
              <a:cs typeface="Arial"/>
              <a:sym typeface="Arial"/>
            </a:endParaRPr>
          </a:p>
          <a:p>
            <a:pPr marL="228600" marR="0" lvl="0" indent="-228600" algn="l" rtl="0">
              <a:lnSpc>
                <a:spcPct val="90000"/>
              </a:lnSpc>
              <a:spcBef>
                <a:spcPts val="0"/>
              </a:spcBef>
              <a:spcAft>
                <a:spcPts val="0"/>
              </a:spcAft>
              <a:buSzPts val="1700"/>
              <a:buFont typeface="Arial"/>
              <a:buChar char="•"/>
            </a:pPr>
            <a:r>
              <a:rPr lang="en-US" sz="1700" dirty="0">
                <a:latin typeface="Arial"/>
                <a:ea typeface="Arial"/>
                <a:cs typeface="Arial"/>
                <a:sym typeface="Arial"/>
              </a:rPr>
              <a:t>Availability and Security </a:t>
            </a:r>
            <a:endParaRPr sz="1700" dirty="0">
              <a:latin typeface="Arial"/>
              <a:ea typeface="Arial"/>
              <a:cs typeface="Arial"/>
              <a:sym typeface="Arial"/>
            </a:endParaRPr>
          </a:p>
          <a:p>
            <a:pPr marL="228600" marR="0" lvl="0" indent="-228600" algn="l" rtl="0">
              <a:lnSpc>
                <a:spcPct val="90000"/>
              </a:lnSpc>
              <a:spcBef>
                <a:spcPts val="0"/>
              </a:spcBef>
              <a:spcAft>
                <a:spcPts val="0"/>
              </a:spcAft>
              <a:buSzPts val="1700"/>
              <a:buFont typeface="Arial"/>
              <a:buChar char="•"/>
            </a:pPr>
            <a:r>
              <a:rPr lang="en-US" sz="1700" dirty="0">
                <a:latin typeface="Arial"/>
                <a:ea typeface="Arial"/>
                <a:cs typeface="Arial"/>
                <a:sym typeface="Arial"/>
              </a:rPr>
              <a:t>FAST DATA Retrieval </a:t>
            </a:r>
            <a:endParaRPr sz="1700" dirty="0">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1700"/>
              <a:buFont typeface="Arial"/>
              <a:buChar char="•"/>
            </a:pPr>
            <a:r>
              <a:rPr lang="en-US" sz="1700" dirty="0">
                <a:latin typeface="Arial"/>
                <a:ea typeface="Arial"/>
                <a:cs typeface="Arial"/>
                <a:sym typeface="Arial"/>
              </a:rPr>
              <a:t>Flexible Charges (Pay as you go)</a:t>
            </a:r>
            <a:r>
              <a:rPr lang="en-US" sz="1700" b="0" i="0" dirty="0">
                <a:latin typeface="Arial"/>
                <a:ea typeface="Arial"/>
                <a:cs typeface="Arial"/>
                <a:sym typeface="Arial"/>
              </a:rPr>
              <a:t>.</a:t>
            </a:r>
            <a:endParaRPr dirty="0"/>
          </a:p>
          <a:p>
            <a:pPr marL="228600" marR="0" lvl="0" indent="-228600" algn="l" rtl="0">
              <a:lnSpc>
                <a:spcPct val="90000"/>
              </a:lnSpc>
              <a:spcBef>
                <a:spcPts val="1000"/>
              </a:spcBef>
              <a:spcAft>
                <a:spcPts val="0"/>
              </a:spcAft>
              <a:buClr>
                <a:schemeClr val="dk1"/>
              </a:buClr>
              <a:buSzPts val="1700"/>
              <a:buFont typeface="Arial"/>
              <a:buChar char="•"/>
            </a:pPr>
            <a:r>
              <a:rPr lang="en-US" sz="1700" dirty="0">
                <a:latin typeface="Arial"/>
                <a:ea typeface="Arial"/>
                <a:cs typeface="Arial"/>
                <a:sym typeface="Arial"/>
              </a:rPr>
              <a:t>Zero Management /Maintenance</a:t>
            </a:r>
            <a:endParaRPr sz="1700" dirty="0">
              <a:latin typeface="Arial"/>
              <a:ea typeface="Arial"/>
              <a:cs typeface="Arial"/>
              <a:sym typeface="Arial"/>
            </a:endParaRPr>
          </a:p>
          <a:p>
            <a:pPr marL="228600" marR="0" lvl="0" indent="-228600" algn="l" rtl="0">
              <a:lnSpc>
                <a:spcPct val="90000"/>
              </a:lnSpc>
              <a:spcBef>
                <a:spcPts val="1000"/>
              </a:spcBef>
              <a:spcAft>
                <a:spcPts val="0"/>
              </a:spcAft>
              <a:buSzPts val="1700"/>
              <a:buFont typeface="Arial"/>
              <a:buChar char="•"/>
            </a:pPr>
            <a:r>
              <a:rPr lang="en-US" sz="1700" dirty="0">
                <a:latin typeface="Arial"/>
                <a:ea typeface="Arial"/>
                <a:cs typeface="Arial"/>
                <a:sym typeface="Arial"/>
              </a:rPr>
              <a:t>Cloud Native Advantages</a:t>
            </a:r>
            <a:endParaRPr sz="1700" dirty="0">
              <a:latin typeface="Arial"/>
              <a:ea typeface="Arial"/>
              <a:cs typeface="Arial"/>
              <a:sym typeface="Arial"/>
            </a:endParaRPr>
          </a:p>
          <a:p>
            <a:pPr marL="228600" marR="0" lvl="0" indent="-228600" algn="l" rtl="0">
              <a:lnSpc>
                <a:spcPct val="90000"/>
              </a:lnSpc>
              <a:spcBef>
                <a:spcPts val="1000"/>
              </a:spcBef>
              <a:spcAft>
                <a:spcPts val="0"/>
              </a:spcAft>
              <a:buSzPts val="1700"/>
              <a:buFont typeface="Arial"/>
              <a:buChar char="•"/>
            </a:pPr>
            <a:r>
              <a:rPr lang="en-US" sz="1700" dirty="0">
                <a:latin typeface="Arial"/>
                <a:ea typeface="Arial"/>
                <a:cs typeface="Arial"/>
                <a:sym typeface="Arial"/>
              </a:rPr>
              <a:t>Seamless collaboration or Data Sharing </a:t>
            </a:r>
            <a:endParaRPr sz="1700" dirty="0">
              <a:latin typeface="Arial"/>
              <a:ea typeface="Arial"/>
              <a:cs typeface="Arial"/>
              <a:sym typeface="Arial"/>
            </a:endParaRPr>
          </a:p>
          <a:p>
            <a:pPr marL="228600" marR="0" lvl="0" indent="-228600" algn="l" rtl="0">
              <a:lnSpc>
                <a:spcPct val="90000"/>
              </a:lnSpc>
              <a:spcBef>
                <a:spcPts val="1000"/>
              </a:spcBef>
              <a:spcAft>
                <a:spcPts val="0"/>
              </a:spcAft>
              <a:buSzPts val="1700"/>
              <a:buFont typeface="Arial"/>
              <a:buChar char="•"/>
            </a:pPr>
            <a:r>
              <a:rPr lang="en-US" sz="1700" dirty="0">
                <a:latin typeface="Arial"/>
                <a:ea typeface="Arial"/>
                <a:cs typeface="Arial"/>
                <a:sym typeface="Arial"/>
              </a:rPr>
              <a:t>Near Zero Downtime</a:t>
            </a:r>
            <a:endParaRPr sz="1700" dirty="0">
              <a:latin typeface="Arial"/>
              <a:ea typeface="Arial"/>
              <a:cs typeface="Arial"/>
              <a:sym typeface="Arial"/>
            </a:endParaRPr>
          </a:p>
          <a:p>
            <a:pPr marL="228600" marR="0" lvl="0" indent="-228600" algn="l" rtl="0">
              <a:lnSpc>
                <a:spcPct val="90000"/>
              </a:lnSpc>
              <a:spcBef>
                <a:spcPts val="1000"/>
              </a:spcBef>
              <a:spcAft>
                <a:spcPts val="0"/>
              </a:spcAft>
              <a:buSzPts val="1700"/>
              <a:buFont typeface="Arial"/>
              <a:buChar char="•"/>
            </a:pPr>
            <a:r>
              <a:rPr lang="en-US" sz="1700" dirty="0">
                <a:latin typeface="Arial"/>
                <a:ea typeface="Arial"/>
                <a:cs typeface="Arial"/>
                <a:sym typeface="Arial"/>
              </a:rPr>
              <a:t>Time travel and Fail safe</a:t>
            </a:r>
            <a:endParaRPr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50" name="Google Shape;150;p4"/>
          <p:cNvGrpSpPr/>
          <p:nvPr/>
        </p:nvGrpSpPr>
        <p:grpSpPr>
          <a:xfrm>
            <a:off x="409710" y="635715"/>
            <a:ext cx="11142208" cy="2482136"/>
            <a:chOff x="409710" y="635715"/>
            <a:chExt cx="11142208" cy="2482136"/>
          </a:xfrm>
        </p:grpSpPr>
        <p:sp>
          <p:nvSpPr>
            <p:cNvPr id="151" name="Google Shape;151;p4"/>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4"/>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4"/>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4"/>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4"/>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6" name="Google Shape;156;p4"/>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Introduction to Snowflake	</a:t>
            </a:r>
            <a:endParaRPr/>
          </a:p>
        </p:txBody>
      </p:sp>
      <p:pic>
        <p:nvPicPr>
          <p:cNvPr id="157" name="Google Shape;157;p4"/>
          <p:cNvPicPr preferRelativeResize="0"/>
          <p:nvPr/>
        </p:nvPicPr>
        <p:blipFill rotWithShape="1">
          <a:blip r:embed="rId3">
            <a:alphaModFix/>
          </a:blip>
          <a:srcRect/>
          <a:stretch/>
        </p:blipFill>
        <p:spPr>
          <a:xfrm>
            <a:off x="970262" y="2269974"/>
            <a:ext cx="4138314" cy="3631371"/>
          </a:xfrm>
          <a:prstGeom prst="rect">
            <a:avLst/>
          </a:prstGeom>
          <a:noFill/>
          <a:ln>
            <a:noFill/>
          </a:ln>
        </p:spPr>
      </p:pic>
      <p:sp>
        <p:nvSpPr>
          <p:cNvPr id="158" name="Google Shape;158;p4"/>
          <p:cNvSpPr txBox="1">
            <a:spLocks noGrp="1"/>
          </p:cNvSpPr>
          <p:nvPr>
            <p:ph type="body" idx="1"/>
          </p:nvPr>
        </p:nvSpPr>
        <p:spPr>
          <a:xfrm>
            <a:off x="5295569" y="2494450"/>
            <a:ext cx="5926169" cy="363137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300"/>
              <a:buChar char="•"/>
            </a:pPr>
            <a:r>
              <a:rPr lang="en-US" sz="1300" b="0" i="0">
                <a:latin typeface="Arial"/>
                <a:ea typeface="Arial"/>
                <a:cs typeface="Arial"/>
                <a:sym typeface="Arial"/>
              </a:rPr>
              <a:t>Snowflake’s Data Cloud is powered by an advanced data platform provided as Software-as-a-Service (SaaS).</a:t>
            </a:r>
            <a:endParaRPr/>
          </a:p>
          <a:p>
            <a:pPr marL="228600" lvl="0" indent="-228600" algn="l" rtl="0">
              <a:lnSpc>
                <a:spcPct val="90000"/>
              </a:lnSpc>
              <a:spcBef>
                <a:spcPts val="1000"/>
              </a:spcBef>
              <a:spcAft>
                <a:spcPts val="0"/>
              </a:spcAft>
              <a:buClr>
                <a:schemeClr val="dk1"/>
              </a:buClr>
              <a:buSzPts val="1300"/>
              <a:buChar char="•"/>
            </a:pPr>
            <a:r>
              <a:rPr lang="en-US" sz="1300" b="0" i="0">
                <a:latin typeface="Arial"/>
                <a:ea typeface="Arial"/>
                <a:cs typeface="Arial"/>
                <a:sym typeface="Arial"/>
              </a:rPr>
              <a:t>Snowflake enables data storage, processing, and analytic solutions that are faster, easier to use, and far more flexible than traditional offerings.</a:t>
            </a:r>
            <a:endParaRPr/>
          </a:p>
          <a:p>
            <a:pPr marL="228600" lvl="0" indent="-146050" algn="l" rtl="0">
              <a:lnSpc>
                <a:spcPct val="90000"/>
              </a:lnSpc>
              <a:spcBef>
                <a:spcPts val="1000"/>
              </a:spcBef>
              <a:spcAft>
                <a:spcPts val="0"/>
              </a:spcAft>
              <a:buClr>
                <a:schemeClr val="dk1"/>
              </a:buClr>
              <a:buSzPts val="1300"/>
              <a:buNone/>
            </a:pPr>
            <a:endParaRPr sz="1300">
              <a:latin typeface="Arial"/>
              <a:ea typeface="Arial"/>
              <a:cs typeface="Arial"/>
              <a:sym typeface="Arial"/>
            </a:endParaRPr>
          </a:p>
          <a:p>
            <a:pPr marL="228600" lvl="0" indent="-228600" algn="l" rtl="0">
              <a:lnSpc>
                <a:spcPct val="90000"/>
              </a:lnSpc>
              <a:spcBef>
                <a:spcPts val="1000"/>
              </a:spcBef>
              <a:spcAft>
                <a:spcPts val="0"/>
              </a:spcAft>
              <a:buClr>
                <a:schemeClr val="dk1"/>
              </a:buClr>
              <a:buSzPts val="1300"/>
              <a:buChar char="•"/>
            </a:pPr>
            <a:r>
              <a:rPr lang="en-US" sz="1300">
                <a:latin typeface="Arial"/>
                <a:ea typeface="Arial"/>
                <a:cs typeface="Arial"/>
                <a:sym typeface="Arial"/>
              </a:rPr>
              <a:t>Main cloud providers , AWS, GCP &amp; AZURE</a:t>
            </a:r>
            <a:endParaRPr/>
          </a:p>
          <a:p>
            <a:pPr marL="228600" lvl="0" indent="-228600" algn="l" rtl="0">
              <a:lnSpc>
                <a:spcPct val="90000"/>
              </a:lnSpc>
              <a:spcBef>
                <a:spcPts val="1000"/>
              </a:spcBef>
              <a:spcAft>
                <a:spcPts val="0"/>
              </a:spcAft>
              <a:buClr>
                <a:schemeClr val="dk1"/>
              </a:buClr>
              <a:buSzPts val="1300"/>
              <a:buChar char="•"/>
            </a:pPr>
            <a:r>
              <a:rPr lang="en-US" sz="1300">
                <a:latin typeface="Arial"/>
                <a:ea typeface="Arial"/>
                <a:cs typeface="Arial"/>
                <a:sym typeface="Arial"/>
              </a:rPr>
              <a:t>Regions are </a:t>
            </a:r>
            <a:endParaRPr/>
          </a:p>
          <a:p>
            <a:pPr marL="0" lvl="0" indent="0" algn="l" rtl="0">
              <a:lnSpc>
                <a:spcPct val="90000"/>
              </a:lnSpc>
              <a:spcBef>
                <a:spcPts val="1000"/>
              </a:spcBef>
              <a:spcAft>
                <a:spcPts val="0"/>
              </a:spcAft>
              <a:buClr>
                <a:schemeClr val="dk1"/>
              </a:buClr>
              <a:buSzPts val="1300"/>
              <a:buNone/>
            </a:pPr>
            <a:r>
              <a:rPr lang="en-US" sz="1300">
                <a:latin typeface="Arial"/>
                <a:ea typeface="Arial"/>
                <a:cs typeface="Arial"/>
                <a:sym typeface="Arial"/>
              </a:rPr>
              <a:t>    1- North &amp; South America  </a:t>
            </a:r>
            <a:endParaRPr/>
          </a:p>
          <a:p>
            <a:pPr marL="0" lvl="0" indent="0" algn="l" rtl="0">
              <a:lnSpc>
                <a:spcPct val="90000"/>
              </a:lnSpc>
              <a:spcBef>
                <a:spcPts val="1000"/>
              </a:spcBef>
              <a:spcAft>
                <a:spcPts val="0"/>
              </a:spcAft>
              <a:buClr>
                <a:schemeClr val="dk1"/>
              </a:buClr>
              <a:buSzPts val="1300"/>
              <a:buNone/>
            </a:pPr>
            <a:r>
              <a:rPr lang="en-US" sz="1300">
                <a:latin typeface="Arial"/>
                <a:ea typeface="Arial"/>
                <a:cs typeface="Arial"/>
                <a:sym typeface="Arial"/>
              </a:rPr>
              <a:t>    2- Europe &amp; Middle East Regions</a:t>
            </a:r>
            <a:endParaRPr/>
          </a:p>
          <a:p>
            <a:pPr marL="0" lvl="0" indent="0" algn="l" rtl="0">
              <a:lnSpc>
                <a:spcPct val="90000"/>
              </a:lnSpc>
              <a:spcBef>
                <a:spcPts val="1000"/>
              </a:spcBef>
              <a:spcAft>
                <a:spcPts val="0"/>
              </a:spcAft>
              <a:buClr>
                <a:schemeClr val="dk1"/>
              </a:buClr>
              <a:buSzPts val="1300"/>
              <a:buNone/>
            </a:pPr>
            <a:r>
              <a:rPr lang="en-US" sz="1300">
                <a:latin typeface="Arial"/>
                <a:ea typeface="Arial"/>
                <a:cs typeface="Arial"/>
                <a:sym typeface="Arial"/>
              </a:rPr>
              <a:t>    3-Asia Pacific Regions</a:t>
            </a:r>
            <a:endParaRPr/>
          </a:p>
          <a:p>
            <a:pPr marL="228600" lvl="0" indent="-228600" algn="l" rtl="0">
              <a:lnSpc>
                <a:spcPct val="90000"/>
              </a:lnSpc>
              <a:spcBef>
                <a:spcPts val="1000"/>
              </a:spcBef>
              <a:spcAft>
                <a:spcPts val="0"/>
              </a:spcAft>
              <a:buClr>
                <a:schemeClr val="dk1"/>
              </a:buClr>
              <a:buSzPts val="1300"/>
              <a:buChar char="•"/>
            </a:pPr>
            <a:r>
              <a:rPr lang="en-US" sz="1300">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6" descr="Table&#10;&#10;Description automatically generated with medium confidence"/>
          <p:cNvPicPr preferRelativeResize="0">
            <a:picLocks noGrp="1"/>
          </p:cNvPicPr>
          <p:nvPr>
            <p:ph type="body" idx="1"/>
          </p:nvPr>
        </p:nvPicPr>
        <p:blipFill rotWithShape="1">
          <a:blip r:embed="rId3">
            <a:alphaModFix/>
          </a:blip>
          <a:srcRect/>
          <a:stretch/>
        </p:blipFill>
        <p:spPr>
          <a:xfrm>
            <a:off x="2146852" y="512880"/>
            <a:ext cx="7194096" cy="635478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13488</TotalTime>
  <Words>1974</Words>
  <Application>Microsoft Office PowerPoint</Application>
  <PresentationFormat>Widescreen</PresentationFormat>
  <Paragraphs>235</Paragraphs>
  <Slides>27</Slides>
  <Notes>23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Arial</vt:lpstr>
      <vt:lpstr>Lato</vt:lpstr>
      <vt:lpstr>Times New Roman</vt:lpstr>
      <vt:lpstr>Algerian</vt:lpstr>
      <vt:lpstr>Helvetica</vt:lpstr>
      <vt:lpstr>Symbol</vt:lpstr>
      <vt:lpstr>Roboto</vt:lpstr>
      <vt:lpstr>Calibri</vt:lpstr>
      <vt:lpstr>Source Serif Pro</vt:lpstr>
      <vt:lpstr>Office Theme</vt:lpstr>
      <vt:lpstr>Office Theme</vt:lpstr>
      <vt:lpstr>SNOWFLAKE INTRODUCTION</vt:lpstr>
      <vt:lpstr>AGENDA </vt:lpstr>
      <vt:lpstr>INTRODUCTION </vt:lpstr>
      <vt:lpstr>Traditional Datawarehouse Challenges: </vt:lpstr>
      <vt:lpstr>Snowflake Introduction</vt:lpstr>
      <vt:lpstr>Snowflake flow</vt:lpstr>
      <vt:lpstr>Snowflake Advantages over on-Prem</vt:lpstr>
      <vt:lpstr>Introduction to Snowflake </vt:lpstr>
      <vt:lpstr>PowerPoint Presentation</vt:lpstr>
      <vt:lpstr>WHEN TO USE WHICH TOOL</vt:lpstr>
      <vt:lpstr>Note : …..</vt:lpstr>
      <vt:lpstr>PowerPoint Presentation</vt:lpstr>
      <vt:lpstr>PowerPoint Presentation</vt:lpstr>
      <vt:lpstr>SNOWFLAKE FEATURES</vt:lpstr>
      <vt:lpstr>CLOUD DATA WAREHOUSE </vt:lpstr>
      <vt:lpstr>Snowflake: Time Travel</vt:lpstr>
      <vt:lpstr>Snowflake: Zero Copy Clone</vt:lpstr>
      <vt:lpstr>Ease to handle the Semi and Structured Data</vt:lpstr>
      <vt:lpstr>Snowflake: Near Zero Management</vt:lpstr>
      <vt:lpstr>Data Warehouse size</vt:lpstr>
      <vt:lpstr>Snowflake Architecture </vt:lpstr>
      <vt:lpstr>Cloud Service Layer</vt:lpstr>
      <vt:lpstr>      Query Processing or Compute Layer</vt:lpstr>
      <vt:lpstr>             Data Storage Layer</vt:lpstr>
      <vt:lpstr>Query Execution Flow</vt:lpstr>
      <vt:lpstr>Important Links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DAY 1</dc:title>
  <dc:creator>Kaushal, Vishal</dc:creator>
  <cp:lastModifiedBy>Pranshu Sharma</cp:lastModifiedBy>
  <cp:revision>7</cp:revision>
  <dcterms:created xsi:type="dcterms:W3CDTF">2022-09-19T16:20:53Z</dcterms:created>
  <dcterms:modified xsi:type="dcterms:W3CDTF">2024-03-24T07:03:23Z</dcterms:modified>
</cp:coreProperties>
</file>