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 id="2147483662" r:id="rId3"/>
  </p:sldMasterIdLst>
  <p:notesMasterIdLst>
    <p:notesMasterId r:id="rId18"/>
  </p:notesMasterIdLst>
  <p:sldIdLst>
    <p:sldId id="256" r:id="rId4"/>
    <p:sldId id="465" r:id="rId5"/>
    <p:sldId id="470" r:id="rId6"/>
    <p:sldId id="469" r:id="rId7"/>
    <p:sldId id="464" r:id="rId8"/>
    <p:sldId id="466" r:id="rId9"/>
    <p:sldId id="432" r:id="rId10"/>
    <p:sldId id="471" r:id="rId11"/>
    <p:sldId id="456" r:id="rId12"/>
    <p:sldId id="467" r:id="rId13"/>
    <p:sldId id="457" r:id="rId14"/>
    <p:sldId id="458" r:id="rId15"/>
    <p:sldId id="472" r:id="rId16"/>
    <p:sldId id="44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3FE7C-1A25-42A8-87CD-9E889CE78695}"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734370-5186-42EF-9176-13524C8DE3BD}"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7</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8</a:t>
            </a:fld>
            <a:endParaRPr lang="en-IN"/>
          </a:p>
        </p:txBody>
      </p:sp>
    </p:spTree>
    <p:extLst>
      <p:ext uri="{BB962C8B-B14F-4D97-AF65-F5344CB8AC3E}">
        <p14:creationId xmlns:p14="http://schemas.microsoft.com/office/powerpoint/2010/main" val="3030238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9</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10</a:t>
            </a:fld>
            <a:endParaRPr lang="en-IN"/>
          </a:p>
        </p:txBody>
      </p:sp>
    </p:spTree>
    <p:extLst>
      <p:ext uri="{BB962C8B-B14F-4D97-AF65-F5344CB8AC3E}">
        <p14:creationId xmlns:p14="http://schemas.microsoft.com/office/powerpoint/2010/main" val="29310159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11</a:t>
            </a:fld>
            <a:endParaRPr lang="en-I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cluster, each machine is largely independent of the others in terms of memory, disk, etc.</a:t>
            </a:r>
          </a:p>
          <a:p>
            <a:r>
              <a:rPr lang="en-US" dirty="0"/>
              <a:t> They are interconnected using some variation on normal networking.</a:t>
            </a:r>
          </a:p>
          <a:p>
            <a:r>
              <a:rPr lang="en-US" dirty="0"/>
              <a:t> The cluster exists mostly in the mind of the programmer and how s/he chooses to distribute the work.</a:t>
            </a:r>
          </a:p>
          <a:p>
            <a:endParaRPr lang="en-US" dirty="0"/>
          </a:p>
          <a:p>
            <a:r>
              <a:rPr lang="en-US" dirty="0"/>
              <a:t>In a Massively Parallel Processor, there really is only one machine with thousands of CPUs tightly interconnected.</a:t>
            </a:r>
          </a:p>
          <a:p>
            <a:r>
              <a:rPr lang="en-US" dirty="0"/>
              <a:t> MPPs have exotic memory architectures to allow extremely high speed exchange of intermediate results with neighboring processors.</a:t>
            </a:r>
            <a:endParaRPr lang="en-IN" dirty="0"/>
          </a:p>
        </p:txBody>
      </p:sp>
      <p:sp>
        <p:nvSpPr>
          <p:cNvPr id="4" name="Slide Number Placeholder 3"/>
          <p:cNvSpPr>
            <a:spLocks noGrp="1"/>
          </p:cNvSpPr>
          <p:nvPr>
            <p:ph type="sldNum" sz="quarter" idx="5"/>
          </p:nvPr>
        </p:nvSpPr>
        <p:spPr/>
        <p:txBody>
          <a:bodyPr/>
          <a:lstStyle/>
          <a:p>
            <a:fld id="{C6A7E1AA-9287-4CCE-A302-C2F856976D93}" type="slidenum">
              <a:rPr lang="en-IN" smtClean="0"/>
              <a:t>12</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A750BDFC-C394-4238-80D4-B3F3044ABCF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50BDFC-C394-4238-80D4-B3F3044ABCF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50BDFC-C394-4238-80D4-B3F3044ABCF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B1A61DF-916A-42A7-AA62-DA98D565A37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9FCE375-27E5-4EB8-95C7-4D5D017667A5}"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8FB444E-9EE9-41CC-B3F2-7CF7C3E63D25}"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CB061-F6CD-4D3F-96E4-066957B9309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750BDFC-C394-4238-80D4-B3F3044ABCF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50BDFC-C394-4238-80D4-B3F3044ABCF1}" type="datetimeFigureOut">
              <a:rPr lang="en-IN" smtClean="0"/>
              <a:t>13-04-2024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750BDFC-C394-4238-80D4-B3F3044ABCF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750BDFC-C394-4238-80D4-B3F3044ABCF1}" type="datetimeFigureOut">
              <a:rPr lang="en-IN" smtClean="0"/>
              <a:t>13-04-2024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A750BDFC-C394-4238-80D4-B3F3044ABCF1}" type="datetimeFigureOut">
              <a:rPr lang="en-IN" smtClean="0"/>
              <a:t>13-04-2024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50BDFC-C394-4238-80D4-B3F3044ABCF1}" type="datetimeFigureOut">
              <a:rPr lang="en-IN" smtClean="0"/>
              <a:t>13-04-2024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0BDFC-C394-4238-80D4-B3F3044ABCF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50BDFC-C394-4238-80D4-B3F3044ABCF1}" type="datetimeFigureOut">
              <a:rPr lang="en-IN" smtClean="0"/>
              <a:t>13-04-2024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3057550-1781-451D-8937-266CA918A3EF}"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50BDFC-C394-4238-80D4-B3F3044ABCF1}" type="datetimeFigureOut">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057550-1781-451D-8937-266CA918A3EF}"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A61DF-916A-42A7-AA62-DA98D565A375}" type="datetimeFigureOut">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FCE375-27E5-4EB8-95C7-4D5D017667A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B444E-9EE9-41CC-B3F2-7CF7C3E63D25}" type="datetimeFigureOut">
              <a:rPr lang="en-IN" smtClean="0"/>
              <a:t>13-04-2024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CCB061-F6CD-4D3F-96E4-066957B9309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snowflake.com/en/sql-reference/sql/put" TargetMode="External"/><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hyperlink" Target="https://docs.snowflake.com/en/sql-reference/sql/create-file-format" TargetMode="Externa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file:///C:\temp\load"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a:spLocks noGrp="1" noRot="1" noChangeAspect="1" noMove="1" noResize="1" noEditPoints="1" noAdjustHandles="1" noChangeArrowheads="1" noChangeShapeType="1" noTextEdit="1"/>
          </p:cNvSpPr>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90662" y="1920240"/>
            <a:ext cx="4805996" cy="3644707"/>
          </a:xfrm>
        </p:spPr>
        <p:txBody>
          <a:bodyPr anchor="t">
            <a:normAutofit/>
          </a:bodyPr>
          <a:lstStyle/>
          <a:p>
            <a:pPr algn="l"/>
            <a:r>
              <a:rPr lang="en-IN" sz="4000">
                <a:solidFill>
                  <a:schemeClr val="tx2"/>
                </a:solidFill>
                <a:latin typeface="Algerian" panose="04020705040A02060702" pitchFamily="82" charset="0"/>
              </a:rPr>
              <a:t>SNOWFLAKE TRAININGs</a:t>
            </a:r>
            <a:endParaRPr lang="en-IN" sz="4000" dirty="0">
              <a:solidFill>
                <a:schemeClr val="tx2"/>
              </a:solidFill>
              <a:latin typeface="Algerian" panose="04020705040A02060702" pitchFamily="82" charset="0"/>
            </a:endParaRPr>
          </a:p>
        </p:txBody>
      </p:sp>
      <p:pic>
        <p:nvPicPr>
          <p:cNvPr id="7" name="Graphic 6" descr="Snowflak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4" name="Group 13"/>
          <p:cNvGrpSpPr>
            <a:grpSpLocks noGrp="1" noUngrp="1" noRot="1" noChangeAspect="1" noMove="1" noResize="1"/>
          </p:cNvGrpSpPr>
          <p:nvPr/>
        </p:nvGrpSpPr>
        <p:grpSpPr>
          <a:xfrm>
            <a:off x="-4253" y="-5977"/>
            <a:ext cx="6238675" cy="6863979"/>
            <a:chOff x="305" y="-5977"/>
            <a:chExt cx="6238675" cy="6863979"/>
          </a:xfrm>
        </p:grpSpPr>
        <p:sp>
          <p:nvSpPr>
            <p:cNvPr id="15" name="Freeform: Shape 14"/>
            <p:cNvSpPr/>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p:cNvSpPr/>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700"/>
                                        <p:tgtEl>
                                          <p:spTgt spid="7"/>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p:cNvGrpSpPr>
            <a:grpSpLocks noGrp="1" noUngrp="1" noRot="1" noChangeAspect="1" noMove="1" noResize="1"/>
          </p:cNvGrpSpPr>
          <p:nvPr/>
        </p:nvGrpSpPr>
        <p:grpSpPr>
          <a:xfrm>
            <a:off x="409710" y="635715"/>
            <a:ext cx="11142208" cy="2482136"/>
            <a:chOff x="409710" y="635715"/>
            <a:chExt cx="11142208" cy="2482136"/>
          </a:xfrm>
        </p:grpSpPr>
        <p:sp>
          <p:nvSpPr>
            <p:cNvPr id="1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IN" sz="4000" dirty="0">
                <a:solidFill>
                  <a:srgbClr val="FFFFFF"/>
                </a:solidFill>
              </a:rPr>
              <a:t>COPY INTO</a:t>
            </a:r>
          </a:p>
        </p:txBody>
      </p:sp>
      <p:sp>
        <p:nvSpPr>
          <p:cNvPr id="8" name="TextBox 7"/>
          <p:cNvSpPr txBox="1"/>
          <p:nvPr/>
        </p:nvSpPr>
        <p:spPr>
          <a:xfrm>
            <a:off x="1349616" y="2177172"/>
            <a:ext cx="9336905" cy="3354765"/>
          </a:xfrm>
          <a:prstGeom prst="rect">
            <a:avLst/>
          </a:prstGeom>
          <a:noFill/>
        </p:spPr>
        <p:txBody>
          <a:bodyPr wrap="square">
            <a:spAutoFit/>
          </a:bodyPr>
          <a:lstStyle/>
          <a:p>
            <a:pPr algn="l"/>
            <a:r>
              <a:rPr lang="en-US" b="0" i="0" dirty="0">
                <a:solidFill>
                  <a:srgbClr val="2C2F34"/>
                </a:solidFill>
                <a:effectLst/>
                <a:latin typeface="Inter"/>
              </a:rPr>
              <a:t>Loads data from staged files to an existing table. The files must already be staged in one of the following locations:</a:t>
            </a:r>
          </a:p>
          <a:p>
            <a:pPr algn="l">
              <a:buFont typeface="Arial" panose="020B0604020202020204" pitchFamily="34" charset="0"/>
              <a:buChar char="•"/>
            </a:pPr>
            <a:r>
              <a:rPr lang="en-US" b="0" i="0" dirty="0">
                <a:solidFill>
                  <a:srgbClr val="2C2F34"/>
                </a:solidFill>
                <a:effectLst/>
                <a:latin typeface="Inter"/>
              </a:rPr>
              <a:t>Named internal stage (or table/user stage). Files can be staged using the </a:t>
            </a:r>
            <a:r>
              <a:rPr lang="en-US" b="0" i="0" dirty="0">
                <a:solidFill>
                  <a:srgbClr val="2C2F34"/>
                </a:solidFill>
                <a:effectLst/>
                <a:latin typeface="Inter"/>
                <a:hlinkClick r:id="rId3"/>
              </a:rPr>
              <a:t>PUT</a:t>
            </a:r>
            <a:r>
              <a:rPr lang="en-US" b="0" i="0" dirty="0">
                <a:solidFill>
                  <a:srgbClr val="2C2F34"/>
                </a:solidFill>
                <a:effectLst/>
                <a:latin typeface="Inter"/>
              </a:rPr>
              <a:t> command.</a:t>
            </a:r>
          </a:p>
          <a:p>
            <a:pPr algn="l">
              <a:buFont typeface="Arial" panose="020B0604020202020204" pitchFamily="34" charset="0"/>
              <a:buChar char="•"/>
            </a:pPr>
            <a:r>
              <a:rPr lang="en-US" b="0" i="0" dirty="0">
                <a:solidFill>
                  <a:srgbClr val="2C2F34"/>
                </a:solidFill>
                <a:effectLst/>
                <a:latin typeface="Inter"/>
              </a:rPr>
              <a:t>Named external stage that references an external location (Amazon S3, Google Cloud Storage, or Microsoft Azure).</a:t>
            </a:r>
          </a:p>
          <a:p>
            <a:pPr algn="l">
              <a:buFont typeface="Arial" panose="020B0604020202020204" pitchFamily="34" charset="0"/>
              <a:buChar char="•"/>
            </a:pPr>
            <a:r>
              <a:rPr lang="en-US" b="0" i="0" dirty="0">
                <a:solidFill>
                  <a:srgbClr val="2C2F34"/>
                </a:solidFill>
                <a:effectLst/>
                <a:latin typeface="Inter"/>
              </a:rPr>
              <a:t>You cannot access data held in archival cloud storage classes that requires restoration before it can be retrieved. These archival storage classes include, for example, the Amazon S3 Glacier Flexible Retrieval or Glacier Deep Archive storage class, or Microsoft Azure Archive Storage.</a:t>
            </a:r>
          </a:p>
          <a:p>
            <a:pPr algn="l">
              <a:buFont typeface="Arial" panose="020B0604020202020204" pitchFamily="34" charset="0"/>
              <a:buChar char="•"/>
            </a:pPr>
            <a:r>
              <a:rPr lang="en-US" b="0" i="0" dirty="0">
                <a:solidFill>
                  <a:srgbClr val="2C2F34"/>
                </a:solidFill>
                <a:effectLst/>
                <a:latin typeface="Inter"/>
              </a:rPr>
              <a:t>External location (Amazon S3, Google Cloud Storage, or Microsoft Azure)</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endParaRPr lang="en-US" sz="1400" b="0"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89954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p:cNvGrpSpPr>
            <a:grpSpLocks noGrp="1" noUngrp="1" noRot="1" noChangeAspect="1" noMove="1" noResize="1"/>
          </p:cNvGrpSpPr>
          <p:nvPr/>
        </p:nvGrpSpPr>
        <p:grpSpPr>
          <a:xfrm>
            <a:off x="409710" y="635715"/>
            <a:ext cx="11142208" cy="2482136"/>
            <a:chOff x="409710" y="635715"/>
            <a:chExt cx="11142208" cy="2482136"/>
          </a:xfrm>
        </p:grpSpPr>
        <p:sp>
          <p:nvSpPr>
            <p:cNvPr id="1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IN" sz="4000" dirty="0">
                <a:solidFill>
                  <a:srgbClr val="FFFFFF"/>
                </a:solidFill>
              </a:rPr>
              <a:t>GET Commands</a:t>
            </a:r>
          </a:p>
        </p:txBody>
      </p:sp>
      <p:sp>
        <p:nvSpPr>
          <p:cNvPr id="8" name="TextBox 7"/>
          <p:cNvSpPr txBox="1"/>
          <p:nvPr/>
        </p:nvSpPr>
        <p:spPr>
          <a:xfrm>
            <a:off x="1349616" y="2177172"/>
            <a:ext cx="9336905" cy="2585323"/>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Downloads data files from one of the following Snowflake stages to a local directory/folder on a client machine:</a:t>
            </a:r>
          </a:p>
          <a:p>
            <a:pPr algn="l">
              <a:buFont typeface="Arial" panose="020B0604020202020204" pitchFamily="34" charset="0"/>
              <a:buChar char="•"/>
            </a:pPr>
            <a:r>
              <a:rPr lang="en-US" b="0" i="0" dirty="0">
                <a:solidFill>
                  <a:srgbClr val="000000"/>
                </a:solidFill>
                <a:effectLst/>
                <a:latin typeface="Arial" panose="020B0604020202020204" pitchFamily="34" charset="0"/>
              </a:rPr>
              <a:t>Named internal stage.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a specified table.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the current user.</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Get does not support download the data from external stages.</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Syntax: get @%mytable file:///tmp/data/;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p:cNvGrpSpPr>
            <a:grpSpLocks noGrp="1" noUngrp="1" noRot="1" noChangeAspect="1" noMove="1" noResize="1"/>
          </p:cNvGrpSpPr>
          <p:nvPr/>
        </p:nvGrpSpPr>
        <p:grpSpPr>
          <a:xfrm>
            <a:off x="409710" y="635715"/>
            <a:ext cx="11142208" cy="2482136"/>
            <a:chOff x="409710" y="635715"/>
            <a:chExt cx="11142208" cy="2482136"/>
          </a:xfrm>
        </p:grpSpPr>
        <p:sp>
          <p:nvSpPr>
            <p:cNvPr id="1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IN" sz="4000" dirty="0">
                <a:solidFill>
                  <a:srgbClr val="FFFFFF"/>
                </a:solidFill>
              </a:rPr>
              <a:t>COPY Command</a:t>
            </a:r>
          </a:p>
        </p:txBody>
      </p:sp>
      <p:sp>
        <p:nvSpPr>
          <p:cNvPr id="8" name="TextBox 7"/>
          <p:cNvSpPr txBox="1"/>
          <p:nvPr/>
        </p:nvSpPr>
        <p:spPr>
          <a:xfrm>
            <a:off x="1349616" y="2177172"/>
            <a:ext cx="9336905" cy="4247317"/>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Loads data from staged files to an existing table. The files must already be staged in one of the following locations. </a:t>
            </a:r>
          </a:p>
          <a:p>
            <a:pPr algn="l"/>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LOAD data from Tables to Stages.</a:t>
            </a:r>
          </a:p>
          <a:p>
            <a:pPr algn="l"/>
            <a:endParaRPr lang="en-US" dirty="0">
              <a:solidFill>
                <a:srgbClr val="000000"/>
              </a:solidFill>
              <a:latin typeface="Arial" panose="020B0604020202020204" pitchFamily="34" charset="0"/>
            </a:endParaRPr>
          </a:p>
          <a:p>
            <a:pPr algn="l"/>
            <a:endParaRPr lang="en-US" b="0" i="0" dirty="0">
              <a:solidFill>
                <a:srgbClr val="000000"/>
              </a:solidFill>
              <a:effectLst/>
              <a:latin typeface="Arial" panose="020B0604020202020204" pitchFamily="34" charset="0"/>
            </a:endParaRPr>
          </a:p>
          <a:p>
            <a:pPr algn="l"/>
            <a:r>
              <a:rPr lang="en-US" dirty="0">
                <a:solidFill>
                  <a:srgbClr val="000000"/>
                </a:solidFill>
                <a:latin typeface="Arial" panose="020B0604020202020204" pitchFamily="34" charset="0"/>
              </a:rPr>
              <a:t>Syntax: COPY INTO &lt;</a:t>
            </a:r>
            <a:r>
              <a:rPr lang="en-US" dirty="0" err="1">
                <a:solidFill>
                  <a:srgbClr val="000000"/>
                </a:solidFill>
                <a:latin typeface="Arial" panose="020B0604020202020204" pitchFamily="34" charset="0"/>
              </a:rPr>
              <a:t>Tablename</a:t>
            </a:r>
            <a:r>
              <a:rPr lang="en-US" dirty="0">
                <a:solidFill>
                  <a:srgbClr val="000000"/>
                </a:solidFill>
                <a:latin typeface="Arial" panose="020B0604020202020204" pitchFamily="34" charset="0"/>
              </a:rPr>
              <a:t>&gt;</a:t>
            </a:r>
          </a:p>
          <a:p>
            <a:pPr algn="l"/>
            <a:r>
              <a:rPr lang="en-US" b="0" i="0" dirty="0">
                <a:solidFill>
                  <a:srgbClr val="000000"/>
                </a:solidFill>
                <a:effectLst/>
                <a:latin typeface="Arial" panose="020B0604020202020204" pitchFamily="34" charset="0"/>
              </a:rPr>
              <a:t>From &lt;</a:t>
            </a:r>
            <a:r>
              <a:rPr lang="en-US" b="0" i="0" dirty="0" err="1">
                <a:solidFill>
                  <a:srgbClr val="000000"/>
                </a:solidFill>
                <a:effectLst/>
                <a:latin typeface="Arial" panose="020B0604020202020204" pitchFamily="34" charset="0"/>
              </a:rPr>
              <a:t>stagename</a:t>
            </a:r>
            <a:r>
              <a:rPr lang="en-US" b="0" i="0" dirty="0">
                <a:solidFill>
                  <a:srgbClr val="000000"/>
                </a:solidFill>
                <a:effectLst/>
                <a:latin typeface="Arial" panose="020B0604020202020204" pitchFamily="34" charset="0"/>
              </a:rPr>
              <a:t>&gt;;</a:t>
            </a:r>
          </a:p>
          <a:p>
            <a:pPr algn="l"/>
            <a:endParaRPr lang="en-US" dirty="0">
              <a:solidFill>
                <a:srgbClr val="000000"/>
              </a:solidFill>
              <a:latin typeface="Arial" panose="020B0604020202020204" pitchFamily="34" charset="0"/>
            </a:endParaRPr>
          </a:p>
          <a:p>
            <a:pPr algn="l"/>
            <a:r>
              <a:rPr lang="en-US" b="0" i="0" dirty="0">
                <a:solidFill>
                  <a:srgbClr val="000000"/>
                </a:solidFill>
                <a:effectLst/>
                <a:latin typeface="Arial" panose="020B0604020202020204" pitchFamily="34" charset="0"/>
              </a:rPr>
              <a:t>Parameters : FORCE=TRUE</a:t>
            </a:r>
          </a:p>
          <a:p>
            <a:pPr algn="l"/>
            <a:r>
              <a:rPr lang="en-US" dirty="0">
                <a:solidFill>
                  <a:srgbClr val="000000"/>
                </a:solidFill>
                <a:latin typeface="Arial" panose="020B0604020202020204" pitchFamily="34" charset="0"/>
              </a:rPr>
              <a:t>VALIDATION_MODE=RETURN_ALL_ERRORS/RETURN_ERRORS;</a:t>
            </a:r>
          </a:p>
          <a:p>
            <a:pPr algn="l"/>
            <a:r>
              <a:rPr lang="en-US" dirty="0">
                <a:solidFill>
                  <a:srgbClr val="000000"/>
                </a:solidFill>
                <a:latin typeface="Arial" panose="020B0604020202020204" pitchFamily="34" charset="0"/>
              </a:rPr>
              <a:t>MAX_FILE_SIZE=BYTES;</a:t>
            </a:r>
          </a:p>
          <a:p>
            <a:pPr algn="l"/>
            <a:r>
              <a:rPr lang="en-US" dirty="0">
                <a:solidFill>
                  <a:srgbClr val="000000"/>
                </a:solidFill>
                <a:latin typeface="Arial" panose="020B0604020202020204" pitchFamily="34" charset="0"/>
              </a:rPr>
              <a:t>RETURN_FAILED_ONLY=TRUE;</a:t>
            </a:r>
          </a:p>
          <a:p>
            <a:pPr algn="l"/>
            <a:r>
              <a:rPr lang="en-US" dirty="0">
                <a:solidFill>
                  <a:srgbClr val="000000"/>
                </a:solidFill>
                <a:latin typeface="Arial" panose="020B0604020202020204" pitchFamily="34" charset="0"/>
              </a:rPr>
              <a:t>PURGE=TRUE;</a:t>
            </a:r>
          </a:p>
          <a:p>
            <a:pPr algn="l"/>
            <a:endParaRPr lang="en-US" b="0" i="0" dirty="0">
              <a:solidFill>
                <a:srgbClr val="000000"/>
              </a:solidFill>
              <a:effectLst/>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9805-4F00-4F8C-2C59-D5CF54AB37A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A1ADDDE-0D3F-B024-AD75-35271C656B42}"/>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35982083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805543" y="3566160"/>
            <a:ext cx="5272888" cy="2487506"/>
          </a:xfrm>
        </p:spPr>
        <p:txBody>
          <a:bodyPr anchor="t">
            <a:normAutofit/>
          </a:bodyPr>
          <a:lstStyle/>
          <a:p>
            <a:pPr marL="0" indent="0">
              <a:buNone/>
            </a:pPr>
            <a:r>
              <a:rPr lang="en-IN" sz="1800" dirty="0"/>
              <a:t>                            </a:t>
            </a:r>
            <a:r>
              <a:rPr lang="en-IN" sz="4800" dirty="0">
                <a:latin typeface="Algerian" panose="04020705040A02060702" pitchFamily="82" charset="0"/>
              </a:rPr>
              <a:t>THANK  YOU</a:t>
            </a:r>
            <a:endParaRPr lang="en-IN" sz="1800" dirty="0">
              <a:latin typeface="Algerian" panose="04020705040A02060702" pitchFamily="82" charset="0"/>
            </a:endParaRPr>
          </a:p>
        </p:txBody>
      </p:sp>
      <p:sp>
        <p:nvSpPr>
          <p:cNvPr id="10" name="Freeform 49"/>
          <p:cNvSpPr>
            <a:spLocks noGrp="1" noRot="1" noChangeAspect="1" noMove="1" noResize="1" noEditPoints="1" noAdjustHandles="1" noChangeArrowheads="1" noChangeShapeType="1" noTextEdit="1"/>
          </p:cNvSpPr>
          <p:nvPr/>
        </p:nvSpPr>
        <p:spPr>
          <a:xfrm flipH="1">
            <a:off x="6713914" y="581159"/>
            <a:ext cx="5478085" cy="6276841"/>
          </a:xfrm>
          <a:custGeom>
            <a:avLst/>
            <a:gdLst>
              <a:gd name="connsiteX0" fmla="*/ 2178155 w 5478085"/>
              <a:gd name="connsiteY0" fmla="*/ 0 h 6276841"/>
              <a:gd name="connsiteX1" fmla="*/ 5478085 w 5478085"/>
              <a:gd name="connsiteY1" fmla="*/ 3299930 h 6276841"/>
              <a:gd name="connsiteX2" fmla="*/ 3751098 w 5478085"/>
              <a:gd name="connsiteY2" fmla="*/ 6201577 h 6276841"/>
              <a:gd name="connsiteX3" fmla="*/ 3594858 w 5478085"/>
              <a:gd name="connsiteY3" fmla="*/ 6276841 h 6276841"/>
              <a:gd name="connsiteX4" fmla="*/ 761453 w 5478085"/>
              <a:gd name="connsiteY4" fmla="*/ 6276841 h 6276841"/>
              <a:gd name="connsiteX5" fmla="*/ 605213 w 5478085"/>
              <a:gd name="connsiteY5" fmla="*/ 6201577 h 6276841"/>
              <a:gd name="connsiteX6" fmla="*/ 79093 w 5478085"/>
              <a:gd name="connsiteY6" fmla="*/ 5846317 h 6276841"/>
              <a:gd name="connsiteX7" fmla="*/ 0 w 5478085"/>
              <a:gd name="connsiteY7" fmla="*/ 5774432 h 6276841"/>
              <a:gd name="connsiteX8" fmla="*/ 0 w 5478085"/>
              <a:gd name="connsiteY8" fmla="*/ 825429 h 6276841"/>
              <a:gd name="connsiteX9" fmla="*/ 79093 w 5478085"/>
              <a:gd name="connsiteY9" fmla="*/ 753544 h 6276841"/>
              <a:gd name="connsiteX10" fmla="*/ 2178155 w 5478085"/>
              <a:gd name="connsiteY10" fmla="*/ 0 h 6276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478085" h="6276841">
                <a:moveTo>
                  <a:pt x="2178155" y="0"/>
                </a:moveTo>
                <a:cubicBezTo>
                  <a:pt x="4000656" y="0"/>
                  <a:pt x="5478085" y="1477429"/>
                  <a:pt x="5478085" y="3299930"/>
                </a:cubicBezTo>
                <a:cubicBezTo>
                  <a:pt x="5478085" y="4552900"/>
                  <a:pt x="4779769" y="5642769"/>
                  <a:pt x="3751098" y="6201577"/>
                </a:cubicBezTo>
                <a:lnTo>
                  <a:pt x="3594858" y="6276841"/>
                </a:lnTo>
                <a:lnTo>
                  <a:pt x="761453" y="6276841"/>
                </a:lnTo>
                <a:lnTo>
                  <a:pt x="605213" y="6201577"/>
                </a:lnTo>
                <a:cubicBezTo>
                  <a:pt x="418182" y="6099975"/>
                  <a:pt x="242071" y="5980818"/>
                  <a:pt x="79093" y="5846317"/>
                </a:cubicBezTo>
                <a:lnTo>
                  <a:pt x="0" y="5774432"/>
                </a:lnTo>
                <a:lnTo>
                  <a:pt x="0" y="825429"/>
                </a:lnTo>
                <a:lnTo>
                  <a:pt x="79093" y="753544"/>
                </a:lnTo>
                <a:cubicBezTo>
                  <a:pt x="649516" y="282789"/>
                  <a:pt x="1380811" y="0"/>
                  <a:pt x="2178155" y="0"/>
                </a:cubicBezTo>
                <a:close/>
              </a:path>
            </a:pathLst>
          </a:custGeom>
          <a:solidFill>
            <a:srgbClr val="FFFFFF">
              <a:alpha val="80000"/>
            </a:srgbClr>
          </a:solidFill>
          <a:ln w="3175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p:cNvSpPr>
            <a:spLocks noGrp="1" noRot="1" noChangeAspect="1" noMove="1" noResize="1" noEditPoints="1" noAdjustHandles="1" noChangeArrowheads="1" noChangeShapeType="1" noTextEdit="1"/>
          </p:cNvSpPr>
          <p:nvPr/>
        </p:nvSpPr>
        <p:spPr>
          <a:xfrm>
            <a:off x="6893318" y="760562"/>
            <a:ext cx="5298683" cy="6097438"/>
          </a:xfrm>
          <a:custGeom>
            <a:avLst/>
            <a:gdLst>
              <a:gd name="connsiteX0" fmla="*/ 3120528 w 5298683"/>
              <a:gd name="connsiteY0" fmla="*/ 0 h 6097438"/>
              <a:gd name="connsiteX1" fmla="*/ 5105473 w 5298683"/>
              <a:gd name="connsiteY1" fmla="*/ 712577 h 6097438"/>
              <a:gd name="connsiteX2" fmla="*/ 5298683 w 5298683"/>
              <a:gd name="connsiteY2" fmla="*/ 888178 h 6097438"/>
              <a:gd name="connsiteX3" fmla="*/ 5298683 w 5298683"/>
              <a:gd name="connsiteY3" fmla="*/ 5352876 h 6097438"/>
              <a:gd name="connsiteX4" fmla="*/ 5105473 w 5298683"/>
              <a:gd name="connsiteY4" fmla="*/ 5528477 h 6097438"/>
              <a:gd name="connsiteX5" fmla="*/ 4335177 w 5298683"/>
              <a:gd name="connsiteY5" fmla="*/ 5995828 h 6097438"/>
              <a:gd name="connsiteX6" fmla="*/ 4057556 w 5298683"/>
              <a:gd name="connsiteY6" fmla="*/ 6097438 h 6097438"/>
              <a:gd name="connsiteX7" fmla="*/ 2183499 w 5298683"/>
              <a:gd name="connsiteY7" fmla="*/ 6097438 h 6097438"/>
              <a:gd name="connsiteX8" fmla="*/ 1905878 w 5298683"/>
              <a:gd name="connsiteY8" fmla="*/ 5995828 h 6097438"/>
              <a:gd name="connsiteX9" fmla="*/ 0 w 5298683"/>
              <a:gd name="connsiteY9" fmla="*/ 3120527 h 6097438"/>
              <a:gd name="connsiteX10" fmla="*/ 3120528 w 5298683"/>
              <a:gd name="connsiteY10" fmla="*/ 0 h 609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8683" h="6097438">
                <a:moveTo>
                  <a:pt x="3120528" y="0"/>
                </a:moveTo>
                <a:cubicBezTo>
                  <a:pt x="3874524" y="0"/>
                  <a:pt x="4566062" y="267415"/>
                  <a:pt x="5105473" y="712577"/>
                </a:cubicBezTo>
                <a:lnTo>
                  <a:pt x="5298683" y="888178"/>
                </a:lnTo>
                <a:lnTo>
                  <a:pt x="5298683" y="5352876"/>
                </a:lnTo>
                <a:lnTo>
                  <a:pt x="5105473" y="5528477"/>
                </a:lnTo>
                <a:cubicBezTo>
                  <a:pt x="4874296" y="5719261"/>
                  <a:pt x="4615179" y="5877397"/>
                  <a:pt x="4335177" y="5995828"/>
                </a:cubicBezTo>
                <a:lnTo>
                  <a:pt x="4057556" y="6097438"/>
                </a:lnTo>
                <a:lnTo>
                  <a:pt x="2183499" y="6097438"/>
                </a:lnTo>
                <a:lnTo>
                  <a:pt x="1905878" y="5995828"/>
                </a:lnTo>
                <a:cubicBezTo>
                  <a:pt x="785873" y="5522106"/>
                  <a:pt x="0" y="4413092"/>
                  <a:pt x="0" y="3120527"/>
                </a:cubicBezTo>
                <a:cubicBezTo>
                  <a:pt x="0" y="1397108"/>
                  <a:pt x="1397108" y="0"/>
                  <a:pt x="3120528"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Handshake"/>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4800" y="1957050"/>
            <a:ext cx="3945463" cy="3945463"/>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r>
              <a:rPr lang="en-US" b="0" i="0" dirty="0">
                <a:solidFill>
                  <a:srgbClr val="202124"/>
                </a:solidFill>
                <a:effectLst/>
                <a:latin typeface="Google Sans"/>
              </a:rPr>
              <a:t>A Snowflake file format is a named database object that encapsulates information about a data file. This information includes the file's type (CSV, JSON, etc.), formatting options, and compression method. Snowflake file formats are used to simplify the process of loading and unloading data from Snowflake tables. </a:t>
            </a:r>
            <a:br>
              <a:rPr lang="en-US" b="0" i="0" dirty="0">
                <a:solidFill>
                  <a:srgbClr val="202124"/>
                </a:solidFill>
                <a:effectLst/>
                <a:latin typeface="Google Sans"/>
              </a:rPr>
            </a:br>
            <a:r>
              <a:rPr lang="en-US" b="0" i="0" dirty="0">
                <a:solidFill>
                  <a:srgbClr val="202124"/>
                </a:solidFill>
                <a:effectLst/>
                <a:latin typeface="Google Sans"/>
              </a:rPr>
              <a:t>In Snowflake we have to create file format to load data and as per our data/files we can change our </a:t>
            </a:r>
            <a:r>
              <a:rPr lang="en-US" b="0" i="0" dirty="0" err="1">
                <a:solidFill>
                  <a:srgbClr val="202124"/>
                </a:solidFill>
                <a:effectLst/>
                <a:latin typeface="Google Sans"/>
              </a:rPr>
              <a:t>Parameteres</a:t>
            </a:r>
            <a:r>
              <a:rPr lang="en-US" b="0" i="0" dirty="0">
                <a:solidFill>
                  <a:srgbClr val="202124"/>
                </a:solidFill>
                <a:effectLst/>
                <a:latin typeface="Google Sans"/>
              </a:rPr>
              <a:t>.</a:t>
            </a:r>
          </a:p>
          <a:p>
            <a:pPr algn="l"/>
            <a:r>
              <a:rPr lang="en-US" b="0" i="0" dirty="0">
                <a:solidFill>
                  <a:srgbClr val="4A4A4A"/>
                </a:solidFill>
                <a:effectLst/>
                <a:highlight>
                  <a:srgbClr val="FFFFFF"/>
                </a:highlight>
                <a:latin typeface="Inter"/>
              </a:rPr>
              <a:t>Here are the list of supported Snowflake file formats:</a:t>
            </a:r>
          </a:p>
          <a:p>
            <a:pPr algn="l">
              <a:buFont typeface="Arial" panose="020B0604020202020204" pitchFamily="34" charset="0"/>
              <a:buChar char="•"/>
            </a:pPr>
            <a:r>
              <a:rPr lang="en-US" b="1" i="0" dirty="0">
                <a:solidFill>
                  <a:srgbClr val="4A4A4A"/>
                </a:solidFill>
                <a:effectLst/>
                <a:highlight>
                  <a:srgbClr val="FFFFFF"/>
                </a:highlight>
                <a:latin typeface="Inter"/>
              </a:rPr>
              <a:t>CSV (Comma-separated values):</a:t>
            </a:r>
            <a:r>
              <a:rPr lang="en-US" b="0" i="0" dirty="0">
                <a:solidFill>
                  <a:srgbClr val="4A4A4A"/>
                </a:solidFill>
                <a:effectLst/>
                <a:highlight>
                  <a:srgbClr val="FFFFFF"/>
                </a:highlight>
                <a:latin typeface="Inter"/>
              </a:rPr>
              <a:t> This is the most common file format for loading data into Snowflake.</a:t>
            </a:r>
          </a:p>
          <a:p>
            <a:pPr algn="l">
              <a:buFont typeface="Arial" panose="020B0604020202020204" pitchFamily="34" charset="0"/>
              <a:buChar char="•"/>
            </a:pPr>
            <a:r>
              <a:rPr lang="en-US" b="1" i="0" dirty="0">
                <a:solidFill>
                  <a:srgbClr val="4A4A4A"/>
                </a:solidFill>
                <a:effectLst/>
                <a:highlight>
                  <a:srgbClr val="FFFFFF"/>
                </a:highlight>
                <a:latin typeface="Inter"/>
              </a:rPr>
              <a:t>JSON (JavaScript Object Notation): </a:t>
            </a:r>
            <a:r>
              <a:rPr lang="en-US" b="0" i="0" dirty="0">
                <a:solidFill>
                  <a:srgbClr val="4A4A4A"/>
                </a:solidFill>
                <a:effectLst/>
                <a:highlight>
                  <a:srgbClr val="FFFFFF"/>
                </a:highlight>
                <a:latin typeface="Inter"/>
              </a:rPr>
              <a:t>This is a flexible and lightweight file format that is often used for semi-structured data.</a:t>
            </a:r>
          </a:p>
          <a:p>
            <a:pPr algn="l">
              <a:buFont typeface="Arial" panose="020B0604020202020204" pitchFamily="34" charset="0"/>
              <a:buChar char="•"/>
            </a:pPr>
            <a:r>
              <a:rPr lang="en-US" b="1" i="0" dirty="0">
                <a:solidFill>
                  <a:srgbClr val="4A4A4A"/>
                </a:solidFill>
                <a:effectLst/>
                <a:highlight>
                  <a:srgbClr val="FFFFFF"/>
                </a:highlight>
                <a:latin typeface="Inter"/>
              </a:rPr>
              <a:t>Avro:</a:t>
            </a:r>
            <a:r>
              <a:rPr lang="en-US" b="0" i="0" dirty="0">
                <a:solidFill>
                  <a:srgbClr val="4A4A4A"/>
                </a:solidFill>
                <a:effectLst/>
                <a:highlight>
                  <a:srgbClr val="FFFFFF"/>
                </a:highlight>
                <a:latin typeface="Inter"/>
              </a:rPr>
              <a:t> A binary file format that is efficient for storing and querying large datasets.</a:t>
            </a:r>
          </a:p>
          <a:p>
            <a:pPr algn="l">
              <a:buFont typeface="Arial" panose="020B0604020202020204" pitchFamily="34" charset="0"/>
              <a:buChar char="•"/>
            </a:pPr>
            <a:r>
              <a:rPr lang="en-US" b="1" i="0" dirty="0">
                <a:solidFill>
                  <a:srgbClr val="4A4A4A"/>
                </a:solidFill>
                <a:effectLst/>
                <a:highlight>
                  <a:srgbClr val="FFFFFF"/>
                </a:highlight>
                <a:latin typeface="Inter"/>
              </a:rPr>
              <a:t>ORC (Optimized Row Columnar):</a:t>
            </a:r>
            <a:r>
              <a:rPr lang="en-US" b="0" i="0" dirty="0">
                <a:solidFill>
                  <a:srgbClr val="4A4A4A"/>
                </a:solidFill>
                <a:effectLst/>
                <a:highlight>
                  <a:srgbClr val="FFFFFF"/>
                </a:highlight>
                <a:latin typeface="Inter"/>
              </a:rPr>
              <a:t> A columnar file format that is optimized for analytical queries.</a:t>
            </a:r>
          </a:p>
          <a:p>
            <a:pPr algn="l">
              <a:buFont typeface="Arial" panose="020B0604020202020204" pitchFamily="34" charset="0"/>
              <a:buChar char="•"/>
            </a:pPr>
            <a:r>
              <a:rPr lang="en-US" b="1" i="0" dirty="0">
                <a:solidFill>
                  <a:srgbClr val="4A4A4A"/>
                </a:solidFill>
                <a:effectLst/>
                <a:highlight>
                  <a:srgbClr val="FFFFFF"/>
                </a:highlight>
                <a:latin typeface="Inter"/>
              </a:rPr>
              <a:t>Parquet:</a:t>
            </a:r>
            <a:r>
              <a:rPr lang="en-US" b="0" i="0" dirty="0">
                <a:solidFill>
                  <a:srgbClr val="4A4A4A"/>
                </a:solidFill>
                <a:effectLst/>
                <a:highlight>
                  <a:srgbClr val="FFFFFF"/>
                </a:highlight>
                <a:latin typeface="Inter"/>
              </a:rPr>
              <a:t> A columnar file format that is similar to ORC, but it is more widely supported.</a:t>
            </a:r>
          </a:p>
          <a:p>
            <a:pPr algn="l">
              <a:buFont typeface="Arial" panose="020B0604020202020204" pitchFamily="34" charset="0"/>
              <a:buChar char="•"/>
            </a:pPr>
            <a:r>
              <a:rPr lang="en-US" b="1" i="0" dirty="0">
                <a:solidFill>
                  <a:srgbClr val="4A4A4A"/>
                </a:solidFill>
                <a:effectLst/>
                <a:highlight>
                  <a:srgbClr val="FFFFFF"/>
                </a:highlight>
                <a:latin typeface="Inter"/>
              </a:rPr>
              <a:t>XML (Extensible Markup Language):</a:t>
            </a:r>
            <a:r>
              <a:rPr lang="en-US" b="0" i="0" dirty="0">
                <a:solidFill>
                  <a:srgbClr val="4A4A4A"/>
                </a:solidFill>
                <a:effectLst/>
                <a:highlight>
                  <a:srgbClr val="FFFFFF"/>
                </a:highlight>
                <a:latin typeface="Inter"/>
              </a:rPr>
              <a:t> This is a text-based file format that is often used for storing structured data.</a:t>
            </a:r>
          </a:p>
          <a:p>
            <a:endParaRPr lang="en-US" dirty="0"/>
          </a:p>
        </p:txBody>
      </p:sp>
      <p:grpSp>
        <p:nvGrpSpPr>
          <p:cNvPr id="12" name="Group 11"/>
          <p:cNvGrpSpPr>
            <a:grpSpLocks noGrp="1" noUngrp="1" noRot="1" noChangeAspect="1" noMove="1" noResize="1"/>
          </p:cNvGrpSpPr>
          <p:nvPr/>
        </p:nvGrpSpPr>
        <p:grpSpPr>
          <a:xfrm>
            <a:off x="409710" y="635715"/>
            <a:ext cx="11142208" cy="2482136"/>
            <a:chOff x="409710" y="635715"/>
            <a:chExt cx="11142208" cy="2482136"/>
          </a:xfrm>
        </p:grpSpPr>
        <p:sp>
          <p:nvSpPr>
            <p:cNvPr id="13"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6"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7" name="Rectangle 16"/>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119322" y="788289"/>
            <a:ext cx="10306520" cy="1325563"/>
          </a:xfrm>
        </p:spPr>
        <p:txBody>
          <a:bodyPr>
            <a:normAutofit/>
          </a:bodyPr>
          <a:lstStyle/>
          <a:p>
            <a:r>
              <a:rPr lang="en-IN" sz="4000" dirty="0">
                <a:solidFill>
                  <a:srgbClr val="FFFFFF"/>
                </a:solidFill>
              </a:rPr>
              <a:t>FILE FORMAT in SNOWFLAKE</a:t>
            </a:r>
          </a:p>
        </p:txBody>
      </p:sp>
    </p:spTree>
    <p:extLst>
      <p:ext uri="{BB962C8B-B14F-4D97-AF65-F5344CB8AC3E}">
        <p14:creationId xmlns:p14="http://schemas.microsoft.com/office/powerpoint/2010/main" val="104591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nvGrpSpPr>
          <p:cNvPr id="12" name="Group 11"/>
          <p:cNvGrpSpPr>
            <a:grpSpLocks noGrp="1" noUngrp="1" noRot="1" noChangeAspect="1" noMove="1" noResize="1"/>
          </p:cNvGrpSpPr>
          <p:nvPr/>
        </p:nvGrpSpPr>
        <p:grpSpPr>
          <a:xfrm>
            <a:off x="409710" y="635715"/>
            <a:ext cx="11142208" cy="2482136"/>
            <a:chOff x="409710" y="635715"/>
            <a:chExt cx="11142208" cy="2482136"/>
          </a:xfrm>
        </p:grpSpPr>
        <p:sp>
          <p:nvSpPr>
            <p:cNvPr id="13"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6"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7" name="Rectangle 16"/>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119322" y="788289"/>
            <a:ext cx="10306520" cy="1325563"/>
          </a:xfrm>
        </p:spPr>
        <p:txBody>
          <a:bodyPr>
            <a:normAutofit/>
          </a:bodyPr>
          <a:lstStyle/>
          <a:p>
            <a:r>
              <a:rPr lang="en-IN" sz="4000" dirty="0">
                <a:solidFill>
                  <a:srgbClr val="FFFFFF"/>
                </a:solidFill>
              </a:rPr>
              <a:t>FILE FORMAT in SNOWFLAKE</a:t>
            </a:r>
          </a:p>
        </p:txBody>
      </p:sp>
      <p:sp>
        <p:nvSpPr>
          <p:cNvPr id="3" name="TextBox 2">
            <a:extLst>
              <a:ext uri="{FF2B5EF4-FFF2-40B4-BE49-F238E27FC236}">
                <a16:creationId xmlns:a16="http://schemas.microsoft.com/office/drawing/2014/main" id="{82F67B5E-EA7A-0E27-E016-844F376351FA}"/>
              </a:ext>
            </a:extLst>
          </p:cNvPr>
          <p:cNvSpPr txBox="1"/>
          <p:nvPr/>
        </p:nvSpPr>
        <p:spPr>
          <a:xfrm>
            <a:off x="1119323" y="2495308"/>
            <a:ext cx="10306520" cy="4308872"/>
          </a:xfrm>
          <a:prstGeom prst="rect">
            <a:avLst/>
          </a:prstGeom>
          <a:noFill/>
        </p:spPr>
        <p:txBody>
          <a:bodyPr wrap="square" rtlCol="0">
            <a:spAutoFit/>
          </a:bodyPr>
          <a:lstStyle/>
          <a:p>
            <a:r>
              <a:rPr lang="en-IN" dirty="0"/>
              <a:t>SYNTAX :  CREATE FILE FORMAT &lt;NAME&gt;   TYPE=‘CSV/JSON/XML…’ .</a:t>
            </a:r>
            <a:br>
              <a:rPr lang="en-IN" dirty="0"/>
            </a:br>
            <a:r>
              <a:rPr lang="en-IN" dirty="0"/>
              <a:t>Name and Type are mandatory parameters. </a:t>
            </a:r>
            <a:br>
              <a:rPr lang="en-IN" dirty="0"/>
            </a:br>
            <a:br>
              <a:rPr lang="en-IN" dirty="0"/>
            </a:br>
            <a:r>
              <a:rPr lang="en-IN" dirty="0"/>
              <a:t>However based on type we can set different parameters , for more information visit :</a:t>
            </a:r>
          </a:p>
          <a:p>
            <a:r>
              <a:rPr lang="en-IN" dirty="0">
                <a:hlinkClick r:id="rId2"/>
              </a:rPr>
              <a:t>https://docs.snowflake.com/en/sql-reference/sql/create-file-format</a:t>
            </a:r>
            <a:endParaRPr lang="en-IN" dirty="0"/>
          </a:p>
          <a:p>
            <a:endParaRPr lang="en-IN" dirty="0"/>
          </a:p>
          <a:p>
            <a:r>
              <a:rPr lang="en-IN" dirty="0"/>
              <a:t>--- CSV file format with main parameters</a:t>
            </a:r>
          </a:p>
          <a:p>
            <a:r>
              <a:rPr lang="en-IN" sz="1000" b="1" dirty="0"/>
              <a:t>CREATE OR REPLACE FILE FORMAT CSV_TYPE </a:t>
            </a:r>
          </a:p>
          <a:p>
            <a:r>
              <a:rPr lang="en-IN" sz="1000" b="1" dirty="0"/>
              <a:t>TYPE = 'CSV'</a:t>
            </a:r>
          </a:p>
          <a:p>
            <a:r>
              <a:rPr lang="en-IN" sz="1000" b="1" dirty="0"/>
              <a:t>FIELD_DELIMITER = ',' </a:t>
            </a:r>
          </a:p>
          <a:p>
            <a:r>
              <a:rPr lang="en-IN" sz="1000" b="1" dirty="0"/>
              <a:t>RECORD_DELIMITER = '\n' </a:t>
            </a:r>
          </a:p>
          <a:p>
            <a:r>
              <a:rPr lang="en-IN" sz="1000" b="1" dirty="0"/>
              <a:t>SKIP_HEADER = 1</a:t>
            </a:r>
          </a:p>
          <a:p>
            <a:r>
              <a:rPr lang="en-IN" sz="1000" b="1" dirty="0"/>
              <a:t>FIELD_OPTIONALLY_ENCLOSED_BY = '"'  </a:t>
            </a:r>
          </a:p>
          <a:p>
            <a:r>
              <a:rPr lang="en-IN" sz="1000" b="1" dirty="0"/>
              <a:t>TRIM_SPACE = FALSE </a:t>
            </a:r>
          </a:p>
          <a:p>
            <a:r>
              <a:rPr lang="en-IN" sz="1000" b="1" dirty="0"/>
              <a:t>ERROR_ON_COLUMN_COUNT_MISMATCH = FALSE </a:t>
            </a:r>
          </a:p>
          <a:p>
            <a:r>
              <a:rPr lang="en-IN" sz="1000" b="1" dirty="0"/>
              <a:t>ESCAPE = 'NONE' </a:t>
            </a:r>
          </a:p>
          <a:p>
            <a:r>
              <a:rPr lang="en-IN" sz="1000" b="1" dirty="0"/>
              <a:t>ESCAPE_UNENCLOSED_FIELD = '\134' </a:t>
            </a:r>
          </a:p>
          <a:p>
            <a:r>
              <a:rPr lang="en-IN" sz="1000" b="1" dirty="0"/>
              <a:t>DATE_FORMAT = 'DD-MM-YYYY' </a:t>
            </a:r>
          </a:p>
          <a:p>
            <a:r>
              <a:rPr lang="en-IN" sz="1000" b="1" dirty="0"/>
              <a:t>TIMESTAMP_FORMAT = 'YYYY-MM-DD HH24:MI:SS'</a:t>
            </a:r>
          </a:p>
          <a:p>
            <a:r>
              <a:rPr lang="en-IN" sz="1000" b="1" dirty="0"/>
              <a:t>ENCODING ='UTF8';</a:t>
            </a:r>
          </a:p>
          <a:p>
            <a:endParaRPr lang="en-IN" dirty="0"/>
          </a:p>
        </p:txBody>
      </p:sp>
    </p:spTree>
    <p:extLst>
      <p:ext uri="{BB962C8B-B14F-4D97-AF65-F5344CB8AC3E}">
        <p14:creationId xmlns:p14="http://schemas.microsoft.com/office/powerpoint/2010/main" val="1465019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sz="1800" i="0" dirty="0">
              <a:solidFill>
                <a:srgbClr val="222222"/>
              </a:solidFill>
              <a:effectLst/>
              <a:latin typeface="Arial" panose="020B0604020202020204" pitchFamily="34" charset="0"/>
            </a:endParaRPr>
          </a:p>
          <a:p>
            <a:r>
              <a:rPr lang="en-US" b="0" i="0" dirty="0">
                <a:solidFill>
                  <a:srgbClr val="202124"/>
                </a:solidFill>
                <a:effectLst/>
                <a:latin typeface="Google Sans"/>
              </a:rPr>
              <a:t>A staging area, or landing zone, is </a:t>
            </a:r>
            <a:r>
              <a:rPr lang="en-US" b="0" i="0" dirty="0">
                <a:solidFill>
                  <a:srgbClr val="040C28"/>
                </a:solidFill>
                <a:effectLst/>
                <a:latin typeface="Google Sans"/>
              </a:rPr>
              <a:t>an intermediate storage area used for data processing during the extract, transform and load (ETL) process</a:t>
            </a:r>
            <a:r>
              <a:rPr lang="en-US" b="0" i="0" dirty="0">
                <a:solidFill>
                  <a:srgbClr val="202124"/>
                </a:solidFill>
                <a:effectLst/>
                <a:latin typeface="Google Sans"/>
              </a:rPr>
              <a:t>. The data staging area sits between the data source(s) and the data target(s), which are often data warehouses, data marts, or other data repositories</a:t>
            </a:r>
            <a:endParaRPr lang="en-US" sz="1800" i="0" dirty="0">
              <a:solidFill>
                <a:srgbClr val="222222"/>
              </a:solidFill>
              <a:effectLst/>
              <a:latin typeface="Arial" panose="020B0604020202020204" pitchFamily="34" charset="0"/>
            </a:endParaRPr>
          </a:p>
          <a:p>
            <a:r>
              <a:rPr lang="en-US" sz="1800" i="0" dirty="0">
                <a:solidFill>
                  <a:srgbClr val="222222"/>
                </a:solidFill>
                <a:effectLst/>
                <a:latin typeface="Arial" panose="020B0604020202020204" pitchFamily="34" charset="0"/>
              </a:rPr>
              <a:t>Snowflake Stages are locations where data files are stored (“staged”) which helps in loading data into and unloading data out of database tables. The stage locations could be internal or external to Snowflake environment.</a:t>
            </a:r>
            <a:endParaRPr lang="en-US" sz="1800" dirty="0">
              <a:solidFill>
                <a:srgbClr val="222222"/>
              </a:solidFill>
              <a:latin typeface="Arial" panose="020B0604020202020204" pitchFamily="34" charset="0"/>
            </a:endParaRPr>
          </a:p>
          <a:p>
            <a:r>
              <a:rPr lang="en-US" sz="1800" i="0" dirty="0">
                <a:solidFill>
                  <a:srgbClr val="222222"/>
                </a:solidFill>
                <a:effectLst/>
                <a:latin typeface="Arial" panose="020B0604020202020204" pitchFamily="34" charset="0"/>
              </a:rPr>
              <a:t>Snowflake supports two types of stages.</a:t>
            </a:r>
          </a:p>
          <a:p>
            <a:endParaRPr lang="en-US" dirty="0"/>
          </a:p>
        </p:txBody>
      </p:sp>
      <p:grpSp>
        <p:nvGrpSpPr>
          <p:cNvPr id="12" name="Group 11"/>
          <p:cNvGrpSpPr>
            <a:grpSpLocks noGrp="1" noUngrp="1" noRot="1" noChangeAspect="1" noMove="1" noResize="1"/>
          </p:cNvGrpSpPr>
          <p:nvPr/>
        </p:nvGrpSpPr>
        <p:grpSpPr>
          <a:xfrm>
            <a:off x="409710" y="635715"/>
            <a:ext cx="11142208" cy="2482136"/>
            <a:chOff x="409710" y="635715"/>
            <a:chExt cx="11142208" cy="2482136"/>
          </a:xfrm>
        </p:grpSpPr>
        <p:sp>
          <p:nvSpPr>
            <p:cNvPr id="13"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4"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6"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7" name="Rectangle 16"/>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119322" y="788289"/>
            <a:ext cx="10306520" cy="1325563"/>
          </a:xfrm>
        </p:spPr>
        <p:txBody>
          <a:bodyPr>
            <a:normAutofit/>
          </a:bodyPr>
          <a:lstStyle/>
          <a:p>
            <a:r>
              <a:rPr lang="en-IN" sz="4000" dirty="0">
                <a:solidFill>
                  <a:srgbClr val="FFFFFF"/>
                </a:solidFill>
              </a:rPr>
              <a:t>Stages in Snowflake</a:t>
            </a:r>
          </a:p>
        </p:txBody>
      </p:sp>
    </p:spTree>
    <p:extLst>
      <p:ext uri="{BB962C8B-B14F-4D97-AF65-F5344CB8AC3E}">
        <p14:creationId xmlns:p14="http://schemas.microsoft.com/office/powerpoint/2010/main" val="6438493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Snowflake </a:t>
            </a:r>
          </a:p>
        </p:txBody>
      </p:sp>
      <p:pic>
        <p:nvPicPr>
          <p:cNvPr id="4" name="Content Placeholder 3"/>
          <p:cNvPicPr>
            <a:picLocks noGrp="1" noChangeAspect="1"/>
          </p:cNvPicPr>
          <p:nvPr>
            <p:ph idx="1"/>
          </p:nvPr>
        </p:nvPicPr>
        <p:blipFill>
          <a:blip r:embed="rId2"/>
          <a:stretch>
            <a:fillRect/>
          </a:stretch>
        </p:blipFill>
        <p:spPr>
          <a:xfrm>
            <a:off x="723265" y="1690370"/>
            <a:ext cx="10830560" cy="43148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1F3A-1645-ACC1-2B1C-FDEAF8B79776}"/>
              </a:ext>
            </a:extLst>
          </p:cNvPr>
          <p:cNvSpPr>
            <a:spLocks noGrp="1"/>
          </p:cNvSpPr>
          <p:nvPr>
            <p:ph type="title"/>
          </p:nvPr>
        </p:nvSpPr>
        <p:spPr>
          <a:xfrm>
            <a:off x="838200" y="365126"/>
            <a:ext cx="10515600" cy="539650"/>
          </a:xfrm>
        </p:spPr>
        <p:txBody>
          <a:bodyPr>
            <a:noAutofit/>
          </a:bodyPr>
          <a:lstStyle/>
          <a:p>
            <a:r>
              <a:rPr lang="en-IN" b="1" dirty="0"/>
              <a:t>STAGE in Details </a:t>
            </a:r>
          </a:p>
        </p:txBody>
      </p:sp>
      <p:sp>
        <p:nvSpPr>
          <p:cNvPr id="3" name="Content Placeholder 2">
            <a:extLst>
              <a:ext uri="{FF2B5EF4-FFF2-40B4-BE49-F238E27FC236}">
                <a16:creationId xmlns:a16="http://schemas.microsoft.com/office/drawing/2014/main" id="{AA38EAD2-C2F5-7888-237A-6B2018CD65E9}"/>
              </a:ext>
            </a:extLst>
          </p:cNvPr>
          <p:cNvSpPr>
            <a:spLocks noGrp="1"/>
          </p:cNvSpPr>
          <p:nvPr>
            <p:ph idx="1"/>
          </p:nvPr>
        </p:nvSpPr>
        <p:spPr>
          <a:xfrm>
            <a:off x="838200" y="837398"/>
            <a:ext cx="10515600" cy="5428648"/>
          </a:xfrm>
        </p:spPr>
        <p:txBody>
          <a:bodyPr>
            <a:normAutofit fontScale="25000" lnSpcReduction="20000"/>
          </a:bodyPr>
          <a:lstStyle/>
          <a:p>
            <a:endParaRPr lang="en-US" sz="3200" dirty="0"/>
          </a:p>
          <a:p>
            <a:endParaRPr lang="en-US" sz="4400" dirty="0"/>
          </a:p>
          <a:p>
            <a:r>
              <a:rPr lang="en-US" sz="7200" b="1" dirty="0"/>
              <a:t>USER :</a:t>
            </a:r>
            <a:r>
              <a:rPr lang="en-US" sz="7200" dirty="0"/>
              <a:t>   you can list  @~;</a:t>
            </a:r>
          </a:p>
          <a:p>
            <a:endParaRPr lang="en-US" sz="7200" dirty="0"/>
          </a:p>
          <a:p>
            <a:r>
              <a:rPr lang="en-US" sz="7200" dirty="0"/>
              <a:t>Each user has a stage allocated by default for all users for storing file &amp; no storage limit </a:t>
            </a:r>
          </a:p>
          <a:p>
            <a:r>
              <a:rPr lang="en-US" sz="7200" dirty="0"/>
              <a:t>no one else can see this ( not even account admin and </a:t>
            </a:r>
            <a:r>
              <a:rPr lang="en-US" sz="7200" dirty="0" err="1"/>
              <a:t>securityadmin</a:t>
            </a:r>
            <a:endParaRPr lang="en-US" sz="7200" dirty="0"/>
          </a:p>
          <a:p>
            <a:r>
              <a:rPr lang="en-US" sz="7200" dirty="0"/>
              <a:t>all your worksheet including worksheet metadata stored in users stage.</a:t>
            </a:r>
          </a:p>
          <a:p>
            <a:r>
              <a:rPr lang="en-US" sz="7200" dirty="0"/>
              <a:t>These are not stored with any file format.</a:t>
            </a:r>
          </a:p>
          <a:p>
            <a:r>
              <a:rPr lang="en-US" sz="7200" dirty="0"/>
              <a:t>we can see the size of these stages but not exact location</a:t>
            </a:r>
          </a:p>
          <a:p>
            <a:r>
              <a:rPr lang="en-US" sz="7200" dirty="0"/>
              <a:t>STAGES,STAGE_STORAGE_USAGE_HISTORY does not give any hint</a:t>
            </a:r>
          </a:p>
          <a:p>
            <a:r>
              <a:rPr lang="en-US" sz="7200" dirty="0"/>
              <a:t>no need of permission is needed.</a:t>
            </a:r>
          </a:p>
          <a:p>
            <a:r>
              <a:rPr lang="en-US" sz="7200" b="1" dirty="0"/>
              <a:t>TABLE :  </a:t>
            </a:r>
            <a:r>
              <a:rPr lang="en-US" sz="7200" dirty="0"/>
              <a:t>LIST @%table;</a:t>
            </a:r>
          </a:p>
          <a:p>
            <a:endParaRPr lang="en-US" sz="7200" dirty="0"/>
          </a:p>
          <a:p>
            <a:r>
              <a:rPr lang="en-US" sz="7200" dirty="0"/>
              <a:t>created for all tables automatically with no storage limit\</a:t>
            </a:r>
          </a:p>
          <a:p>
            <a:endParaRPr lang="en-US" sz="7200" dirty="0"/>
          </a:p>
          <a:p>
            <a:r>
              <a:rPr lang="en-US" sz="7200" dirty="0"/>
              <a:t>only the table owner can access this stage.</a:t>
            </a:r>
          </a:p>
          <a:p>
            <a:r>
              <a:rPr lang="en-US" sz="7200" dirty="0"/>
              <a:t>These stages are also not associated with any file format.</a:t>
            </a:r>
          </a:p>
          <a:p>
            <a:endParaRPr lang="en-IN" dirty="0"/>
          </a:p>
        </p:txBody>
      </p:sp>
    </p:spTree>
    <p:extLst>
      <p:ext uri="{BB962C8B-B14F-4D97-AF65-F5344CB8AC3E}">
        <p14:creationId xmlns:p14="http://schemas.microsoft.com/office/powerpoint/2010/main" val="30137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p:cNvGrpSpPr>
            <a:grpSpLocks noGrp="1" noUngrp="1" noRot="1" noChangeAspect="1" noMove="1" noResize="1"/>
          </p:cNvGrpSpPr>
          <p:nvPr/>
        </p:nvGrpSpPr>
        <p:grpSpPr>
          <a:xfrm>
            <a:off x="409710" y="635715"/>
            <a:ext cx="11142208" cy="2482136"/>
            <a:chOff x="409710" y="635715"/>
            <a:chExt cx="11142208" cy="2482136"/>
          </a:xfrm>
        </p:grpSpPr>
        <p:sp>
          <p:nvSpPr>
            <p:cNvPr id="1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Internal Stages in details</a:t>
            </a:r>
            <a:endParaRPr lang="en-IN" sz="4000" dirty="0">
              <a:solidFill>
                <a:srgbClr val="FFFFFF"/>
              </a:solidFill>
            </a:endParaRPr>
          </a:p>
        </p:txBody>
      </p:sp>
      <p:sp>
        <p:nvSpPr>
          <p:cNvPr id="8" name="TextBox 7"/>
          <p:cNvSpPr txBox="1"/>
          <p:nvPr/>
        </p:nvSpPr>
        <p:spPr>
          <a:xfrm>
            <a:off x="1529032" y="2646947"/>
            <a:ext cx="9694171" cy="323165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Internal stages are of main three types.</a:t>
            </a:r>
          </a:p>
          <a:p>
            <a:r>
              <a:rPr lang="en-US" dirty="0">
                <a:latin typeface="Arial" panose="020B0604020202020204" pitchFamily="34" charset="0"/>
                <a:cs typeface="Arial" panose="020B0604020202020204" pitchFamily="34" charset="0"/>
              </a:rPr>
              <a:t>A- User</a:t>
            </a:r>
          </a:p>
          <a:p>
            <a:r>
              <a:rPr lang="en-US" dirty="0">
                <a:latin typeface="Arial" panose="020B0604020202020204" pitchFamily="34" charset="0"/>
                <a:cs typeface="Arial" panose="020B0604020202020204" pitchFamily="34" charset="0"/>
              </a:rPr>
              <a:t>B- Named</a:t>
            </a:r>
          </a:p>
          <a:p>
            <a:r>
              <a:rPr lang="en-US" dirty="0">
                <a:latin typeface="Arial" panose="020B0604020202020204" pitchFamily="34" charset="0"/>
                <a:cs typeface="Arial" panose="020B0604020202020204" pitchFamily="34" charset="0"/>
              </a:rPr>
              <a:t>C-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By Default </a:t>
            </a:r>
            <a:r>
              <a:rPr lang="en-US" sz="2000" b="0" i="0" dirty="0">
                <a:solidFill>
                  <a:srgbClr val="222222"/>
                </a:solidFill>
                <a:effectLst/>
                <a:latin typeface="Arial" panose="020B0604020202020204" pitchFamily="34" charset="0"/>
              </a:rPr>
              <a:t>each </a:t>
            </a:r>
            <a:r>
              <a:rPr lang="en-US" sz="2000" b="1" i="0" dirty="0">
                <a:solidFill>
                  <a:srgbClr val="222222"/>
                </a:solidFill>
                <a:effectLst/>
                <a:latin typeface="Arial" panose="020B0604020202020204" pitchFamily="34" charset="0"/>
              </a:rPr>
              <a:t>user</a:t>
            </a:r>
            <a:r>
              <a:rPr lang="en-US" sz="2000" b="0" i="0" dirty="0">
                <a:solidFill>
                  <a:srgbClr val="222222"/>
                </a:solidFill>
                <a:effectLst/>
                <a:latin typeface="Arial" panose="020B0604020202020204" pitchFamily="34" charset="0"/>
              </a:rPr>
              <a:t> and </a:t>
            </a:r>
            <a:r>
              <a:rPr lang="en-US" sz="2000" b="1" i="0" dirty="0">
                <a:solidFill>
                  <a:srgbClr val="222222"/>
                </a:solidFill>
                <a:effectLst/>
                <a:latin typeface="Arial" panose="020B0604020202020204" pitchFamily="34" charset="0"/>
              </a:rPr>
              <a:t>table</a:t>
            </a:r>
            <a:r>
              <a:rPr lang="en-US" sz="2000" b="0" i="0" dirty="0">
                <a:solidFill>
                  <a:srgbClr val="222222"/>
                </a:solidFill>
                <a:effectLst/>
                <a:latin typeface="Arial" panose="020B0604020202020204" pitchFamily="34" charset="0"/>
              </a:rPr>
              <a:t> in Snowflake is automatically allocated an internal stage for staging data files. In addition, you can create </a:t>
            </a:r>
            <a:r>
              <a:rPr lang="en-US" sz="2000" b="1" i="0" dirty="0">
                <a:solidFill>
                  <a:srgbClr val="222222"/>
                </a:solidFill>
                <a:effectLst/>
                <a:latin typeface="Arial" panose="020B0604020202020204" pitchFamily="34" charset="0"/>
              </a:rPr>
              <a:t>internal</a:t>
            </a:r>
            <a:r>
              <a:rPr lang="en-US" sz="2000" b="0" i="0" dirty="0">
                <a:solidFill>
                  <a:srgbClr val="222222"/>
                </a:solidFill>
                <a:effectLst/>
                <a:latin typeface="Arial" panose="020B0604020202020204" pitchFamily="34" charset="0"/>
              </a:rPr>
              <a:t> </a:t>
            </a:r>
            <a:r>
              <a:rPr lang="en-US" sz="2000" b="1" i="0" dirty="0">
                <a:solidFill>
                  <a:srgbClr val="222222"/>
                </a:solidFill>
                <a:effectLst/>
                <a:latin typeface="Arial" panose="020B0604020202020204" pitchFamily="34" charset="0"/>
              </a:rPr>
              <a:t>named</a:t>
            </a:r>
            <a:r>
              <a:rPr lang="en-US" sz="2000" b="0" i="0" dirty="0">
                <a:solidFill>
                  <a:srgbClr val="222222"/>
                </a:solidFill>
                <a:effectLst/>
                <a:latin typeface="Arial" panose="020B0604020202020204" pitchFamily="34" charset="0"/>
              </a:rPr>
              <a:t> stages</a:t>
            </a:r>
          </a:p>
          <a:p>
            <a:endParaRPr lang="en-US" sz="2000" dirty="0">
              <a:solidFill>
                <a:srgbClr val="222222"/>
              </a:solidFill>
              <a:latin typeface="Arial" panose="020B0604020202020204" pitchFamily="34" charset="0"/>
              <a:cs typeface="Arial" panose="020B0604020202020204" pitchFamily="34" charset="0"/>
            </a:endParaRPr>
          </a:p>
          <a:p>
            <a:r>
              <a:rPr lang="en-US" b="0" i="1" dirty="0">
                <a:solidFill>
                  <a:srgbClr val="222222"/>
                </a:solidFill>
                <a:effectLst/>
                <a:latin typeface="Arial" panose="020B0604020202020204" pitchFamily="34" charset="0"/>
              </a:rPr>
              <a:t>User stages are referenced using </a:t>
            </a:r>
            <a:r>
              <a:rPr lang="en-US" b="1" i="1" dirty="0">
                <a:solidFill>
                  <a:srgbClr val="222222"/>
                </a:solidFill>
                <a:effectLst/>
                <a:latin typeface="Arial" panose="020B0604020202020204" pitchFamily="34" charset="0"/>
              </a:rPr>
              <a:t>@~</a:t>
            </a:r>
            <a:endParaRPr lang="en-US" sz="2000" b="1" i="1" dirty="0">
              <a:solidFill>
                <a:srgbClr val="222222"/>
              </a:solidFill>
              <a:effectLst/>
              <a:latin typeface="Arial" panose="020B0604020202020204" pitchFamily="34" charset="0"/>
              <a:cs typeface="Arial" panose="020B0604020202020204" pitchFamily="34" charset="0"/>
            </a:endParaRPr>
          </a:p>
          <a:p>
            <a:r>
              <a:rPr lang="en-US" b="0" i="1" dirty="0">
                <a:solidFill>
                  <a:srgbClr val="222222"/>
                </a:solidFill>
                <a:effectLst/>
                <a:latin typeface="Arial" panose="020B0604020202020204" pitchFamily="34" charset="0"/>
              </a:rPr>
              <a:t>Table stages are referenced using </a:t>
            </a:r>
            <a:r>
              <a:rPr lang="en-US" b="1" i="1" dirty="0">
                <a:solidFill>
                  <a:srgbClr val="222222"/>
                </a:solidFill>
                <a:effectLst/>
                <a:latin typeface="Arial" panose="020B0604020202020204" pitchFamily="34" charset="0"/>
              </a:rPr>
              <a:t>@% </a:t>
            </a:r>
            <a:r>
              <a:rPr lang="en-US" b="0" i="1" dirty="0">
                <a:solidFill>
                  <a:srgbClr val="222222"/>
                </a:solidFill>
                <a:effectLst/>
                <a:latin typeface="Arial" panose="020B0604020202020204" pitchFamily="34" charset="0"/>
              </a:rPr>
              <a:t>and have the same name as table</a:t>
            </a:r>
            <a:endParaRPr lang="en-US" sz="2000" b="1" i="1" dirty="0">
              <a:solidFill>
                <a:srgbClr val="222222"/>
              </a:solidFill>
              <a:latin typeface="Arial" panose="020B0604020202020204" pitchFamily="34" charset="0"/>
              <a:cs typeface="Arial" panose="020B0604020202020204" pitchFamily="34" charset="0"/>
            </a:endParaRPr>
          </a:p>
          <a:p>
            <a:r>
              <a:rPr lang="en-US" b="0" i="1" dirty="0">
                <a:solidFill>
                  <a:srgbClr val="222222"/>
                </a:solidFill>
                <a:effectLst/>
                <a:latin typeface="Arial" panose="020B0604020202020204" pitchFamily="34" charset="0"/>
              </a:rPr>
              <a:t>Named stages are referenced using </a:t>
            </a:r>
            <a:r>
              <a:rPr lang="en-US" b="1" i="1" dirty="0">
                <a:solidFill>
                  <a:srgbClr val="222222"/>
                </a:solidFill>
                <a:effectLst/>
                <a:latin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p:cNvGrpSpPr>
            <a:grpSpLocks noGrp="1" noUngrp="1" noRot="1" noChangeAspect="1" noMove="1" noResize="1"/>
          </p:cNvGrpSpPr>
          <p:nvPr/>
        </p:nvGrpSpPr>
        <p:grpSpPr>
          <a:xfrm>
            <a:off x="409710" y="635715"/>
            <a:ext cx="11142208" cy="2482136"/>
            <a:chOff x="409710" y="635715"/>
            <a:chExt cx="11142208" cy="2482136"/>
          </a:xfrm>
        </p:grpSpPr>
        <p:sp>
          <p:nvSpPr>
            <p:cNvPr id="1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US" sz="4000" dirty="0">
                <a:solidFill>
                  <a:srgbClr val="FFFFFF"/>
                </a:solidFill>
              </a:rPr>
              <a:t>ACCESS Named Stages/Important commands</a:t>
            </a:r>
            <a:endParaRPr lang="en-IN" sz="4000" dirty="0">
              <a:solidFill>
                <a:srgbClr val="FFFFFF"/>
              </a:solidFill>
            </a:endParaRPr>
          </a:p>
        </p:txBody>
      </p:sp>
      <p:sp>
        <p:nvSpPr>
          <p:cNvPr id="8" name="TextBox 7"/>
          <p:cNvSpPr txBox="1"/>
          <p:nvPr/>
        </p:nvSpPr>
        <p:spPr>
          <a:xfrm>
            <a:off x="1529032" y="2646947"/>
            <a:ext cx="9694171" cy="3416320"/>
          </a:xfrm>
          <a:prstGeom prst="rect">
            <a:avLst/>
          </a:prstGeom>
          <a:noFill/>
        </p:spPr>
        <p:txBody>
          <a:bodyPr wrap="square">
            <a:spAutoFit/>
          </a:bodyPr>
          <a:lstStyle/>
          <a:p>
            <a:r>
              <a:rPr lang="en-US" b="1" dirty="0">
                <a:latin typeface="Arial" panose="020B0604020202020204" pitchFamily="34" charset="0"/>
                <a:cs typeface="Arial" panose="020B0604020202020204" pitchFamily="34" charset="0"/>
              </a:rPr>
              <a:t>PUT</a:t>
            </a:r>
            <a:r>
              <a:rPr lang="en-US" dirty="0">
                <a:latin typeface="Arial" panose="020B0604020202020204" pitchFamily="34" charset="0"/>
                <a:cs typeface="Arial" panose="020B0604020202020204" pitchFamily="34" charset="0"/>
              </a:rPr>
              <a:t> : To load the data in stages from local/file system etc. through CLI. </a:t>
            </a:r>
          </a:p>
          <a:p>
            <a:r>
              <a:rPr lang="en-US" b="1" dirty="0">
                <a:latin typeface="Arial" panose="020B0604020202020204" pitchFamily="34" charset="0"/>
                <a:cs typeface="Arial" panose="020B0604020202020204" pitchFamily="34" charset="0"/>
              </a:rPr>
              <a:t>GET</a:t>
            </a:r>
            <a:r>
              <a:rPr lang="en-US" dirty="0">
                <a:latin typeface="Arial" panose="020B0604020202020204" pitchFamily="34" charset="0"/>
                <a:cs typeface="Arial" panose="020B0604020202020204" pitchFamily="34" charset="0"/>
              </a:rPr>
              <a:t> : To load data into local machine or SFTP from Stages through CLI.</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LIST @STGNAME </a:t>
            </a:r>
            <a:r>
              <a:rPr lang="en-US" dirty="0">
                <a:latin typeface="Arial" panose="020B0604020202020204" pitchFamily="34" charset="0"/>
                <a:cs typeface="Arial" panose="020B0604020202020204" pitchFamily="34" charset="0"/>
              </a:rPr>
              <a:t>: To check how many files we have in Named Stages.</a:t>
            </a:r>
          </a:p>
          <a:p>
            <a:r>
              <a:rPr lang="en-US" b="1" dirty="0">
                <a:latin typeface="Arial" panose="020B0604020202020204" pitchFamily="34" charset="0"/>
                <a:cs typeface="Arial" panose="020B0604020202020204" pitchFamily="34" charset="0"/>
              </a:rPr>
              <a:t>REMOVE @STGNAME </a:t>
            </a:r>
            <a:r>
              <a:rPr lang="en-US" dirty="0">
                <a:latin typeface="Arial" panose="020B0604020202020204" pitchFamily="34" charset="0"/>
                <a:cs typeface="Arial" panose="020B0604020202020204" pitchFamily="34" charset="0"/>
              </a:rPr>
              <a:t>: To remove all files from Stages.</a:t>
            </a:r>
          </a:p>
          <a:p>
            <a:r>
              <a:rPr lang="en-US" b="1" dirty="0">
                <a:latin typeface="Arial" panose="020B0604020202020204" pitchFamily="34" charset="0"/>
                <a:cs typeface="Arial" panose="020B0604020202020204" pitchFamily="34" charset="0"/>
              </a:rPr>
              <a:t>REMOVE @STGNAME/filename1 </a:t>
            </a:r>
            <a:r>
              <a:rPr lang="en-US" dirty="0">
                <a:latin typeface="Arial" panose="020B0604020202020204" pitchFamily="34" charset="0"/>
                <a:cs typeface="Arial" panose="020B0604020202020204" pitchFamily="34" charset="0"/>
              </a:rPr>
              <a:t>: To remove only specific file.</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SELECT $1,$2,$3,$4 from @STGNAME </a:t>
            </a:r>
            <a:r>
              <a:rPr lang="en-US" dirty="0">
                <a:latin typeface="Arial" panose="020B0604020202020204" pitchFamily="34" charset="0"/>
                <a:cs typeface="Arial" panose="020B0604020202020204" pitchFamily="34" charset="0"/>
              </a:rPr>
              <a:t>: To retrieve the data from stages.</a:t>
            </a:r>
          </a:p>
          <a:p>
            <a:r>
              <a:rPr lang="en-US" dirty="0">
                <a:latin typeface="Arial" panose="020B0604020202020204" pitchFamily="34" charset="0"/>
                <a:cs typeface="Arial" panose="020B0604020202020204" pitchFamily="34" charset="0"/>
              </a:rPr>
              <a:t>We can Joins, Group by ,aggregation , column reordering while retrieving data from stages.</a:t>
            </a:r>
          </a:p>
          <a:p>
            <a:endParaRPr lang="en-US"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COPY FILES INTO @STAGE2 FROM @STAGE1</a:t>
            </a:r>
            <a:r>
              <a:rPr lang="en-US" dirty="0">
                <a:latin typeface="Arial" panose="020B0604020202020204" pitchFamily="34" charset="0"/>
                <a:cs typeface="Arial" panose="020B0604020202020204" pitchFamily="34" charset="0"/>
              </a:rPr>
              <a:t>: This command is used to copy data from 1 stage to another stage.</a:t>
            </a:r>
          </a:p>
        </p:txBody>
      </p:sp>
    </p:spTree>
    <p:extLst>
      <p:ext uri="{BB962C8B-B14F-4D97-AF65-F5344CB8AC3E}">
        <p14:creationId xmlns:p14="http://schemas.microsoft.com/office/powerpoint/2010/main" val="1122583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 name="Rectangle 10"/>
          <p:cNvSpPr>
            <a:spLocks noGrp="1" noRot="1" noChangeAspect="1" noMove="1" noResize="1" noEditPoints="1" noAdjustHandles="1" noChangeArrowheads="1" noChangeShapeType="1" noTextEdit="1"/>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12"/>
          <p:cNvGrpSpPr>
            <a:grpSpLocks noGrp="1" noUngrp="1" noRot="1" noChangeAspect="1" noMove="1" noResize="1"/>
          </p:cNvGrpSpPr>
          <p:nvPr/>
        </p:nvGrpSpPr>
        <p:grpSpPr>
          <a:xfrm>
            <a:off x="409710" y="635715"/>
            <a:ext cx="11142208" cy="2482136"/>
            <a:chOff x="409710" y="635715"/>
            <a:chExt cx="11142208" cy="2482136"/>
          </a:xfrm>
        </p:grpSpPr>
        <p:sp>
          <p:nvSpPr>
            <p:cNvPr id="14" name="Freeform 44"/>
            <p:cNvSpPr/>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5" name="Freeform 45"/>
            <p:cNvSpPr/>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6" name="Freeform 46"/>
            <p:cNvSpPr/>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lstStyle/>
            <a:p>
              <a:endParaRPr lang="en-US"/>
            </a:p>
          </p:txBody>
        </p:sp>
        <p:sp>
          <p:nvSpPr>
            <p:cNvPr id="17" name="Freeform 47"/>
            <p:cNvSpPr/>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lstStyle/>
            <a:p>
              <a:endParaRPr lang="en-US"/>
            </a:p>
          </p:txBody>
        </p:sp>
        <p:sp>
          <p:nvSpPr>
            <p:cNvPr id="18" name="Rectangle 17"/>
            <p:cNvSpPr>
              <a:spLocks noChangeArrowheads="1"/>
            </p:cNvSpPr>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lstStyle/>
            <a:p>
              <a:endParaRPr lang="en-US"/>
            </a:p>
          </p:txBody>
        </p:sp>
      </p:grpSp>
      <p:sp>
        <p:nvSpPr>
          <p:cNvPr id="2" name="Title 1"/>
          <p:cNvSpPr>
            <a:spLocks noGrp="1"/>
          </p:cNvSpPr>
          <p:nvPr>
            <p:ph type="title"/>
          </p:nvPr>
        </p:nvSpPr>
        <p:spPr>
          <a:xfrm>
            <a:off x="1047280" y="759805"/>
            <a:ext cx="10306520" cy="1325563"/>
          </a:xfrm>
        </p:spPr>
        <p:txBody>
          <a:bodyPr>
            <a:normAutofit/>
          </a:bodyPr>
          <a:lstStyle/>
          <a:p>
            <a:r>
              <a:rPr lang="en-IN" sz="4000" dirty="0">
                <a:solidFill>
                  <a:srgbClr val="FFFFFF"/>
                </a:solidFill>
              </a:rPr>
              <a:t>PUT Commands</a:t>
            </a:r>
          </a:p>
        </p:txBody>
      </p:sp>
      <p:sp>
        <p:nvSpPr>
          <p:cNvPr id="8" name="TextBox 7"/>
          <p:cNvSpPr txBox="1"/>
          <p:nvPr/>
        </p:nvSpPr>
        <p:spPr>
          <a:xfrm>
            <a:off x="1349616" y="2177172"/>
            <a:ext cx="9336905" cy="3231654"/>
          </a:xfrm>
          <a:prstGeom prst="rect">
            <a:avLst/>
          </a:prstGeom>
          <a:noFill/>
        </p:spPr>
        <p:txBody>
          <a:bodyPr wrap="square">
            <a:spAutoFit/>
          </a:bodyPr>
          <a:lstStyle/>
          <a:p>
            <a:pPr algn="l"/>
            <a:r>
              <a:rPr lang="en-US" b="0" i="0" dirty="0">
                <a:solidFill>
                  <a:srgbClr val="000000"/>
                </a:solidFill>
                <a:effectLst/>
                <a:latin typeface="Arial" panose="020B0604020202020204" pitchFamily="34" charset="0"/>
              </a:rPr>
              <a:t>Uploads (i.e. stages) data files from a local directory/folder on a client machine to one of the following Snowflake stages:</a:t>
            </a:r>
          </a:p>
          <a:p>
            <a:pPr algn="l">
              <a:buFont typeface="Arial" panose="020B0604020202020204" pitchFamily="34" charset="0"/>
              <a:buChar char="•"/>
            </a:pPr>
            <a:r>
              <a:rPr lang="en-US" b="0" i="0" dirty="0">
                <a:solidFill>
                  <a:srgbClr val="000000"/>
                </a:solidFill>
                <a:effectLst/>
                <a:latin typeface="Arial" panose="020B0604020202020204" pitchFamily="34" charset="0"/>
              </a:rPr>
              <a:t>Named internal stage.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a specified table.</a:t>
            </a:r>
          </a:p>
          <a:p>
            <a:pPr algn="l">
              <a:buFont typeface="Arial" panose="020B0604020202020204" pitchFamily="34" charset="0"/>
              <a:buChar char="•"/>
            </a:pPr>
            <a:r>
              <a:rPr lang="en-US" b="0" i="0" dirty="0">
                <a:solidFill>
                  <a:srgbClr val="000000"/>
                </a:solidFill>
                <a:effectLst/>
                <a:latin typeface="Arial" panose="020B0604020202020204" pitchFamily="34" charset="0"/>
              </a:rPr>
              <a:t>Internal stage for the current user.</a:t>
            </a:r>
          </a:p>
          <a:p>
            <a:pPr algn="l">
              <a:buFont typeface="Arial" panose="020B0604020202020204" pitchFamily="34" charset="0"/>
              <a:buChar char="•"/>
            </a:pPr>
            <a:endParaRPr lang="en-US" dirty="0">
              <a:solidFill>
                <a:srgbClr val="000000"/>
              </a:solidFill>
              <a:latin typeface="Arial" panose="020B0604020202020204" pitchFamily="34" charset="0"/>
            </a:endParaRPr>
          </a:p>
          <a:p>
            <a:pPr algn="l">
              <a:buFont typeface="Arial" panose="020B0604020202020204" pitchFamily="34" charset="0"/>
              <a:buChar char="•"/>
            </a:pPr>
            <a:r>
              <a:rPr lang="en-US" b="0" i="0" dirty="0">
                <a:solidFill>
                  <a:srgbClr val="000000"/>
                </a:solidFill>
                <a:effectLst/>
                <a:latin typeface="Arial" panose="020B0604020202020204" pitchFamily="34" charset="0"/>
              </a:rPr>
              <a:t>Syntax: PUT file://&lt;path_to_file&gt;/&lt;filename&gt; </a:t>
            </a:r>
            <a:r>
              <a:rPr lang="en-US" b="0" i="0" dirty="0" err="1">
                <a:solidFill>
                  <a:srgbClr val="000000"/>
                </a:solidFill>
                <a:effectLst/>
                <a:latin typeface="Arial" panose="020B0604020202020204" pitchFamily="34" charset="0"/>
              </a:rPr>
              <a:t>internalStage</a:t>
            </a:r>
            <a:endParaRPr lang="en-US" b="0" i="0" dirty="0">
              <a:solidFill>
                <a:srgbClr val="000000"/>
              </a:solidFill>
              <a:effectLst/>
              <a:latin typeface="Arial" panose="020B0604020202020204" pitchFamily="34" charset="0"/>
            </a:endParaRPr>
          </a:p>
          <a:p>
            <a:pPr algn="l"/>
            <a:r>
              <a:rPr lang="en-US" dirty="0">
                <a:solidFill>
                  <a:srgbClr val="000000"/>
                </a:solidFill>
                <a:latin typeface="Arial" panose="020B0604020202020204" pitchFamily="34" charset="0"/>
              </a:rPr>
              <a:t>    </a:t>
            </a:r>
            <a:r>
              <a:rPr lang="en-US" sz="1400" dirty="0">
                <a:solidFill>
                  <a:srgbClr val="000000"/>
                </a:solidFill>
                <a:latin typeface="Arial" panose="020B0604020202020204" pitchFamily="34" charset="0"/>
              </a:rPr>
              <a:t>You must include the drive and backslash in the path (e.g. </a:t>
            </a:r>
            <a:r>
              <a:rPr lang="en-US" sz="1400" dirty="0">
                <a:solidFill>
                  <a:srgbClr val="000000"/>
                </a:solidFill>
                <a:latin typeface="Arial" panose="020B0604020202020204" pitchFamily="34" charset="0"/>
                <a:hlinkClick r:id="rId3" action="ppaction://hlinkfile"/>
              </a:rPr>
              <a:t>file://C:\temp\load</a:t>
            </a:r>
            <a:r>
              <a:rPr lang="en-US" sz="1400" dirty="0">
                <a:solidFill>
                  <a:srgbClr val="000000"/>
                </a:solidFill>
                <a:latin typeface="Arial" panose="020B0604020202020204" pitchFamily="34" charset="0"/>
              </a:rPr>
              <a:t>)</a:t>
            </a:r>
          </a:p>
          <a:p>
            <a:pPr algn="l"/>
            <a:r>
              <a:rPr lang="en-US" sz="1400" dirty="0">
                <a:solidFill>
                  <a:srgbClr val="000000"/>
                </a:solidFill>
                <a:latin typeface="Arial" panose="020B0604020202020204" pitchFamily="34" charset="0"/>
              </a:rPr>
              <a:t>If the stage name or path includes spaces or special characters, it must be enclosed in single quotes (e.g. '@"my stage"' for a stage named "my stage")</a:t>
            </a:r>
          </a:p>
          <a:p>
            <a:pPr algn="l"/>
            <a:endParaRPr lang="en-US" sz="1400" b="0" i="0" dirty="0">
              <a:solidFill>
                <a:srgbClr val="000000"/>
              </a:solidFill>
              <a:effectLst/>
              <a:latin typeface="Arial" panose="020B0604020202020204" pitchFamily="34" charset="0"/>
            </a:endParaRPr>
          </a:p>
          <a:p>
            <a:pPr algn="l"/>
            <a:endParaRPr lang="en-US" b="0" i="0" dirty="0">
              <a:solidFill>
                <a:srgbClr val="000000"/>
              </a:solidFill>
              <a:effectLst/>
              <a:latin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33966</TotalTime>
  <Words>1767</Words>
  <Application>Microsoft Office PowerPoint</Application>
  <PresentationFormat>Widescreen</PresentationFormat>
  <Paragraphs>174</Paragraphs>
  <Slides>14</Slides>
  <Notes>6</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14</vt:i4>
      </vt:variant>
    </vt:vector>
  </HeadingPairs>
  <TitlesOfParts>
    <vt:vector size="23" baseType="lpstr">
      <vt:lpstr>Algerian</vt:lpstr>
      <vt:lpstr>Arial</vt:lpstr>
      <vt:lpstr>Calibri</vt:lpstr>
      <vt:lpstr>Calibri Light</vt:lpstr>
      <vt:lpstr>Google Sans</vt:lpstr>
      <vt:lpstr>Inter</vt:lpstr>
      <vt:lpstr>Office Theme</vt:lpstr>
      <vt:lpstr>Office Theme</vt:lpstr>
      <vt:lpstr>Office Theme</vt:lpstr>
      <vt:lpstr>SNOWFLAKE TRAININGs</vt:lpstr>
      <vt:lpstr>FILE FORMAT in SNOWFLAKE</vt:lpstr>
      <vt:lpstr>FILE FORMAT in SNOWFLAKE</vt:lpstr>
      <vt:lpstr>Stages in Snowflake</vt:lpstr>
      <vt:lpstr>STAGES in Snowflake </vt:lpstr>
      <vt:lpstr>STAGE in Details </vt:lpstr>
      <vt:lpstr>Internal Stages in details</vt:lpstr>
      <vt:lpstr>ACCESS Named Stages/Important commands</vt:lpstr>
      <vt:lpstr>PUT Commands</vt:lpstr>
      <vt:lpstr>COPY INTO</vt:lpstr>
      <vt:lpstr>GET Commands</vt:lpstr>
      <vt:lpstr>COPY Command</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SNOWFLAKE WEBINAR</dc:title>
  <dc:creator>Kaushal, Vishal</dc:creator>
  <cp:lastModifiedBy>Pranshu Sharma</cp:lastModifiedBy>
  <cp:revision>30</cp:revision>
  <dcterms:created xsi:type="dcterms:W3CDTF">2022-09-19T16:20:00Z</dcterms:created>
  <dcterms:modified xsi:type="dcterms:W3CDTF">2024-04-14T06:36:16Z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40241FC27DB2400C8E05828D00CB7F80</vt:lpwstr>
  </property>
  <property fmtid="{D5CDD505-2E9C-101B-9397-08002B2CF9AE}" pid="3" name="KSOProductBuildVer">
    <vt:lpwstr>1033-11.2.0.11513</vt:lpwstr>
  </property>
</Properties>
</file>