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12"/>
  </p:notesMasterIdLst>
  <p:sldIdLst>
    <p:sldId id="256" r:id="rId4"/>
    <p:sldId id="547" r:id="rId5"/>
    <p:sldId id="263" r:id="rId6"/>
    <p:sldId id="543" r:id="rId7"/>
    <p:sldId id="544" r:id="rId8"/>
    <p:sldId id="545" r:id="rId9"/>
    <p:sldId id="548" r:id="rId10"/>
    <p:sldId id="4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3FE7C-1A25-42A8-87CD-9E889CE7869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4370-5186-42EF-9176-13524C8DE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2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4322-D9DE-905C-696B-86075DB7C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1FAD7-5571-6042-71F0-19DE454E0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D137-6BBD-5697-7B2D-DAFB5FC6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F09F-07A7-4DF7-E76E-FCF33D06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BE4D-7666-92D6-2925-834C1067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8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13A1-080D-E296-4704-B900AA19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015AC-8C4B-509D-FE07-3E789B49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1B26-0A07-BB90-4521-F8796450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77DF-28FC-E1CF-60CC-68BDEE19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E15E-14AD-A10E-3E7B-B1D3A11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14E35-7485-565E-156A-AFC5475CA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43D92-D623-0B3C-5339-5143CF55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9E8F-C948-71AC-EBA7-D83A696F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24EF-C240-4A10-0B1C-96159FBE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E022-FC19-82AA-58EB-FDF79F7B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85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0DD0-7627-5E78-A727-9F12A4D4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25CC-CFF2-25F1-A3F4-7F9C6CA8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DC14-06F9-03D7-52D5-9FFF8767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444E-9EE9-41CC-B3F2-7CF7C3E63D2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7C88-6B71-F1EC-1612-52E0EEFE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1429-429A-4F99-83DC-2FC1355B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B061-F6CD-4D3F-96E4-066957B93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19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4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6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19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0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99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2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3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488-B9C5-113C-2B3A-F2FE89B0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55D2-FD92-CB22-94D5-66C216AC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0183-32D1-BE5A-EB2D-00224D8E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25B5-9684-18ED-D540-21DD4180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68AB-DC31-D5E3-85F9-C5EB1F74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27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84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79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61DF-916A-42A7-AA62-DA98D565A37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E375-27E5-4EB8-95C7-4D5D017667A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58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-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DBB59C-D2A2-744D-8380-5FC3D0B653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537" y="6492163"/>
            <a:ext cx="212213" cy="1943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F1D5-B8FC-4848-A581-16004B5610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512763"/>
            <a:ext cx="11430000" cy="91440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1" i="0" cap="all" spc="-1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5" name="Text Placeholder 5951">
            <a:extLst>
              <a:ext uri="{FF2B5EF4-FFF2-40B4-BE49-F238E27FC236}">
                <a16:creationId xmlns:a16="http://schemas.microsoft.com/office/drawing/2014/main" id="{6B768EB5-2760-42C1-970B-A5A9EDA66E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473156"/>
            <a:ext cx="11430000" cy="3933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DA9FDD9E-11E9-4793-8158-2B538457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3868" y="6494180"/>
            <a:ext cx="342900" cy="215444"/>
          </a:xfrm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8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D0E20-A8EA-7649-BCE4-7A7D7FDDCC8F}"/>
              </a:ext>
            </a:extLst>
          </p:cNvPr>
          <p:cNvSpPr/>
          <p:nvPr userDrawn="1"/>
        </p:nvSpPr>
        <p:spPr>
          <a:xfrm>
            <a:off x="636014" y="6491347"/>
            <a:ext cx="21531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2019 Snowflake </a:t>
            </a:r>
            <a:r>
              <a:rPr lang="en-US" sz="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Inc. All Rights Reserved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502208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EF2D-958B-6793-3324-D6A2F2DC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12FAB-D878-ABCF-AFF9-636FBD84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E81D-732A-6777-EA7D-D3F062ED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F8ED-55A4-5130-51E9-2C03F5A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005F-0700-BF98-04BA-E7B94E9F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EC80-E954-8740-28FD-2F6B2322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FADE-39D6-62DE-F54C-848139FB0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0605C-C2A5-95B7-810B-CCD56454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087CE-DC94-61EA-B452-96E645C8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B9F2-7421-16DD-5E3D-23127D27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BC70-2182-1BE1-F94A-AE4DB427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06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49F0-FA1E-261C-2883-083A8DA2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074E-E010-472D-52E8-60D58A93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3EA4D-2A4F-7C9F-62CE-D88244C47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B217B-F056-0C5D-3CA3-C0CCBEB7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26826-9D39-CE1D-B157-258D897F5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8D4F6-333E-8D34-CD6D-424052FF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E489D-A768-C7E1-7C6D-EEA42669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8CE8E-27E3-F01B-6BAC-2BACD2DF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39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99F-E537-06E8-F842-6132C3FE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45B61-F84A-2BF2-ACDE-572BF7B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EC2DE-5767-9C7B-BF13-6B40AE0F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A7C12-70F5-06D9-8663-6C111201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4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B5C6C-8CAE-2A98-14BA-01E034C5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DA42A-75BD-3D46-0710-1F9318CC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6CEE-BC52-B527-15D6-961A1FC2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3D7E-2176-989A-95CD-9462F143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E166-D158-01C5-C8F8-563D68FD7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AD559-5CC4-548C-715F-4B0A34129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B9343-0C1F-E5D9-7DF1-78C7C967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13490-48FD-5CE1-7C92-B97F145C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9924-BA29-C767-1236-B45D1F4E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D890-BCCD-3CCC-95EE-D0BA8DAE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30EAB-1B22-28C1-11E9-43724091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2053E-8AE4-DDAD-8134-9357E10A1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D6849-ED81-E572-FC7A-60B8B2D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CE59-A3F7-922B-85F6-7B750155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259DD-2E0B-6DBF-1A3F-FCF5255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ACD54-9899-DA79-28A3-686721B5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DF62C-A9BA-D3C1-F0B5-18215458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16F5-114E-11E3-C513-AD2DD7239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2149-8FAC-90F9-1137-18A1F4992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2CF6-16F0-744D-5028-C436E0313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E7942-B67C-0BC9-E54A-23AF137B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94F1-22AB-6D3A-BD9D-84B4727B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E9C4-F582-2134-3BA8-38964AACE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444E-9EE9-41CC-B3F2-7CF7C3E63D25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779F-29A7-6E0B-3E6D-DF9C481BA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2DFD-A487-82B6-14D6-6FA2C8E16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B061-F6CD-4D3F-96E4-066957B93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5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BDFC-C394-4238-80D4-B3F3044ABCF1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057550-1781-451D-8937-266CA918A3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6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98C1F-E998-EC19-4A56-89B6D3A29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1920240"/>
            <a:ext cx="4805996" cy="3644707"/>
          </a:xfrm>
        </p:spPr>
        <p:txBody>
          <a:bodyPr anchor="t">
            <a:normAutofit/>
          </a:bodyPr>
          <a:lstStyle/>
          <a:p>
            <a:pPr algn="l"/>
            <a:r>
              <a:rPr lang="en-IN" sz="4000" dirty="0">
                <a:solidFill>
                  <a:schemeClr val="tx2"/>
                </a:solidFill>
                <a:latin typeface="Algerian" panose="04020705040A02060702" pitchFamily="82" charset="0"/>
              </a:rPr>
              <a:t>SNOWFLAKE TRAININGs</a:t>
            </a:r>
          </a:p>
        </p:txBody>
      </p:sp>
      <p:pic>
        <p:nvPicPr>
          <p:cNvPr id="7" name="Graphic 6" descr="Snowflake">
            <a:extLst>
              <a:ext uri="{FF2B5EF4-FFF2-40B4-BE49-F238E27FC236}">
                <a16:creationId xmlns:a16="http://schemas.microsoft.com/office/drawing/2014/main" id="{1FC1C4F0-9F29-3194-1447-66038E834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3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1B9412-00A4-385D-F9E7-78114AD08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WHAT WE WILL LEARN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9AE4-931E-9C8F-BC78-0964D554B4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73155"/>
            <a:ext cx="11430000" cy="4581135"/>
          </a:xfrm>
        </p:spPr>
        <p:txBody>
          <a:bodyPr/>
          <a:lstStyle/>
          <a:p>
            <a:r>
              <a:rPr lang="en-IN" dirty="0"/>
              <a:t>1- TIME TRAVEL </a:t>
            </a:r>
          </a:p>
          <a:p>
            <a:r>
              <a:rPr lang="en-IN" dirty="0"/>
              <a:t>2- HOW IT WORKS</a:t>
            </a:r>
          </a:p>
          <a:p>
            <a:r>
              <a:rPr lang="en-IN" dirty="0"/>
              <a:t>3- HOW WE CAN CONFIGURE IT &amp; MAX RETENTION PERIOD</a:t>
            </a:r>
          </a:p>
          <a:p>
            <a:r>
              <a:rPr lang="en-IN" dirty="0">
                <a:highlight>
                  <a:srgbClr val="FFFF00"/>
                </a:highlight>
              </a:rPr>
              <a:t>4- HOW WE CAN ROLL BACK OUR DATA</a:t>
            </a:r>
          </a:p>
          <a:p>
            <a:r>
              <a:rPr lang="en-IN" dirty="0"/>
              <a:t>5- HOW WE CAN ROLLBACK OUR </a:t>
            </a:r>
            <a:r>
              <a:rPr lang="en-IN" dirty="0" err="1"/>
              <a:t>DATABASE,iF</a:t>
            </a:r>
            <a:r>
              <a:rPr lang="en-IN" dirty="0"/>
              <a:t> MY DATABASE IS DROPPED?</a:t>
            </a:r>
          </a:p>
          <a:p>
            <a:r>
              <a:rPr lang="en-IN" dirty="0"/>
              <a:t>6- FAIL SAFE &amp; HOW IT WORKS</a:t>
            </a:r>
          </a:p>
          <a:p>
            <a:r>
              <a:rPr lang="en-IN" dirty="0"/>
              <a:t>7- COST ASSOICATED WITH IT &amp; HOW WE CAN SEE ASSIGNED BYTES per TABLE </a:t>
            </a:r>
          </a:p>
          <a:p>
            <a:r>
              <a:rPr lang="en-IN" dirty="0"/>
              <a:t>8- What is zero Copy Clone and How it works?</a:t>
            </a:r>
          </a:p>
          <a:p>
            <a:r>
              <a:rPr lang="en-IN" dirty="0"/>
              <a:t>9- How can we check cost associated with all tables during cloning?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83B7-0051-6E8E-B299-EA793D13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FFCD8-BAF7-44EA-95CE-870C52ACE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70" y="512763"/>
            <a:ext cx="11452860" cy="723900"/>
          </a:xfrm>
        </p:spPr>
        <p:txBody>
          <a:bodyPr/>
          <a:lstStyle/>
          <a:p>
            <a:r>
              <a:rPr lang="en-US" dirty="0"/>
              <a:t>TIME TRAVEL in 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835A42-8994-414D-8B2B-C07779CFC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914" y="1257617"/>
            <a:ext cx="11136086" cy="4642439"/>
          </a:xfrm>
        </p:spPr>
        <p:txBody>
          <a:bodyPr/>
          <a:lstStyle/>
          <a:p>
            <a:pPr algn="l"/>
            <a:r>
              <a:rPr lang="en-US" b="1" i="1" dirty="0"/>
              <a:t>Snowflake TimeTravel features let user access the historical data up to 90days.</a:t>
            </a:r>
          </a:p>
          <a:p>
            <a:pPr algn="l"/>
            <a:r>
              <a:rPr lang="en-US" b="1" i="1" dirty="0"/>
              <a:t>Time travel can be used for below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Restoring data-related objects (tables, schemas, and databases) that might have been accidentally or intentionally deleted.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Duplicating and backing up data from key points in the past.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Analyzing data usage/manipulation over specified periods of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532F-B6FC-4D45-9AC5-5E158E8F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8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B31AC3E-3D2E-F859-A58D-DE87F5D0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11" y="2964581"/>
            <a:ext cx="6583136" cy="28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FFCD8-BAF7-44EA-95CE-870C52ACE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70" y="512763"/>
            <a:ext cx="11452860" cy="723900"/>
          </a:xfrm>
        </p:spPr>
        <p:txBody>
          <a:bodyPr/>
          <a:lstStyle/>
          <a:p>
            <a:r>
              <a:rPr lang="en-US" dirty="0"/>
              <a:t>TIME TRAVEL in 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835A42-8994-414D-8B2B-C07779CFC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570" y="1257617"/>
            <a:ext cx="11103429" cy="472952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/>
              <a:t>Key Component for Time Travel is Data Retention Period.</a:t>
            </a:r>
          </a:p>
          <a:p>
            <a:pPr algn="l"/>
            <a:r>
              <a:rPr lang="en-US" b="1" dirty="0"/>
              <a:t>Some Important points about Data Retention Period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1-By Default it is 1day(24Hrs) for all Snowflake accounts (in Any Edition)</a:t>
            </a:r>
          </a:p>
          <a:p>
            <a:pPr algn="l"/>
            <a:r>
              <a:rPr lang="en-US" dirty="0"/>
              <a:t>2-If you update data retention period to 0 days, It means you can not access the historical data.</a:t>
            </a:r>
          </a:p>
          <a:p>
            <a:pPr algn="l"/>
            <a:r>
              <a:rPr lang="en-US" dirty="0"/>
              <a:t>3- You can update to 90days for Permanent Tables (If you are using Enterprise edition or above)</a:t>
            </a:r>
          </a:p>
          <a:p>
            <a:pPr algn="l"/>
            <a:r>
              <a:rPr lang="en-US" dirty="0"/>
              <a:t> 4-To Update the Retention period : </a:t>
            </a:r>
          </a:p>
          <a:p>
            <a:pPr algn="l"/>
            <a:r>
              <a:rPr lang="en-US" b="1" i="1" dirty="0">
                <a:highlight>
                  <a:srgbClr val="FFFF00"/>
                </a:highlight>
              </a:rPr>
              <a:t> ALTER TABLE TABLENAME SET DATA_RETENTION_TIME_IN_DAYS=Values;</a:t>
            </a:r>
          </a:p>
          <a:p>
            <a:pPr algn="l"/>
            <a:endParaRPr lang="en-US" b="1" i="1" dirty="0">
              <a:highlight>
                <a:srgbClr val="FFFF00"/>
              </a:highlight>
            </a:endParaRPr>
          </a:p>
          <a:p>
            <a:pPr algn="l"/>
            <a:r>
              <a:rPr lang="en-US" dirty="0"/>
              <a:t>5-To check your table data retention period : </a:t>
            </a:r>
          </a:p>
          <a:p>
            <a:pPr algn="l"/>
            <a:r>
              <a:rPr lang="en-US" dirty="0"/>
              <a:t>Run </a:t>
            </a:r>
            <a:r>
              <a:rPr lang="en-US" b="1" i="1" dirty="0">
                <a:highlight>
                  <a:srgbClr val="FFFF00"/>
                </a:highlight>
              </a:rPr>
              <a:t>SHOW TABLES &lt;</a:t>
            </a:r>
            <a:r>
              <a:rPr lang="en-US" b="1" i="1" dirty="0" err="1">
                <a:highlight>
                  <a:srgbClr val="FFFF00"/>
                </a:highlight>
              </a:rPr>
              <a:t>TableName</a:t>
            </a:r>
            <a:r>
              <a:rPr lang="en-US" b="1" i="1" dirty="0">
                <a:highlight>
                  <a:srgbClr val="FFFF00"/>
                </a:highlight>
              </a:rPr>
              <a:t>&gt; </a:t>
            </a:r>
            <a:r>
              <a:rPr lang="en-US" dirty="0"/>
              <a:t> In Result (</a:t>
            </a:r>
            <a:r>
              <a:rPr lang="en-US" dirty="0" err="1"/>
              <a:t>Retention_time</a:t>
            </a:r>
            <a:r>
              <a:rPr lang="en-US" dirty="0"/>
              <a:t> ) will help you to know about this</a:t>
            </a:r>
          </a:p>
          <a:p>
            <a:pPr algn="l"/>
            <a:r>
              <a:rPr lang="en-US" dirty="0"/>
              <a:t>Or Run </a:t>
            </a:r>
            <a:r>
              <a:rPr lang="en-US" b="1" i="1" dirty="0">
                <a:highlight>
                  <a:srgbClr val="FFFF00"/>
                </a:highlight>
              </a:rPr>
              <a:t>Select * from </a:t>
            </a:r>
            <a:r>
              <a:rPr lang="en-US" b="1" i="1" dirty="0" err="1">
                <a:highlight>
                  <a:srgbClr val="FFFF00"/>
                </a:highlight>
              </a:rPr>
              <a:t>Database.INFORMATION_SCHEMA.TABLES</a:t>
            </a:r>
            <a:r>
              <a:rPr lang="en-US" dirty="0"/>
              <a:t> (It will give you the list of all tables under that database)</a:t>
            </a:r>
          </a:p>
          <a:p>
            <a:pPr algn="l"/>
            <a:endParaRPr lang="en-US" b="1" i="1" dirty="0">
              <a:highlight>
                <a:srgbClr val="FFFF00"/>
              </a:highlight>
            </a:endParaRPr>
          </a:p>
          <a:p>
            <a:pPr algn="l"/>
            <a:endParaRPr lang="en-US" b="1" i="1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532F-B6FC-4D45-9AC5-5E158E8F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8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FFCD8-BAF7-44EA-95CE-870C52ACE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70" y="512763"/>
            <a:ext cx="11452860" cy="723900"/>
          </a:xfrm>
        </p:spPr>
        <p:txBody>
          <a:bodyPr/>
          <a:lstStyle/>
          <a:p>
            <a:r>
              <a:rPr lang="en-US" dirty="0"/>
              <a:t>TIME TRAVEL in 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835A42-8994-414D-8B2B-C07779CFC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570" y="1257617"/>
            <a:ext cx="11103429" cy="4729526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/>
              <a:t>Query Historical Data </a:t>
            </a:r>
          </a:p>
          <a:p>
            <a:pPr algn="l"/>
            <a:r>
              <a:rPr lang="en-US" dirty="0"/>
              <a:t>You can query your deleted data by three ways.</a:t>
            </a:r>
          </a:p>
          <a:p>
            <a:pPr algn="l"/>
            <a:r>
              <a:rPr lang="en-US" dirty="0"/>
              <a:t>1- At Specific time or day:</a:t>
            </a:r>
          </a:p>
          <a:p>
            <a:pPr algn="l"/>
            <a:r>
              <a:rPr lang="en-US" b="1" i="1" dirty="0">
                <a:highlight>
                  <a:srgbClr val="FFFF00"/>
                </a:highlight>
              </a:rPr>
              <a:t> </a:t>
            </a:r>
            <a:r>
              <a:rPr lang="en-US" sz="2000" b="1" i="1" dirty="0">
                <a:highlight>
                  <a:srgbClr val="FFFF00"/>
                </a:highlight>
              </a:rPr>
              <a:t>Select * from Table at(timestamp =&gt; 'Fri, 01 May 2015 16:20:00 -0700'::</a:t>
            </a:r>
            <a:r>
              <a:rPr lang="en-US" sz="2000" b="1" i="1" dirty="0" err="1">
                <a:highlight>
                  <a:srgbClr val="FFFF00"/>
                </a:highlight>
              </a:rPr>
              <a:t>timestamp_tz</a:t>
            </a:r>
            <a:r>
              <a:rPr lang="en-US" sz="2000" b="1" i="1" dirty="0">
                <a:highlight>
                  <a:srgbClr val="FFFF00"/>
                </a:highlight>
              </a:rPr>
              <a:t>);</a:t>
            </a:r>
            <a:endParaRPr lang="en-US" b="1" i="1" dirty="0">
              <a:highlight>
                <a:srgbClr val="FFFF00"/>
              </a:highlight>
            </a:endParaRPr>
          </a:p>
          <a:p>
            <a:pPr algn="l"/>
            <a:endParaRPr lang="en-US" b="1" i="1" dirty="0">
              <a:highlight>
                <a:srgbClr val="FFFF00"/>
              </a:highlight>
            </a:endParaRPr>
          </a:p>
          <a:p>
            <a:pPr algn="l"/>
            <a:r>
              <a:rPr lang="en-US" dirty="0"/>
              <a:t>2-To query for 5/10 min back data : </a:t>
            </a:r>
          </a:p>
          <a:p>
            <a:pPr algn="l"/>
            <a:r>
              <a:rPr lang="en-US" sz="2000" b="1" i="1" dirty="0">
                <a:highlight>
                  <a:srgbClr val="FFFF00"/>
                </a:highlight>
              </a:rPr>
              <a:t>Select * from Table at (offset =&gt;-60*5);</a:t>
            </a:r>
          </a:p>
          <a:p>
            <a:pPr algn="l"/>
            <a:endParaRPr lang="en-US" b="1" i="1" dirty="0">
              <a:highlight>
                <a:srgbClr val="FFFF00"/>
              </a:highlight>
            </a:endParaRPr>
          </a:p>
          <a:p>
            <a:pPr algn="l"/>
            <a:r>
              <a:rPr lang="en-US" dirty="0"/>
              <a:t>3- If you want to access for any query id :</a:t>
            </a:r>
          </a:p>
          <a:p>
            <a:pPr algn="l"/>
            <a:r>
              <a:rPr lang="en-US" b="1" i="1" dirty="0">
                <a:highlight>
                  <a:srgbClr val="FFFF00"/>
                </a:highlight>
              </a:rPr>
              <a:t>select * from table before(statement =&gt; '8e5d0ca9-005e-44e6-b858-a8f5b37c5726');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532F-B6FC-4D45-9AC5-5E158E8F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8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5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FFCD8-BAF7-44EA-95CE-870C52ACE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70" y="512763"/>
            <a:ext cx="11452860" cy="723900"/>
          </a:xfrm>
        </p:spPr>
        <p:txBody>
          <a:bodyPr/>
          <a:lstStyle/>
          <a:p>
            <a:r>
              <a:rPr lang="en-US" dirty="0"/>
              <a:t>FAIL SAFE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835A42-8994-414D-8B2B-C07779CFC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570" y="1257617"/>
            <a:ext cx="11103429" cy="472952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Once our retention time period is over, then our data enter in Fail safe zone.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Fail-safe provides a (non-configurable) 7-day period during which historical data may be recoverable by Snowflake. This period starts immediately after the Time Travel retention period ends.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Fail-safe is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provided as a means for accessing historical data after the Time Travel retention period has ended. It is for use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 Snowflake to recover data that may have been lost or damaged due to extreme operational failures.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532F-B6FC-4D45-9AC5-5E158E8F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lIns="91440" tIns="45720" rIns="91440" bIns="45720" anchor="b" anchorCtr="0">
            <a:spAutoFit/>
          </a:bodyPr>
          <a:lstStyle>
            <a:lvl1pPr algn="r">
              <a:defRPr lang="uk-UA" sz="800" b="0" i="0" kern="120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fld id="{9A68FE36-BDA6-4A87-8648-115964FC28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263DB-1A9F-6261-747B-50AC65DB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4" y="3705152"/>
            <a:ext cx="10040248" cy="25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31F8B-CF7C-29AA-3117-DD512DCF4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ZERO COPY CLONE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A222-CE41-CF00-0901-EF69B3200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473155"/>
            <a:ext cx="11430000" cy="4872081"/>
          </a:xfrm>
        </p:spPr>
        <p:txBody>
          <a:bodyPr/>
          <a:lstStyle/>
          <a:p>
            <a:r>
              <a:rPr lang="en-IN" b="1" dirty="0"/>
              <a:t>Important points to remember </a:t>
            </a:r>
          </a:p>
          <a:p>
            <a:pPr algn="l"/>
            <a:r>
              <a:rPr lang="en-IN" dirty="0"/>
              <a:t>1- Snowflake clone object create independent Metadata object but refer the same micro partitions.</a:t>
            </a:r>
            <a:br>
              <a:rPr lang="en-IN" dirty="0"/>
            </a:br>
            <a:r>
              <a:rPr lang="en-IN" dirty="0"/>
              <a:t>2- As it refer the same Micro Partitions so no storage cost associated with it.</a:t>
            </a:r>
          </a:p>
          <a:p>
            <a:pPr algn="l"/>
            <a:r>
              <a:rPr lang="en-IN" dirty="0"/>
              <a:t>3- Cloned and Parent objects both are independent and there will not be any impact if we update other.</a:t>
            </a:r>
          </a:p>
          <a:p>
            <a:pPr algn="l"/>
            <a:r>
              <a:rPr lang="en-IN" dirty="0"/>
              <a:t>4- We can clone DATABASE,SCHEMA and all SCHEMA level objects.</a:t>
            </a:r>
          </a:p>
          <a:p>
            <a:pPr algn="l"/>
            <a:r>
              <a:rPr lang="en-IN" dirty="0"/>
              <a:t>5-If we clone the Database then Except Internal Stage and External tables all objects will be copied.</a:t>
            </a:r>
          </a:p>
          <a:p>
            <a:pPr algn="l"/>
            <a:r>
              <a:rPr lang="en-IN" dirty="0"/>
              <a:t>6-IF We clone Database then no Role access will be copied for Database level but Child object like Schema and Tables access will be copied.</a:t>
            </a:r>
          </a:p>
          <a:p>
            <a:pPr algn="l"/>
            <a:r>
              <a:rPr lang="en-IN" dirty="0"/>
              <a:t>7- If we have table with Sequence and Cluster key and we clone then these two will also be cloned.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FEE7-A23B-7789-F4EC-283BEAF95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68FE36-BDA6-4A87-8648-115964FC28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7EE2-F765-D456-DFAF-CEEB8AA2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3566160"/>
            <a:ext cx="5272888" cy="24875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800" dirty="0"/>
              <a:t>                            </a:t>
            </a:r>
            <a:r>
              <a:rPr lang="en-IN" sz="4800" dirty="0">
                <a:latin typeface="Algerian" panose="04020705040A02060702" pitchFamily="82" charset="0"/>
              </a:rPr>
              <a:t>THANK  YOU</a:t>
            </a:r>
            <a:endParaRPr lang="en-IN" sz="1800" dirty="0">
              <a:latin typeface="Algerian" panose="04020705040A02060702" pitchFamily="82" charset="0"/>
            </a:endParaRP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59DB51A-6509-E397-FAB7-7A2FC03F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38035</TotalTime>
  <Words>637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Gill Sans MT</vt:lpstr>
      <vt:lpstr>Office Theme</vt:lpstr>
      <vt:lpstr>Office Theme</vt:lpstr>
      <vt:lpstr>Gallery</vt:lpstr>
      <vt:lpstr>SNOWFLAKE TRAININGs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WEBINAR</dc:title>
  <dc:creator>Kaushal, Vishal</dc:creator>
  <cp:lastModifiedBy>Pranshu Sharma</cp:lastModifiedBy>
  <cp:revision>30</cp:revision>
  <dcterms:created xsi:type="dcterms:W3CDTF">2022-09-19T16:20:53Z</dcterms:created>
  <dcterms:modified xsi:type="dcterms:W3CDTF">2024-03-20T03:53:15Z</dcterms:modified>
</cp:coreProperties>
</file>