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59" r:id="rId4"/>
    <p:sldId id="260" r:id="rId5"/>
    <p:sldId id="264" r:id="rId6"/>
    <p:sldId id="258" r:id="rId7"/>
    <p:sldId id="263" r:id="rId8"/>
    <p:sldId id="262" r:id="rId9"/>
    <p:sldId id="265" r:id="rId10"/>
    <p:sldId id="267" r:id="rId11"/>
    <p:sldId id="2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7FEF84-1CDF-4C1B-8B03-1817176FF59C}" type="datetimeFigureOut">
              <a:rPr lang="en-IN" smtClean="0"/>
              <a:t>17-02-2024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62E6C6-EC29-4B82-8990-B74F936CC20A}" type="slidenum">
              <a:rPr lang="en-IN" smtClean="0"/>
              <a:t>‹#›</a:t>
            </a:fld>
            <a:endParaRPr lang="en-IN"/>
          </a:p>
        </p:txBody>
      </p:sp>
    </p:spTree>
    <p:extLst>
      <p:ext uri="{BB962C8B-B14F-4D97-AF65-F5344CB8AC3E}">
        <p14:creationId xmlns:p14="http://schemas.microsoft.com/office/powerpoint/2010/main" val="681141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11965-D053-7AE6-68B4-C211BCB946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3A1926C-7336-A67A-CD7B-5B99FF2371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21E423D-126B-342A-D204-20C98E02A952}"/>
              </a:ext>
            </a:extLst>
          </p:cNvPr>
          <p:cNvSpPr>
            <a:spLocks noGrp="1"/>
          </p:cNvSpPr>
          <p:nvPr>
            <p:ph type="dt" sz="half" idx="10"/>
          </p:nvPr>
        </p:nvSpPr>
        <p:spPr/>
        <p:txBody>
          <a:bodyPr/>
          <a:lstStyle/>
          <a:p>
            <a:fld id="{D60270FF-7F67-4B40-912F-F1AA7F87758A}" type="datetime1">
              <a:rPr lang="en-IN" smtClean="0"/>
              <a:t>17-02-2024</a:t>
            </a:fld>
            <a:endParaRPr lang="en-IN"/>
          </a:p>
        </p:txBody>
      </p:sp>
      <p:sp>
        <p:nvSpPr>
          <p:cNvPr id="5" name="Footer Placeholder 4">
            <a:extLst>
              <a:ext uri="{FF2B5EF4-FFF2-40B4-BE49-F238E27FC236}">
                <a16:creationId xmlns:a16="http://schemas.microsoft.com/office/drawing/2014/main" id="{97A8F6B3-5072-21AB-FEAE-CD8E278B9391}"/>
              </a:ext>
            </a:extLst>
          </p:cNvPr>
          <p:cNvSpPr>
            <a:spLocks noGrp="1"/>
          </p:cNvSpPr>
          <p:nvPr>
            <p:ph type="ftr" sz="quarter" idx="11"/>
          </p:nvPr>
        </p:nvSpPr>
        <p:spPr/>
        <p:txBody>
          <a:bodyPr/>
          <a:lstStyle/>
          <a:p>
            <a:r>
              <a:rPr lang="en-IN"/>
              <a:t>SNOWFLAKE WITH VISHAL KAUSHAL</a:t>
            </a:r>
          </a:p>
        </p:txBody>
      </p:sp>
      <p:sp>
        <p:nvSpPr>
          <p:cNvPr id="6" name="Slide Number Placeholder 5">
            <a:extLst>
              <a:ext uri="{FF2B5EF4-FFF2-40B4-BE49-F238E27FC236}">
                <a16:creationId xmlns:a16="http://schemas.microsoft.com/office/drawing/2014/main" id="{C6951619-0F0A-7931-3114-CBFF72F5A150}"/>
              </a:ext>
            </a:extLst>
          </p:cNvPr>
          <p:cNvSpPr>
            <a:spLocks noGrp="1"/>
          </p:cNvSpPr>
          <p:nvPr>
            <p:ph type="sldNum" sz="quarter" idx="12"/>
          </p:nvPr>
        </p:nvSpPr>
        <p:spPr/>
        <p:txBody>
          <a:bodyPr/>
          <a:lstStyle/>
          <a:p>
            <a:fld id="{31817B68-2870-4DEE-AA6B-1A9172B1E4C2}" type="slidenum">
              <a:rPr lang="en-IN" smtClean="0"/>
              <a:t>‹#›</a:t>
            </a:fld>
            <a:endParaRPr lang="en-IN"/>
          </a:p>
        </p:txBody>
      </p:sp>
    </p:spTree>
    <p:extLst>
      <p:ext uri="{BB962C8B-B14F-4D97-AF65-F5344CB8AC3E}">
        <p14:creationId xmlns:p14="http://schemas.microsoft.com/office/powerpoint/2010/main" val="3966038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F3D81-595F-BEF4-742C-82BFD2D7156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C9FE0F8-D99C-C8F4-E1C9-F5A8D49EAB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F582CA-B60B-2DE8-1F34-D0A7E37AFC32}"/>
              </a:ext>
            </a:extLst>
          </p:cNvPr>
          <p:cNvSpPr>
            <a:spLocks noGrp="1"/>
          </p:cNvSpPr>
          <p:nvPr>
            <p:ph type="dt" sz="half" idx="10"/>
          </p:nvPr>
        </p:nvSpPr>
        <p:spPr/>
        <p:txBody>
          <a:bodyPr/>
          <a:lstStyle/>
          <a:p>
            <a:fld id="{C9F839B9-BDDD-4657-BEBB-6CB07EBE311C}" type="datetime1">
              <a:rPr lang="en-IN" smtClean="0"/>
              <a:t>17-02-2024</a:t>
            </a:fld>
            <a:endParaRPr lang="en-IN"/>
          </a:p>
        </p:txBody>
      </p:sp>
      <p:sp>
        <p:nvSpPr>
          <p:cNvPr id="5" name="Footer Placeholder 4">
            <a:extLst>
              <a:ext uri="{FF2B5EF4-FFF2-40B4-BE49-F238E27FC236}">
                <a16:creationId xmlns:a16="http://schemas.microsoft.com/office/drawing/2014/main" id="{5472B011-3DEF-2048-57B4-2EF05E7B255B}"/>
              </a:ext>
            </a:extLst>
          </p:cNvPr>
          <p:cNvSpPr>
            <a:spLocks noGrp="1"/>
          </p:cNvSpPr>
          <p:nvPr>
            <p:ph type="ftr" sz="quarter" idx="11"/>
          </p:nvPr>
        </p:nvSpPr>
        <p:spPr/>
        <p:txBody>
          <a:bodyPr/>
          <a:lstStyle/>
          <a:p>
            <a:r>
              <a:rPr lang="en-IN"/>
              <a:t>SNOWFLAKE WITH VISHAL KAUSHAL</a:t>
            </a:r>
          </a:p>
        </p:txBody>
      </p:sp>
      <p:sp>
        <p:nvSpPr>
          <p:cNvPr id="6" name="Slide Number Placeholder 5">
            <a:extLst>
              <a:ext uri="{FF2B5EF4-FFF2-40B4-BE49-F238E27FC236}">
                <a16:creationId xmlns:a16="http://schemas.microsoft.com/office/drawing/2014/main" id="{DB1FD24D-D3FA-5A22-76BF-A37E28AD4D4F}"/>
              </a:ext>
            </a:extLst>
          </p:cNvPr>
          <p:cNvSpPr>
            <a:spLocks noGrp="1"/>
          </p:cNvSpPr>
          <p:nvPr>
            <p:ph type="sldNum" sz="quarter" idx="12"/>
          </p:nvPr>
        </p:nvSpPr>
        <p:spPr/>
        <p:txBody>
          <a:bodyPr/>
          <a:lstStyle/>
          <a:p>
            <a:fld id="{31817B68-2870-4DEE-AA6B-1A9172B1E4C2}" type="slidenum">
              <a:rPr lang="en-IN" smtClean="0"/>
              <a:t>‹#›</a:t>
            </a:fld>
            <a:endParaRPr lang="en-IN"/>
          </a:p>
        </p:txBody>
      </p:sp>
    </p:spTree>
    <p:extLst>
      <p:ext uri="{BB962C8B-B14F-4D97-AF65-F5344CB8AC3E}">
        <p14:creationId xmlns:p14="http://schemas.microsoft.com/office/powerpoint/2010/main" val="14182475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94347B-62C0-9F6B-1A3C-B75E56DB6A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6A5C7B-CA7A-D25B-82B7-7FA4A827746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71837B-3682-2A3B-7C6D-C873AFD6E742}"/>
              </a:ext>
            </a:extLst>
          </p:cNvPr>
          <p:cNvSpPr>
            <a:spLocks noGrp="1"/>
          </p:cNvSpPr>
          <p:nvPr>
            <p:ph type="dt" sz="half" idx="10"/>
          </p:nvPr>
        </p:nvSpPr>
        <p:spPr/>
        <p:txBody>
          <a:bodyPr/>
          <a:lstStyle/>
          <a:p>
            <a:fld id="{FCCFFFA7-3FCC-4768-BADB-CC1E392C4C44}" type="datetime1">
              <a:rPr lang="en-IN" smtClean="0"/>
              <a:t>17-02-2024</a:t>
            </a:fld>
            <a:endParaRPr lang="en-IN"/>
          </a:p>
        </p:txBody>
      </p:sp>
      <p:sp>
        <p:nvSpPr>
          <p:cNvPr id="5" name="Footer Placeholder 4">
            <a:extLst>
              <a:ext uri="{FF2B5EF4-FFF2-40B4-BE49-F238E27FC236}">
                <a16:creationId xmlns:a16="http://schemas.microsoft.com/office/drawing/2014/main" id="{3F0EB4B8-F84B-9D58-728B-DCA8C752749F}"/>
              </a:ext>
            </a:extLst>
          </p:cNvPr>
          <p:cNvSpPr>
            <a:spLocks noGrp="1"/>
          </p:cNvSpPr>
          <p:nvPr>
            <p:ph type="ftr" sz="quarter" idx="11"/>
          </p:nvPr>
        </p:nvSpPr>
        <p:spPr/>
        <p:txBody>
          <a:bodyPr/>
          <a:lstStyle/>
          <a:p>
            <a:r>
              <a:rPr lang="en-IN"/>
              <a:t>SNOWFLAKE WITH VISHAL KAUSHAL</a:t>
            </a:r>
          </a:p>
        </p:txBody>
      </p:sp>
      <p:sp>
        <p:nvSpPr>
          <p:cNvPr id="6" name="Slide Number Placeholder 5">
            <a:extLst>
              <a:ext uri="{FF2B5EF4-FFF2-40B4-BE49-F238E27FC236}">
                <a16:creationId xmlns:a16="http://schemas.microsoft.com/office/drawing/2014/main" id="{62B78C5B-5F2D-B3C0-638A-93EC4F7C85BB}"/>
              </a:ext>
            </a:extLst>
          </p:cNvPr>
          <p:cNvSpPr>
            <a:spLocks noGrp="1"/>
          </p:cNvSpPr>
          <p:nvPr>
            <p:ph type="sldNum" sz="quarter" idx="12"/>
          </p:nvPr>
        </p:nvSpPr>
        <p:spPr/>
        <p:txBody>
          <a:bodyPr/>
          <a:lstStyle/>
          <a:p>
            <a:fld id="{31817B68-2870-4DEE-AA6B-1A9172B1E4C2}" type="slidenum">
              <a:rPr lang="en-IN" smtClean="0"/>
              <a:t>‹#›</a:t>
            </a:fld>
            <a:endParaRPr lang="en-IN"/>
          </a:p>
        </p:txBody>
      </p:sp>
    </p:spTree>
    <p:extLst>
      <p:ext uri="{BB962C8B-B14F-4D97-AF65-F5344CB8AC3E}">
        <p14:creationId xmlns:p14="http://schemas.microsoft.com/office/powerpoint/2010/main" val="2409012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7F044-1ECA-6D39-003F-E5D585CE93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49A692-E3FE-6129-D39F-B9BEEFB7954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EDB5BB-6D06-7BE9-E752-72A776650E46}"/>
              </a:ext>
            </a:extLst>
          </p:cNvPr>
          <p:cNvSpPr>
            <a:spLocks noGrp="1"/>
          </p:cNvSpPr>
          <p:nvPr>
            <p:ph type="dt" sz="half" idx="10"/>
          </p:nvPr>
        </p:nvSpPr>
        <p:spPr/>
        <p:txBody>
          <a:bodyPr/>
          <a:lstStyle/>
          <a:p>
            <a:fld id="{DB3F4FC3-3CED-4EE5-8C99-0CC63017A583}" type="datetime1">
              <a:rPr lang="en-IN" smtClean="0"/>
              <a:t>17-02-2024</a:t>
            </a:fld>
            <a:endParaRPr lang="en-IN"/>
          </a:p>
        </p:txBody>
      </p:sp>
      <p:sp>
        <p:nvSpPr>
          <p:cNvPr id="5" name="Footer Placeholder 4">
            <a:extLst>
              <a:ext uri="{FF2B5EF4-FFF2-40B4-BE49-F238E27FC236}">
                <a16:creationId xmlns:a16="http://schemas.microsoft.com/office/drawing/2014/main" id="{429C83DE-EA7A-B803-CBDE-FF39E9253661}"/>
              </a:ext>
            </a:extLst>
          </p:cNvPr>
          <p:cNvSpPr>
            <a:spLocks noGrp="1"/>
          </p:cNvSpPr>
          <p:nvPr>
            <p:ph type="ftr" sz="quarter" idx="11"/>
          </p:nvPr>
        </p:nvSpPr>
        <p:spPr/>
        <p:txBody>
          <a:bodyPr/>
          <a:lstStyle/>
          <a:p>
            <a:r>
              <a:rPr lang="en-IN"/>
              <a:t>SNOWFLAKE WITH VISHAL KAUSHAL</a:t>
            </a:r>
          </a:p>
        </p:txBody>
      </p:sp>
      <p:sp>
        <p:nvSpPr>
          <p:cNvPr id="6" name="Slide Number Placeholder 5">
            <a:extLst>
              <a:ext uri="{FF2B5EF4-FFF2-40B4-BE49-F238E27FC236}">
                <a16:creationId xmlns:a16="http://schemas.microsoft.com/office/drawing/2014/main" id="{6C8DAECC-5776-6CB7-B0EC-74428B57877A}"/>
              </a:ext>
            </a:extLst>
          </p:cNvPr>
          <p:cNvSpPr>
            <a:spLocks noGrp="1"/>
          </p:cNvSpPr>
          <p:nvPr>
            <p:ph type="sldNum" sz="quarter" idx="12"/>
          </p:nvPr>
        </p:nvSpPr>
        <p:spPr/>
        <p:txBody>
          <a:bodyPr/>
          <a:lstStyle/>
          <a:p>
            <a:fld id="{31817B68-2870-4DEE-AA6B-1A9172B1E4C2}" type="slidenum">
              <a:rPr lang="en-IN" smtClean="0"/>
              <a:t>‹#›</a:t>
            </a:fld>
            <a:endParaRPr lang="en-IN"/>
          </a:p>
        </p:txBody>
      </p:sp>
    </p:spTree>
    <p:extLst>
      <p:ext uri="{BB962C8B-B14F-4D97-AF65-F5344CB8AC3E}">
        <p14:creationId xmlns:p14="http://schemas.microsoft.com/office/powerpoint/2010/main" val="427930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9411C-1B22-8AED-9C0F-BD5A17F30E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920F482-E8A1-1CE3-425E-C8EF75E2368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7750BC-AEF8-37DD-674B-BA540D10C730}"/>
              </a:ext>
            </a:extLst>
          </p:cNvPr>
          <p:cNvSpPr>
            <a:spLocks noGrp="1"/>
          </p:cNvSpPr>
          <p:nvPr>
            <p:ph type="dt" sz="half" idx="10"/>
          </p:nvPr>
        </p:nvSpPr>
        <p:spPr/>
        <p:txBody>
          <a:bodyPr/>
          <a:lstStyle/>
          <a:p>
            <a:fld id="{18418AEB-F7D7-44A4-B2EA-9ABF0F8D369A}" type="datetime1">
              <a:rPr lang="en-IN" smtClean="0"/>
              <a:t>17-02-2024</a:t>
            </a:fld>
            <a:endParaRPr lang="en-IN"/>
          </a:p>
        </p:txBody>
      </p:sp>
      <p:sp>
        <p:nvSpPr>
          <p:cNvPr id="5" name="Footer Placeholder 4">
            <a:extLst>
              <a:ext uri="{FF2B5EF4-FFF2-40B4-BE49-F238E27FC236}">
                <a16:creationId xmlns:a16="http://schemas.microsoft.com/office/drawing/2014/main" id="{AA9B7F8A-2DBB-2376-1C50-F61A89379190}"/>
              </a:ext>
            </a:extLst>
          </p:cNvPr>
          <p:cNvSpPr>
            <a:spLocks noGrp="1"/>
          </p:cNvSpPr>
          <p:nvPr>
            <p:ph type="ftr" sz="quarter" idx="11"/>
          </p:nvPr>
        </p:nvSpPr>
        <p:spPr/>
        <p:txBody>
          <a:bodyPr/>
          <a:lstStyle/>
          <a:p>
            <a:r>
              <a:rPr lang="en-IN"/>
              <a:t>SNOWFLAKE WITH VISHAL KAUSHAL</a:t>
            </a:r>
          </a:p>
        </p:txBody>
      </p:sp>
      <p:sp>
        <p:nvSpPr>
          <p:cNvPr id="6" name="Slide Number Placeholder 5">
            <a:extLst>
              <a:ext uri="{FF2B5EF4-FFF2-40B4-BE49-F238E27FC236}">
                <a16:creationId xmlns:a16="http://schemas.microsoft.com/office/drawing/2014/main" id="{BED9FDBB-7BCF-A6A2-C4E0-48FAE1E62B2C}"/>
              </a:ext>
            </a:extLst>
          </p:cNvPr>
          <p:cNvSpPr>
            <a:spLocks noGrp="1"/>
          </p:cNvSpPr>
          <p:nvPr>
            <p:ph type="sldNum" sz="quarter" idx="12"/>
          </p:nvPr>
        </p:nvSpPr>
        <p:spPr/>
        <p:txBody>
          <a:bodyPr/>
          <a:lstStyle/>
          <a:p>
            <a:fld id="{31817B68-2870-4DEE-AA6B-1A9172B1E4C2}" type="slidenum">
              <a:rPr lang="en-IN" smtClean="0"/>
              <a:t>‹#›</a:t>
            </a:fld>
            <a:endParaRPr lang="en-IN"/>
          </a:p>
        </p:txBody>
      </p:sp>
    </p:spTree>
    <p:extLst>
      <p:ext uri="{BB962C8B-B14F-4D97-AF65-F5344CB8AC3E}">
        <p14:creationId xmlns:p14="http://schemas.microsoft.com/office/powerpoint/2010/main" val="2422438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5BDE9-CF9E-A4DB-ECFD-9369CEA0242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82B9B7-7886-49CF-E2FB-628DAE1A90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4928E32-79DB-1A02-46C3-7476426212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3804699-3DF7-8256-33C5-10F82986A219}"/>
              </a:ext>
            </a:extLst>
          </p:cNvPr>
          <p:cNvSpPr>
            <a:spLocks noGrp="1"/>
          </p:cNvSpPr>
          <p:nvPr>
            <p:ph type="dt" sz="half" idx="10"/>
          </p:nvPr>
        </p:nvSpPr>
        <p:spPr/>
        <p:txBody>
          <a:bodyPr/>
          <a:lstStyle/>
          <a:p>
            <a:fld id="{EF08206B-A035-4A20-875B-74AE010734CB}" type="datetime1">
              <a:rPr lang="en-IN" smtClean="0"/>
              <a:t>17-02-2024</a:t>
            </a:fld>
            <a:endParaRPr lang="en-IN"/>
          </a:p>
        </p:txBody>
      </p:sp>
      <p:sp>
        <p:nvSpPr>
          <p:cNvPr id="6" name="Footer Placeholder 5">
            <a:extLst>
              <a:ext uri="{FF2B5EF4-FFF2-40B4-BE49-F238E27FC236}">
                <a16:creationId xmlns:a16="http://schemas.microsoft.com/office/drawing/2014/main" id="{F6939FF9-1D26-CC51-FEBD-E18A4B60A795}"/>
              </a:ext>
            </a:extLst>
          </p:cNvPr>
          <p:cNvSpPr>
            <a:spLocks noGrp="1"/>
          </p:cNvSpPr>
          <p:nvPr>
            <p:ph type="ftr" sz="quarter" idx="11"/>
          </p:nvPr>
        </p:nvSpPr>
        <p:spPr/>
        <p:txBody>
          <a:bodyPr/>
          <a:lstStyle/>
          <a:p>
            <a:r>
              <a:rPr lang="en-IN"/>
              <a:t>SNOWFLAKE WITH VISHAL KAUSHAL</a:t>
            </a:r>
          </a:p>
        </p:txBody>
      </p:sp>
      <p:sp>
        <p:nvSpPr>
          <p:cNvPr id="7" name="Slide Number Placeholder 6">
            <a:extLst>
              <a:ext uri="{FF2B5EF4-FFF2-40B4-BE49-F238E27FC236}">
                <a16:creationId xmlns:a16="http://schemas.microsoft.com/office/drawing/2014/main" id="{AB0060D7-3803-ABE4-18E4-935FB0ED8014}"/>
              </a:ext>
            </a:extLst>
          </p:cNvPr>
          <p:cNvSpPr>
            <a:spLocks noGrp="1"/>
          </p:cNvSpPr>
          <p:nvPr>
            <p:ph type="sldNum" sz="quarter" idx="12"/>
          </p:nvPr>
        </p:nvSpPr>
        <p:spPr/>
        <p:txBody>
          <a:bodyPr/>
          <a:lstStyle/>
          <a:p>
            <a:fld id="{31817B68-2870-4DEE-AA6B-1A9172B1E4C2}" type="slidenum">
              <a:rPr lang="en-IN" smtClean="0"/>
              <a:t>‹#›</a:t>
            </a:fld>
            <a:endParaRPr lang="en-IN"/>
          </a:p>
        </p:txBody>
      </p:sp>
    </p:spTree>
    <p:extLst>
      <p:ext uri="{BB962C8B-B14F-4D97-AF65-F5344CB8AC3E}">
        <p14:creationId xmlns:p14="http://schemas.microsoft.com/office/powerpoint/2010/main" val="1306282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77E8B-5E6E-627C-9005-84A8EA50D49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D319B3-BF5C-8332-9A86-A4C3257F1D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EA88C3-9558-D69F-C565-EA771AB4E3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40021AE-6857-6DBF-451F-A66FB886B8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01851E1-E47D-6694-FEED-CBC107B0DA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D1C5898-0BD9-D208-7541-51BDE5D8B4F2}"/>
              </a:ext>
            </a:extLst>
          </p:cNvPr>
          <p:cNvSpPr>
            <a:spLocks noGrp="1"/>
          </p:cNvSpPr>
          <p:nvPr>
            <p:ph type="dt" sz="half" idx="10"/>
          </p:nvPr>
        </p:nvSpPr>
        <p:spPr/>
        <p:txBody>
          <a:bodyPr/>
          <a:lstStyle/>
          <a:p>
            <a:fld id="{FF79F221-98F3-4248-8C7A-2E2DECFFB161}" type="datetime1">
              <a:rPr lang="en-IN" smtClean="0"/>
              <a:t>17-02-2024</a:t>
            </a:fld>
            <a:endParaRPr lang="en-IN"/>
          </a:p>
        </p:txBody>
      </p:sp>
      <p:sp>
        <p:nvSpPr>
          <p:cNvPr id="8" name="Footer Placeholder 7">
            <a:extLst>
              <a:ext uri="{FF2B5EF4-FFF2-40B4-BE49-F238E27FC236}">
                <a16:creationId xmlns:a16="http://schemas.microsoft.com/office/drawing/2014/main" id="{CA119851-5360-F141-6D5D-3DA259E82213}"/>
              </a:ext>
            </a:extLst>
          </p:cNvPr>
          <p:cNvSpPr>
            <a:spLocks noGrp="1"/>
          </p:cNvSpPr>
          <p:nvPr>
            <p:ph type="ftr" sz="quarter" idx="11"/>
          </p:nvPr>
        </p:nvSpPr>
        <p:spPr/>
        <p:txBody>
          <a:bodyPr/>
          <a:lstStyle/>
          <a:p>
            <a:r>
              <a:rPr lang="en-IN"/>
              <a:t>SNOWFLAKE WITH VISHAL KAUSHAL</a:t>
            </a:r>
          </a:p>
        </p:txBody>
      </p:sp>
      <p:sp>
        <p:nvSpPr>
          <p:cNvPr id="9" name="Slide Number Placeholder 8">
            <a:extLst>
              <a:ext uri="{FF2B5EF4-FFF2-40B4-BE49-F238E27FC236}">
                <a16:creationId xmlns:a16="http://schemas.microsoft.com/office/drawing/2014/main" id="{5D6EF463-97A0-E86D-44BB-D345A675127A}"/>
              </a:ext>
            </a:extLst>
          </p:cNvPr>
          <p:cNvSpPr>
            <a:spLocks noGrp="1"/>
          </p:cNvSpPr>
          <p:nvPr>
            <p:ph type="sldNum" sz="quarter" idx="12"/>
          </p:nvPr>
        </p:nvSpPr>
        <p:spPr/>
        <p:txBody>
          <a:bodyPr/>
          <a:lstStyle/>
          <a:p>
            <a:fld id="{31817B68-2870-4DEE-AA6B-1A9172B1E4C2}" type="slidenum">
              <a:rPr lang="en-IN" smtClean="0"/>
              <a:t>‹#›</a:t>
            </a:fld>
            <a:endParaRPr lang="en-IN"/>
          </a:p>
        </p:txBody>
      </p:sp>
    </p:spTree>
    <p:extLst>
      <p:ext uri="{BB962C8B-B14F-4D97-AF65-F5344CB8AC3E}">
        <p14:creationId xmlns:p14="http://schemas.microsoft.com/office/powerpoint/2010/main" val="2255771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364AB-661B-06C9-8826-482ECF05B10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772D35A-B268-84D4-A20D-AC81A7F8213B}"/>
              </a:ext>
            </a:extLst>
          </p:cNvPr>
          <p:cNvSpPr>
            <a:spLocks noGrp="1"/>
          </p:cNvSpPr>
          <p:nvPr>
            <p:ph type="dt" sz="half" idx="10"/>
          </p:nvPr>
        </p:nvSpPr>
        <p:spPr/>
        <p:txBody>
          <a:bodyPr/>
          <a:lstStyle/>
          <a:p>
            <a:fld id="{170F06EA-0F04-4D02-BCE6-88E3EECD2D4E}" type="datetime1">
              <a:rPr lang="en-IN" smtClean="0"/>
              <a:t>17-02-2024</a:t>
            </a:fld>
            <a:endParaRPr lang="en-IN"/>
          </a:p>
        </p:txBody>
      </p:sp>
      <p:sp>
        <p:nvSpPr>
          <p:cNvPr id="4" name="Footer Placeholder 3">
            <a:extLst>
              <a:ext uri="{FF2B5EF4-FFF2-40B4-BE49-F238E27FC236}">
                <a16:creationId xmlns:a16="http://schemas.microsoft.com/office/drawing/2014/main" id="{31517226-A61F-C46C-149C-82A6EDA3B064}"/>
              </a:ext>
            </a:extLst>
          </p:cNvPr>
          <p:cNvSpPr>
            <a:spLocks noGrp="1"/>
          </p:cNvSpPr>
          <p:nvPr>
            <p:ph type="ftr" sz="quarter" idx="11"/>
          </p:nvPr>
        </p:nvSpPr>
        <p:spPr/>
        <p:txBody>
          <a:bodyPr/>
          <a:lstStyle/>
          <a:p>
            <a:r>
              <a:rPr lang="en-IN"/>
              <a:t>SNOWFLAKE WITH VISHAL KAUSHAL</a:t>
            </a:r>
          </a:p>
        </p:txBody>
      </p:sp>
      <p:sp>
        <p:nvSpPr>
          <p:cNvPr id="5" name="Slide Number Placeholder 4">
            <a:extLst>
              <a:ext uri="{FF2B5EF4-FFF2-40B4-BE49-F238E27FC236}">
                <a16:creationId xmlns:a16="http://schemas.microsoft.com/office/drawing/2014/main" id="{F4281D43-99FC-A15F-FF3A-3CA16CECEF80}"/>
              </a:ext>
            </a:extLst>
          </p:cNvPr>
          <p:cNvSpPr>
            <a:spLocks noGrp="1"/>
          </p:cNvSpPr>
          <p:nvPr>
            <p:ph type="sldNum" sz="quarter" idx="12"/>
          </p:nvPr>
        </p:nvSpPr>
        <p:spPr/>
        <p:txBody>
          <a:bodyPr/>
          <a:lstStyle/>
          <a:p>
            <a:fld id="{31817B68-2870-4DEE-AA6B-1A9172B1E4C2}" type="slidenum">
              <a:rPr lang="en-IN" smtClean="0"/>
              <a:t>‹#›</a:t>
            </a:fld>
            <a:endParaRPr lang="en-IN"/>
          </a:p>
        </p:txBody>
      </p:sp>
    </p:spTree>
    <p:extLst>
      <p:ext uri="{BB962C8B-B14F-4D97-AF65-F5344CB8AC3E}">
        <p14:creationId xmlns:p14="http://schemas.microsoft.com/office/powerpoint/2010/main" val="2056562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BA2FB9-29B9-66BF-75A4-0DFE789C1846}"/>
              </a:ext>
            </a:extLst>
          </p:cNvPr>
          <p:cNvSpPr>
            <a:spLocks noGrp="1"/>
          </p:cNvSpPr>
          <p:nvPr>
            <p:ph type="dt" sz="half" idx="10"/>
          </p:nvPr>
        </p:nvSpPr>
        <p:spPr/>
        <p:txBody>
          <a:bodyPr/>
          <a:lstStyle/>
          <a:p>
            <a:fld id="{F828F2FD-4683-4437-BA40-42B63A5B63B3}" type="datetime1">
              <a:rPr lang="en-IN" smtClean="0"/>
              <a:t>17-02-2024</a:t>
            </a:fld>
            <a:endParaRPr lang="en-IN"/>
          </a:p>
        </p:txBody>
      </p:sp>
      <p:sp>
        <p:nvSpPr>
          <p:cNvPr id="3" name="Footer Placeholder 2">
            <a:extLst>
              <a:ext uri="{FF2B5EF4-FFF2-40B4-BE49-F238E27FC236}">
                <a16:creationId xmlns:a16="http://schemas.microsoft.com/office/drawing/2014/main" id="{1E47AB76-AFE7-882E-C0E1-0165787B3160}"/>
              </a:ext>
            </a:extLst>
          </p:cNvPr>
          <p:cNvSpPr>
            <a:spLocks noGrp="1"/>
          </p:cNvSpPr>
          <p:nvPr>
            <p:ph type="ftr" sz="quarter" idx="11"/>
          </p:nvPr>
        </p:nvSpPr>
        <p:spPr/>
        <p:txBody>
          <a:bodyPr/>
          <a:lstStyle/>
          <a:p>
            <a:r>
              <a:rPr lang="en-IN"/>
              <a:t>SNOWFLAKE WITH VISHAL KAUSHAL</a:t>
            </a:r>
          </a:p>
        </p:txBody>
      </p:sp>
      <p:sp>
        <p:nvSpPr>
          <p:cNvPr id="4" name="Slide Number Placeholder 3">
            <a:extLst>
              <a:ext uri="{FF2B5EF4-FFF2-40B4-BE49-F238E27FC236}">
                <a16:creationId xmlns:a16="http://schemas.microsoft.com/office/drawing/2014/main" id="{2F32FC13-DFE4-72E0-0359-46FFEBAA20B6}"/>
              </a:ext>
            </a:extLst>
          </p:cNvPr>
          <p:cNvSpPr>
            <a:spLocks noGrp="1"/>
          </p:cNvSpPr>
          <p:nvPr>
            <p:ph type="sldNum" sz="quarter" idx="12"/>
          </p:nvPr>
        </p:nvSpPr>
        <p:spPr/>
        <p:txBody>
          <a:bodyPr/>
          <a:lstStyle/>
          <a:p>
            <a:fld id="{31817B68-2870-4DEE-AA6B-1A9172B1E4C2}" type="slidenum">
              <a:rPr lang="en-IN" smtClean="0"/>
              <a:t>‹#›</a:t>
            </a:fld>
            <a:endParaRPr lang="en-IN"/>
          </a:p>
        </p:txBody>
      </p:sp>
    </p:spTree>
    <p:extLst>
      <p:ext uri="{BB962C8B-B14F-4D97-AF65-F5344CB8AC3E}">
        <p14:creationId xmlns:p14="http://schemas.microsoft.com/office/powerpoint/2010/main" val="3099021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1F9FB-016C-D5E2-B585-63F21ECFA6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52D063B-B062-C7A7-FCCE-2479734A3A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F4FAE20-593A-917F-B298-599E990489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2105D5-79FE-7463-C637-7CF6104EA117}"/>
              </a:ext>
            </a:extLst>
          </p:cNvPr>
          <p:cNvSpPr>
            <a:spLocks noGrp="1"/>
          </p:cNvSpPr>
          <p:nvPr>
            <p:ph type="dt" sz="half" idx="10"/>
          </p:nvPr>
        </p:nvSpPr>
        <p:spPr/>
        <p:txBody>
          <a:bodyPr/>
          <a:lstStyle/>
          <a:p>
            <a:fld id="{E8B5728B-4032-4D2B-B619-37B9E224049A}" type="datetime1">
              <a:rPr lang="en-IN" smtClean="0"/>
              <a:t>17-02-2024</a:t>
            </a:fld>
            <a:endParaRPr lang="en-IN"/>
          </a:p>
        </p:txBody>
      </p:sp>
      <p:sp>
        <p:nvSpPr>
          <p:cNvPr id="6" name="Footer Placeholder 5">
            <a:extLst>
              <a:ext uri="{FF2B5EF4-FFF2-40B4-BE49-F238E27FC236}">
                <a16:creationId xmlns:a16="http://schemas.microsoft.com/office/drawing/2014/main" id="{B629E827-BBCD-3095-9D6B-9CE4102FD596}"/>
              </a:ext>
            </a:extLst>
          </p:cNvPr>
          <p:cNvSpPr>
            <a:spLocks noGrp="1"/>
          </p:cNvSpPr>
          <p:nvPr>
            <p:ph type="ftr" sz="quarter" idx="11"/>
          </p:nvPr>
        </p:nvSpPr>
        <p:spPr/>
        <p:txBody>
          <a:bodyPr/>
          <a:lstStyle/>
          <a:p>
            <a:r>
              <a:rPr lang="en-IN"/>
              <a:t>SNOWFLAKE WITH VISHAL KAUSHAL</a:t>
            </a:r>
          </a:p>
        </p:txBody>
      </p:sp>
      <p:sp>
        <p:nvSpPr>
          <p:cNvPr id="7" name="Slide Number Placeholder 6">
            <a:extLst>
              <a:ext uri="{FF2B5EF4-FFF2-40B4-BE49-F238E27FC236}">
                <a16:creationId xmlns:a16="http://schemas.microsoft.com/office/drawing/2014/main" id="{7773F7D7-61FB-E53E-AD95-0622450F3B5A}"/>
              </a:ext>
            </a:extLst>
          </p:cNvPr>
          <p:cNvSpPr>
            <a:spLocks noGrp="1"/>
          </p:cNvSpPr>
          <p:nvPr>
            <p:ph type="sldNum" sz="quarter" idx="12"/>
          </p:nvPr>
        </p:nvSpPr>
        <p:spPr/>
        <p:txBody>
          <a:bodyPr/>
          <a:lstStyle/>
          <a:p>
            <a:fld id="{31817B68-2870-4DEE-AA6B-1A9172B1E4C2}" type="slidenum">
              <a:rPr lang="en-IN" smtClean="0"/>
              <a:t>‹#›</a:t>
            </a:fld>
            <a:endParaRPr lang="en-IN"/>
          </a:p>
        </p:txBody>
      </p:sp>
    </p:spTree>
    <p:extLst>
      <p:ext uri="{BB962C8B-B14F-4D97-AF65-F5344CB8AC3E}">
        <p14:creationId xmlns:p14="http://schemas.microsoft.com/office/powerpoint/2010/main" val="17063037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E5D11-F057-BF95-6EC2-A57B818286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C545942-2651-A02B-5CB2-463EBC190C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617898-79C6-0380-AA1F-DB60A7166B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6735DC-A6B6-B906-2EF0-A94F29A14022}"/>
              </a:ext>
            </a:extLst>
          </p:cNvPr>
          <p:cNvSpPr>
            <a:spLocks noGrp="1"/>
          </p:cNvSpPr>
          <p:nvPr>
            <p:ph type="dt" sz="half" idx="10"/>
          </p:nvPr>
        </p:nvSpPr>
        <p:spPr/>
        <p:txBody>
          <a:bodyPr/>
          <a:lstStyle/>
          <a:p>
            <a:fld id="{2902FA28-C6CB-4538-8FFB-BAD6127E7FA6}" type="datetime1">
              <a:rPr lang="en-IN" smtClean="0"/>
              <a:t>17-02-2024</a:t>
            </a:fld>
            <a:endParaRPr lang="en-IN"/>
          </a:p>
        </p:txBody>
      </p:sp>
      <p:sp>
        <p:nvSpPr>
          <p:cNvPr id="6" name="Footer Placeholder 5">
            <a:extLst>
              <a:ext uri="{FF2B5EF4-FFF2-40B4-BE49-F238E27FC236}">
                <a16:creationId xmlns:a16="http://schemas.microsoft.com/office/drawing/2014/main" id="{555B5E99-7382-F02A-3B00-0FDC278F2E52}"/>
              </a:ext>
            </a:extLst>
          </p:cNvPr>
          <p:cNvSpPr>
            <a:spLocks noGrp="1"/>
          </p:cNvSpPr>
          <p:nvPr>
            <p:ph type="ftr" sz="quarter" idx="11"/>
          </p:nvPr>
        </p:nvSpPr>
        <p:spPr/>
        <p:txBody>
          <a:bodyPr/>
          <a:lstStyle/>
          <a:p>
            <a:r>
              <a:rPr lang="en-IN"/>
              <a:t>SNOWFLAKE WITH VISHAL KAUSHAL</a:t>
            </a:r>
          </a:p>
        </p:txBody>
      </p:sp>
      <p:sp>
        <p:nvSpPr>
          <p:cNvPr id="7" name="Slide Number Placeholder 6">
            <a:extLst>
              <a:ext uri="{FF2B5EF4-FFF2-40B4-BE49-F238E27FC236}">
                <a16:creationId xmlns:a16="http://schemas.microsoft.com/office/drawing/2014/main" id="{B11C0805-EE16-8439-0BBE-256A3E943C40}"/>
              </a:ext>
            </a:extLst>
          </p:cNvPr>
          <p:cNvSpPr>
            <a:spLocks noGrp="1"/>
          </p:cNvSpPr>
          <p:nvPr>
            <p:ph type="sldNum" sz="quarter" idx="12"/>
          </p:nvPr>
        </p:nvSpPr>
        <p:spPr/>
        <p:txBody>
          <a:bodyPr/>
          <a:lstStyle/>
          <a:p>
            <a:fld id="{31817B68-2870-4DEE-AA6B-1A9172B1E4C2}" type="slidenum">
              <a:rPr lang="en-IN" smtClean="0"/>
              <a:t>‹#›</a:t>
            </a:fld>
            <a:endParaRPr lang="en-IN"/>
          </a:p>
        </p:txBody>
      </p:sp>
    </p:spTree>
    <p:extLst>
      <p:ext uri="{BB962C8B-B14F-4D97-AF65-F5344CB8AC3E}">
        <p14:creationId xmlns:p14="http://schemas.microsoft.com/office/powerpoint/2010/main" val="3352730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9F9B98-0129-C2DA-A043-FBFCE0676D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5F2788-15E2-756C-C790-FB5A9FF6E5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A97BE96-ABD2-2A60-68F0-5D49A3B0CA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274AF2-8B0F-4EC4-95C6-D9C5D25D610D}" type="datetime1">
              <a:rPr lang="en-IN" smtClean="0"/>
              <a:t>17-02-2024</a:t>
            </a:fld>
            <a:endParaRPr lang="en-IN"/>
          </a:p>
        </p:txBody>
      </p:sp>
      <p:sp>
        <p:nvSpPr>
          <p:cNvPr id="5" name="Footer Placeholder 4">
            <a:extLst>
              <a:ext uri="{FF2B5EF4-FFF2-40B4-BE49-F238E27FC236}">
                <a16:creationId xmlns:a16="http://schemas.microsoft.com/office/drawing/2014/main" id="{601F1327-955B-3F93-1EDC-52F0576D3BF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SNOWFLAKE WITH VISHAL KAUSHAL</a:t>
            </a:r>
          </a:p>
        </p:txBody>
      </p:sp>
      <p:sp>
        <p:nvSpPr>
          <p:cNvPr id="6" name="Slide Number Placeholder 5">
            <a:extLst>
              <a:ext uri="{FF2B5EF4-FFF2-40B4-BE49-F238E27FC236}">
                <a16:creationId xmlns:a16="http://schemas.microsoft.com/office/drawing/2014/main" id="{AB0C2355-76EB-690F-4380-0FA4102FF5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817B68-2870-4DEE-AA6B-1A9172B1E4C2}" type="slidenum">
              <a:rPr lang="en-IN" smtClean="0"/>
              <a:t>‹#›</a:t>
            </a:fld>
            <a:endParaRPr lang="en-IN"/>
          </a:p>
        </p:txBody>
      </p:sp>
    </p:spTree>
    <p:extLst>
      <p:ext uri="{BB962C8B-B14F-4D97-AF65-F5344CB8AC3E}">
        <p14:creationId xmlns:p14="http://schemas.microsoft.com/office/powerpoint/2010/main" val="16323478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s.aws.amazon.com/IAM/latest/UserGuide/id_groups_create.html" TargetMode="External"/><Relationship Id="rId2" Type="http://schemas.openxmlformats.org/officeDocument/2006/relationships/hyperlink" Target="https://aws.amazon.com/free/?all-free-tier.sort-by=item.additionalFields.SortRank&amp;all-free-tier.sort-order=asc&amp;awsf.Free%20Tier%20Types=*all&amp;awsf.Free%20Tier%20Categories=*al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ocs.aws.amazon.com/AmazonS3/latest/userguide/creating-bucket.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5F315E-EA3F-8E78-D989-A552D129C167}"/>
              </a:ext>
            </a:extLst>
          </p:cNvPr>
          <p:cNvSpPr>
            <a:spLocks noGrp="1"/>
          </p:cNvSpPr>
          <p:nvPr>
            <p:ph type="ctrTitle"/>
          </p:nvPr>
        </p:nvSpPr>
        <p:spPr>
          <a:xfrm>
            <a:off x="6234422" y="325120"/>
            <a:ext cx="5162235" cy="5466079"/>
          </a:xfrm>
        </p:spPr>
        <p:txBody>
          <a:bodyPr anchor="t">
            <a:normAutofit/>
          </a:bodyPr>
          <a:lstStyle/>
          <a:p>
            <a:pPr algn="l"/>
            <a:r>
              <a:rPr lang="en-IN" sz="3600" dirty="0">
                <a:solidFill>
                  <a:schemeClr val="tx2"/>
                </a:solidFill>
                <a:latin typeface="Algerian" panose="04020705040A02060702" pitchFamily="82" charset="0"/>
              </a:rPr>
              <a:t>CONTINUOUS BATCH LOAD IN Snowflake using SNOWPIPE</a:t>
            </a:r>
          </a:p>
        </p:txBody>
      </p:sp>
      <p:sp>
        <p:nvSpPr>
          <p:cNvPr id="3" name="Subtitle 2">
            <a:extLst>
              <a:ext uri="{FF2B5EF4-FFF2-40B4-BE49-F238E27FC236}">
                <a16:creationId xmlns:a16="http://schemas.microsoft.com/office/drawing/2014/main" id="{394FEB8E-C8CD-B47D-1BD4-52B71B06F556}"/>
              </a:ext>
            </a:extLst>
          </p:cNvPr>
          <p:cNvSpPr>
            <a:spLocks noGrp="1"/>
          </p:cNvSpPr>
          <p:nvPr>
            <p:ph type="subTitle" idx="1"/>
          </p:nvPr>
        </p:nvSpPr>
        <p:spPr>
          <a:xfrm>
            <a:off x="6590966" y="3428999"/>
            <a:ext cx="4805691" cy="1935481"/>
          </a:xfrm>
        </p:spPr>
        <p:txBody>
          <a:bodyPr anchor="b">
            <a:noAutofit/>
          </a:bodyPr>
          <a:lstStyle/>
          <a:p>
            <a:pPr algn="l"/>
            <a:r>
              <a:rPr lang="en-US" sz="1800" dirty="0">
                <a:solidFill>
                  <a:schemeClr val="tx2"/>
                </a:solidFill>
              </a:rPr>
              <a:t>Snowpipe is used for continuous, serverless loading of data into a Snowflake target table</a:t>
            </a:r>
            <a:r>
              <a:rPr lang="en-US" sz="1800" dirty="0"/>
              <a:t>.</a:t>
            </a:r>
          </a:p>
          <a:p>
            <a:pPr algn="l"/>
            <a:r>
              <a:rPr lang="en-US" sz="1800" dirty="0">
                <a:solidFill>
                  <a:schemeClr val="tx2"/>
                </a:solidFill>
              </a:rPr>
              <a:t>Snowpipe enables loading data from files as soon as they’re available in a stage, making it available to users within minutes, rather than manually executing COPY statements on a schedule to load larger batches.</a:t>
            </a:r>
          </a:p>
          <a:p>
            <a:pPr algn="l"/>
            <a:endParaRPr lang="en-US" sz="1800" dirty="0">
              <a:solidFill>
                <a:schemeClr val="tx2"/>
              </a:solidFill>
            </a:endParaRPr>
          </a:p>
          <a:p>
            <a:pPr algn="l"/>
            <a:r>
              <a:rPr lang="en-US" sz="1800" dirty="0">
                <a:solidFill>
                  <a:schemeClr val="tx2"/>
                </a:solidFill>
              </a:rPr>
              <a:t>I have created SNOWPIPE for extracting S3 data with Integration object in this documents.</a:t>
            </a:r>
            <a:endParaRPr lang="en-IN" sz="1800" dirty="0">
              <a:solidFill>
                <a:schemeClr val="tx2"/>
              </a:solidFill>
            </a:endParaRPr>
          </a:p>
        </p:txBody>
      </p:sp>
      <p:pic>
        <p:nvPicPr>
          <p:cNvPr id="16" name="Graphic 15" descr="Snowflake">
            <a:extLst>
              <a:ext uri="{FF2B5EF4-FFF2-40B4-BE49-F238E27FC236}">
                <a16:creationId xmlns:a16="http://schemas.microsoft.com/office/drawing/2014/main" id="{DBC2F011-901A-07A9-FE2E-320B6AB2CA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23" name="Group 2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24" name="Freeform: Shape 2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63341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16"/>
                                        </p:tgtEl>
                                        <p:attrNameLst>
                                          <p:attrName>style.visibility</p:attrName>
                                        </p:attrNameLst>
                                      </p:cBhvr>
                                      <p:to>
                                        <p:strVal val="visible"/>
                                      </p:to>
                                    </p:set>
                                    <p:animEffect transition="in" filter="fade">
                                      <p:cBhvr>
                                        <p:cTn id="7" dur="700"/>
                                        <p:tgtEl>
                                          <p:spTgt spid="16"/>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par>
                                <p:cTn id="11" presetID="10" presetClass="entr" presetSubtype="0" fill="hold" grpId="0" nodeType="withEffect">
                                  <p:stCondLst>
                                    <p:cond delay="2000"/>
                                  </p:stCondLst>
                                  <p:iterate type="lt">
                                    <p:tmPct val="10000"/>
                                  </p:iterate>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4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2000"/>
                                  </p:stCondLst>
                                  <p:iterate type="lt">
                                    <p:tmPct val="10000"/>
                                  </p:iterate>
                                  <p:childTnLst>
                                    <p:set>
                                      <p:cBhvr>
                                        <p:cTn id="17" dur="1" fill="hold">
                                          <p:stCondLst>
                                            <p:cond delay="0"/>
                                          </p:stCondLst>
                                        </p:cTn>
                                        <p:tgtEl>
                                          <p:spTgt spid="3">
                                            <p:txEl>
                                              <p:pRg st="1" end="1"/>
                                            </p:txEl>
                                          </p:spTgt>
                                        </p:tgtEl>
                                        <p:attrNameLst>
                                          <p:attrName>style.visibility</p:attrName>
                                        </p:attrNameLst>
                                      </p:cBhvr>
                                      <p:to>
                                        <p:strVal val="visible"/>
                                      </p:to>
                                    </p:set>
                                    <p:animEffect transition="in" filter="fade">
                                      <p:cBhvr>
                                        <p:cTn id="18" dur="4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2000"/>
                                  </p:stCondLst>
                                  <p:iterate type="lt">
                                    <p:tmPct val="10000"/>
                                  </p:iterate>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4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163C4E-E74D-C420-B8EC-6D819DD1C474}"/>
              </a:ext>
            </a:extLst>
          </p:cNvPr>
          <p:cNvSpPr>
            <a:spLocks noGrp="1"/>
          </p:cNvSpPr>
          <p:nvPr>
            <p:ph type="title"/>
          </p:nvPr>
        </p:nvSpPr>
        <p:spPr>
          <a:xfrm>
            <a:off x="838200" y="713312"/>
            <a:ext cx="4038600" cy="5431376"/>
          </a:xfrm>
        </p:spPr>
        <p:txBody>
          <a:bodyPr>
            <a:normAutofit/>
          </a:bodyPr>
          <a:lstStyle/>
          <a:p>
            <a:r>
              <a:rPr lang="en-IN" b="1" dirty="0"/>
              <a:t>Error Monitoring</a:t>
            </a:r>
          </a:p>
        </p:txBody>
      </p:sp>
      <p:sp>
        <p:nvSpPr>
          <p:cNvPr id="3" name="Content Placeholder 2">
            <a:extLst>
              <a:ext uri="{FF2B5EF4-FFF2-40B4-BE49-F238E27FC236}">
                <a16:creationId xmlns:a16="http://schemas.microsoft.com/office/drawing/2014/main" id="{CA8A2B50-E211-F97A-164C-597F39B9707C}"/>
              </a:ext>
            </a:extLst>
          </p:cNvPr>
          <p:cNvSpPr>
            <a:spLocks noGrp="1"/>
          </p:cNvSpPr>
          <p:nvPr>
            <p:ph idx="1"/>
          </p:nvPr>
        </p:nvSpPr>
        <p:spPr>
          <a:xfrm>
            <a:off x="5465986" y="625048"/>
            <a:ext cx="6212841" cy="5982127"/>
          </a:xfrm>
        </p:spPr>
        <p:txBody>
          <a:bodyPr anchor="ctr">
            <a:normAutofit fontScale="85000" lnSpcReduction="20000"/>
          </a:bodyPr>
          <a:lstStyle/>
          <a:p>
            <a:pPr marL="0" indent="0">
              <a:buNone/>
            </a:pPr>
            <a:r>
              <a:rPr lang="en-IN" sz="1800" dirty="0">
                <a:solidFill>
                  <a:schemeClr val="tx2"/>
                </a:solidFill>
              </a:rPr>
              <a:t>So as a Next step when we have created </a:t>
            </a:r>
            <a:r>
              <a:rPr lang="en-IN" sz="1800" dirty="0" err="1">
                <a:solidFill>
                  <a:schemeClr val="tx2"/>
                </a:solidFill>
              </a:rPr>
              <a:t>snowpipe</a:t>
            </a:r>
            <a:r>
              <a:rPr lang="en-IN" sz="1800" dirty="0">
                <a:solidFill>
                  <a:schemeClr val="tx2"/>
                </a:solidFill>
              </a:rPr>
              <a:t> there would be one challenge , </a:t>
            </a:r>
          </a:p>
          <a:p>
            <a:pPr marL="0" indent="0">
              <a:buNone/>
            </a:pPr>
            <a:r>
              <a:rPr lang="en-IN" sz="1800" dirty="0">
                <a:solidFill>
                  <a:schemeClr val="tx2"/>
                </a:solidFill>
              </a:rPr>
              <a:t>how to handle the error failure?</a:t>
            </a:r>
          </a:p>
          <a:p>
            <a:pPr marL="0" indent="0">
              <a:buNone/>
            </a:pPr>
            <a:r>
              <a:rPr lang="en-IN" sz="1800" dirty="0">
                <a:solidFill>
                  <a:schemeClr val="tx2"/>
                </a:solidFill>
              </a:rPr>
              <a:t>How we will get notified ?</a:t>
            </a:r>
          </a:p>
          <a:p>
            <a:pPr marL="0" indent="0">
              <a:buNone/>
            </a:pPr>
            <a:r>
              <a:rPr lang="en-IN" sz="1800" dirty="0">
                <a:solidFill>
                  <a:schemeClr val="tx2"/>
                </a:solidFill>
              </a:rPr>
              <a:t>How to set up the email alert?</a:t>
            </a:r>
          </a:p>
          <a:p>
            <a:pPr marL="0" indent="0">
              <a:buNone/>
            </a:pPr>
            <a:endParaRPr lang="en-IN" sz="1800" dirty="0">
              <a:solidFill>
                <a:schemeClr val="tx2"/>
              </a:solidFill>
            </a:endParaRPr>
          </a:p>
          <a:p>
            <a:pPr marL="0" indent="0">
              <a:buNone/>
            </a:pPr>
            <a:r>
              <a:rPr lang="en-IN" sz="1800" dirty="0">
                <a:solidFill>
                  <a:schemeClr val="tx2"/>
                </a:solidFill>
              </a:rPr>
              <a:t>For this we need to do the follow steps</a:t>
            </a:r>
          </a:p>
          <a:p>
            <a:pPr marL="0" indent="0">
              <a:buNone/>
            </a:pPr>
            <a:endParaRPr lang="en-IN" sz="1800" dirty="0">
              <a:solidFill>
                <a:schemeClr val="tx2"/>
              </a:solidFill>
            </a:endParaRPr>
          </a:p>
          <a:p>
            <a:pPr marL="0" indent="0">
              <a:buNone/>
            </a:pPr>
            <a:r>
              <a:rPr lang="en-IN" sz="1800" dirty="0">
                <a:solidFill>
                  <a:schemeClr val="tx2"/>
                </a:solidFill>
              </a:rPr>
              <a:t>1- CREATE SNS topic. ( standard with everyone can publish and subscribe.</a:t>
            </a:r>
          </a:p>
          <a:p>
            <a:pPr marL="0" indent="0">
              <a:buNone/>
            </a:pPr>
            <a:r>
              <a:rPr lang="en-IN" sz="1800" dirty="0">
                <a:solidFill>
                  <a:schemeClr val="tx2"/>
                </a:solidFill>
              </a:rPr>
              <a:t>2- Now in SNS topic create subscription : Protocol select Email and enter the destination email address.</a:t>
            </a:r>
          </a:p>
          <a:p>
            <a:pPr marL="0" indent="0">
              <a:buNone/>
            </a:pPr>
            <a:r>
              <a:rPr lang="en-IN" sz="1800" dirty="0">
                <a:solidFill>
                  <a:schemeClr val="tx2"/>
                </a:solidFill>
              </a:rPr>
              <a:t>3- As soon as you create subscription , you will get one email and there link to confirm so complete that.</a:t>
            </a:r>
          </a:p>
          <a:p>
            <a:pPr marL="0" indent="0">
              <a:buNone/>
            </a:pPr>
            <a:r>
              <a:rPr lang="en-IN" sz="1800" dirty="0">
                <a:solidFill>
                  <a:schemeClr val="tx2"/>
                </a:solidFill>
              </a:rPr>
              <a:t>4- Now head to IAM and create </a:t>
            </a:r>
            <a:r>
              <a:rPr lang="en-IN" sz="1800">
                <a:solidFill>
                  <a:schemeClr val="tx2"/>
                </a:solidFill>
              </a:rPr>
              <a:t>Policies.  </a:t>
            </a:r>
            <a:endParaRPr lang="en-IN" sz="1800" dirty="0">
              <a:solidFill>
                <a:schemeClr val="tx2"/>
              </a:solidFill>
            </a:endParaRPr>
          </a:p>
          <a:p>
            <a:pPr marL="0" indent="0">
              <a:buNone/>
            </a:pPr>
            <a:r>
              <a:rPr lang="en-IN" sz="1800" dirty="0">
                <a:solidFill>
                  <a:schemeClr val="tx2"/>
                </a:solidFill>
              </a:rPr>
              <a:t>Copy Topic ARN in Resource in Policies.</a:t>
            </a:r>
          </a:p>
          <a:p>
            <a:pPr marL="0" indent="0">
              <a:buNone/>
            </a:pPr>
            <a:r>
              <a:rPr lang="en-IN" sz="1800" dirty="0">
                <a:solidFill>
                  <a:schemeClr val="tx2"/>
                </a:solidFill>
              </a:rPr>
              <a:t>5- After that assign that policy to Role.</a:t>
            </a:r>
          </a:p>
          <a:p>
            <a:pPr marL="0" indent="0">
              <a:buNone/>
            </a:pPr>
            <a:r>
              <a:rPr lang="en-IN" sz="1800" dirty="0">
                <a:solidFill>
                  <a:schemeClr val="tx2"/>
                </a:solidFill>
              </a:rPr>
              <a:t>6- Create error Integration </a:t>
            </a:r>
          </a:p>
          <a:p>
            <a:pPr marL="0" indent="0">
              <a:buNone/>
            </a:pPr>
            <a:endParaRPr lang="en-US" sz="1800" dirty="0">
              <a:solidFill>
                <a:schemeClr val="tx2"/>
              </a:solidFill>
            </a:endParaRPr>
          </a:p>
          <a:p>
            <a:pPr marL="0" indent="0">
              <a:buNone/>
            </a:pPr>
            <a:endParaRPr lang="en-US" sz="1800" dirty="0">
              <a:solidFill>
                <a:schemeClr val="tx2"/>
              </a:solidFill>
            </a:endParaRPr>
          </a:p>
          <a:p>
            <a:pPr marL="0" indent="0">
              <a:buNone/>
            </a:pPr>
            <a:endParaRPr lang="en-IN" sz="1800" dirty="0">
              <a:solidFill>
                <a:schemeClr val="tx2"/>
              </a:solidFill>
            </a:endParaRPr>
          </a:p>
          <a:p>
            <a:pPr marL="0" indent="0">
              <a:buNone/>
            </a:pPr>
            <a:r>
              <a:rPr lang="en-IN" sz="2000" dirty="0"/>
              <a:t>.</a:t>
            </a:r>
          </a:p>
          <a:p>
            <a:pPr marL="0" indent="0">
              <a:buNone/>
            </a:pPr>
            <a:endParaRPr lang="en-IN" sz="2000" dirty="0"/>
          </a:p>
        </p:txBody>
      </p:sp>
    </p:spTree>
    <p:extLst>
      <p:ext uri="{BB962C8B-B14F-4D97-AF65-F5344CB8AC3E}">
        <p14:creationId xmlns:p14="http://schemas.microsoft.com/office/powerpoint/2010/main" val="3933666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163C4E-E74D-C420-B8EC-6D819DD1C474}"/>
              </a:ext>
            </a:extLst>
          </p:cNvPr>
          <p:cNvSpPr>
            <a:spLocks noGrp="1"/>
          </p:cNvSpPr>
          <p:nvPr>
            <p:ph type="title"/>
          </p:nvPr>
        </p:nvSpPr>
        <p:spPr>
          <a:xfrm>
            <a:off x="838200" y="713312"/>
            <a:ext cx="4038600" cy="5431376"/>
          </a:xfrm>
        </p:spPr>
        <p:txBody>
          <a:bodyPr>
            <a:normAutofit/>
          </a:bodyPr>
          <a:lstStyle/>
          <a:p>
            <a:r>
              <a:rPr lang="en-IN" b="1" dirty="0"/>
              <a:t>External Table</a:t>
            </a:r>
          </a:p>
        </p:txBody>
      </p:sp>
      <p:sp>
        <p:nvSpPr>
          <p:cNvPr id="3" name="Content Placeholder 2">
            <a:extLst>
              <a:ext uri="{FF2B5EF4-FFF2-40B4-BE49-F238E27FC236}">
                <a16:creationId xmlns:a16="http://schemas.microsoft.com/office/drawing/2014/main" id="{CA8A2B50-E211-F97A-164C-597F39B9707C}"/>
              </a:ext>
            </a:extLst>
          </p:cNvPr>
          <p:cNvSpPr>
            <a:spLocks noGrp="1"/>
          </p:cNvSpPr>
          <p:nvPr>
            <p:ph idx="1"/>
          </p:nvPr>
        </p:nvSpPr>
        <p:spPr>
          <a:xfrm>
            <a:off x="5465986" y="625048"/>
            <a:ext cx="6212841" cy="5982127"/>
          </a:xfrm>
        </p:spPr>
        <p:txBody>
          <a:bodyPr anchor="ctr">
            <a:normAutofit/>
          </a:bodyPr>
          <a:lstStyle/>
          <a:p>
            <a:pPr marL="0" indent="0">
              <a:buNone/>
            </a:pPr>
            <a:r>
              <a:rPr lang="en-US" sz="1400" i="0" dirty="0">
                <a:solidFill>
                  <a:srgbClr val="222222"/>
                </a:solidFill>
                <a:effectLst/>
                <a:latin typeface="Times New Roman" panose="02020603050405020304" pitchFamily="18" charset="0"/>
                <a:cs typeface="Times New Roman" panose="02020603050405020304" pitchFamily="18" charset="0"/>
              </a:rPr>
              <a:t>Snowflake External Tables provides a unique way of accessing the data from files in external locations without actually moving them into Snowflake. They enable you to query data stored in files in an external stage as if it were inside a database by storing the file level metadata. </a:t>
            </a:r>
          </a:p>
          <a:p>
            <a:pPr marL="0" indent="0">
              <a:buNone/>
            </a:pPr>
            <a:r>
              <a:rPr lang="en-US" sz="1400" dirty="0">
                <a:solidFill>
                  <a:srgbClr val="222222"/>
                </a:solidFill>
                <a:latin typeface="Times New Roman" panose="02020603050405020304" pitchFamily="18" charset="0"/>
                <a:cs typeface="Times New Roman" panose="02020603050405020304" pitchFamily="18" charset="0"/>
              </a:rPr>
              <a:t>If you don’t know about your schema then External table will be beneficials</a:t>
            </a:r>
          </a:p>
          <a:p>
            <a:pPr marL="0" indent="0">
              <a:buNone/>
            </a:pPr>
            <a:r>
              <a:rPr lang="en-US" sz="1400" dirty="0">
                <a:solidFill>
                  <a:srgbClr val="222222"/>
                </a:solidFill>
                <a:latin typeface="Times New Roman" panose="02020603050405020304" pitchFamily="18" charset="0"/>
                <a:cs typeface="Times New Roman" panose="02020603050405020304" pitchFamily="18" charset="0"/>
              </a:rPr>
              <a:t>The external table does not inherit the file format, if any, in the stage definition. You must explicitly specify any file format options for the external table using the FILE_FORMAT parameter</a:t>
            </a:r>
            <a:r>
              <a:rPr lang="en-IN" sz="1400" dirty="0">
                <a:solidFill>
                  <a:srgbClr val="222222"/>
                </a:solidFill>
                <a:latin typeface="Times New Roman" panose="02020603050405020304" pitchFamily="18" charset="0"/>
                <a:cs typeface="Times New Roman" panose="02020603050405020304" pitchFamily="18" charset="0"/>
              </a:rPr>
              <a:t>.</a:t>
            </a:r>
          </a:p>
          <a:p>
            <a:pPr marL="0" indent="0">
              <a:buNone/>
            </a:pPr>
            <a:r>
              <a:rPr lang="en-US" sz="1400" dirty="0">
                <a:solidFill>
                  <a:srgbClr val="222222"/>
                </a:solidFill>
                <a:latin typeface="Times New Roman" panose="02020603050405020304" pitchFamily="18" charset="0"/>
                <a:cs typeface="Times New Roman" panose="02020603050405020304" pitchFamily="18" charset="0"/>
              </a:rPr>
              <a:t>External tables let you store (within Snowflake) certain file-level metadata, including filenames, version identifiers, and related properties</a:t>
            </a:r>
            <a:endParaRPr lang="en-IN" sz="1400" dirty="0">
              <a:solidFill>
                <a:srgbClr val="222222"/>
              </a:solidFill>
              <a:latin typeface="Times New Roman" panose="02020603050405020304" pitchFamily="18" charset="0"/>
              <a:cs typeface="Times New Roman" panose="02020603050405020304" pitchFamily="18" charset="0"/>
            </a:endParaRPr>
          </a:p>
          <a:p>
            <a:pPr marL="0" indent="0">
              <a:buNone/>
            </a:pPr>
            <a:r>
              <a:rPr lang="en-IN" sz="1400" dirty="0">
                <a:solidFill>
                  <a:srgbClr val="222222"/>
                </a:solidFill>
                <a:latin typeface="Times New Roman" panose="02020603050405020304" pitchFamily="18" charset="0"/>
                <a:cs typeface="Times New Roman" panose="02020603050405020304" pitchFamily="18" charset="0"/>
              </a:rPr>
              <a:t>External table </a:t>
            </a:r>
            <a:r>
              <a:rPr lang="en-US" sz="1400" dirty="0">
                <a:solidFill>
                  <a:srgbClr val="222222"/>
                </a:solidFill>
                <a:latin typeface="Times New Roman" panose="02020603050405020304" pitchFamily="18" charset="0"/>
                <a:cs typeface="Times New Roman" panose="02020603050405020304" pitchFamily="18" charset="0"/>
              </a:rPr>
              <a:t>always returns the VALUE column, in which all regular or semi-structured data is cast to variant rows.</a:t>
            </a:r>
          </a:p>
          <a:p>
            <a:pPr marL="0" indent="0">
              <a:buNone/>
            </a:pPr>
            <a:endParaRPr lang="en-US" sz="1400" dirty="0">
              <a:solidFill>
                <a:srgbClr val="222222"/>
              </a:solidFill>
              <a:latin typeface="Times New Roman" panose="02020603050405020304" pitchFamily="18" charset="0"/>
              <a:cs typeface="Times New Roman" panose="02020603050405020304" pitchFamily="18" charset="0"/>
            </a:endParaRPr>
          </a:p>
          <a:p>
            <a:pPr marL="0" indent="0">
              <a:buNone/>
            </a:pPr>
            <a:r>
              <a:rPr lang="en-US" sz="1400" dirty="0">
                <a:solidFill>
                  <a:srgbClr val="222222"/>
                </a:solidFill>
                <a:latin typeface="Times New Roman" panose="02020603050405020304" pitchFamily="18" charset="0"/>
                <a:cs typeface="Times New Roman" panose="02020603050405020304" pitchFamily="18" charset="0"/>
              </a:rPr>
              <a:t>--we can either create </a:t>
            </a:r>
            <a:r>
              <a:rPr lang="en-US" sz="1400" dirty="0" err="1">
                <a:solidFill>
                  <a:srgbClr val="222222"/>
                </a:solidFill>
                <a:latin typeface="Times New Roman" panose="02020603050405020304" pitchFamily="18" charset="0"/>
                <a:cs typeface="Times New Roman" panose="02020603050405020304" pitchFamily="18" charset="0"/>
              </a:rPr>
              <a:t>ext</a:t>
            </a:r>
            <a:r>
              <a:rPr lang="en-US" sz="1400" dirty="0">
                <a:solidFill>
                  <a:srgbClr val="222222"/>
                </a:solidFill>
                <a:latin typeface="Times New Roman" panose="02020603050405020304" pitchFamily="18" charset="0"/>
                <a:cs typeface="Times New Roman" panose="02020603050405020304" pitchFamily="18" charset="0"/>
              </a:rPr>
              <a:t> table without column name </a:t>
            </a:r>
          </a:p>
          <a:p>
            <a:pPr marL="0" indent="0">
              <a:buNone/>
            </a:pPr>
            <a:r>
              <a:rPr lang="en-US" sz="1100" b="1" i="0" dirty="0">
                <a:solidFill>
                  <a:schemeClr val="accent1"/>
                </a:solidFill>
                <a:effectLst/>
                <a:highlight>
                  <a:srgbClr val="C0C0C0"/>
                </a:highlight>
                <a:latin typeface="inherit"/>
              </a:rPr>
              <a:t>CREATE OR REPLACE EXTERNAL TABLE </a:t>
            </a:r>
            <a:r>
              <a:rPr lang="en-US" sz="1100" b="1" i="0" dirty="0" err="1">
                <a:solidFill>
                  <a:schemeClr val="accent1"/>
                </a:solidFill>
                <a:effectLst/>
                <a:highlight>
                  <a:srgbClr val="C0C0C0"/>
                </a:highlight>
                <a:latin typeface="inherit"/>
              </a:rPr>
              <a:t>my_ext_table</a:t>
            </a:r>
            <a:r>
              <a:rPr lang="en-US" sz="1100" b="1" i="0" dirty="0">
                <a:solidFill>
                  <a:schemeClr val="accent1"/>
                </a:solidFill>
                <a:effectLst/>
                <a:highlight>
                  <a:srgbClr val="C0C0C0"/>
                </a:highlight>
                <a:latin typeface="ui-monospace"/>
              </a:rPr>
              <a:t> </a:t>
            </a:r>
            <a:r>
              <a:rPr lang="en-US" sz="1100" b="1" i="0" dirty="0">
                <a:solidFill>
                  <a:schemeClr val="accent1"/>
                </a:solidFill>
                <a:effectLst/>
                <a:highlight>
                  <a:srgbClr val="C0C0C0"/>
                </a:highlight>
                <a:latin typeface="inherit"/>
              </a:rPr>
              <a:t>  WITH LOCATION = @extstage/</a:t>
            </a:r>
            <a:r>
              <a:rPr lang="en-US" sz="1100" b="1" i="0" dirty="0">
                <a:solidFill>
                  <a:schemeClr val="accent1"/>
                </a:solidFill>
                <a:effectLst/>
                <a:highlight>
                  <a:srgbClr val="C0C0C0"/>
                </a:highlight>
                <a:latin typeface="ui-monospace"/>
              </a:rPr>
              <a:t> </a:t>
            </a:r>
            <a:r>
              <a:rPr lang="en-US" sz="1100" b="1" i="0" dirty="0">
                <a:solidFill>
                  <a:schemeClr val="accent1"/>
                </a:solidFill>
                <a:effectLst/>
                <a:highlight>
                  <a:srgbClr val="C0C0C0"/>
                </a:highlight>
                <a:latin typeface="inherit"/>
              </a:rPr>
              <a:t>  FILE_FORMAT = (TYPE = CSV  SKIP_HEADER = 1)</a:t>
            </a:r>
            <a:r>
              <a:rPr lang="en-US" sz="1100" b="1" i="0" dirty="0">
                <a:solidFill>
                  <a:schemeClr val="accent1"/>
                </a:solidFill>
                <a:effectLst/>
                <a:highlight>
                  <a:srgbClr val="C0C0C0"/>
                </a:highlight>
                <a:latin typeface="ui-monospace"/>
              </a:rPr>
              <a:t> </a:t>
            </a:r>
            <a:r>
              <a:rPr lang="en-US" sz="1100" b="1" i="0" dirty="0">
                <a:solidFill>
                  <a:schemeClr val="accent1"/>
                </a:solidFill>
                <a:effectLst/>
                <a:highlight>
                  <a:srgbClr val="C0C0C0"/>
                </a:highlight>
                <a:latin typeface="inherit"/>
              </a:rPr>
              <a:t>  PATTERN=‘.*filename*[.]csv’;</a:t>
            </a:r>
          </a:p>
          <a:p>
            <a:pPr marL="0" indent="0">
              <a:buNone/>
            </a:pPr>
            <a:r>
              <a:rPr lang="en-US" sz="1400" dirty="0">
                <a:solidFill>
                  <a:srgbClr val="222222"/>
                </a:solidFill>
                <a:latin typeface="Times New Roman" panose="02020603050405020304" pitchFamily="18" charset="0"/>
                <a:cs typeface="Times New Roman" panose="02020603050405020304" pitchFamily="18" charset="0"/>
              </a:rPr>
              <a:t>Or we can give column definition if we already know the structure.</a:t>
            </a:r>
          </a:p>
          <a:p>
            <a:pPr marL="0" indent="0">
              <a:buNone/>
            </a:pPr>
            <a:r>
              <a:rPr lang="en-IN" sz="1100" b="1" dirty="0">
                <a:solidFill>
                  <a:schemeClr val="accent1"/>
                </a:solidFill>
                <a:highlight>
                  <a:srgbClr val="C0C0C0"/>
                </a:highlight>
                <a:latin typeface="inherit"/>
              </a:rPr>
              <a:t>CREATE OR REPLACE EXTERNAL TABLE </a:t>
            </a:r>
            <a:r>
              <a:rPr lang="en-IN" sz="1100" b="1" dirty="0" err="1">
                <a:solidFill>
                  <a:schemeClr val="accent1"/>
                </a:solidFill>
                <a:highlight>
                  <a:srgbClr val="C0C0C0"/>
                </a:highlight>
                <a:latin typeface="inherit"/>
              </a:rPr>
              <a:t>ext_table</a:t>
            </a:r>
            <a:r>
              <a:rPr lang="en-IN" sz="1100" b="1" dirty="0">
                <a:solidFill>
                  <a:schemeClr val="accent1"/>
                </a:solidFill>
                <a:highlight>
                  <a:srgbClr val="C0C0C0"/>
                </a:highlight>
                <a:latin typeface="inherit"/>
              </a:rPr>
              <a:t>(  EMPLOYEE_ID varchar AS (value:c1::varchar),  NAME varchar AS (value:c2::varchar),  SALARY number AS (value:c3::number),  DEPARTMENT_ID number AS (value:c4::number),  JOINING_DATE date AS TO_DATE(value:c5::</a:t>
            </a:r>
            <a:r>
              <a:rPr lang="en-IN" sz="1100" b="1" dirty="0" err="1">
                <a:solidFill>
                  <a:schemeClr val="accent1"/>
                </a:solidFill>
                <a:highlight>
                  <a:srgbClr val="C0C0C0"/>
                </a:highlight>
                <a:latin typeface="inherit"/>
              </a:rPr>
              <a:t>varchar,'YYYY</a:t>
            </a:r>
            <a:r>
              <a:rPr lang="en-IN" sz="1100" b="1" dirty="0">
                <a:solidFill>
                  <a:schemeClr val="accent1"/>
                </a:solidFill>
                <a:highlight>
                  <a:srgbClr val="C0C0C0"/>
                </a:highlight>
                <a:latin typeface="inherit"/>
              </a:rPr>
              <a:t>-MM-DD') ) LOCATION=@ext_stage/ PATTERN='.*employee.*[.]csv' FILE_FORMAT = (TYPE = CSV  SKIP_HEADER = 1) ;</a:t>
            </a:r>
            <a:endParaRPr lang="en-US" sz="1100" b="1" dirty="0">
              <a:solidFill>
                <a:schemeClr val="accent1"/>
              </a:solidFill>
              <a:highlight>
                <a:srgbClr val="C0C0C0"/>
              </a:highlight>
              <a:latin typeface="inherit"/>
            </a:endParaRPr>
          </a:p>
          <a:p>
            <a:pPr marL="0" indent="0">
              <a:buNone/>
            </a:pPr>
            <a:endParaRPr lang="en-US" sz="1400" dirty="0">
              <a:solidFill>
                <a:srgbClr val="2222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96782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BD117FA3-3DF8-759F-920E-1E8DDAD4C6BC}"/>
              </a:ext>
            </a:extLst>
          </p:cNvPr>
          <p:cNvSpPr>
            <a:spLocks noGrp="1"/>
          </p:cNvSpPr>
          <p:nvPr>
            <p:ph type="title"/>
          </p:nvPr>
        </p:nvSpPr>
        <p:spPr>
          <a:xfrm>
            <a:off x="838200" y="713312"/>
            <a:ext cx="4038600" cy="5431376"/>
          </a:xfrm>
        </p:spPr>
        <p:txBody>
          <a:bodyPr>
            <a:normAutofit/>
          </a:bodyPr>
          <a:lstStyle/>
          <a:p>
            <a:r>
              <a:rPr lang="en-IN" dirty="0"/>
              <a:t>STEP 1: Configure you AWS account</a:t>
            </a:r>
          </a:p>
        </p:txBody>
      </p:sp>
      <p:sp>
        <p:nvSpPr>
          <p:cNvPr id="3" name="Content Placeholder 2">
            <a:extLst>
              <a:ext uri="{FF2B5EF4-FFF2-40B4-BE49-F238E27FC236}">
                <a16:creationId xmlns:a16="http://schemas.microsoft.com/office/drawing/2014/main" id="{BF2556CB-DFD7-92F8-B603-032F2C245640}"/>
              </a:ext>
            </a:extLst>
          </p:cNvPr>
          <p:cNvSpPr>
            <a:spLocks noGrp="1"/>
          </p:cNvSpPr>
          <p:nvPr>
            <p:ph idx="1"/>
          </p:nvPr>
        </p:nvSpPr>
        <p:spPr>
          <a:xfrm>
            <a:off x="5171440" y="742188"/>
            <a:ext cx="6634479" cy="6144687"/>
          </a:xfrm>
        </p:spPr>
        <p:txBody>
          <a:bodyPr anchor="ctr">
            <a:normAutofit/>
          </a:bodyPr>
          <a:lstStyle/>
          <a:p>
            <a:pPr marL="0" indent="0">
              <a:buNone/>
            </a:pPr>
            <a:r>
              <a:rPr lang="en-IN" sz="1800" dirty="0">
                <a:solidFill>
                  <a:schemeClr val="tx2"/>
                </a:solidFill>
              </a:rPr>
              <a:t>Create free tier AWS account. </a:t>
            </a:r>
          </a:p>
          <a:p>
            <a:pPr marL="0" indent="0">
              <a:buNone/>
            </a:pPr>
            <a:r>
              <a:rPr lang="en-IN" sz="1800" dirty="0">
                <a:hlinkClick r:id="rId2"/>
              </a:rPr>
              <a:t>https://aws.amazon.com/free/?all-free-tier.sort-by=item.additionalFields.SortRank&amp;all-free-tier.sort-order=asc&amp;awsf.Free%20Tier%20Types=*all&amp;awsf.Free%20Tier%20Categories=*all</a:t>
            </a:r>
            <a:endParaRPr lang="en-IN" sz="2000" dirty="0"/>
          </a:p>
          <a:p>
            <a:pPr marL="0" indent="0">
              <a:buNone/>
            </a:pPr>
            <a:r>
              <a:rPr lang="en-IN" sz="1800" dirty="0">
                <a:solidFill>
                  <a:schemeClr val="tx2"/>
                </a:solidFill>
              </a:rPr>
              <a:t>Once Set up is done, search IAM in console and create Users &amp; User group and add policies ,</a:t>
            </a:r>
          </a:p>
          <a:p>
            <a:pPr marL="0" indent="0">
              <a:buNone/>
            </a:pPr>
            <a:r>
              <a:rPr lang="en-IN" sz="1800" dirty="0">
                <a:solidFill>
                  <a:schemeClr val="tx2"/>
                </a:solidFill>
              </a:rPr>
              <a:t>Select at least AMAZONS3 full access in policies.</a:t>
            </a:r>
          </a:p>
          <a:p>
            <a:pPr marL="0" indent="0">
              <a:buNone/>
            </a:pPr>
            <a:r>
              <a:rPr lang="en-IN" sz="1800" dirty="0">
                <a:solidFill>
                  <a:schemeClr val="tx2"/>
                </a:solidFill>
              </a:rPr>
              <a:t>Refer this :</a:t>
            </a:r>
          </a:p>
          <a:p>
            <a:pPr marL="0" indent="0">
              <a:buNone/>
            </a:pPr>
            <a:r>
              <a:rPr lang="en-IN" sz="2000" dirty="0">
                <a:hlinkClick r:id="rId3"/>
              </a:rPr>
              <a:t>https://docs.aws.amazon.com/IAM/latest/UserGuide/id_groups_create.html</a:t>
            </a:r>
            <a:endParaRPr lang="en-IN" sz="2000" dirty="0"/>
          </a:p>
          <a:p>
            <a:pPr marL="0" indent="0">
              <a:buNone/>
            </a:pPr>
            <a:r>
              <a:rPr lang="en-IN" sz="1800" dirty="0">
                <a:solidFill>
                  <a:schemeClr val="tx2"/>
                </a:solidFill>
              </a:rPr>
              <a:t>NOTE: You need to create User Group first , then USER followed by ROLES,  </a:t>
            </a:r>
            <a:r>
              <a:rPr lang="en-IN" sz="1800" b="1" dirty="0">
                <a:solidFill>
                  <a:schemeClr val="tx2"/>
                </a:solidFill>
              </a:rPr>
              <a:t>ARN no of this policies would be used in Integration object.</a:t>
            </a:r>
            <a:br>
              <a:rPr lang="en-IN" sz="1800" b="1" dirty="0">
                <a:solidFill>
                  <a:schemeClr val="tx2"/>
                </a:solidFill>
              </a:rPr>
            </a:br>
            <a:r>
              <a:rPr lang="en-IN" sz="1800" b="1" dirty="0">
                <a:solidFill>
                  <a:schemeClr val="tx2"/>
                </a:solidFill>
              </a:rPr>
              <a:t>Also you have to edit trust relationship to interact with Snowflake</a:t>
            </a:r>
            <a:r>
              <a:rPr lang="en-IN" sz="1800" dirty="0">
                <a:solidFill>
                  <a:schemeClr val="tx2"/>
                </a:solidFill>
              </a:rPr>
              <a:t>.</a:t>
            </a:r>
          </a:p>
        </p:txBody>
      </p:sp>
    </p:spTree>
    <p:extLst>
      <p:ext uri="{BB962C8B-B14F-4D97-AF65-F5344CB8AC3E}">
        <p14:creationId xmlns:p14="http://schemas.microsoft.com/office/powerpoint/2010/main" val="1272593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BD117FA3-3DF8-759F-920E-1E8DDAD4C6BC}"/>
              </a:ext>
            </a:extLst>
          </p:cNvPr>
          <p:cNvSpPr>
            <a:spLocks noGrp="1"/>
          </p:cNvSpPr>
          <p:nvPr>
            <p:ph type="title"/>
          </p:nvPr>
        </p:nvSpPr>
        <p:spPr>
          <a:xfrm>
            <a:off x="838200" y="713312"/>
            <a:ext cx="4038600" cy="5431376"/>
          </a:xfrm>
        </p:spPr>
        <p:txBody>
          <a:bodyPr>
            <a:normAutofit/>
          </a:bodyPr>
          <a:lstStyle/>
          <a:p>
            <a:r>
              <a:rPr lang="en-IN"/>
              <a:t>STEP 2: Create AWS S3 Bucket</a:t>
            </a:r>
          </a:p>
        </p:txBody>
      </p:sp>
      <p:sp>
        <p:nvSpPr>
          <p:cNvPr id="3" name="Content Placeholder 2">
            <a:extLst>
              <a:ext uri="{FF2B5EF4-FFF2-40B4-BE49-F238E27FC236}">
                <a16:creationId xmlns:a16="http://schemas.microsoft.com/office/drawing/2014/main" id="{BF2556CB-DFD7-92F8-B603-032F2C245640}"/>
              </a:ext>
            </a:extLst>
          </p:cNvPr>
          <p:cNvSpPr>
            <a:spLocks noGrp="1"/>
          </p:cNvSpPr>
          <p:nvPr>
            <p:ph idx="1"/>
          </p:nvPr>
        </p:nvSpPr>
        <p:spPr>
          <a:xfrm>
            <a:off x="5511705" y="713312"/>
            <a:ext cx="6304375" cy="5431377"/>
          </a:xfrm>
        </p:spPr>
        <p:txBody>
          <a:bodyPr anchor="ctr">
            <a:normAutofit/>
          </a:bodyPr>
          <a:lstStyle/>
          <a:p>
            <a:endParaRPr lang="en-IN" sz="1800" dirty="0">
              <a:solidFill>
                <a:schemeClr val="tx2"/>
              </a:solidFill>
            </a:endParaRPr>
          </a:p>
          <a:p>
            <a:r>
              <a:rPr lang="en-IN" sz="1800" b="1" dirty="0">
                <a:solidFill>
                  <a:schemeClr val="tx2"/>
                </a:solidFill>
              </a:rPr>
              <a:t>IF YOU HAVE FOLLOWED PREVIOUS DOCUMENT AND HAVE BUCKET THEN NO NEED TO CREATE IT AGAIN. </a:t>
            </a:r>
          </a:p>
          <a:p>
            <a:endParaRPr lang="en-IN" sz="1800" dirty="0">
              <a:solidFill>
                <a:schemeClr val="tx2"/>
              </a:solidFill>
            </a:endParaRPr>
          </a:p>
          <a:p>
            <a:r>
              <a:rPr lang="en-IN" sz="1800" dirty="0">
                <a:solidFill>
                  <a:schemeClr val="tx2"/>
                </a:solidFill>
              </a:rPr>
              <a:t>Create your S3 bucket and make some folder.</a:t>
            </a:r>
          </a:p>
          <a:p>
            <a:pPr marL="0" indent="0">
              <a:buNone/>
            </a:pPr>
            <a:r>
              <a:rPr lang="en-IN" sz="1800" dirty="0">
                <a:solidFill>
                  <a:schemeClr val="tx2"/>
                </a:solidFill>
              </a:rPr>
              <a:t>Refer this :   </a:t>
            </a:r>
            <a:r>
              <a:rPr lang="en-IN" sz="2000" dirty="0">
                <a:solidFill>
                  <a:schemeClr val="accent5">
                    <a:lumMod val="75000"/>
                  </a:schemeClr>
                </a:solidFill>
                <a:hlinkClick r:id="rId2">
                  <a:extLst>
                    <a:ext uri="{A12FA001-AC4F-418D-AE19-62706E023703}">
                      <ahyp:hlinkClr xmlns:ahyp="http://schemas.microsoft.com/office/drawing/2018/hyperlinkcolor" val="tx"/>
                    </a:ext>
                  </a:extLst>
                </a:hlinkClick>
              </a:rPr>
              <a:t>https://docs.aws.amazon.com/AmazonS3/latest/userguide/creating-bucket.html</a:t>
            </a:r>
            <a:endParaRPr lang="en-IN" sz="2000" dirty="0">
              <a:solidFill>
                <a:schemeClr val="accent5">
                  <a:lumMod val="75000"/>
                </a:schemeClr>
              </a:solidFill>
            </a:endParaRPr>
          </a:p>
          <a:p>
            <a:pPr marL="0" indent="0">
              <a:buNone/>
            </a:pPr>
            <a:endParaRPr lang="en-IN" sz="2000" dirty="0"/>
          </a:p>
          <a:p>
            <a:pPr marL="0" indent="0">
              <a:buNone/>
            </a:pPr>
            <a:r>
              <a:rPr lang="en-IN" sz="1800" dirty="0">
                <a:solidFill>
                  <a:schemeClr val="tx2"/>
                </a:solidFill>
              </a:rPr>
              <a:t>Copy some files from your local machine to S3 buckets.</a:t>
            </a:r>
          </a:p>
          <a:p>
            <a:pPr marL="0" indent="0">
              <a:buNone/>
            </a:pPr>
            <a:r>
              <a:rPr lang="en-IN" sz="1800" dirty="0">
                <a:solidFill>
                  <a:schemeClr val="tx2"/>
                </a:solidFill>
              </a:rPr>
              <a:t>Note : If you want to load CSV &amp; JSON types of data then to avoid confusion create two folders</a:t>
            </a:r>
          </a:p>
          <a:p>
            <a:pPr marL="0" indent="0">
              <a:buNone/>
            </a:pPr>
            <a:r>
              <a:rPr lang="en-IN" sz="1800" dirty="0">
                <a:solidFill>
                  <a:schemeClr val="tx2"/>
                </a:solidFill>
              </a:rPr>
              <a:t>1- </a:t>
            </a:r>
            <a:r>
              <a:rPr lang="en-IN" sz="1800" dirty="0" err="1">
                <a:solidFill>
                  <a:schemeClr val="tx2"/>
                </a:solidFill>
              </a:rPr>
              <a:t>CSV_folder</a:t>
            </a:r>
            <a:r>
              <a:rPr lang="en-IN" sz="1800" dirty="0">
                <a:solidFill>
                  <a:schemeClr val="tx2"/>
                </a:solidFill>
              </a:rPr>
              <a:t>    2. </a:t>
            </a:r>
            <a:r>
              <a:rPr lang="en-IN" sz="1800" dirty="0" err="1">
                <a:solidFill>
                  <a:schemeClr val="tx2"/>
                </a:solidFill>
              </a:rPr>
              <a:t>JSON_folder</a:t>
            </a:r>
            <a:endParaRPr lang="en-IN" sz="1800" dirty="0">
              <a:solidFill>
                <a:schemeClr val="tx2"/>
              </a:solidFill>
            </a:endParaRPr>
          </a:p>
          <a:p>
            <a:pPr marL="0" indent="0">
              <a:buNone/>
            </a:pPr>
            <a:endParaRPr lang="en-IN" sz="2000" dirty="0"/>
          </a:p>
          <a:p>
            <a:pPr marL="0" indent="0">
              <a:buNone/>
            </a:pPr>
            <a:endParaRPr lang="en-IN" sz="2000" dirty="0"/>
          </a:p>
        </p:txBody>
      </p:sp>
    </p:spTree>
    <p:extLst>
      <p:ext uri="{BB962C8B-B14F-4D97-AF65-F5344CB8AC3E}">
        <p14:creationId xmlns:p14="http://schemas.microsoft.com/office/powerpoint/2010/main" val="1870058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BD117FA3-3DF8-759F-920E-1E8DDAD4C6BC}"/>
              </a:ext>
            </a:extLst>
          </p:cNvPr>
          <p:cNvSpPr>
            <a:spLocks noGrp="1"/>
          </p:cNvSpPr>
          <p:nvPr>
            <p:ph type="title"/>
          </p:nvPr>
        </p:nvSpPr>
        <p:spPr>
          <a:xfrm>
            <a:off x="838200" y="713312"/>
            <a:ext cx="4038600" cy="5431376"/>
          </a:xfrm>
        </p:spPr>
        <p:txBody>
          <a:bodyPr>
            <a:normAutofit/>
          </a:bodyPr>
          <a:lstStyle/>
          <a:p>
            <a:r>
              <a:rPr lang="en-IN" dirty="0"/>
              <a:t>STEP 3: Create Table in Snowflake</a:t>
            </a:r>
          </a:p>
        </p:txBody>
      </p:sp>
      <p:sp>
        <p:nvSpPr>
          <p:cNvPr id="3" name="Content Placeholder 2">
            <a:extLst>
              <a:ext uri="{FF2B5EF4-FFF2-40B4-BE49-F238E27FC236}">
                <a16:creationId xmlns:a16="http://schemas.microsoft.com/office/drawing/2014/main" id="{BF2556CB-DFD7-92F8-B603-032F2C245640}"/>
              </a:ext>
            </a:extLst>
          </p:cNvPr>
          <p:cNvSpPr>
            <a:spLocks noGrp="1"/>
          </p:cNvSpPr>
          <p:nvPr>
            <p:ph idx="1"/>
          </p:nvPr>
        </p:nvSpPr>
        <p:spPr>
          <a:xfrm>
            <a:off x="6095999" y="713313"/>
            <a:ext cx="5257801" cy="5431376"/>
          </a:xfrm>
        </p:spPr>
        <p:txBody>
          <a:bodyPr anchor="ctr">
            <a:normAutofit/>
          </a:bodyPr>
          <a:lstStyle/>
          <a:p>
            <a:r>
              <a:rPr lang="en-IN" sz="1800" dirty="0">
                <a:solidFill>
                  <a:schemeClr val="tx2"/>
                </a:solidFill>
              </a:rPr>
              <a:t>Create your Table in Snowflake as per your file schema. </a:t>
            </a:r>
          </a:p>
          <a:p>
            <a:pPr marL="0" indent="0">
              <a:buFont typeface="Arial" panose="020B0604020202020204" pitchFamily="34" charset="0"/>
              <a:buNone/>
            </a:pPr>
            <a:r>
              <a:rPr lang="en-IN" sz="1800" dirty="0">
                <a:solidFill>
                  <a:schemeClr val="tx2"/>
                </a:solidFill>
              </a:rPr>
              <a:t> e.g.  </a:t>
            </a:r>
          </a:p>
          <a:p>
            <a:pPr marL="0" indent="0">
              <a:buFont typeface="Arial" panose="020B0604020202020204" pitchFamily="34" charset="0"/>
              <a:buNone/>
            </a:pPr>
            <a:r>
              <a:rPr lang="en-IN" sz="1800" dirty="0">
                <a:solidFill>
                  <a:schemeClr val="tx2"/>
                </a:solidFill>
              </a:rPr>
              <a:t>  CREATE TABLE CSV_LOAD </a:t>
            </a:r>
          </a:p>
          <a:p>
            <a:pPr marL="0" indent="0">
              <a:buFont typeface="Arial" panose="020B0604020202020204" pitchFamily="34" charset="0"/>
              <a:buNone/>
            </a:pPr>
            <a:r>
              <a:rPr lang="en-IN" sz="1800" dirty="0">
                <a:solidFill>
                  <a:schemeClr val="tx2"/>
                </a:solidFill>
              </a:rPr>
              <a:t> ( ID int, Name varchar , Age int …) </a:t>
            </a:r>
          </a:p>
          <a:p>
            <a:pPr marL="0" indent="0">
              <a:buFont typeface="Arial" panose="020B0604020202020204" pitchFamily="34" charset="0"/>
              <a:buNone/>
            </a:pPr>
            <a:endParaRPr lang="en-IN" sz="1800" dirty="0">
              <a:solidFill>
                <a:schemeClr val="tx2"/>
              </a:solidFill>
            </a:endParaRPr>
          </a:p>
          <a:p>
            <a:pPr marL="0" indent="0">
              <a:buFont typeface="Arial" panose="020B0604020202020204" pitchFamily="34" charset="0"/>
              <a:buNone/>
            </a:pPr>
            <a:endParaRPr lang="en-IN" sz="1800" dirty="0">
              <a:solidFill>
                <a:schemeClr val="tx2"/>
              </a:solidFill>
            </a:endParaRPr>
          </a:p>
          <a:p>
            <a:pPr marL="0" indent="0">
              <a:buFont typeface="Arial" panose="020B0604020202020204" pitchFamily="34" charset="0"/>
              <a:buNone/>
            </a:pPr>
            <a:r>
              <a:rPr lang="en-IN" sz="1800" dirty="0">
                <a:solidFill>
                  <a:schemeClr val="tx2"/>
                </a:solidFill>
              </a:rPr>
              <a:t>If you want to load Semi Structured (PARQUET,JSON) </a:t>
            </a:r>
          </a:p>
          <a:p>
            <a:pPr marL="0" indent="0">
              <a:buFont typeface="Arial" panose="020B0604020202020204" pitchFamily="34" charset="0"/>
              <a:buNone/>
            </a:pPr>
            <a:r>
              <a:rPr lang="en-IN" sz="1800" dirty="0">
                <a:solidFill>
                  <a:schemeClr val="tx2"/>
                </a:solidFill>
              </a:rPr>
              <a:t>e.g. </a:t>
            </a:r>
          </a:p>
          <a:p>
            <a:pPr marL="0" indent="0">
              <a:buFont typeface="Arial" panose="020B0604020202020204" pitchFamily="34" charset="0"/>
              <a:buNone/>
            </a:pPr>
            <a:r>
              <a:rPr lang="en-IN" sz="1800" dirty="0">
                <a:solidFill>
                  <a:schemeClr val="tx2"/>
                </a:solidFill>
              </a:rPr>
              <a:t> CREATE TABLE JSON_LOAD</a:t>
            </a:r>
          </a:p>
          <a:p>
            <a:pPr marL="0" indent="0">
              <a:buFont typeface="Arial" panose="020B0604020202020204" pitchFamily="34" charset="0"/>
              <a:buNone/>
            </a:pPr>
            <a:r>
              <a:rPr lang="en-IN" sz="1800" dirty="0">
                <a:solidFill>
                  <a:schemeClr val="tx2"/>
                </a:solidFill>
              </a:rPr>
              <a:t>( JSON  VARIANT )  </a:t>
            </a:r>
          </a:p>
          <a:p>
            <a:pPr marL="0" indent="0">
              <a:buNone/>
            </a:pPr>
            <a:endParaRPr lang="en-IN" sz="2000" dirty="0"/>
          </a:p>
        </p:txBody>
      </p:sp>
    </p:spTree>
    <p:extLst>
      <p:ext uri="{BB962C8B-B14F-4D97-AF65-F5344CB8AC3E}">
        <p14:creationId xmlns:p14="http://schemas.microsoft.com/office/powerpoint/2010/main" val="2673789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Shape 40">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BD117FA3-3DF8-759F-920E-1E8DDAD4C6BC}"/>
              </a:ext>
            </a:extLst>
          </p:cNvPr>
          <p:cNvSpPr>
            <a:spLocks noGrp="1"/>
          </p:cNvSpPr>
          <p:nvPr>
            <p:ph type="title"/>
          </p:nvPr>
        </p:nvSpPr>
        <p:spPr>
          <a:xfrm>
            <a:off x="838200" y="713312"/>
            <a:ext cx="4038600" cy="5431376"/>
          </a:xfrm>
        </p:spPr>
        <p:txBody>
          <a:bodyPr>
            <a:normAutofit/>
          </a:bodyPr>
          <a:lstStyle/>
          <a:p>
            <a:r>
              <a:rPr lang="en-IN" dirty="0"/>
              <a:t>STEP 4: Create Storage Integration</a:t>
            </a:r>
          </a:p>
        </p:txBody>
      </p:sp>
      <p:sp>
        <p:nvSpPr>
          <p:cNvPr id="3" name="Content Placeholder 2">
            <a:extLst>
              <a:ext uri="{FF2B5EF4-FFF2-40B4-BE49-F238E27FC236}">
                <a16:creationId xmlns:a16="http://schemas.microsoft.com/office/drawing/2014/main" id="{BF2556CB-DFD7-92F8-B603-032F2C245640}"/>
              </a:ext>
            </a:extLst>
          </p:cNvPr>
          <p:cNvSpPr>
            <a:spLocks noGrp="1"/>
          </p:cNvSpPr>
          <p:nvPr>
            <p:ph idx="1"/>
          </p:nvPr>
        </p:nvSpPr>
        <p:spPr>
          <a:xfrm>
            <a:off x="5628640" y="713313"/>
            <a:ext cx="6085839" cy="5431376"/>
          </a:xfrm>
        </p:spPr>
        <p:txBody>
          <a:bodyPr anchor="ctr">
            <a:normAutofit lnSpcReduction="10000"/>
          </a:bodyPr>
          <a:lstStyle/>
          <a:p>
            <a:r>
              <a:rPr lang="en-US" sz="1800" dirty="0">
                <a:solidFill>
                  <a:schemeClr val="tx2"/>
                </a:solidFill>
              </a:rPr>
              <a:t>A storage integration is a Snowflake object that stores a generated identity and access management (IAM) entity for your external cloud storage, along with an optional set of allowed or blocked storage locations (Amazon S3, Google Cloud Storage, or Microsoft Azure). </a:t>
            </a:r>
          </a:p>
          <a:p>
            <a:pPr>
              <a:lnSpc>
                <a:spcPct val="70000"/>
              </a:lnSpc>
            </a:pPr>
            <a:endParaRPr lang="en-US" sz="1800" dirty="0">
              <a:solidFill>
                <a:schemeClr val="tx2"/>
              </a:solidFill>
            </a:endParaRPr>
          </a:p>
          <a:p>
            <a:pPr>
              <a:lnSpc>
                <a:spcPct val="70000"/>
              </a:lnSpc>
            </a:pPr>
            <a:r>
              <a:rPr lang="en-IN" sz="1800" dirty="0">
                <a:solidFill>
                  <a:schemeClr val="tx2"/>
                </a:solidFill>
              </a:rPr>
              <a:t>Create or replace storage Integration S3_int</a:t>
            </a:r>
          </a:p>
          <a:p>
            <a:pPr marL="0" indent="0">
              <a:lnSpc>
                <a:spcPct val="70000"/>
              </a:lnSpc>
              <a:buNone/>
            </a:pPr>
            <a:r>
              <a:rPr lang="en-IN" sz="1800" dirty="0">
                <a:solidFill>
                  <a:schemeClr val="tx2"/>
                </a:solidFill>
              </a:rPr>
              <a:t>     Type=External_stage</a:t>
            </a:r>
          </a:p>
          <a:p>
            <a:pPr marL="0" indent="0">
              <a:lnSpc>
                <a:spcPct val="70000"/>
              </a:lnSpc>
              <a:buNone/>
            </a:pPr>
            <a:r>
              <a:rPr lang="en-IN" sz="1800" dirty="0">
                <a:solidFill>
                  <a:schemeClr val="tx2"/>
                </a:solidFill>
              </a:rPr>
              <a:t>      Storage_provider=S3</a:t>
            </a:r>
          </a:p>
          <a:p>
            <a:pPr marL="0" indent="0">
              <a:lnSpc>
                <a:spcPct val="70000"/>
              </a:lnSpc>
              <a:buNone/>
            </a:pPr>
            <a:r>
              <a:rPr lang="en-IN" sz="1800" dirty="0">
                <a:solidFill>
                  <a:schemeClr val="tx2"/>
                </a:solidFill>
              </a:rPr>
              <a:t>      enabled=True   </a:t>
            </a:r>
          </a:p>
          <a:p>
            <a:pPr marL="0" indent="0">
              <a:lnSpc>
                <a:spcPct val="70000"/>
              </a:lnSpc>
              <a:buNone/>
            </a:pPr>
            <a:r>
              <a:rPr lang="en-IN" sz="1800" dirty="0">
                <a:solidFill>
                  <a:schemeClr val="tx2"/>
                </a:solidFill>
              </a:rPr>
              <a:t>       </a:t>
            </a:r>
            <a:r>
              <a:rPr lang="en-IN" sz="1800" dirty="0" err="1">
                <a:solidFill>
                  <a:schemeClr val="tx2"/>
                </a:solidFill>
              </a:rPr>
              <a:t>Storage_aws_role_arn</a:t>
            </a:r>
            <a:r>
              <a:rPr lang="en-IN" sz="1800" dirty="0">
                <a:solidFill>
                  <a:schemeClr val="tx2"/>
                </a:solidFill>
              </a:rPr>
              <a:t>=‘Your Role ARN’</a:t>
            </a:r>
          </a:p>
          <a:p>
            <a:pPr marL="0" indent="0">
              <a:lnSpc>
                <a:spcPct val="70000"/>
              </a:lnSpc>
              <a:buNone/>
            </a:pPr>
            <a:r>
              <a:rPr lang="en-IN" sz="1800" dirty="0">
                <a:solidFill>
                  <a:schemeClr val="tx2"/>
                </a:solidFill>
              </a:rPr>
              <a:t>   Storage_allowed_locations=(‘Your bucket path’);  </a:t>
            </a:r>
            <a:br>
              <a:rPr lang="en-IN" sz="1800" dirty="0">
                <a:solidFill>
                  <a:schemeClr val="tx2"/>
                </a:solidFill>
              </a:rPr>
            </a:br>
            <a:br>
              <a:rPr lang="en-IN" sz="1800" dirty="0">
                <a:solidFill>
                  <a:schemeClr val="tx2"/>
                </a:solidFill>
              </a:rPr>
            </a:br>
            <a:r>
              <a:rPr lang="en-IN" sz="1800" dirty="0">
                <a:solidFill>
                  <a:schemeClr val="tx2"/>
                </a:solidFill>
              </a:rPr>
              <a:t>Note : The Bucket you are passing here will only be accessed by this Integration storage. You can pass n values here. </a:t>
            </a:r>
          </a:p>
          <a:p>
            <a:pPr marL="0" indent="0">
              <a:lnSpc>
                <a:spcPct val="70000"/>
              </a:lnSpc>
              <a:buNone/>
            </a:pPr>
            <a:endParaRPr lang="en-IN" sz="1800" dirty="0">
              <a:solidFill>
                <a:schemeClr val="tx2"/>
              </a:solidFill>
            </a:endParaRPr>
          </a:p>
          <a:p>
            <a:pPr marL="0" indent="0">
              <a:lnSpc>
                <a:spcPct val="70000"/>
              </a:lnSpc>
              <a:buNone/>
            </a:pPr>
            <a:r>
              <a:rPr lang="en-IN" sz="1800" dirty="0">
                <a:solidFill>
                  <a:schemeClr val="tx2"/>
                </a:solidFill>
              </a:rPr>
              <a:t>DESC INTEGRATION S3_int :  </a:t>
            </a:r>
          </a:p>
          <a:p>
            <a:pPr marL="0" indent="0">
              <a:lnSpc>
                <a:spcPct val="70000"/>
              </a:lnSpc>
              <a:buNone/>
            </a:pPr>
            <a:r>
              <a:rPr lang="en-US" sz="1800" dirty="0">
                <a:solidFill>
                  <a:schemeClr val="tx2"/>
                </a:solidFill>
              </a:rPr>
              <a:t>you have to copy the ARN &amp; External Id from its output and edit the Trust Relationship of particular Role and replace those value with these values.</a:t>
            </a:r>
            <a:endParaRPr lang="en-IN" sz="1800" dirty="0">
              <a:solidFill>
                <a:schemeClr val="tx2"/>
              </a:solidFill>
            </a:endParaRPr>
          </a:p>
          <a:p>
            <a:pPr marL="0" indent="0">
              <a:lnSpc>
                <a:spcPct val="70000"/>
              </a:lnSpc>
              <a:buNone/>
            </a:pPr>
            <a:endParaRPr lang="en-IN" sz="1800" dirty="0">
              <a:solidFill>
                <a:schemeClr val="tx2"/>
              </a:solidFill>
            </a:endParaRPr>
          </a:p>
        </p:txBody>
      </p:sp>
    </p:spTree>
    <p:extLst>
      <p:ext uri="{BB962C8B-B14F-4D97-AF65-F5344CB8AC3E}">
        <p14:creationId xmlns:p14="http://schemas.microsoft.com/office/powerpoint/2010/main" val="1732754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163C4E-E74D-C420-B8EC-6D819DD1C474}"/>
              </a:ext>
            </a:extLst>
          </p:cNvPr>
          <p:cNvSpPr>
            <a:spLocks noGrp="1"/>
          </p:cNvSpPr>
          <p:nvPr>
            <p:ph type="title"/>
          </p:nvPr>
        </p:nvSpPr>
        <p:spPr>
          <a:xfrm>
            <a:off x="838200" y="713312"/>
            <a:ext cx="4038600" cy="5431376"/>
          </a:xfrm>
        </p:spPr>
        <p:txBody>
          <a:bodyPr>
            <a:normAutofit/>
          </a:bodyPr>
          <a:lstStyle/>
          <a:p>
            <a:r>
              <a:rPr lang="en-IN" dirty="0"/>
              <a:t>STEP 5: Create File Format </a:t>
            </a:r>
          </a:p>
        </p:txBody>
      </p:sp>
      <p:sp>
        <p:nvSpPr>
          <p:cNvPr id="3" name="Content Placeholder 2">
            <a:extLst>
              <a:ext uri="{FF2B5EF4-FFF2-40B4-BE49-F238E27FC236}">
                <a16:creationId xmlns:a16="http://schemas.microsoft.com/office/drawing/2014/main" id="{CA8A2B50-E211-F97A-164C-597F39B9707C}"/>
              </a:ext>
            </a:extLst>
          </p:cNvPr>
          <p:cNvSpPr>
            <a:spLocks noGrp="1"/>
          </p:cNvSpPr>
          <p:nvPr>
            <p:ph idx="1"/>
          </p:nvPr>
        </p:nvSpPr>
        <p:spPr>
          <a:xfrm>
            <a:off x="5140960" y="713312"/>
            <a:ext cx="6212841" cy="5982127"/>
          </a:xfrm>
        </p:spPr>
        <p:txBody>
          <a:bodyPr anchor="ctr">
            <a:normAutofit/>
          </a:bodyPr>
          <a:lstStyle/>
          <a:p>
            <a:pPr marL="0" indent="0">
              <a:buNone/>
            </a:pPr>
            <a:r>
              <a:rPr lang="en-IN" sz="1800" dirty="0">
                <a:solidFill>
                  <a:schemeClr val="tx2"/>
                </a:solidFill>
              </a:rPr>
              <a:t>CREATE OR REPLACE FILE FORMAT    SNOWCSVFORMAT</a:t>
            </a:r>
          </a:p>
          <a:p>
            <a:pPr marL="0" indent="0">
              <a:buNone/>
            </a:pPr>
            <a:r>
              <a:rPr lang="en-IN" sz="1800" dirty="0">
                <a:solidFill>
                  <a:schemeClr val="tx2"/>
                </a:solidFill>
              </a:rPr>
              <a:t>    TYPE ='CSV’</a:t>
            </a:r>
          </a:p>
          <a:p>
            <a:pPr marL="0" indent="0">
              <a:buNone/>
            </a:pPr>
            <a:r>
              <a:rPr lang="en-IN" sz="1800" dirty="0">
                <a:solidFill>
                  <a:schemeClr val="tx2"/>
                </a:solidFill>
              </a:rPr>
              <a:t>    FIELD_DELIMITER=',’</a:t>
            </a:r>
          </a:p>
          <a:p>
            <a:pPr marL="0" indent="0">
              <a:buNone/>
            </a:pPr>
            <a:r>
              <a:rPr lang="en-IN" sz="1800" dirty="0">
                <a:solidFill>
                  <a:schemeClr val="tx2"/>
                </a:solidFill>
              </a:rPr>
              <a:t>    SKIP_HEADER=1</a:t>
            </a:r>
          </a:p>
          <a:p>
            <a:pPr marL="0" indent="0">
              <a:buNone/>
            </a:pPr>
            <a:r>
              <a:rPr lang="en-IN" sz="1800" dirty="0">
                <a:solidFill>
                  <a:schemeClr val="tx2"/>
                </a:solidFill>
              </a:rPr>
              <a:t>    ERROR_ON_COLUMN_COUNT_MISMATCH=FALSE; </a:t>
            </a:r>
          </a:p>
          <a:p>
            <a:pPr marL="0" indent="0">
              <a:buNone/>
            </a:pPr>
            <a:endParaRPr lang="en-IN" sz="1800" dirty="0">
              <a:solidFill>
                <a:schemeClr val="tx2"/>
              </a:solidFill>
            </a:endParaRPr>
          </a:p>
          <a:p>
            <a:pPr marL="0" indent="0">
              <a:buNone/>
            </a:pPr>
            <a:endParaRPr lang="en-IN" sz="1800" dirty="0">
              <a:solidFill>
                <a:schemeClr val="tx2"/>
              </a:solidFill>
            </a:endParaRPr>
          </a:p>
          <a:p>
            <a:pPr marL="0" indent="0">
              <a:buNone/>
            </a:pPr>
            <a:endParaRPr lang="en-IN" sz="1800" dirty="0">
              <a:solidFill>
                <a:schemeClr val="tx2"/>
              </a:solidFill>
            </a:endParaRPr>
          </a:p>
          <a:p>
            <a:pPr marL="0" indent="0">
              <a:buNone/>
            </a:pPr>
            <a:endParaRPr lang="en-IN" sz="1800" dirty="0">
              <a:solidFill>
                <a:schemeClr val="tx2"/>
              </a:solidFill>
            </a:endParaRPr>
          </a:p>
          <a:p>
            <a:pPr marL="0" indent="0">
              <a:buNone/>
            </a:pPr>
            <a:r>
              <a:rPr lang="en-US" sz="1800" dirty="0">
                <a:solidFill>
                  <a:schemeClr val="tx2"/>
                </a:solidFill>
              </a:rPr>
              <a:t> CREATE OR REPLACE FILE FORMAT JSON_LOAD</a:t>
            </a:r>
          </a:p>
          <a:p>
            <a:pPr marL="0" indent="0">
              <a:buNone/>
            </a:pPr>
            <a:r>
              <a:rPr lang="en-US" sz="1800" dirty="0">
                <a:solidFill>
                  <a:schemeClr val="tx2"/>
                </a:solidFill>
              </a:rPr>
              <a:t>     TYPE ='JSON';</a:t>
            </a:r>
            <a:endParaRPr lang="en-IN" sz="1800" dirty="0">
              <a:solidFill>
                <a:schemeClr val="tx2"/>
              </a:solidFill>
            </a:endParaRPr>
          </a:p>
          <a:p>
            <a:endParaRPr lang="en-IN" sz="2000" dirty="0"/>
          </a:p>
          <a:p>
            <a:endParaRPr lang="en-IN" sz="2000" dirty="0"/>
          </a:p>
        </p:txBody>
      </p:sp>
    </p:spTree>
    <p:extLst>
      <p:ext uri="{BB962C8B-B14F-4D97-AF65-F5344CB8AC3E}">
        <p14:creationId xmlns:p14="http://schemas.microsoft.com/office/powerpoint/2010/main" val="1211237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163C4E-E74D-C420-B8EC-6D819DD1C474}"/>
              </a:ext>
            </a:extLst>
          </p:cNvPr>
          <p:cNvSpPr>
            <a:spLocks noGrp="1"/>
          </p:cNvSpPr>
          <p:nvPr>
            <p:ph type="title"/>
          </p:nvPr>
        </p:nvSpPr>
        <p:spPr>
          <a:xfrm>
            <a:off x="838200" y="713312"/>
            <a:ext cx="4038600" cy="5431376"/>
          </a:xfrm>
        </p:spPr>
        <p:txBody>
          <a:bodyPr>
            <a:normAutofit/>
          </a:bodyPr>
          <a:lstStyle/>
          <a:p>
            <a:r>
              <a:rPr lang="en-IN" dirty="0"/>
              <a:t>STEP 6: Create Stages </a:t>
            </a:r>
          </a:p>
        </p:txBody>
      </p:sp>
      <p:sp>
        <p:nvSpPr>
          <p:cNvPr id="3" name="Content Placeholder 2">
            <a:extLst>
              <a:ext uri="{FF2B5EF4-FFF2-40B4-BE49-F238E27FC236}">
                <a16:creationId xmlns:a16="http://schemas.microsoft.com/office/drawing/2014/main" id="{CA8A2B50-E211-F97A-164C-597F39B9707C}"/>
              </a:ext>
            </a:extLst>
          </p:cNvPr>
          <p:cNvSpPr>
            <a:spLocks noGrp="1"/>
          </p:cNvSpPr>
          <p:nvPr>
            <p:ph idx="1"/>
          </p:nvPr>
        </p:nvSpPr>
        <p:spPr>
          <a:xfrm>
            <a:off x="5140960" y="713312"/>
            <a:ext cx="6212841" cy="5982127"/>
          </a:xfrm>
        </p:spPr>
        <p:txBody>
          <a:bodyPr anchor="ctr">
            <a:normAutofit/>
          </a:bodyPr>
          <a:lstStyle/>
          <a:p>
            <a:pPr marL="0" indent="0">
              <a:buNone/>
            </a:pPr>
            <a:r>
              <a:rPr lang="en-IN" sz="2000" dirty="0"/>
              <a:t>If</a:t>
            </a:r>
            <a:r>
              <a:rPr lang="en-IN" sz="1800" dirty="0">
                <a:solidFill>
                  <a:schemeClr val="tx2"/>
                </a:solidFill>
              </a:rPr>
              <a:t> you are loading CSV Data, then use Csv file format </a:t>
            </a:r>
          </a:p>
          <a:p>
            <a:pPr marL="0" indent="0">
              <a:buNone/>
            </a:pPr>
            <a:r>
              <a:rPr lang="en-IN" sz="1800" dirty="0">
                <a:solidFill>
                  <a:schemeClr val="tx2"/>
                </a:solidFill>
              </a:rPr>
              <a:t>e.g. </a:t>
            </a:r>
          </a:p>
          <a:p>
            <a:pPr marL="0" indent="0">
              <a:buNone/>
            </a:pPr>
            <a:r>
              <a:rPr lang="en-US" sz="1800" dirty="0">
                <a:solidFill>
                  <a:schemeClr val="tx2"/>
                </a:solidFill>
              </a:rPr>
              <a:t>Create or Replace stage csv_stage</a:t>
            </a:r>
          </a:p>
          <a:p>
            <a:pPr marL="0" indent="0">
              <a:buNone/>
            </a:pPr>
            <a:r>
              <a:rPr lang="en-US" sz="1800" dirty="0">
                <a:solidFill>
                  <a:schemeClr val="tx2"/>
                </a:solidFill>
              </a:rPr>
              <a:t>file_format=snowcsvformat</a:t>
            </a:r>
          </a:p>
          <a:p>
            <a:pPr marL="0" indent="0">
              <a:buNone/>
            </a:pPr>
            <a:r>
              <a:rPr lang="en-US" sz="1800" dirty="0">
                <a:solidFill>
                  <a:schemeClr val="tx2"/>
                </a:solidFill>
              </a:rPr>
              <a:t>STORAGE_INTEGRATION=S3_int (Your storage integration name)</a:t>
            </a:r>
          </a:p>
          <a:p>
            <a:pPr marL="0" indent="0">
              <a:buNone/>
            </a:pPr>
            <a:r>
              <a:rPr lang="en-US" sz="1800" dirty="0">
                <a:solidFill>
                  <a:schemeClr val="tx2"/>
                </a:solidFill>
              </a:rPr>
              <a:t> url ='s3://yourbucketname’;</a:t>
            </a:r>
          </a:p>
          <a:p>
            <a:pPr marL="0" indent="0">
              <a:buNone/>
            </a:pPr>
            <a:endParaRPr lang="en-US" sz="1800" dirty="0">
              <a:solidFill>
                <a:schemeClr val="tx2"/>
              </a:solidFill>
            </a:endParaRPr>
          </a:p>
          <a:p>
            <a:pPr marL="0" indent="0">
              <a:buNone/>
            </a:pPr>
            <a:r>
              <a:rPr lang="en-US" sz="1800" dirty="0">
                <a:solidFill>
                  <a:schemeClr val="tx2"/>
                </a:solidFill>
              </a:rPr>
              <a:t>If you want to load JSON Data , then create </a:t>
            </a:r>
            <a:r>
              <a:rPr lang="en-US" sz="1800" dirty="0" err="1">
                <a:solidFill>
                  <a:schemeClr val="tx2"/>
                </a:solidFill>
              </a:rPr>
              <a:t>Json</a:t>
            </a:r>
            <a:r>
              <a:rPr lang="en-US" sz="1800" dirty="0">
                <a:solidFill>
                  <a:schemeClr val="tx2"/>
                </a:solidFill>
              </a:rPr>
              <a:t> file format.</a:t>
            </a:r>
          </a:p>
          <a:p>
            <a:pPr marL="0" indent="0">
              <a:buNone/>
            </a:pPr>
            <a:r>
              <a:rPr lang="en-US" sz="1800" dirty="0">
                <a:solidFill>
                  <a:schemeClr val="tx2"/>
                </a:solidFill>
              </a:rPr>
              <a:t>e.g.  </a:t>
            </a:r>
          </a:p>
          <a:p>
            <a:pPr marL="0" indent="0">
              <a:buNone/>
            </a:pPr>
            <a:r>
              <a:rPr lang="en-US" sz="1800" dirty="0">
                <a:solidFill>
                  <a:schemeClr val="tx2"/>
                </a:solidFill>
              </a:rPr>
              <a:t>Create or Replace stage Json_stage</a:t>
            </a:r>
          </a:p>
          <a:p>
            <a:pPr marL="0" indent="0">
              <a:buNone/>
            </a:pPr>
            <a:r>
              <a:rPr lang="en-US" sz="1800" dirty="0">
                <a:solidFill>
                  <a:schemeClr val="tx2"/>
                </a:solidFill>
              </a:rPr>
              <a:t>File_format=JSON_Load</a:t>
            </a:r>
          </a:p>
          <a:p>
            <a:pPr marL="0" indent="0">
              <a:buNone/>
            </a:pPr>
            <a:r>
              <a:rPr lang="en-US" sz="1800" dirty="0">
                <a:solidFill>
                  <a:schemeClr val="tx2"/>
                </a:solidFill>
              </a:rPr>
              <a:t>STORAGE_INTEGRATION=S3_int (Your storage integration name)</a:t>
            </a:r>
          </a:p>
          <a:p>
            <a:pPr marL="0" indent="0">
              <a:buNone/>
            </a:pPr>
            <a:r>
              <a:rPr lang="en-US" sz="1800" dirty="0">
                <a:solidFill>
                  <a:schemeClr val="tx2"/>
                </a:solidFill>
              </a:rPr>
              <a:t>url ='s3://yourbucketname’;</a:t>
            </a:r>
          </a:p>
          <a:p>
            <a:endParaRPr lang="en-IN" sz="2000" dirty="0"/>
          </a:p>
        </p:txBody>
      </p:sp>
    </p:spTree>
    <p:extLst>
      <p:ext uri="{BB962C8B-B14F-4D97-AF65-F5344CB8AC3E}">
        <p14:creationId xmlns:p14="http://schemas.microsoft.com/office/powerpoint/2010/main" val="1798788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163C4E-E74D-C420-B8EC-6D819DD1C474}"/>
              </a:ext>
            </a:extLst>
          </p:cNvPr>
          <p:cNvSpPr>
            <a:spLocks noGrp="1"/>
          </p:cNvSpPr>
          <p:nvPr>
            <p:ph type="title"/>
          </p:nvPr>
        </p:nvSpPr>
        <p:spPr>
          <a:xfrm>
            <a:off x="838200" y="713312"/>
            <a:ext cx="4038600" cy="5431376"/>
          </a:xfrm>
        </p:spPr>
        <p:txBody>
          <a:bodyPr>
            <a:normAutofit/>
          </a:bodyPr>
          <a:lstStyle/>
          <a:p>
            <a:r>
              <a:rPr lang="en-IN" dirty="0"/>
              <a:t>STEP 7: Create PIPE  </a:t>
            </a:r>
          </a:p>
        </p:txBody>
      </p:sp>
      <p:sp>
        <p:nvSpPr>
          <p:cNvPr id="3" name="Content Placeholder 2">
            <a:extLst>
              <a:ext uri="{FF2B5EF4-FFF2-40B4-BE49-F238E27FC236}">
                <a16:creationId xmlns:a16="http://schemas.microsoft.com/office/drawing/2014/main" id="{CA8A2B50-E211-F97A-164C-597F39B9707C}"/>
              </a:ext>
            </a:extLst>
          </p:cNvPr>
          <p:cNvSpPr>
            <a:spLocks noGrp="1"/>
          </p:cNvSpPr>
          <p:nvPr>
            <p:ph idx="1"/>
          </p:nvPr>
        </p:nvSpPr>
        <p:spPr>
          <a:xfrm>
            <a:off x="5465986" y="625048"/>
            <a:ext cx="6212841" cy="5982127"/>
          </a:xfrm>
        </p:spPr>
        <p:txBody>
          <a:bodyPr anchor="ctr">
            <a:normAutofit/>
          </a:bodyPr>
          <a:lstStyle/>
          <a:p>
            <a:pPr marL="0" indent="0">
              <a:buNone/>
            </a:pPr>
            <a:r>
              <a:rPr lang="en-IN" sz="1800" dirty="0">
                <a:solidFill>
                  <a:schemeClr val="tx2"/>
                </a:solidFill>
              </a:rPr>
              <a:t>We will be creating PIPE using same Copy INTO command.</a:t>
            </a:r>
          </a:p>
          <a:p>
            <a:pPr marL="0" indent="0">
              <a:buNone/>
            </a:pPr>
            <a:endParaRPr lang="en-IN" sz="1800" dirty="0">
              <a:solidFill>
                <a:schemeClr val="tx2"/>
              </a:solidFill>
            </a:endParaRPr>
          </a:p>
          <a:p>
            <a:pPr marL="0" indent="0">
              <a:buNone/>
            </a:pPr>
            <a:r>
              <a:rPr lang="en-IN" sz="1800" dirty="0">
                <a:solidFill>
                  <a:schemeClr val="tx2"/>
                </a:solidFill>
              </a:rPr>
              <a:t>CREATE PIPE SNOWPIPE AUTO_INGEST=TRUE AS</a:t>
            </a:r>
          </a:p>
          <a:p>
            <a:pPr marL="0" indent="0">
              <a:buNone/>
            </a:pPr>
            <a:r>
              <a:rPr lang="en-US" sz="1800" dirty="0">
                <a:solidFill>
                  <a:schemeClr val="tx2"/>
                </a:solidFill>
              </a:rPr>
              <a:t> Copy into CSV_Load (Table Name)</a:t>
            </a:r>
          </a:p>
          <a:p>
            <a:pPr marL="0" indent="0">
              <a:buNone/>
            </a:pPr>
            <a:r>
              <a:rPr lang="en-US" sz="1800" dirty="0">
                <a:solidFill>
                  <a:schemeClr val="tx2"/>
                </a:solidFill>
              </a:rPr>
              <a:t> From @csv_stage/your file path with extension    on_error=Continue;</a:t>
            </a:r>
          </a:p>
          <a:p>
            <a:pPr marL="0" indent="0">
              <a:buNone/>
            </a:pPr>
            <a:endParaRPr lang="en-US" sz="1800" dirty="0">
              <a:solidFill>
                <a:schemeClr val="tx2"/>
              </a:solidFill>
            </a:endParaRPr>
          </a:p>
          <a:p>
            <a:pPr marL="0" indent="0">
              <a:buNone/>
            </a:pPr>
            <a:r>
              <a:rPr lang="en-US" sz="1800" dirty="0">
                <a:solidFill>
                  <a:schemeClr val="tx2"/>
                </a:solidFill>
              </a:rPr>
              <a:t>Your pipe is ready, </a:t>
            </a:r>
          </a:p>
          <a:p>
            <a:pPr marL="0" indent="0">
              <a:buNone/>
            </a:pPr>
            <a:r>
              <a:rPr lang="en-US" sz="1800" dirty="0">
                <a:solidFill>
                  <a:schemeClr val="tx2"/>
                </a:solidFill>
              </a:rPr>
              <a:t>Run SHOW PIPES . </a:t>
            </a:r>
          </a:p>
          <a:p>
            <a:pPr marL="0" indent="0">
              <a:buNone/>
            </a:pPr>
            <a:r>
              <a:rPr lang="en-US" sz="1800" dirty="0">
                <a:solidFill>
                  <a:schemeClr val="tx2"/>
                </a:solidFill>
              </a:rPr>
              <a:t>Copy the value from  </a:t>
            </a:r>
            <a:r>
              <a:rPr lang="en-US" sz="1800" dirty="0" err="1">
                <a:solidFill>
                  <a:schemeClr val="tx2"/>
                </a:solidFill>
              </a:rPr>
              <a:t>notification_channel</a:t>
            </a:r>
            <a:r>
              <a:rPr lang="en-US" sz="1800" dirty="0">
                <a:solidFill>
                  <a:schemeClr val="tx2"/>
                </a:solidFill>
              </a:rPr>
              <a:t> , This value will be used to create Event on S3 Bucket.</a:t>
            </a:r>
          </a:p>
          <a:p>
            <a:pPr marL="0" indent="0">
              <a:buNone/>
            </a:pPr>
            <a:endParaRPr lang="en-US" sz="1800" dirty="0">
              <a:solidFill>
                <a:schemeClr val="tx2"/>
              </a:solidFill>
            </a:endParaRPr>
          </a:p>
          <a:p>
            <a:pPr marL="0" indent="0">
              <a:buNone/>
            </a:pPr>
            <a:endParaRPr lang="en-IN" sz="1800" dirty="0">
              <a:solidFill>
                <a:schemeClr val="tx2"/>
              </a:solidFill>
            </a:endParaRPr>
          </a:p>
          <a:p>
            <a:pPr marL="0" indent="0">
              <a:buNone/>
            </a:pPr>
            <a:r>
              <a:rPr lang="en-IN" sz="2000" dirty="0"/>
              <a:t>.</a:t>
            </a:r>
          </a:p>
          <a:p>
            <a:pPr marL="0" indent="0">
              <a:buNone/>
            </a:pPr>
            <a:endParaRPr lang="en-IN" sz="2000" dirty="0"/>
          </a:p>
        </p:txBody>
      </p:sp>
    </p:spTree>
    <p:extLst>
      <p:ext uri="{BB962C8B-B14F-4D97-AF65-F5344CB8AC3E}">
        <p14:creationId xmlns:p14="http://schemas.microsoft.com/office/powerpoint/2010/main" val="3967967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chemeClr val="bg2">
              <a:alpha val="5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163C4E-E74D-C420-B8EC-6D819DD1C474}"/>
              </a:ext>
            </a:extLst>
          </p:cNvPr>
          <p:cNvSpPr>
            <a:spLocks noGrp="1"/>
          </p:cNvSpPr>
          <p:nvPr>
            <p:ph type="title"/>
          </p:nvPr>
        </p:nvSpPr>
        <p:spPr>
          <a:xfrm>
            <a:off x="838200" y="713312"/>
            <a:ext cx="4038600" cy="5431376"/>
          </a:xfrm>
        </p:spPr>
        <p:txBody>
          <a:bodyPr>
            <a:normAutofit/>
          </a:bodyPr>
          <a:lstStyle/>
          <a:p>
            <a:r>
              <a:rPr lang="en-IN" dirty="0"/>
              <a:t>STEP 8: Create Event   </a:t>
            </a:r>
          </a:p>
        </p:txBody>
      </p:sp>
      <p:sp>
        <p:nvSpPr>
          <p:cNvPr id="3" name="Content Placeholder 2">
            <a:extLst>
              <a:ext uri="{FF2B5EF4-FFF2-40B4-BE49-F238E27FC236}">
                <a16:creationId xmlns:a16="http://schemas.microsoft.com/office/drawing/2014/main" id="{CA8A2B50-E211-F97A-164C-597F39B9707C}"/>
              </a:ext>
            </a:extLst>
          </p:cNvPr>
          <p:cNvSpPr>
            <a:spLocks noGrp="1"/>
          </p:cNvSpPr>
          <p:nvPr>
            <p:ph idx="1"/>
          </p:nvPr>
        </p:nvSpPr>
        <p:spPr>
          <a:xfrm>
            <a:off x="5465986" y="625048"/>
            <a:ext cx="6212841" cy="5982127"/>
          </a:xfrm>
        </p:spPr>
        <p:txBody>
          <a:bodyPr anchor="ctr">
            <a:normAutofit/>
          </a:bodyPr>
          <a:lstStyle/>
          <a:p>
            <a:pPr marL="0" indent="0">
              <a:buNone/>
            </a:pPr>
            <a:r>
              <a:rPr lang="en-IN" sz="1800" dirty="0">
                <a:solidFill>
                  <a:schemeClr val="tx2"/>
                </a:solidFill>
              </a:rPr>
              <a:t>Your pipe is ready  but now AWS have to let Snowflake know about the new file upload or changes. </a:t>
            </a:r>
            <a:br>
              <a:rPr lang="en-IN" sz="1800" dirty="0">
                <a:solidFill>
                  <a:schemeClr val="tx2"/>
                </a:solidFill>
              </a:rPr>
            </a:br>
            <a:r>
              <a:rPr lang="en-IN" sz="1800" dirty="0">
                <a:solidFill>
                  <a:schemeClr val="tx2"/>
                </a:solidFill>
              </a:rPr>
              <a:t>For this we need to create Event Notification. </a:t>
            </a:r>
          </a:p>
          <a:p>
            <a:pPr marL="0" indent="0">
              <a:buNone/>
            </a:pPr>
            <a:endParaRPr lang="en-IN" sz="1800" dirty="0">
              <a:solidFill>
                <a:schemeClr val="tx2"/>
              </a:solidFill>
            </a:endParaRPr>
          </a:p>
          <a:p>
            <a:pPr marL="0" indent="0">
              <a:buNone/>
            </a:pPr>
            <a:r>
              <a:rPr lang="en-IN" sz="1800" dirty="0">
                <a:solidFill>
                  <a:schemeClr val="tx2"/>
                </a:solidFill>
              </a:rPr>
              <a:t>Select that particular bucket , Go to the properties Tab.  </a:t>
            </a:r>
            <a:br>
              <a:rPr lang="en-IN" sz="1800" dirty="0">
                <a:solidFill>
                  <a:schemeClr val="tx2"/>
                </a:solidFill>
              </a:rPr>
            </a:br>
            <a:r>
              <a:rPr lang="en-IN" sz="1800" dirty="0">
                <a:solidFill>
                  <a:schemeClr val="tx2"/>
                </a:solidFill>
              </a:rPr>
              <a:t>Scroll down and you will see one option as Event Notification.</a:t>
            </a:r>
          </a:p>
          <a:p>
            <a:pPr marL="0" indent="0">
              <a:buNone/>
            </a:pPr>
            <a:endParaRPr lang="en-IN" sz="1800" dirty="0">
              <a:solidFill>
                <a:schemeClr val="tx2"/>
              </a:solidFill>
            </a:endParaRPr>
          </a:p>
          <a:p>
            <a:pPr marL="0" indent="0">
              <a:buNone/>
            </a:pPr>
            <a:r>
              <a:rPr lang="en-IN" sz="1800" dirty="0">
                <a:solidFill>
                  <a:schemeClr val="tx2"/>
                </a:solidFill>
              </a:rPr>
              <a:t>Create new event notification , Check the properties (Object Creation )  , Destination  SQS queue and then Enter SQS ARN .</a:t>
            </a:r>
            <a:br>
              <a:rPr lang="en-IN" sz="1800" dirty="0">
                <a:solidFill>
                  <a:schemeClr val="tx2"/>
                </a:solidFill>
              </a:rPr>
            </a:br>
            <a:br>
              <a:rPr lang="en-IN" sz="1800" dirty="0">
                <a:solidFill>
                  <a:schemeClr val="tx2"/>
                </a:solidFill>
              </a:rPr>
            </a:br>
            <a:r>
              <a:rPr lang="en-IN" sz="1800" dirty="0">
                <a:solidFill>
                  <a:schemeClr val="tx2"/>
                </a:solidFill>
              </a:rPr>
              <a:t>Use </a:t>
            </a:r>
            <a:r>
              <a:rPr lang="en-IN" sz="1800" dirty="0" err="1">
                <a:solidFill>
                  <a:schemeClr val="tx2"/>
                </a:solidFill>
              </a:rPr>
              <a:t>Notification_channel</a:t>
            </a:r>
            <a:r>
              <a:rPr lang="en-IN" sz="1800" dirty="0">
                <a:solidFill>
                  <a:schemeClr val="tx2"/>
                </a:solidFill>
              </a:rPr>
              <a:t> column from Show PIPES output and paste this ARN into event notification.  </a:t>
            </a:r>
            <a:br>
              <a:rPr lang="en-IN" sz="1800" dirty="0">
                <a:solidFill>
                  <a:schemeClr val="tx2"/>
                </a:solidFill>
              </a:rPr>
            </a:br>
            <a:br>
              <a:rPr lang="en-IN" sz="1800" dirty="0">
                <a:solidFill>
                  <a:schemeClr val="tx2"/>
                </a:solidFill>
              </a:rPr>
            </a:br>
            <a:r>
              <a:rPr lang="en-IN" sz="1800" dirty="0">
                <a:solidFill>
                  <a:schemeClr val="tx2"/>
                </a:solidFill>
              </a:rPr>
              <a:t>Now copy any files and wait for some seconds, </a:t>
            </a:r>
            <a:br>
              <a:rPr lang="en-IN" sz="1800" dirty="0">
                <a:solidFill>
                  <a:schemeClr val="tx2"/>
                </a:solidFill>
              </a:rPr>
            </a:br>
            <a:r>
              <a:rPr lang="en-IN" sz="1800" dirty="0">
                <a:solidFill>
                  <a:schemeClr val="tx2"/>
                </a:solidFill>
              </a:rPr>
              <a:t>Your Data will automatically refresh. </a:t>
            </a:r>
            <a:endParaRPr lang="en-US" sz="1800" dirty="0">
              <a:solidFill>
                <a:schemeClr val="tx2"/>
              </a:solidFill>
            </a:endParaRPr>
          </a:p>
          <a:p>
            <a:pPr marL="0" indent="0">
              <a:buNone/>
            </a:pPr>
            <a:endParaRPr lang="en-US" sz="1800" dirty="0">
              <a:solidFill>
                <a:schemeClr val="tx2"/>
              </a:solidFill>
            </a:endParaRPr>
          </a:p>
          <a:p>
            <a:pPr marL="0" indent="0">
              <a:buNone/>
            </a:pPr>
            <a:endParaRPr lang="en-IN" sz="1800" dirty="0">
              <a:solidFill>
                <a:schemeClr val="tx2"/>
              </a:solidFill>
            </a:endParaRPr>
          </a:p>
          <a:p>
            <a:pPr marL="0" indent="0">
              <a:buNone/>
            </a:pPr>
            <a:r>
              <a:rPr lang="en-IN" sz="2000" dirty="0"/>
              <a:t>.</a:t>
            </a:r>
          </a:p>
          <a:p>
            <a:pPr marL="0" indent="0">
              <a:buNone/>
            </a:pPr>
            <a:endParaRPr lang="en-IN" sz="2000" dirty="0"/>
          </a:p>
        </p:txBody>
      </p:sp>
    </p:spTree>
    <p:extLst>
      <p:ext uri="{BB962C8B-B14F-4D97-AF65-F5344CB8AC3E}">
        <p14:creationId xmlns:p14="http://schemas.microsoft.com/office/powerpoint/2010/main" val="4120912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60988</TotalTime>
  <Words>1349</Words>
  <Application>Microsoft Office PowerPoint</Application>
  <PresentationFormat>Widescreen</PresentationFormat>
  <Paragraphs>124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Algerian</vt:lpstr>
      <vt:lpstr>Arial</vt:lpstr>
      <vt:lpstr>Calibri</vt:lpstr>
      <vt:lpstr>Calibri Light</vt:lpstr>
      <vt:lpstr>inherit</vt:lpstr>
      <vt:lpstr>Times New Roman</vt:lpstr>
      <vt:lpstr>ui-monospace</vt:lpstr>
      <vt:lpstr>Office Theme</vt:lpstr>
      <vt:lpstr>CONTINUOUS BATCH LOAD IN Snowflake using SNOWPIPE</vt:lpstr>
      <vt:lpstr>STEP 1: Configure you AWS account</vt:lpstr>
      <vt:lpstr>STEP 2: Create AWS S3 Bucket</vt:lpstr>
      <vt:lpstr>STEP 3: Create Table in Snowflake</vt:lpstr>
      <vt:lpstr>STEP 4: Create Storage Integration</vt:lpstr>
      <vt:lpstr>STEP 5: Create File Format </vt:lpstr>
      <vt:lpstr>STEP 6: Create Stages </vt:lpstr>
      <vt:lpstr>STEP 7: Create PIPE  </vt:lpstr>
      <vt:lpstr>STEP 8: Create Event   </vt:lpstr>
      <vt:lpstr>Error Monitoring</vt:lpstr>
      <vt:lpstr>External 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LOAD Data from S3 to Snowflake</dc:title>
  <dc:creator>Kaushal, Vishal</dc:creator>
  <cp:lastModifiedBy>Pranshu Sharma</cp:lastModifiedBy>
  <cp:revision>10</cp:revision>
  <dcterms:created xsi:type="dcterms:W3CDTF">2022-09-13T12:20:17Z</dcterms:created>
  <dcterms:modified xsi:type="dcterms:W3CDTF">2024-02-24T04:56:13Z</dcterms:modified>
</cp:coreProperties>
</file>