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4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FEF84-1CDF-4C1B-8B03-1817176FF59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E6C6-EC29-4B82-8990-B74F936CC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4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1965-D053-7AE6-68B4-C211BCB9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926C-7336-A67A-CD7B-5B99FF237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423D-126B-342A-D204-20C98E02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0FF-7F67-4B40-912F-F1AA7F87758A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F6B3-5072-21AB-FEAE-CD8E278B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1619-0F0A-7931-3114-CBFF72F5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3D81-595F-BEF4-742C-82BFD2D7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FE0F8-D99C-C8F4-E1C9-F5A8D49E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82CA-B60B-2DE8-1F34-D0A7E37A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39B9-BDDD-4657-BEBB-6CB07EBE311C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B011-3DEF-2048-57B4-2EF05E7B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D24D-D3FA-5A22-76BF-A37E28AD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4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4347B-62C0-9F6B-1A3C-B75E56D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5C7B-CA7A-D25B-82B7-7FA4A827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837B-3682-2A3B-7C6D-C873AFD6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FA7-3FCC-4768-BADB-CC1E392C4C44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B4B8-F84B-9D58-728B-DCA8C75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C5B-5F2D-B3C0-638A-93EC4F7C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1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F044-1ECA-6D39-003F-E5D585CE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A692-E3FE-6129-D39F-B9BEEFB7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B5BB-6D06-7BE9-E752-72A77665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4FC3-3CED-4EE5-8C99-0CC63017A583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83DE-EA7A-B803-CBDE-FF39E925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AECC-5776-6CB7-B0EC-74428B5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0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411C-1B22-8AED-9C0F-BD5A17F3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482-E8A1-1CE3-425E-C8EF75E2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50BC-AEF8-37DD-674B-BA540D10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AEB-F7D7-44A4-B2EA-9ABF0F8D369A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7F8A-2DBB-2376-1C50-F61A8937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FDBB-7BCF-A6A2-C4E0-48FAE1E6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BDE9-CF9E-A4DB-ECFD-9369CEA0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B9B7-7886-49CF-E2FB-628DAE1A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28E32-79DB-1A02-46C3-747642621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4699-3DF7-8256-33C5-10F82986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206B-A035-4A20-875B-74AE010734CB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9FF9-1D26-CC51-FEBD-E18A4B6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060D7-3803-ABE4-18E4-935FB0ED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7E8B-5E6E-627C-9005-84A8EA50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319B3-BF5C-8332-9A86-A4C3257F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88C3-9558-D69F-C565-EA771AB4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21AE-6857-6DBF-451F-A66FB886B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851E1-E47D-6694-FEED-CBC107B0D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C5898-0BD9-D208-7541-51BDE5D8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F221-98F3-4248-8C7A-2E2DECFFB161}" type="datetime1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19851-5360-F141-6D5D-3DA259E8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EF463-97A0-E86D-44BB-D345A675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7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64AB-661B-06C9-8826-482ECF05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2D35A-B268-84D4-A20D-AC81A7F8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06EA-0F04-4D02-BCE6-88E3EECD2D4E}" type="datetime1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17226-A61F-C46C-149C-82A6EDA3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1D43-99FC-A15F-FF3A-3CA16CEC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A2FB9-29B9-66BF-75A4-0DFE789C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F2FD-4683-4437-BA40-42B63A5B63B3}" type="datetime1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7AB76-AFE7-882E-C0E1-0165787B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2FC13-DFE4-72E0-0359-46FFEBAA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2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F9FB-016C-D5E2-B585-63F21ECF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063B-B062-C7A7-FCCE-2479734A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FAE20-593A-917F-B298-599E9904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05D5-79FE-7463-C637-7CF6104E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728B-4032-4D2B-B619-37B9E224049A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E827-BBCD-3095-9D6B-9CE4102F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F7D7-61FB-E53E-AD95-0622450F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5D11-F057-BF95-6EC2-A57B8182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45942-2651-A02B-5CB2-463EBC190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17898-79C6-0380-AA1F-DB60A716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35DC-A6B6-B906-2EF0-A94F29A1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FA28-C6CB-4538-8FFB-BAD6127E7FA6}" type="datetime1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B5E99-7382-F02A-3B00-0FDC278F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SNOWFLAKE WITH VISHAL KAUSHAL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C0805-EE16-8439-0BBE-256A3E94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3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F9B98-0129-C2DA-A043-FBFCE067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F2788-15E2-756C-C790-FB5A9FF6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7BE96-ABD2-2A60-68F0-5D49A3B0C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74AF2-8B0F-4EC4-95C6-D9C5D25D610D}" type="datetime1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1327-955B-3F93-1EDC-52F0576D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SNOWFLAKE WITH VISHAL KAUSHAL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2355-76EB-690F-4380-0FA4102FF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7B68-2870-4DEE-AA6B-1A9172B1E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snowflake.com/snowsq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prvrdhu-tnb13210.snowflakecompu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F315E-EA3F-8E78-D989-A552D129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325120"/>
            <a:ext cx="5162235" cy="5466079"/>
          </a:xfrm>
        </p:spPr>
        <p:txBody>
          <a:bodyPr anchor="t">
            <a:normAutofit/>
          </a:bodyPr>
          <a:lstStyle/>
          <a:p>
            <a:pPr algn="l"/>
            <a:r>
              <a:rPr lang="en-IN" sz="3600" dirty="0">
                <a:solidFill>
                  <a:schemeClr val="tx2"/>
                </a:solidFill>
                <a:latin typeface="Algerian" panose="04020705040A02060702" pitchFamily="82" charset="0"/>
              </a:rPr>
              <a:t>CONFIGURE SNOWSQL on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FEB8E-C8CD-B47D-1BD4-52B71B06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2687320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 err="1">
                <a:solidFill>
                  <a:schemeClr val="tx2"/>
                </a:solidFill>
              </a:rPr>
              <a:t>SnowSQL</a:t>
            </a:r>
            <a:r>
              <a:rPr lang="en-US" sz="1800" dirty="0">
                <a:solidFill>
                  <a:schemeClr val="tx2"/>
                </a:solidFill>
              </a:rPr>
              <a:t> is the command line client for connecting to Snowflake to execute SQL queries and perform all DDL and DML operations, including loading data into and unloading data out of database tables.</a:t>
            </a: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dirty="0" err="1">
                <a:solidFill>
                  <a:schemeClr val="tx2"/>
                </a:solidFill>
              </a:rPr>
              <a:t>SnowSQL</a:t>
            </a:r>
            <a:r>
              <a:rPr lang="en-US" sz="1800" dirty="0">
                <a:solidFill>
                  <a:schemeClr val="tx2"/>
                </a:solidFill>
              </a:rPr>
              <a:t> is an example of an application developed using the Snowflake Connector for Python; however, the connector is not a prerequisite for installing </a:t>
            </a:r>
            <a:r>
              <a:rPr lang="en-US" sz="1800" dirty="0" err="1">
                <a:solidFill>
                  <a:schemeClr val="tx2"/>
                </a:solidFill>
              </a:rPr>
              <a:t>SnowSQL</a:t>
            </a:r>
            <a:r>
              <a:rPr lang="en-US" sz="1800" dirty="0">
                <a:solidFill>
                  <a:schemeClr val="tx2"/>
                </a:solidFill>
              </a:rPr>
              <a:t>. All required software for installing </a:t>
            </a:r>
            <a:r>
              <a:rPr lang="en-US" sz="1800" dirty="0" err="1">
                <a:solidFill>
                  <a:schemeClr val="tx2"/>
                </a:solidFill>
              </a:rPr>
              <a:t>SnowSQL</a:t>
            </a:r>
            <a:r>
              <a:rPr lang="en-US" sz="1800" dirty="0">
                <a:solidFill>
                  <a:schemeClr val="tx2"/>
                </a:solidFill>
              </a:rPr>
              <a:t> is bundled in the installers</a:t>
            </a: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16" name="Graphic 15" descr="Snowflake">
            <a:extLst>
              <a:ext uri="{FF2B5EF4-FFF2-40B4-BE49-F238E27FC236}">
                <a16:creationId xmlns:a16="http://schemas.microsoft.com/office/drawing/2014/main" id="{DBC2F011-901A-07A9-FE2E-320B6AB2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3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17FA3-3DF8-759F-920E-1E8DDAD4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/>
              <a:t>STEP 1: Download SNOWSQL(CLI)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56CB-DFD7-92F8-B603-032F2C24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440" y="713313"/>
            <a:ext cx="6634479" cy="21646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Download the SNOWSQL from </a:t>
            </a:r>
            <a:r>
              <a:rPr lang="en-IN" sz="1800" b="1" dirty="0">
                <a:solidFill>
                  <a:schemeClr val="tx2"/>
                </a:solidFill>
                <a:hlinkClick r:id="rId2"/>
              </a:rPr>
              <a:t>https://developers.snowflake.com/snowsql/</a:t>
            </a:r>
            <a:r>
              <a:rPr lang="en-IN" sz="1800" b="1" dirty="0">
                <a:solidFill>
                  <a:schemeClr val="tx2"/>
                </a:solidFill>
              </a:rPr>
              <a:t>  here and select your OS. </a:t>
            </a:r>
            <a:r>
              <a:rPr lang="en-IN" sz="1800" dirty="0">
                <a:solidFill>
                  <a:schemeClr val="tx2"/>
                </a:solidFill>
              </a:rPr>
              <a:t> Otherwise you visit client download from </a:t>
            </a:r>
            <a:r>
              <a:rPr lang="en-IN" sz="1800" dirty="0" err="1">
                <a:solidFill>
                  <a:schemeClr val="tx2"/>
                </a:solidFill>
              </a:rPr>
              <a:t>Snowsight</a:t>
            </a:r>
            <a:r>
              <a:rPr lang="en-IN" sz="1800" dirty="0">
                <a:solidFill>
                  <a:schemeClr val="tx2"/>
                </a:solidFill>
              </a:rPr>
              <a:t> and it </a:t>
            </a:r>
            <a:r>
              <a:rPr lang="en-IN" sz="1800" dirty="0" err="1">
                <a:solidFill>
                  <a:schemeClr val="tx2"/>
                </a:solidFill>
              </a:rPr>
              <a:t>wil</a:t>
            </a:r>
            <a:r>
              <a:rPr lang="en-IN" sz="1800" dirty="0">
                <a:solidFill>
                  <a:schemeClr val="tx2"/>
                </a:solidFill>
              </a:rPr>
              <a:t> take you to download pages.</a:t>
            </a:r>
            <a:endParaRPr lang="en-IN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F61A7-3828-E643-F60F-69CCD1C4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63" y="2682191"/>
            <a:ext cx="2368672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17FA3-3DF8-759F-920E-1E8DDAD4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/>
              <a:t>STEP 2: Install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56CB-DFD7-92F8-B603-032F2C24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Once you have downloaded , you will have snowsql.exe file.</a:t>
            </a:r>
          </a:p>
          <a:p>
            <a:r>
              <a:rPr lang="en-IN" sz="1800" dirty="0">
                <a:solidFill>
                  <a:schemeClr val="tx2"/>
                </a:solidFill>
              </a:rPr>
              <a:t>Installed by clicking on snowsql.exe file.</a:t>
            </a:r>
          </a:p>
          <a:p>
            <a:r>
              <a:rPr lang="en-IN" sz="1800" dirty="0">
                <a:solidFill>
                  <a:schemeClr val="tx2"/>
                </a:solidFill>
              </a:rPr>
              <a:t>Visit path in your local machine /users/username/</a:t>
            </a:r>
            <a:r>
              <a:rPr lang="en-IN" sz="1800" b="1" dirty="0">
                <a:solidFill>
                  <a:schemeClr val="tx2"/>
                </a:solidFill>
                <a:highlight>
                  <a:srgbClr val="FFFF00"/>
                </a:highlight>
              </a:rPr>
              <a:t>.</a:t>
            </a:r>
            <a:r>
              <a:rPr lang="en-IN" sz="1800" b="1" dirty="0" err="1">
                <a:solidFill>
                  <a:schemeClr val="tx2"/>
                </a:solidFill>
                <a:highlight>
                  <a:srgbClr val="FFFF00"/>
                </a:highlight>
              </a:rPr>
              <a:t>snowsql</a:t>
            </a:r>
            <a:r>
              <a:rPr lang="en-IN" sz="18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.</a:t>
            </a:r>
            <a:r>
              <a:rPr lang="en-IN" sz="1800" dirty="0" err="1">
                <a:solidFill>
                  <a:schemeClr val="tx2"/>
                </a:solidFill>
              </a:rPr>
              <a:t>snowsql</a:t>
            </a:r>
            <a:r>
              <a:rPr lang="en-IN" sz="1800" dirty="0">
                <a:solidFill>
                  <a:schemeClr val="tx2"/>
                </a:solidFill>
              </a:rPr>
              <a:t> file will be in your local user folder.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17999-01CE-F032-71C5-3ACA314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04" y="4304552"/>
            <a:ext cx="2984653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17FA3-3DF8-759F-920E-1E8DDAD4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/>
              <a:t>STEP 3: Set up </a:t>
            </a:r>
            <a:r>
              <a:rPr lang="en-IN" dirty="0" err="1"/>
              <a:t>AccountName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56CB-DFD7-92F8-B603-032F2C24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640" y="0"/>
            <a:ext cx="6085839" cy="6737683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Open Command Prompt (CMD)  </a:t>
            </a:r>
          </a:p>
          <a:p>
            <a:r>
              <a:rPr lang="en-IN" sz="1800" dirty="0">
                <a:solidFill>
                  <a:schemeClr val="tx2"/>
                </a:solidFill>
              </a:rPr>
              <a:t>1– Check the </a:t>
            </a:r>
            <a:r>
              <a:rPr lang="en-IN" sz="1800" dirty="0" err="1">
                <a:solidFill>
                  <a:schemeClr val="tx2"/>
                </a:solidFill>
              </a:rPr>
              <a:t>snowsql</a:t>
            </a:r>
            <a:r>
              <a:rPr lang="en-IN" sz="1800" dirty="0">
                <a:solidFill>
                  <a:schemeClr val="tx2"/>
                </a:solidFill>
              </a:rPr>
              <a:t> version  : </a:t>
            </a:r>
            <a:r>
              <a:rPr lang="en-IN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snowsql</a:t>
            </a:r>
            <a:r>
              <a:rPr lang="en-IN" sz="1800" dirty="0">
                <a:solidFill>
                  <a:schemeClr val="tx2"/>
                </a:solidFill>
                <a:highlight>
                  <a:srgbClr val="FFFF00"/>
                </a:highlight>
              </a:rPr>
              <a:t> –v</a:t>
            </a:r>
          </a:p>
          <a:p>
            <a:r>
              <a:rPr lang="en-IN" sz="1800" dirty="0">
                <a:solidFill>
                  <a:schemeClr val="tx2"/>
                </a:solidFill>
              </a:rPr>
              <a:t>2-Connect to </a:t>
            </a:r>
            <a:r>
              <a:rPr lang="en-IN" sz="1800" dirty="0" err="1">
                <a:solidFill>
                  <a:schemeClr val="tx2"/>
                </a:solidFill>
              </a:rPr>
              <a:t>snowsql</a:t>
            </a:r>
            <a:r>
              <a:rPr lang="en-IN" sz="18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    </a:t>
            </a:r>
            <a:r>
              <a:rPr lang="en-IN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snowsql</a:t>
            </a:r>
            <a:r>
              <a:rPr lang="en-IN" sz="1800" dirty="0">
                <a:solidFill>
                  <a:schemeClr val="tx2"/>
                </a:solidFill>
                <a:highlight>
                  <a:srgbClr val="FFFF00"/>
                </a:highlight>
              </a:rPr>
              <a:t> –a </a:t>
            </a:r>
            <a:r>
              <a:rPr lang="en-IN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account_name</a:t>
            </a:r>
            <a:r>
              <a:rPr lang="en-IN" sz="1800" dirty="0">
                <a:solidFill>
                  <a:schemeClr val="tx2"/>
                </a:solidFill>
                <a:highlight>
                  <a:srgbClr val="FFFF00"/>
                </a:highlight>
              </a:rPr>
              <a:t> –u username 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3- Select database name : Use </a:t>
            </a:r>
            <a:r>
              <a:rPr lang="en-IN" sz="1800" dirty="0" err="1">
                <a:solidFill>
                  <a:schemeClr val="tx2"/>
                </a:solidFill>
              </a:rPr>
              <a:t>Databasename</a:t>
            </a: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chemeClr val="tx2"/>
                </a:solidFill>
              </a:rPr>
              <a:t>Accountname</a:t>
            </a:r>
            <a:r>
              <a:rPr lang="en-IN" sz="1800" dirty="0">
                <a:solidFill>
                  <a:schemeClr val="tx2"/>
                </a:solidFill>
              </a:rPr>
              <a:t> : Go in </a:t>
            </a:r>
            <a:r>
              <a:rPr lang="en-IN" sz="1800" dirty="0" err="1">
                <a:solidFill>
                  <a:schemeClr val="tx2"/>
                </a:solidFill>
              </a:rPr>
              <a:t>snowsight</a:t>
            </a:r>
            <a:r>
              <a:rPr lang="en-IN" sz="1800" dirty="0">
                <a:solidFill>
                  <a:schemeClr val="tx2"/>
                </a:solidFill>
              </a:rPr>
              <a:t> &gt;&gt; Admin &gt;&gt; Accounts &gt;&gt; Click on pin (</a:t>
            </a:r>
            <a:r>
              <a:rPr lang="en-IN" sz="1400" b="0" i="0" dirty="0">
                <a:solidFill>
                  <a:srgbClr val="2C2F34"/>
                </a:solidFill>
                <a:effectLst/>
                <a:latin typeface="Inter"/>
                <a:hlinkClick r:id="rId2"/>
              </a:rPr>
              <a:t>https://</a:t>
            </a:r>
            <a:r>
              <a:rPr lang="en-IN" sz="1400" b="1" i="0" dirty="0">
                <a:solidFill>
                  <a:srgbClr val="2C2F34"/>
                </a:solidFill>
                <a:effectLst/>
                <a:highlight>
                  <a:srgbClr val="FFFF00"/>
                </a:highlight>
                <a:latin typeface="Inter"/>
                <a:hlinkClick r:id="rId2"/>
              </a:rPr>
              <a:t>prvrdhu-tnb13210</a:t>
            </a:r>
            <a:r>
              <a:rPr lang="en-IN" sz="1400" b="0" i="0" dirty="0">
                <a:solidFill>
                  <a:srgbClr val="2C2F34"/>
                </a:solidFill>
                <a:effectLst/>
                <a:latin typeface="Inter"/>
                <a:hlinkClick r:id="rId2"/>
              </a:rPr>
              <a:t>.snowflakecomputing.com</a:t>
            </a:r>
            <a:r>
              <a:rPr lang="en-IN" sz="1200" b="0" i="0" dirty="0">
                <a:solidFill>
                  <a:srgbClr val="2C2F34"/>
                </a:solidFill>
                <a:effectLst/>
                <a:latin typeface="Inter"/>
              </a:rPr>
              <a:t>)  </a:t>
            </a:r>
            <a:r>
              <a:rPr lang="en-IN" sz="1600" b="0" i="0" dirty="0">
                <a:solidFill>
                  <a:srgbClr val="2C2F34"/>
                </a:solidFill>
                <a:effectLst/>
                <a:latin typeface="Inter"/>
              </a:rPr>
              <a:t>Copy that URL and Highlighted will be your account name.</a:t>
            </a:r>
            <a:endParaRPr lang="en-I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Username : Which you have used to set up your account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Username : 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A02660-4CD0-0054-3718-2C2166B74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30474"/>
              </p:ext>
            </p:extLst>
          </p:nvPr>
        </p:nvGraphicFramePr>
        <p:xfrm>
          <a:off x="5663740" y="4392221"/>
          <a:ext cx="4389120" cy="195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705720" imgH="2984400" progId="PBrush">
                  <p:embed/>
                </p:oleObj>
              </mc:Choice>
              <mc:Fallback>
                <p:oleObj name="Bitmap Image" r:id="rId3" imgW="6705720" imgH="298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3740" y="4392221"/>
                        <a:ext cx="4389120" cy="1953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75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63C4E-E74D-C420-B8EC-6D819DD1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/>
              <a:t>STEP 4: Ready with </a:t>
            </a:r>
            <a:r>
              <a:rPr lang="en-IN" dirty="0" err="1"/>
              <a:t>Snowsql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2B50-E211-F97A-164C-597F39B9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0" y="713312"/>
            <a:ext cx="6212841" cy="2440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When you are going to hit the : </a:t>
            </a:r>
            <a:r>
              <a:rPr lang="en-IN" sz="2000" b="1" dirty="0" err="1"/>
              <a:t>snowsql</a:t>
            </a:r>
            <a:r>
              <a:rPr lang="en-IN" sz="2000" b="1" dirty="0"/>
              <a:t> -a </a:t>
            </a:r>
            <a:r>
              <a:rPr lang="en-IN" sz="2000" b="1" dirty="0" err="1"/>
              <a:t>accountname</a:t>
            </a:r>
            <a:r>
              <a:rPr lang="en-IN" sz="2000" b="1" dirty="0"/>
              <a:t> -u username </a:t>
            </a:r>
          </a:p>
          <a:p>
            <a:pPr marL="0" indent="0">
              <a:buNone/>
            </a:pPr>
            <a:r>
              <a:rPr lang="en-IN" sz="2000" b="1" dirty="0"/>
              <a:t>You will be asked to put the password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4C21520-B27C-12D5-1AEA-AF7AEFCC8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1703"/>
              </p:ext>
            </p:extLst>
          </p:nvPr>
        </p:nvGraphicFramePr>
        <p:xfrm>
          <a:off x="5245100" y="2862262"/>
          <a:ext cx="6180462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28040" imgH="4883040" progId="PBrush">
                  <p:embed/>
                </p:oleObj>
              </mc:Choice>
              <mc:Fallback>
                <p:oleObj name="Bitmap Image" r:id="rId2" imgW="8528040" imgH="4883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5100" y="2862262"/>
                        <a:ext cx="6180462" cy="353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23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63C4E-E74D-C420-B8EC-6D819DD1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/>
              <a:t>STEP 5: Select Database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2B50-E211-F97A-164C-597F39B9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0" y="713312"/>
            <a:ext cx="6212841" cy="598212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You can select DATABASE , SCHEMA by </a:t>
            </a:r>
            <a:br>
              <a:rPr lang="en-IN" sz="2000" dirty="0"/>
            </a:br>
            <a:r>
              <a:rPr lang="en-IN" sz="2000" dirty="0"/>
              <a:t>USE DATABASE &lt;DBNAME&gt;;</a:t>
            </a:r>
          </a:p>
          <a:p>
            <a:endParaRPr lang="en-IN" sz="2000" dirty="0"/>
          </a:p>
          <a:p>
            <a:r>
              <a:rPr lang="en-IN" sz="2000" dirty="0"/>
              <a:t>USE SCHEMA &lt;SCHEMANAME&gt;;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USE WAREHOUSE WH;</a:t>
            </a:r>
          </a:p>
          <a:p>
            <a:r>
              <a:rPr lang="en-IN" sz="2000" dirty="0"/>
              <a:t>USE DATABASE ;</a:t>
            </a:r>
          </a:p>
          <a:p>
            <a:r>
              <a:rPr lang="en-IN" sz="2000" dirty="0"/>
              <a:t>USE SCHEMA 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878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323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Inter</vt:lpstr>
      <vt:lpstr>Office Theme</vt:lpstr>
      <vt:lpstr>Bitmap Image</vt:lpstr>
      <vt:lpstr>CONFIGURE SNOWSQL on Windows</vt:lpstr>
      <vt:lpstr>STEP 1: Download SNOWSQL(CLI)</vt:lpstr>
      <vt:lpstr>STEP 2: Install the file</vt:lpstr>
      <vt:lpstr>STEP 3: Set up AccountName</vt:lpstr>
      <vt:lpstr>STEP 4: Ready with Snowsql </vt:lpstr>
      <vt:lpstr>STEP 5: Select Database &amp;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Data from S3 to Snowflake</dc:title>
  <dc:creator>Kaushal, Vishal</dc:creator>
  <cp:lastModifiedBy>Pranshu Sharma</cp:lastModifiedBy>
  <cp:revision>9</cp:revision>
  <dcterms:created xsi:type="dcterms:W3CDTF">2022-09-13T12:20:17Z</dcterms:created>
  <dcterms:modified xsi:type="dcterms:W3CDTF">2024-04-09T04:27:16Z</dcterms:modified>
</cp:coreProperties>
</file>