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4491" r:id="rId2"/>
    <p:sldId id="4493" r:id="rId3"/>
    <p:sldId id="4494" r:id="rId4"/>
    <p:sldId id="4495" r:id="rId5"/>
    <p:sldId id="4496" r:id="rId6"/>
    <p:sldId id="4501" r:id="rId7"/>
    <p:sldId id="4492" r:id="rId8"/>
    <p:sldId id="4497" r:id="rId9"/>
    <p:sldId id="449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84" autoAdjust="0"/>
    <p:restoredTop sz="61064" autoAdjust="0"/>
  </p:normalViewPr>
  <p:slideViewPr>
    <p:cSldViewPr snapToGrid="0">
      <p:cViewPr varScale="1">
        <p:scale>
          <a:sx n="66" d="100"/>
          <a:sy n="66" d="100"/>
        </p:scale>
        <p:origin x="724" y="44"/>
      </p:cViewPr>
      <p:guideLst/>
    </p:cSldViewPr>
  </p:slideViewPr>
  <p:outlineViewPr>
    <p:cViewPr>
      <p:scale>
        <a:sx n="33" d="100"/>
        <a:sy n="33" d="100"/>
      </p:scale>
      <p:origin x="0" y="-255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20BFA3-9C9A-4D6B-A9A0-60A20856F937}" type="datetimeFigureOut">
              <a:rPr lang="en-US" smtClean="0"/>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D8813B-8D0C-4758-A170-68D5032EC77E}" type="slidenum">
              <a:rPr lang="en-US" smtClean="0"/>
              <a:t>‹#›</a:t>
            </a:fld>
            <a:endParaRPr lang="en-US"/>
          </a:p>
        </p:txBody>
      </p:sp>
    </p:spTree>
    <p:extLst>
      <p:ext uri="{BB962C8B-B14F-4D97-AF65-F5344CB8AC3E}">
        <p14:creationId xmlns:p14="http://schemas.microsoft.com/office/powerpoint/2010/main" val="551553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2361F-C3F4-494E-98FE-D25E70CF03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99D812-CEA2-4D70-9A8F-1D91F9E9C6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58EF98-E37E-409B-A49C-B5F8A53EE5FE}"/>
              </a:ext>
            </a:extLst>
          </p:cNvPr>
          <p:cNvSpPr>
            <a:spLocks noGrp="1"/>
          </p:cNvSpPr>
          <p:nvPr>
            <p:ph type="dt" sz="half" idx="10"/>
          </p:nvPr>
        </p:nvSpPr>
        <p:spPr/>
        <p:txBody>
          <a:bodyPr/>
          <a:lstStyle/>
          <a:p>
            <a:fld id="{00BEAE3E-34BC-466A-9E3A-BE23FCA2FF4F}" type="datetimeFigureOut">
              <a:rPr lang="en-US" smtClean="0"/>
              <a:t>12/7/2022</a:t>
            </a:fld>
            <a:endParaRPr lang="en-US"/>
          </a:p>
        </p:txBody>
      </p:sp>
      <p:sp>
        <p:nvSpPr>
          <p:cNvPr id="5" name="Footer Placeholder 4">
            <a:extLst>
              <a:ext uri="{FF2B5EF4-FFF2-40B4-BE49-F238E27FC236}">
                <a16:creationId xmlns:a16="http://schemas.microsoft.com/office/drawing/2014/main" id="{1DE8B05D-5A86-4519-88F4-1D4459A703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2E0FC8-233A-45D6-B510-AC5060B8E5A6}"/>
              </a:ext>
            </a:extLst>
          </p:cNvPr>
          <p:cNvSpPr>
            <a:spLocks noGrp="1"/>
          </p:cNvSpPr>
          <p:nvPr>
            <p:ph type="sldNum" sz="quarter" idx="12"/>
          </p:nvPr>
        </p:nvSpPr>
        <p:spPr/>
        <p:txBody>
          <a:bodyPr/>
          <a:lstStyle/>
          <a:p>
            <a:fld id="{5FA0E49B-F964-4BBC-A7F7-2B1BB06BF0E0}" type="slidenum">
              <a:rPr lang="en-US" smtClean="0"/>
              <a:t>‹#›</a:t>
            </a:fld>
            <a:endParaRPr lang="en-US"/>
          </a:p>
        </p:txBody>
      </p:sp>
    </p:spTree>
    <p:extLst>
      <p:ext uri="{BB962C8B-B14F-4D97-AF65-F5344CB8AC3E}">
        <p14:creationId xmlns:p14="http://schemas.microsoft.com/office/powerpoint/2010/main" val="1894388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94AE9-9F05-4088-9C24-5F3C1678EA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171FFF-CA38-4CBC-8A70-2F558CD16B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1C6E7B-48EA-40ED-B3E6-D1CC3058A7DF}"/>
              </a:ext>
            </a:extLst>
          </p:cNvPr>
          <p:cNvSpPr>
            <a:spLocks noGrp="1"/>
          </p:cNvSpPr>
          <p:nvPr>
            <p:ph type="dt" sz="half" idx="10"/>
          </p:nvPr>
        </p:nvSpPr>
        <p:spPr/>
        <p:txBody>
          <a:bodyPr/>
          <a:lstStyle/>
          <a:p>
            <a:fld id="{00BEAE3E-34BC-466A-9E3A-BE23FCA2FF4F}" type="datetimeFigureOut">
              <a:rPr lang="en-US" smtClean="0"/>
              <a:t>12/7/2022</a:t>
            </a:fld>
            <a:endParaRPr lang="en-US"/>
          </a:p>
        </p:txBody>
      </p:sp>
      <p:sp>
        <p:nvSpPr>
          <p:cNvPr id="5" name="Footer Placeholder 4">
            <a:extLst>
              <a:ext uri="{FF2B5EF4-FFF2-40B4-BE49-F238E27FC236}">
                <a16:creationId xmlns:a16="http://schemas.microsoft.com/office/drawing/2014/main" id="{45CC022F-5BC4-40AA-AAA1-C9F9C8434C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7322BF-D084-481C-BA26-43423AE12F9F}"/>
              </a:ext>
            </a:extLst>
          </p:cNvPr>
          <p:cNvSpPr>
            <a:spLocks noGrp="1"/>
          </p:cNvSpPr>
          <p:nvPr>
            <p:ph type="sldNum" sz="quarter" idx="12"/>
          </p:nvPr>
        </p:nvSpPr>
        <p:spPr/>
        <p:txBody>
          <a:bodyPr/>
          <a:lstStyle/>
          <a:p>
            <a:fld id="{5FA0E49B-F964-4BBC-A7F7-2B1BB06BF0E0}" type="slidenum">
              <a:rPr lang="en-US" smtClean="0"/>
              <a:t>‹#›</a:t>
            </a:fld>
            <a:endParaRPr lang="en-US"/>
          </a:p>
        </p:txBody>
      </p:sp>
    </p:spTree>
    <p:extLst>
      <p:ext uri="{BB962C8B-B14F-4D97-AF65-F5344CB8AC3E}">
        <p14:creationId xmlns:p14="http://schemas.microsoft.com/office/powerpoint/2010/main" val="804056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8DB92B-BD44-4CA6-936F-D1230E6396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AFABB2-5A9E-45A4-8D80-3F99B0351A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942211-BC2C-47A1-B585-ADC3D9AA0F8C}"/>
              </a:ext>
            </a:extLst>
          </p:cNvPr>
          <p:cNvSpPr>
            <a:spLocks noGrp="1"/>
          </p:cNvSpPr>
          <p:nvPr>
            <p:ph type="dt" sz="half" idx="10"/>
          </p:nvPr>
        </p:nvSpPr>
        <p:spPr/>
        <p:txBody>
          <a:bodyPr/>
          <a:lstStyle/>
          <a:p>
            <a:fld id="{00BEAE3E-34BC-466A-9E3A-BE23FCA2FF4F}" type="datetimeFigureOut">
              <a:rPr lang="en-US" smtClean="0"/>
              <a:t>12/7/2022</a:t>
            </a:fld>
            <a:endParaRPr lang="en-US"/>
          </a:p>
        </p:txBody>
      </p:sp>
      <p:sp>
        <p:nvSpPr>
          <p:cNvPr id="5" name="Footer Placeholder 4">
            <a:extLst>
              <a:ext uri="{FF2B5EF4-FFF2-40B4-BE49-F238E27FC236}">
                <a16:creationId xmlns:a16="http://schemas.microsoft.com/office/drawing/2014/main" id="{7D10FEE8-D018-40E6-9BB7-1D3EE1F572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45D47B-1A0C-4FDD-8893-241A940A4610}"/>
              </a:ext>
            </a:extLst>
          </p:cNvPr>
          <p:cNvSpPr>
            <a:spLocks noGrp="1"/>
          </p:cNvSpPr>
          <p:nvPr>
            <p:ph type="sldNum" sz="quarter" idx="12"/>
          </p:nvPr>
        </p:nvSpPr>
        <p:spPr/>
        <p:txBody>
          <a:bodyPr/>
          <a:lstStyle/>
          <a:p>
            <a:fld id="{5FA0E49B-F964-4BBC-A7F7-2B1BB06BF0E0}" type="slidenum">
              <a:rPr lang="en-US" smtClean="0"/>
              <a:t>‹#›</a:t>
            </a:fld>
            <a:endParaRPr lang="en-US"/>
          </a:p>
        </p:txBody>
      </p:sp>
    </p:spTree>
    <p:extLst>
      <p:ext uri="{BB962C8B-B14F-4D97-AF65-F5344CB8AC3E}">
        <p14:creationId xmlns:p14="http://schemas.microsoft.com/office/powerpoint/2010/main" val="2420775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Multi-use">
    <p:spTree>
      <p:nvGrpSpPr>
        <p:cNvPr id="1" name=""/>
        <p:cNvGrpSpPr/>
        <p:nvPr/>
      </p:nvGrpSpPr>
      <p:grpSpPr>
        <a:xfrm>
          <a:off x="0" y="0"/>
          <a:ext cx="0" cy="0"/>
          <a:chOff x="0" y="0"/>
          <a:chExt cx="0" cy="0"/>
        </a:xfrm>
      </p:grpSpPr>
      <p:sp>
        <p:nvSpPr>
          <p:cNvPr id="18" name="Text Placeholder 5"/>
          <p:cNvSpPr>
            <a:spLocks noGrp="1"/>
          </p:cNvSpPr>
          <p:nvPr>
            <p:ph type="body" sz="quarter" idx="13" hasCustomPrompt="1"/>
          </p:nvPr>
        </p:nvSpPr>
        <p:spPr>
          <a:xfrm>
            <a:off x="501907" y="490253"/>
            <a:ext cx="11188188" cy="639763"/>
          </a:xfrm>
          <a:prstGeom prst="rect">
            <a:avLst/>
          </a:prstGeom>
        </p:spPr>
        <p:txBody>
          <a:bodyPr vert="horz" lIns="91440" tIns="45720" rIns="91440" bIns="45720" rtlCol="0" anchor="ctr">
            <a:normAutofit/>
          </a:bodyPr>
          <a:lstStyle>
            <a:lvl1pPr>
              <a:defRPr lang="en-US" sz="4400" dirty="0">
                <a:solidFill>
                  <a:schemeClr val="accent5">
                    <a:lumMod val="50000"/>
                  </a:schemeClr>
                </a:solidFill>
                <a:latin typeface="Avenir Medium" charset="0"/>
                <a:ea typeface="Avenir Medium" charset="0"/>
                <a:cs typeface="Avenir Medium" charset="0"/>
              </a:defRPr>
            </a:lvl1pPr>
          </a:lstStyle>
          <a:p>
            <a:pPr lvl="0">
              <a:spcBef>
                <a:spcPct val="0"/>
              </a:spcBef>
              <a:buNone/>
            </a:pPr>
            <a:r>
              <a:rPr lang="en-US" dirty="0"/>
              <a:t>Add your Title Here (Multi-use)</a:t>
            </a:r>
          </a:p>
        </p:txBody>
      </p:sp>
      <p:sp>
        <p:nvSpPr>
          <p:cNvPr id="13" name="Slide Number Placeholder 5"/>
          <p:cNvSpPr>
            <a:spLocks noGrp="1"/>
          </p:cNvSpPr>
          <p:nvPr>
            <p:ph type="sldNum" sz="quarter" idx="4"/>
          </p:nvPr>
        </p:nvSpPr>
        <p:spPr>
          <a:xfrm>
            <a:off x="11514091" y="6535266"/>
            <a:ext cx="457200" cy="215444"/>
          </a:xfrm>
          <a:prstGeom prst="rect">
            <a:avLst/>
          </a:prstGeom>
        </p:spPr>
        <p:txBody>
          <a:bodyPr anchor="b" anchorCtr="0">
            <a:spAutoFit/>
          </a:bodyPr>
          <a:lstStyle>
            <a:lvl1pPr algn="r">
              <a:defRPr lang="en-US" sz="800" b="0" i="0" kern="1200" smtClean="0">
                <a:solidFill>
                  <a:schemeClr val="tx1">
                    <a:lumMod val="50000"/>
                    <a:lumOff val="50000"/>
                  </a:schemeClr>
                </a:solidFill>
                <a:effectLst/>
                <a:latin typeface="Avenir Book" charset="0"/>
                <a:ea typeface="Avenir Book" charset="0"/>
                <a:cs typeface="Avenir Book" charset="0"/>
              </a:defRPr>
            </a:lvl1pPr>
          </a:lstStyle>
          <a:p>
            <a:fld id="{9A68FE36-BDA6-4A87-8648-115964FC2835}" type="slidenum">
              <a:rPr lang="en-US" smtClean="0"/>
              <a:pPr/>
              <a:t>‹#›</a:t>
            </a:fld>
            <a:endParaRPr lang="en-US" dirty="0"/>
          </a:p>
        </p:txBody>
      </p:sp>
    </p:spTree>
    <p:extLst>
      <p:ext uri="{BB962C8B-B14F-4D97-AF65-F5344CB8AC3E}">
        <p14:creationId xmlns:p14="http://schemas.microsoft.com/office/powerpoint/2010/main" val="2025163616"/>
      </p:ext>
    </p:extLst>
  </p:cSld>
  <p:clrMapOvr>
    <a:masterClrMapping/>
  </p:clrMapOvr>
  <p:extLst>
    <p:ext uri="{DCECCB84-F9BA-43D5-87BE-67443E8EF086}">
      <p15:sldGuideLst xmlns:p15="http://schemas.microsoft.com/office/powerpoint/2012/main">
        <p15:guide id="1" orient="horz" pos="317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24271-58AF-490D-B3D0-0CF908E3DA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7E388B-1875-456B-8EC6-08BDAF4FEF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EC36FC-6D9A-4C20-9D86-271D67834924}"/>
              </a:ext>
            </a:extLst>
          </p:cNvPr>
          <p:cNvSpPr>
            <a:spLocks noGrp="1"/>
          </p:cNvSpPr>
          <p:nvPr>
            <p:ph type="dt" sz="half" idx="10"/>
          </p:nvPr>
        </p:nvSpPr>
        <p:spPr/>
        <p:txBody>
          <a:bodyPr/>
          <a:lstStyle/>
          <a:p>
            <a:fld id="{00BEAE3E-34BC-466A-9E3A-BE23FCA2FF4F}" type="datetimeFigureOut">
              <a:rPr lang="en-US" smtClean="0"/>
              <a:t>12/7/2022</a:t>
            </a:fld>
            <a:endParaRPr lang="en-US"/>
          </a:p>
        </p:txBody>
      </p:sp>
      <p:sp>
        <p:nvSpPr>
          <p:cNvPr id="5" name="Footer Placeholder 4">
            <a:extLst>
              <a:ext uri="{FF2B5EF4-FFF2-40B4-BE49-F238E27FC236}">
                <a16:creationId xmlns:a16="http://schemas.microsoft.com/office/drawing/2014/main" id="{BCD34FC9-8878-4F9E-BFFF-B98F3AFF1D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D85565-E841-45CB-8567-64DED925977C}"/>
              </a:ext>
            </a:extLst>
          </p:cNvPr>
          <p:cNvSpPr>
            <a:spLocks noGrp="1"/>
          </p:cNvSpPr>
          <p:nvPr>
            <p:ph type="sldNum" sz="quarter" idx="12"/>
          </p:nvPr>
        </p:nvSpPr>
        <p:spPr/>
        <p:txBody>
          <a:bodyPr/>
          <a:lstStyle/>
          <a:p>
            <a:fld id="{5FA0E49B-F964-4BBC-A7F7-2B1BB06BF0E0}" type="slidenum">
              <a:rPr lang="en-US" smtClean="0"/>
              <a:t>‹#›</a:t>
            </a:fld>
            <a:endParaRPr lang="en-US"/>
          </a:p>
        </p:txBody>
      </p:sp>
    </p:spTree>
    <p:extLst>
      <p:ext uri="{BB962C8B-B14F-4D97-AF65-F5344CB8AC3E}">
        <p14:creationId xmlns:p14="http://schemas.microsoft.com/office/powerpoint/2010/main" val="2741540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AC3B4-CE26-4EC0-8460-942FB6D798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B59FB5-065D-40B7-AEB0-8A85ABF614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44C253-A8E0-4AB9-A1D0-370E6D8ACCED}"/>
              </a:ext>
            </a:extLst>
          </p:cNvPr>
          <p:cNvSpPr>
            <a:spLocks noGrp="1"/>
          </p:cNvSpPr>
          <p:nvPr>
            <p:ph type="dt" sz="half" idx="10"/>
          </p:nvPr>
        </p:nvSpPr>
        <p:spPr/>
        <p:txBody>
          <a:bodyPr/>
          <a:lstStyle/>
          <a:p>
            <a:fld id="{00BEAE3E-34BC-466A-9E3A-BE23FCA2FF4F}" type="datetimeFigureOut">
              <a:rPr lang="en-US" smtClean="0"/>
              <a:t>12/7/2022</a:t>
            </a:fld>
            <a:endParaRPr lang="en-US"/>
          </a:p>
        </p:txBody>
      </p:sp>
      <p:sp>
        <p:nvSpPr>
          <p:cNvPr id="5" name="Footer Placeholder 4">
            <a:extLst>
              <a:ext uri="{FF2B5EF4-FFF2-40B4-BE49-F238E27FC236}">
                <a16:creationId xmlns:a16="http://schemas.microsoft.com/office/drawing/2014/main" id="{4122B005-760E-45CB-8DDE-8D76490AB6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B8DDA4-F59D-4711-95EF-729A74316CC3}"/>
              </a:ext>
            </a:extLst>
          </p:cNvPr>
          <p:cNvSpPr>
            <a:spLocks noGrp="1"/>
          </p:cNvSpPr>
          <p:nvPr>
            <p:ph type="sldNum" sz="quarter" idx="12"/>
          </p:nvPr>
        </p:nvSpPr>
        <p:spPr/>
        <p:txBody>
          <a:bodyPr/>
          <a:lstStyle/>
          <a:p>
            <a:fld id="{5FA0E49B-F964-4BBC-A7F7-2B1BB06BF0E0}" type="slidenum">
              <a:rPr lang="en-US" smtClean="0"/>
              <a:t>‹#›</a:t>
            </a:fld>
            <a:endParaRPr lang="en-US"/>
          </a:p>
        </p:txBody>
      </p:sp>
    </p:spTree>
    <p:extLst>
      <p:ext uri="{BB962C8B-B14F-4D97-AF65-F5344CB8AC3E}">
        <p14:creationId xmlns:p14="http://schemas.microsoft.com/office/powerpoint/2010/main" val="3451735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8F63B-8077-479C-B2E0-C586B7FBBE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21C320-37A9-4D60-9516-B2E49345EB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A73A61-F9F8-47AA-908B-BB8AC5922C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9D0C75-E1C5-4CD9-8E9C-C46B80976B06}"/>
              </a:ext>
            </a:extLst>
          </p:cNvPr>
          <p:cNvSpPr>
            <a:spLocks noGrp="1"/>
          </p:cNvSpPr>
          <p:nvPr>
            <p:ph type="dt" sz="half" idx="10"/>
          </p:nvPr>
        </p:nvSpPr>
        <p:spPr/>
        <p:txBody>
          <a:bodyPr/>
          <a:lstStyle/>
          <a:p>
            <a:fld id="{00BEAE3E-34BC-466A-9E3A-BE23FCA2FF4F}" type="datetimeFigureOut">
              <a:rPr lang="en-US" smtClean="0"/>
              <a:t>12/7/2022</a:t>
            </a:fld>
            <a:endParaRPr lang="en-US"/>
          </a:p>
        </p:txBody>
      </p:sp>
      <p:sp>
        <p:nvSpPr>
          <p:cNvPr id="6" name="Footer Placeholder 5">
            <a:extLst>
              <a:ext uri="{FF2B5EF4-FFF2-40B4-BE49-F238E27FC236}">
                <a16:creationId xmlns:a16="http://schemas.microsoft.com/office/drawing/2014/main" id="{E25531F5-5E1A-4BF0-B2C4-7671073815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F77E5D-57AD-48A5-B68D-09799010AAF4}"/>
              </a:ext>
            </a:extLst>
          </p:cNvPr>
          <p:cNvSpPr>
            <a:spLocks noGrp="1"/>
          </p:cNvSpPr>
          <p:nvPr>
            <p:ph type="sldNum" sz="quarter" idx="12"/>
          </p:nvPr>
        </p:nvSpPr>
        <p:spPr/>
        <p:txBody>
          <a:bodyPr/>
          <a:lstStyle/>
          <a:p>
            <a:fld id="{5FA0E49B-F964-4BBC-A7F7-2B1BB06BF0E0}" type="slidenum">
              <a:rPr lang="en-US" smtClean="0"/>
              <a:t>‹#›</a:t>
            </a:fld>
            <a:endParaRPr lang="en-US"/>
          </a:p>
        </p:txBody>
      </p:sp>
    </p:spTree>
    <p:extLst>
      <p:ext uri="{BB962C8B-B14F-4D97-AF65-F5344CB8AC3E}">
        <p14:creationId xmlns:p14="http://schemas.microsoft.com/office/powerpoint/2010/main" val="2626972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13F97-7D54-4FA2-A0E8-4570144CA9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EB963B-27E8-4AFB-AD46-EDA3F59839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7CF9ED-C46C-4361-880D-7536D6BFFB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77C23F-84A0-4D68-B8EB-7803498979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83B72-3D34-49C7-846D-A4F806385D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B92F0E-38D5-4F10-AFCF-5772A1D8CEB1}"/>
              </a:ext>
            </a:extLst>
          </p:cNvPr>
          <p:cNvSpPr>
            <a:spLocks noGrp="1"/>
          </p:cNvSpPr>
          <p:nvPr>
            <p:ph type="dt" sz="half" idx="10"/>
          </p:nvPr>
        </p:nvSpPr>
        <p:spPr/>
        <p:txBody>
          <a:bodyPr/>
          <a:lstStyle/>
          <a:p>
            <a:fld id="{00BEAE3E-34BC-466A-9E3A-BE23FCA2FF4F}" type="datetimeFigureOut">
              <a:rPr lang="en-US" smtClean="0"/>
              <a:t>12/7/2022</a:t>
            </a:fld>
            <a:endParaRPr lang="en-US"/>
          </a:p>
        </p:txBody>
      </p:sp>
      <p:sp>
        <p:nvSpPr>
          <p:cNvPr id="8" name="Footer Placeholder 7">
            <a:extLst>
              <a:ext uri="{FF2B5EF4-FFF2-40B4-BE49-F238E27FC236}">
                <a16:creationId xmlns:a16="http://schemas.microsoft.com/office/drawing/2014/main" id="{AB5DF067-15DC-4EC1-BE46-F823D9862C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11BAD3-415B-4E1E-816F-11C65EB6E99D}"/>
              </a:ext>
            </a:extLst>
          </p:cNvPr>
          <p:cNvSpPr>
            <a:spLocks noGrp="1"/>
          </p:cNvSpPr>
          <p:nvPr>
            <p:ph type="sldNum" sz="quarter" idx="12"/>
          </p:nvPr>
        </p:nvSpPr>
        <p:spPr/>
        <p:txBody>
          <a:bodyPr/>
          <a:lstStyle/>
          <a:p>
            <a:fld id="{5FA0E49B-F964-4BBC-A7F7-2B1BB06BF0E0}" type="slidenum">
              <a:rPr lang="en-US" smtClean="0"/>
              <a:t>‹#›</a:t>
            </a:fld>
            <a:endParaRPr lang="en-US"/>
          </a:p>
        </p:txBody>
      </p:sp>
    </p:spTree>
    <p:extLst>
      <p:ext uri="{BB962C8B-B14F-4D97-AF65-F5344CB8AC3E}">
        <p14:creationId xmlns:p14="http://schemas.microsoft.com/office/powerpoint/2010/main" val="214693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BE3DB-D0C4-43B5-BC89-97C4ABE61B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D4D70B-4193-4258-9F1B-C3FC702C64AD}"/>
              </a:ext>
            </a:extLst>
          </p:cNvPr>
          <p:cNvSpPr>
            <a:spLocks noGrp="1"/>
          </p:cNvSpPr>
          <p:nvPr>
            <p:ph type="dt" sz="half" idx="10"/>
          </p:nvPr>
        </p:nvSpPr>
        <p:spPr/>
        <p:txBody>
          <a:bodyPr/>
          <a:lstStyle/>
          <a:p>
            <a:fld id="{00BEAE3E-34BC-466A-9E3A-BE23FCA2FF4F}" type="datetimeFigureOut">
              <a:rPr lang="en-US" smtClean="0"/>
              <a:t>12/7/2022</a:t>
            </a:fld>
            <a:endParaRPr lang="en-US"/>
          </a:p>
        </p:txBody>
      </p:sp>
      <p:sp>
        <p:nvSpPr>
          <p:cNvPr id="4" name="Footer Placeholder 3">
            <a:extLst>
              <a:ext uri="{FF2B5EF4-FFF2-40B4-BE49-F238E27FC236}">
                <a16:creationId xmlns:a16="http://schemas.microsoft.com/office/drawing/2014/main" id="{6F16C4C1-811C-455B-A875-97533C6869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83E12C-F4B9-466C-8125-EDA06F6D5FA6}"/>
              </a:ext>
            </a:extLst>
          </p:cNvPr>
          <p:cNvSpPr>
            <a:spLocks noGrp="1"/>
          </p:cNvSpPr>
          <p:nvPr>
            <p:ph type="sldNum" sz="quarter" idx="12"/>
          </p:nvPr>
        </p:nvSpPr>
        <p:spPr/>
        <p:txBody>
          <a:bodyPr/>
          <a:lstStyle/>
          <a:p>
            <a:fld id="{5FA0E49B-F964-4BBC-A7F7-2B1BB06BF0E0}" type="slidenum">
              <a:rPr lang="en-US" smtClean="0"/>
              <a:t>‹#›</a:t>
            </a:fld>
            <a:endParaRPr lang="en-US"/>
          </a:p>
        </p:txBody>
      </p:sp>
    </p:spTree>
    <p:extLst>
      <p:ext uri="{BB962C8B-B14F-4D97-AF65-F5344CB8AC3E}">
        <p14:creationId xmlns:p14="http://schemas.microsoft.com/office/powerpoint/2010/main" val="42580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AAF5A4-CFFB-4FFA-A9F2-7C9EA4EE4CA7}"/>
              </a:ext>
            </a:extLst>
          </p:cNvPr>
          <p:cNvSpPr>
            <a:spLocks noGrp="1"/>
          </p:cNvSpPr>
          <p:nvPr>
            <p:ph type="dt" sz="half" idx="10"/>
          </p:nvPr>
        </p:nvSpPr>
        <p:spPr/>
        <p:txBody>
          <a:bodyPr/>
          <a:lstStyle/>
          <a:p>
            <a:fld id="{00BEAE3E-34BC-466A-9E3A-BE23FCA2FF4F}" type="datetimeFigureOut">
              <a:rPr lang="en-US" smtClean="0"/>
              <a:t>12/7/2022</a:t>
            </a:fld>
            <a:endParaRPr lang="en-US"/>
          </a:p>
        </p:txBody>
      </p:sp>
      <p:sp>
        <p:nvSpPr>
          <p:cNvPr id="3" name="Footer Placeholder 2">
            <a:extLst>
              <a:ext uri="{FF2B5EF4-FFF2-40B4-BE49-F238E27FC236}">
                <a16:creationId xmlns:a16="http://schemas.microsoft.com/office/drawing/2014/main" id="{D7D99C7D-4C95-46CA-B1B8-0D06F9D4FF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0D40A0-85E5-4855-97E3-50BB210BAFFE}"/>
              </a:ext>
            </a:extLst>
          </p:cNvPr>
          <p:cNvSpPr>
            <a:spLocks noGrp="1"/>
          </p:cNvSpPr>
          <p:nvPr>
            <p:ph type="sldNum" sz="quarter" idx="12"/>
          </p:nvPr>
        </p:nvSpPr>
        <p:spPr/>
        <p:txBody>
          <a:bodyPr/>
          <a:lstStyle/>
          <a:p>
            <a:fld id="{5FA0E49B-F964-4BBC-A7F7-2B1BB06BF0E0}" type="slidenum">
              <a:rPr lang="en-US" smtClean="0"/>
              <a:t>‹#›</a:t>
            </a:fld>
            <a:endParaRPr lang="en-US"/>
          </a:p>
        </p:txBody>
      </p:sp>
    </p:spTree>
    <p:extLst>
      <p:ext uri="{BB962C8B-B14F-4D97-AF65-F5344CB8AC3E}">
        <p14:creationId xmlns:p14="http://schemas.microsoft.com/office/powerpoint/2010/main" val="3689236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E5E26-EF5A-4F6A-A1A4-DFA9DC5EC8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E7145E-5C77-44DB-AEC3-13597338E9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24A80D-76F9-4A07-8A82-34A0AD7B96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CAA709-007A-48B4-9A4D-6BC4445CC601}"/>
              </a:ext>
            </a:extLst>
          </p:cNvPr>
          <p:cNvSpPr>
            <a:spLocks noGrp="1"/>
          </p:cNvSpPr>
          <p:nvPr>
            <p:ph type="dt" sz="half" idx="10"/>
          </p:nvPr>
        </p:nvSpPr>
        <p:spPr/>
        <p:txBody>
          <a:bodyPr/>
          <a:lstStyle/>
          <a:p>
            <a:fld id="{00BEAE3E-34BC-466A-9E3A-BE23FCA2FF4F}" type="datetimeFigureOut">
              <a:rPr lang="en-US" smtClean="0"/>
              <a:t>12/7/2022</a:t>
            </a:fld>
            <a:endParaRPr lang="en-US"/>
          </a:p>
        </p:txBody>
      </p:sp>
      <p:sp>
        <p:nvSpPr>
          <p:cNvPr id="6" name="Footer Placeholder 5">
            <a:extLst>
              <a:ext uri="{FF2B5EF4-FFF2-40B4-BE49-F238E27FC236}">
                <a16:creationId xmlns:a16="http://schemas.microsoft.com/office/drawing/2014/main" id="{083AC3D1-558D-4999-8CDC-8F657D1915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813C10-64AF-47C7-B731-1EFC941E0BDA}"/>
              </a:ext>
            </a:extLst>
          </p:cNvPr>
          <p:cNvSpPr>
            <a:spLocks noGrp="1"/>
          </p:cNvSpPr>
          <p:nvPr>
            <p:ph type="sldNum" sz="quarter" idx="12"/>
          </p:nvPr>
        </p:nvSpPr>
        <p:spPr/>
        <p:txBody>
          <a:bodyPr/>
          <a:lstStyle/>
          <a:p>
            <a:fld id="{5FA0E49B-F964-4BBC-A7F7-2B1BB06BF0E0}" type="slidenum">
              <a:rPr lang="en-US" smtClean="0"/>
              <a:t>‹#›</a:t>
            </a:fld>
            <a:endParaRPr lang="en-US"/>
          </a:p>
        </p:txBody>
      </p:sp>
    </p:spTree>
    <p:extLst>
      <p:ext uri="{BB962C8B-B14F-4D97-AF65-F5344CB8AC3E}">
        <p14:creationId xmlns:p14="http://schemas.microsoft.com/office/powerpoint/2010/main" val="1334459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34879-58DD-4EF1-9603-4E89262FD1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6E41F9-809F-4218-9DF3-FFAF1CBC6F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30B50B-80FE-41F4-97A7-EC7266325A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D65DDB-B477-4798-8879-32252C288DA0}"/>
              </a:ext>
            </a:extLst>
          </p:cNvPr>
          <p:cNvSpPr>
            <a:spLocks noGrp="1"/>
          </p:cNvSpPr>
          <p:nvPr>
            <p:ph type="dt" sz="half" idx="10"/>
          </p:nvPr>
        </p:nvSpPr>
        <p:spPr/>
        <p:txBody>
          <a:bodyPr/>
          <a:lstStyle/>
          <a:p>
            <a:fld id="{00BEAE3E-34BC-466A-9E3A-BE23FCA2FF4F}" type="datetimeFigureOut">
              <a:rPr lang="en-US" smtClean="0"/>
              <a:t>12/7/2022</a:t>
            </a:fld>
            <a:endParaRPr lang="en-US"/>
          </a:p>
        </p:txBody>
      </p:sp>
      <p:sp>
        <p:nvSpPr>
          <p:cNvPr id="6" name="Footer Placeholder 5">
            <a:extLst>
              <a:ext uri="{FF2B5EF4-FFF2-40B4-BE49-F238E27FC236}">
                <a16:creationId xmlns:a16="http://schemas.microsoft.com/office/drawing/2014/main" id="{858B4561-3616-433F-AACA-7FFCD3940A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E3FDD1-DDE1-48EA-94FA-30E08A62EB10}"/>
              </a:ext>
            </a:extLst>
          </p:cNvPr>
          <p:cNvSpPr>
            <a:spLocks noGrp="1"/>
          </p:cNvSpPr>
          <p:nvPr>
            <p:ph type="sldNum" sz="quarter" idx="12"/>
          </p:nvPr>
        </p:nvSpPr>
        <p:spPr/>
        <p:txBody>
          <a:bodyPr/>
          <a:lstStyle/>
          <a:p>
            <a:fld id="{5FA0E49B-F964-4BBC-A7F7-2B1BB06BF0E0}" type="slidenum">
              <a:rPr lang="en-US" smtClean="0"/>
              <a:t>‹#›</a:t>
            </a:fld>
            <a:endParaRPr lang="en-US"/>
          </a:p>
        </p:txBody>
      </p:sp>
    </p:spTree>
    <p:extLst>
      <p:ext uri="{BB962C8B-B14F-4D97-AF65-F5344CB8AC3E}">
        <p14:creationId xmlns:p14="http://schemas.microsoft.com/office/powerpoint/2010/main" val="171387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053CFA-57E4-457B-B6B1-D81E038E09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E7C8B2-20DE-4A8B-A12F-CAA08971AC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7D5D62-CBFE-43B3-A0DB-EC9A6248CB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BEAE3E-34BC-466A-9E3A-BE23FCA2FF4F}" type="datetimeFigureOut">
              <a:rPr lang="en-US" smtClean="0"/>
              <a:t>12/7/2022</a:t>
            </a:fld>
            <a:endParaRPr lang="en-US"/>
          </a:p>
        </p:txBody>
      </p:sp>
      <p:sp>
        <p:nvSpPr>
          <p:cNvPr id="5" name="Footer Placeholder 4">
            <a:extLst>
              <a:ext uri="{FF2B5EF4-FFF2-40B4-BE49-F238E27FC236}">
                <a16:creationId xmlns:a16="http://schemas.microsoft.com/office/drawing/2014/main" id="{FD9150A0-BC50-4246-9364-3539D55F9D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C47782-DC0D-4935-A1C0-478F3347CC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A0E49B-F964-4BBC-A7F7-2B1BB06BF0E0}" type="slidenum">
              <a:rPr lang="en-US" smtClean="0"/>
              <a:t>‹#›</a:t>
            </a:fld>
            <a:endParaRPr lang="en-US"/>
          </a:p>
        </p:txBody>
      </p:sp>
    </p:spTree>
    <p:extLst>
      <p:ext uri="{BB962C8B-B14F-4D97-AF65-F5344CB8AC3E}">
        <p14:creationId xmlns:p14="http://schemas.microsoft.com/office/powerpoint/2010/main" val="3189257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hyperlink" Target="https://docs.snowflake.net/manuals/sql-reference/stored-procedures.html"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A2C7560-1FE0-4043-87AE-1DC90781A59E}"/>
              </a:ext>
            </a:extLst>
          </p:cNvPr>
          <p:cNvSpPr txBox="1"/>
          <p:nvPr/>
        </p:nvSpPr>
        <p:spPr>
          <a:xfrm>
            <a:off x="2310063" y="2050181"/>
            <a:ext cx="7668823" cy="1477328"/>
          </a:xfrm>
          <a:prstGeom prst="rect">
            <a:avLst/>
          </a:prstGeom>
          <a:noFill/>
        </p:spPr>
        <p:txBody>
          <a:bodyPr wrap="square">
            <a:spAutoFit/>
          </a:bodyPr>
          <a:lstStyle/>
          <a:p>
            <a:pPr marL="0" marR="0">
              <a:spcBef>
                <a:spcPts val="0"/>
              </a:spcBef>
              <a:spcAft>
                <a:spcPts val="0"/>
              </a:spcAft>
            </a:pPr>
            <a:r>
              <a:rPr lang="en-US" sz="1800" b="1" dirty="0">
                <a:effectLst/>
                <a:latin typeface="Times New Roman" panose="02020603050405020304" pitchFamily="18" charset="0"/>
                <a:ea typeface="Calibri" panose="020F0502020204030204" pitchFamily="34" charset="0"/>
                <a:cs typeface="Mangal" panose="02040503050203030202" pitchFamily="18" charset="0"/>
              </a:rPr>
              <a:t>Scalar</a:t>
            </a:r>
            <a:r>
              <a:rPr lang="en-US" sz="1800" dirty="0">
                <a:effectLst/>
                <a:latin typeface="Times New Roman" panose="02020603050405020304" pitchFamily="18" charset="0"/>
                <a:ea typeface="Calibri" panose="020F0502020204030204" pitchFamily="34" charset="0"/>
                <a:cs typeface="Mangal" panose="02040503050203030202" pitchFamily="18" charset="0"/>
              </a:rPr>
              <a:t> : By default, a UDF is scalar, returning at most one row, consisting of a single column/value</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p>
            <a:r>
              <a:rPr lang="en-US" sz="1800" b="1" dirty="0">
                <a:effectLst/>
                <a:latin typeface="Times New Roman" panose="02020603050405020304" pitchFamily="18" charset="0"/>
                <a:ea typeface="Calibri" panose="020F0502020204030204" pitchFamily="34" charset="0"/>
              </a:rPr>
              <a:t>Tabular/Table UDF</a:t>
            </a:r>
            <a:r>
              <a:rPr lang="en-US" sz="1800" dirty="0">
                <a:effectLst/>
                <a:latin typeface="Times New Roman" panose="02020603050405020304" pitchFamily="18" charset="0"/>
                <a:ea typeface="Calibri" panose="020F0502020204030204" pitchFamily="34" charset="0"/>
              </a:rPr>
              <a:t>:</a:t>
            </a:r>
            <a:r>
              <a:rPr lang="en-US" sz="1800" dirty="0">
                <a:solidFill>
                  <a:srgbClr val="000000"/>
                </a:solidFill>
                <a:effectLst/>
                <a:latin typeface="Times New Roman" panose="02020603050405020304" pitchFamily="18" charset="0"/>
                <a:ea typeface="Calibri" panose="020F0502020204030204" pitchFamily="34" charset="0"/>
              </a:rPr>
              <a:t> Return a set of rows with one or more columns, which can then be accessed in the FROM clause of a query</a:t>
            </a:r>
            <a:endParaRPr lang="en-US" dirty="0"/>
          </a:p>
        </p:txBody>
      </p:sp>
      <p:graphicFrame>
        <p:nvGraphicFramePr>
          <p:cNvPr id="2" name="Table 2">
            <a:extLst>
              <a:ext uri="{FF2B5EF4-FFF2-40B4-BE49-F238E27FC236}">
                <a16:creationId xmlns:a16="http://schemas.microsoft.com/office/drawing/2014/main" id="{CDA107ED-BDB8-FA83-35CE-20EC46883928}"/>
              </a:ext>
            </a:extLst>
          </p:cNvPr>
          <p:cNvGraphicFramePr>
            <a:graphicFrameLocks noGrp="1"/>
          </p:cNvGraphicFramePr>
          <p:nvPr>
            <p:extLst>
              <p:ext uri="{D42A27DB-BD31-4B8C-83A1-F6EECF244321}">
                <p14:modId xmlns:p14="http://schemas.microsoft.com/office/powerpoint/2010/main" val="1071579778"/>
              </p:ext>
            </p:extLst>
          </p:nvPr>
        </p:nvGraphicFramePr>
        <p:xfrm>
          <a:off x="2032000" y="719665"/>
          <a:ext cx="8128000" cy="1003257"/>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729104914"/>
                    </a:ext>
                  </a:extLst>
                </a:gridCol>
              </a:tblGrid>
              <a:tr h="1003257">
                <a:tc>
                  <a:txBody>
                    <a:bodyPr/>
                    <a:lstStyle/>
                    <a:p>
                      <a:pPr algn="ctr"/>
                      <a:r>
                        <a:rPr lang="en-IN" sz="3600" dirty="0"/>
                        <a:t>TYPES OF UDF </a:t>
                      </a:r>
                    </a:p>
                  </a:txBody>
                  <a:tcPr/>
                </a:tc>
                <a:extLst>
                  <a:ext uri="{0D108BD9-81ED-4DB2-BD59-A6C34878D82A}">
                    <a16:rowId xmlns:a16="http://schemas.microsoft.com/office/drawing/2014/main" val="3388816327"/>
                  </a:ext>
                </a:extLst>
              </a:tr>
            </a:tbl>
          </a:graphicData>
        </a:graphic>
      </p:graphicFrame>
    </p:spTree>
    <p:extLst>
      <p:ext uri="{BB962C8B-B14F-4D97-AF65-F5344CB8AC3E}">
        <p14:creationId xmlns:p14="http://schemas.microsoft.com/office/powerpoint/2010/main" val="2087337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DA1ED9-08F1-44C3-B844-647E3535DA20}"/>
              </a:ext>
            </a:extLst>
          </p:cNvPr>
          <p:cNvSpPr txBox="1"/>
          <p:nvPr/>
        </p:nvSpPr>
        <p:spPr>
          <a:xfrm>
            <a:off x="566529" y="169475"/>
            <a:ext cx="10734261" cy="6740307"/>
          </a:xfrm>
          <a:prstGeom prst="rect">
            <a:avLst/>
          </a:prstGeom>
          <a:noFill/>
        </p:spPr>
        <p:txBody>
          <a:bodyPr wrap="square">
            <a:spAutoFit/>
          </a:bodyPr>
          <a:lstStyle/>
          <a:p>
            <a:pPr marL="0" marR="0">
              <a:spcBef>
                <a:spcPts val="0"/>
              </a:spcBef>
              <a:spcAft>
                <a:spcPts val="0"/>
              </a:spcAft>
            </a:pPr>
            <a:r>
              <a:rPr lang="en-US" sz="1800" b="1" dirty="0">
                <a:solidFill>
                  <a:srgbClr val="0070C0"/>
                </a:solidFill>
                <a:effectLst/>
                <a:latin typeface="Times New Roman" panose="02020603050405020304" pitchFamily="18" charset="0"/>
                <a:ea typeface="Calibri" panose="020F0502020204030204" pitchFamily="34" charset="0"/>
                <a:cs typeface="Mangal" panose="02040503050203030202" pitchFamily="18" charset="0"/>
              </a:rPr>
              <a:t>SCALAR:</a:t>
            </a: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create or replace table Invoice</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inv_no</a:t>
            </a:r>
            <a:r>
              <a:rPr lang="en-US" sz="1800" dirty="0">
                <a:effectLst/>
                <a:latin typeface="Times New Roman" panose="02020603050405020304" pitchFamily="18" charset="0"/>
                <a:ea typeface="Calibri" panose="020F0502020204030204" pitchFamily="34" charset="0"/>
                <a:cs typeface="Mangal" panose="02040503050203030202" pitchFamily="18" charset="0"/>
              </a:rPr>
              <a:t> varchar(10),</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US" sz="1800" dirty="0" err="1">
                <a:effectLst/>
                <a:latin typeface="Times New Roman" panose="02020603050405020304" pitchFamily="18" charset="0"/>
                <a:ea typeface="Calibri" panose="020F0502020204030204" pitchFamily="34" charset="0"/>
                <a:cs typeface="Mangal" panose="02040503050203030202" pitchFamily="18" charset="0"/>
              </a:rPr>
              <a:t>Inv_Amt</a:t>
            </a:r>
            <a:r>
              <a:rPr lang="en-US" sz="1800" dirty="0">
                <a:effectLst/>
                <a:latin typeface="Times New Roman" panose="02020603050405020304" pitchFamily="18" charset="0"/>
                <a:ea typeface="Calibri" panose="020F0502020204030204" pitchFamily="34" charset="0"/>
                <a:cs typeface="Mangal" panose="02040503050203030202" pitchFamily="18" charset="0"/>
              </a:rPr>
              <a:t> number(10),</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US" sz="1800" dirty="0" err="1">
                <a:effectLst/>
                <a:latin typeface="Times New Roman" panose="02020603050405020304" pitchFamily="18" charset="0"/>
                <a:ea typeface="Calibri" panose="020F0502020204030204" pitchFamily="34" charset="0"/>
                <a:cs typeface="Mangal" panose="02040503050203030202" pitchFamily="18" charset="0"/>
              </a:rPr>
              <a:t>Inv_date</a:t>
            </a:r>
            <a:r>
              <a:rPr lang="en-US" sz="1800" dirty="0">
                <a:effectLst/>
                <a:latin typeface="Times New Roman" panose="02020603050405020304" pitchFamily="18" charset="0"/>
                <a:ea typeface="Calibri" panose="020F0502020204030204" pitchFamily="34" charset="0"/>
                <a:cs typeface="Mangal" panose="02040503050203030202" pitchFamily="18" charset="0"/>
              </a:rPr>
              <a:t> date,</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US" sz="1800" dirty="0" err="1">
                <a:effectLst/>
                <a:latin typeface="Times New Roman" panose="02020603050405020304" pitchFamily="18" charset="0"/>
                <a:ea typeface="Calibri" panose="020F0502020204030204" pitchFamily="34" charset="0"/>
                <a:cs typeface="Mangal" panose="02040503050203030202" pitchFamily="18" charset="0"/>
              </a:rPr>
              <a:t>Invc_code</a:t>
            </a:r>
            <a:r>
              <a:rPr lang="en-US" sz="1800" dirty="0">
                <a:effectLst/>
                <a:latin typeface="Times New Roman" panose="02020603050405020304" pitchFamily="18" charset="0"/>
                <a:ea typeface="Calibri" panose="020F0502020204030204" pitchFamily="34" charset="0"/>
                <a:cs typeface="Mangal" panose="02040503050203030202" pitchFamily="18" charset="0"/>
              </a:rPr>
              <a:t> varchar(2))</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 </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insert into Invoice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inv_no,inv_Amt,inv_date,invc_code</a:t>
            </a:r>
            <a:r>
              <a:rPr lang="en-US" sz="1800" dirty="0">
                <a:effectLst/>
                <a:latin typeface="Times New Roman" panose="02020603050405020304" pitchFamily="18" charset="0"/>
                <a:ea typeface="Calibri" panose="020F0502020204030204" pitchFamily="34" charset="0"/>
                <a:cs typeface="Mangal" panose="02040503050203030202" pitchFamily="18" charset="0"/>
              </a:rPr>
              <a:t>)</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values</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('INV_100',100,'2020-11-01','SP'),</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('INV_101',200,'2020-11-01','PP'),</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('INV_102',300,'2020-11-01','IP')</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  </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create or replace function INVC_CODE_EVALUATE (inv varchar)</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  returns VARCHAR</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  as $$select </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any_value</a:t>
            </a:r>
            <a:r>
              <a:rPr lang="en-US" sz="1800" dirty="0">
                <a:effectLst/>
                <a:latin typeface="Times New Roman" panose="02020603050405020304" pitchFamily="18" charset="0"/>
                <a:ea typeface="Calibri" panose="020F0502020204030204" pitchFamily="34" charset="0"/>
                <a:cs typeface="Mangal" panose="02040503050203030202" pitchFamily="18" charset="0"/>
              </a:rPr>
              <a:t>(case </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    when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invc_code</a:t>
            </a:r>
            <a:r>
              <a:rPr lang="en-US" sz="1800" dirty="0">
                <a:effectLst/>
                <a:latin typeface="Times New Roman" panose="02020603050405020304" pitchFamily="18" charset="0"/>
                <a:ea typeface="Calibri" panose="020F0502020204030204" pitchFamily="34" charset="0"/>
                <a:cs typeface="Mangal" panose="02040503050203030202" pitchFamily="18" charset="0"/>
              </a:rPr>
              <a:t> = 'SP' then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SettlePayment</a:t>
            </a:r>
            <a:r>
              <a:rPr lang="en-US" sz="1800" dirty="0">
                <a:effectLst/>
                <a:latin typeface="Times New Roman" panose="02020603050405020304" pitchFamily="18" charset="0"/>
                <a:ea typeface="Calibri" panose="020F0502020204030204" pitchFamily="34" charset="0"/>
                <a:cs typeface="Mangal" panose="02040503050203030202" pitchFamily="18" charset="0"/>
              </a:rPr>
              <a:t>'</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    when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invc_code</a:t>
            </a:r>
            <a:r>
              <a:rPr lang="en-US" sz="1800" dirty="0">
                <a:effectLst/>
                <a:latin typeface="Times New Roman" panose="02020603050405020304" pitchFamily="18" charset="0"/>
                <a:ea typeface="Calibri" panose="020F0502020204030204" pitchFamily="34" charset="0"/>
                <a:cs typeface="Mangal" panose="02040503050203030202" pitchFamily="18" charset="0"/>
              </a:rPr>
              <a:t> = 'PP' then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SettlePayment</a:t>
            </a:r>
            <a:r>
              <a:rPr lang="en-US" sz="1800" dirty="0">
                <a:effectLst/>
                <a:latin typeface="Times New Roman" panose="02020603050405020304" pitchFamily="18" charset="0"/>
                <a:ea typeface="Calibri" panose="020F0502020204030204" pitchFamily="34" charset="0"/>
                <a:cs typeface="Mangal" panose="02040503050203030202" pitchFamily="18" charset="0"/>
              </a:rPr>
              <a:t>'</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    else 'unknown'</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  end )as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invc_des</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from invoice where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inv_no</a:t>
            </a:r>
            <a:r>
              <a:rPr lang="en-US" sz="1800" dirty="0">
                <a:effectLst/>
                <a:latin typeface="Times New Roman" panose="02020603050405020304" pitchFamily="18" charset="0"/>
                <a:ea typeface="Calibri" panose="020F0502020204030204" pitchFamily="34" charset="0"/>
                <a:cs typeface="Mangal" panose="02040503050203030202" pitchFamily="18" charset="0"/>
              </a:rPr>
              <a:t>=inv$$</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 </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select A.*,INVC_CODE_EVALUATE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a.inv_no</a:t>
            </a:r>
            <a:r>
              <a:rPr lang="en-US" sz="1800" dirty="0">
                <a:effectLst/>
                <a:latin typeface="Times New Roman" panose="02020603050405020304" pitchFamily="18" charset="0"/>
                <a:ea typeface="Calibri" panose="020F0502020204030204" pitchFamily="34" charset="0"/>
                <a:cs typeface="Mangal" panose="02040503050203030202" pitchFamily="18" charset="0"/>
              </a:rPr>
              <a:t>) from invoice a --where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a.inv_no</a:t>
            </a:r>
            <a:r>
              <a:rPr lang="en-US" sz="1800" dirty="0">
                <a:effectLst/>
                <a:latin typeface="Times New Roman" panose="02020603050405020304" pitchFamily="18" charset="0"/>
                <a:ea typeface="Calibri" panose="020F0502020204030204" pitchFamily="34" charset="0"/>
                <a:cs typeface="Mangal" panose="02040503050203030202" pitchFamily="18" charset="0"/>
              </a:rPr>
              <a:t> = 'INV_100'</a:t>
            </a:r>
            <a:endParaRPr lang="en-US" sz="14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12422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801000-AE20-4F30-B1CC-2FACBFB38EE8}"/>
              </a:ext>
            </a:extLst>
          </p:cNvPr>
          <p:cNvSpPr txBox="1"/>
          <p:nvPr/>
        </p:nvSpPr>
        <p:spPr>
          <a:xfrm>
            <a:off x="496956" y="282720"/>
            <a:ext cx="10446025" cy="6217087"/>
          </a:xfrm>
          <a:prstGeom prst="rect">
            <a:avLst/>
          </a:prstGeom>
          <a:noFill/>
        </p:spPr>
        <p:txBody>
          <a:bodyPr wrap="square">
            <a:spAutoFit/>
          </a:bodyPr>
          <a:lstStyle/>
          <a:p>
            <a:pPr marL="0" marR="0">
              <a:spcBef>
                <a:spcPts val="0"/>
              </a:spcBef>
              <a:spcAft>
                <a:spcPts val="0"/>
              </a:spcAft>
            </a:pPr>
            <a:r>
              <a:rPr lang="en-US" sz="1800" b="1"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Find the City where the Store is located:</a:t>
            </a:r>
            <a:endParaRPr lang="en-US" sz="16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US" sz="1800" b="1" dirty="0">
                <a:effectLst/>
                <a:latin typeface="Times New Roman" panose="02020603050405020304" pitchFamily="18" charset="0"/>
                <a:ea typeface="Calibri" panose="020F0502020204030204" pitchFamily="34" charset="0"/>
                <a:cs typeface="Mangal" panose="02040503050203030202" pitchFamily="18" charset="0"/>
              </a:rPr>
              <a:t> </a:t>
            </a:r>
            <a:r>
              <a:rPr lang="en-US" sz="1700" dirty="0">
                <a:effectLst/>
                <a:latin typeface="Times New Roman" panose="02020603050405020304" pitchFamily="18" charset="0"/>
                <a:ea typeface="Calibri" panose="020F0502020204030204" pitchFamily="34" charset="0"/>
                <a:cs typeface="Mangal" panose="02040503050203030202" pitchFamily="18" charset="0"/>
              </a:rPr>
              <a:t>create table stores (</a:t>
            </a:r>
            <a:r>
              <a:rPr lang="en-US" sz="1700" dirty="0" err="1">
                <a:effectLst/>
                <a:latin typeface="Times New Roman" panose="02020603050405020304" pitchFamily="18" charset="0"/>
                <a:ea typeface="Calibri" panose="020F0502020204030204" pitchFamily="34" charset="0"/>
                <a:cs typeface="Mangal" panose="02040503050203030202" pitchFamily="18" charset="0"/>
              </a:rPr>
              <a:t>store_id</a:t>
            </a:r>
            <a:r>
              <a:rPr lang="en-US" sz="1700" dirty="0">
                <a:effectLst/>
                <a:latin typeface="Times New Roman" panose="02020603050405020304" pitchFamily="18" charset="0"/>
                <a:ea typeface="Calibri" panose="020F0502020204030204" pitchFamily="34" charset="0"/>
                <a:cs typeface="Mangal" panose="02040503050203030202" pitchFamily="18" charset="0"/>
              </a:rPr>
              <a:t> integer, city varchar);</a:t>
            </a:r>
            <a:endParaRPr lang="en-US" sz="17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US" sz="1700" dirty="0">
                <a:effectLst/>
                <a:latin typeface="Times New Roman" panose="02020603050405020304" pitchFamily="18" charset="0"/>
                <a:ea typeface="Calibri" panose="020F0502020204030204" pitchFamily="34" charset="0"/>
                <a:cs typeface="Mangal" panose="02040503050203030202" pitchFamily="18" charset="0"/>
              </a:rPr>
              <a:t> create table employees1 (employee_id integer, </a:t>
            </a:r>
            <a:r>
              <a:rPr lang="en-US" sz="1700" dirty="0" err="1">
                <a:effectLst/>
                <a:latin typeface="Times New Roman" panose="02020603050405020304" pitchFamily="18" charset="0"/>
                <a:ea typeface="Calibri" panose="020F0502020204030204" pitchFamily="34" charset="0"/>
                <a:cs typeface="Mangal" panose="02040503050203030202" pitchFamily="18" charset="0"/>
              </a:rPr>
              <a:t>store_id</a:t>
            </a:r>
            <a:r>
              <a:rPr lang="en-US" sz="1700" dirty="0">
                <a:effectLst/>
                <a:latin typeface="Times New Roman" panose="02020603050405020304" pitchFamily="18" charset="0"/>
                <a:ea typeface="Calibri" panose="020F0502020204030204" pitchFamily="34" charset="0"/>
                <a:cs typeface="Mangal" panose="02040503050203030202" pitchFamily="18" charset="0"/>
              </a:rPr>
              <a:t> integer, sales numeric(10,2), </a:t>
            </a:r>
            <a:endParaRPr lang="en-US" sz="17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US" sz="1700" dirty="0">
                <a:effectLst/>
                <a:latin typeface="Times New Roman" panose="02020603050405020304" pitchFamily="18" charset="0"/>
                <a:ea typeface="Calibri" panose="020F0502020204030204" pitchFamily="34" charset="0"/>
                <a:cs typeface="Mangal" panose="02040503050203030202" pitchFamily="18" charset="0"/>
              </a:rPr>
              <a:t>    </a:t>
            </a:r>
            <a:r>
              <a:rPr lang="en-US" sz="1700" dirty="0" err="1">
                <a:effectLst/>
                <a:latin typeface="Times New Roman" panose="02020603050405020304" pitchFamily="18" charset="0"/>
                <a:ea typeface="Calibri" panose="020F0502020204030204" pitchFamily="34" charset="0"/>
                <a:cs typeface="Mangal" panose="02040503050203030202" pitchFamily="18" charset="0"/>
              </a:rPr>
              <a:t>sales_date</a:t>
            </a:r>
            <a:r>
              <a:rPr lang="en-US" sz="1700" dirty="0">
                <a:effectLst/>
                <a:latin typeface="Times New Roman" panose="02020603050405020304" pitchFamily="18" charset="0"/>
                <a:ea typeface="Calibri" panose="020F0502020204030204" pitchFamily="34" charset="0"/>
                <a:cs typeface="Mangal" panose="02040503050203030202" pitchFamily="18" charset="0"/>
              </a:rPr>
              <a:t> date);</a:t>
            </a:r>
            <a:endParaRPr lang="en-US" sz="17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US" sz="1700" dirty="0">
                <a:effectLst/>
                <a:latin typeface="Times New Roman" panose="02020603050405020304" pitchFamily="18" charset="0"/>
                <a:ea typeface="Calibri" panose="020F0502020204030204" pitchFamily="34" charset="0"/>
                <a:cs typeface="Mangal" panose="02040503050203030202" pitchFamily="18" charset="0"/>
              </a:rPr>
              <a:t> insert into stores (</a:t>
            </a:r>
            <a:r>
              <a:rPr lang="en-US" sz="1700" dirty="0" err="1">
                <a:effectLst/>
                <a:latin typeface="Times New Roman" panose="02020603050405020304" pitchFamily="18" charset="0"/>
                <a:ea typeface="Calibri" panose="020F0502020204030204" pitchFamily="34" charset="0"/>
                <a:cs typeface="Mangal" panose="02040503050203030202" pitchFamily="18" charset="0"/>
              </a:rPr>
              <a:t>store_id</a:t>
            </a:r>
            <a:r>
              <a:rPr lang="en-US" sz="1700" dirty="0">
                <a:effectLst/>
                <a:latin typeface="Times New Roman" panose="02020603050405020304" pitchFamily="18" charset="0"/>
                <a:ea typeface="Calibri" panose="020F0502020204030204" pitchFamily="34" charset="0"/>
                <a:cs typeface="Mangal" panose="02040503050203030202" pitchFamily="18" charset="0"/>
              </a:rPr>
              <a:t>, city) values </a:t>
            </a:r>
            <a:endParaRPr lang="en-US" sz="17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US" sz="1700" dirty="0">
                <a:effectLst/>
                <a:latin typeface="Times New Roman" panose="02020603050405020304" pitchFamily="18" charset="0"/>
                <a:ea typeface="Calibri" panose="020F0502020204030204" pitchFamily="34" charset="0"/>
                <a:cs typeface="Mangal" panose="02040503050203030202" pitchFamily="18" charset="0"/>
              </a:rPr>
              <a:t>    (1, 'Winnipeg'),</a:t>
            </a:r>
            <a:endParaRPr lang="en-US" sz="17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US" sz="1700" dirty="0">
                <a:effectLst/>
                <a:latin typeface="Times New Roman" panose="02020603050405020304" pitchFamily="18" charset="0"/>
                <a:ea typeface="Calibri" panose="020F0502020204030204" pitchFamily="34" charset="0"/>
                <a:cs typeface="Mangal" panose="02040503050203030202" pitchFamily="18" charset="0"/>
              </a:rPr>
              <a:t>    (2, 'Toronto');</a:t>
            </a:r>
            <a:endParaRPr lang="en-US" sz="17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US" sz="1700" dirty="0">
                <a:effectLst/>
                <a:latin typeface="Times New Roman" panose="02020603050405020304" pitchFamily="18" charset="0"/>
                <a:ea typeface="Calibri" panose="020F0502020204030204" pitchFamily="34" charset="0"/>
                <a:cs typeface="Mangal" panose="02040503050203030202" pitchFamily="18" charset="0"/>
              </a:rPr>
              <a:t> </a:t>
            </a:r>
            <a:endParaRPr lang="en-US" sz="17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US" sz="1700" dirty="0">
                <a:effectLst/>
                <a:latin typeface="Times New Roman" panose="02020603050405020304" pitchFamily="18" charset="0"/>
                <a:ea typeface="Calibri" panose="020F0502020204030204" pitchFamily="34" charset="0"/>
                <a:cs typeface="Mangal" panose="02040503050203030202" pitchFamily="18" charset="0"/>
              </a:rPr>
              <a:t>insert into employees1 (employee_id, </a:t>
            </a:r>
            <a:r>
              <a:rPr lang="en-US" sz="1700" dirty="0" err="1">
                <a:effectLst/>
                <a:latin typeface="Times New Roman" panose="02020603050405020304" pitchFamily="18" charset="0"/>
                <a:ea typeface="Calibri" panose="020F0502020204030204" pitchFamily="34" charset="0"/>
                <a:cs typeface="Mangal" panose="02040503050203030202" pitchFamily="18" charset="0"/>
              </a:rPr>
              <a:t>store_id</a:t>
            </a:r>
            <a:r>
              <a:rPr lang="en-US" sz="1700" dirty="0">
                <a:effectLst/>
                <a:latin typeface="Times New Roman" panose="02020603050405020304" pitchFamily="18" charset="0"/>
                <a:ea typeface="Calibri" panose="020F0502020204030204" pitchFamily="34" charset="0"/>
                <a:cs typeface="Mangal" panose="02040503050203030202" pitchFamily="18" charset="0"/>
              </a:rPr>
              <a:t>, sales, </a:t>
            </a:r>
            <a:r>
              <a:rPr lang="en-US" sz="1700" dirty="0" err="1">
                <a:effectLst/>
                <a:latin typeface="Times New Roman" panose="02020603050405020304" pitchFamily="18" charset="0"/>
                <a:ea typeface="Calibri" panose="020F0502020204030204" pitchFamily="34" charset="0"/>
                <a:cs typeface="Mangal" panose="02040503050203030202" pitchFamily="18" charset="0"/>
              </a:rPr>
              <a:t>sales_date</a:t>
            </a:r>
            <a:r>
              <a:rPr lang="en-US" sz="1700" dirty="0">
                <a:effectLst/>
                <a:latin typeface="Times New Roman" panose="02020603050405020304" pitchFamily="18" charset="0"/>
                <a:ea typeface="Calibri" panose="020F0502020204030204" pitchFamily="34" charset="0"/>
                <a:cs typeface="Mangal" panose="02040503050203030202" pitchFamily="18" charset="0"/>
              </a:rPr>
              <a:t>) values </a:t>
            </a:r>
            <a:endParaRPr lang="en-US" sz="17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US" sz="1700" dirty="0">
                <a:effectLst/>
                <a:latin typeface="Times New Roman" panose="02020603050405020304" pitchFamily="18" charset="0"/>
                <a:ea typeface="Calibri" panose="020F0502020204030204" pitchFamily="34" charset="0"/>
                <a:cs typeface="Mangal" panose="02040503050203030202" pitchFamily="18" charset="0"/>
              </a:rPr>
              <a:t>    (1001, 1, 9000.00, '2020-01-27'),(1002, 1, 2000.00, '2020-01-27'),</a:t>
            </a:r>
            <a:endParaRPr lang="en-US" sz="17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US" sz="1700" dirty="0">
                <a:effectLst/>
                <a:latin typeface="Times New Roman" panose="02020603050405020304" pitchFamily="18" charset="0"/>
                <a:ea typeface="Calibri" panose="020F0502020204030204" pitchFamily="34" charset="0"/>
                <a:cs typeface="Mangal" panose="02040503050203030202" pitchFamily="18" charset="0"/>
              </a:rPr>
              <a:t>    (2001, 2, 6000.00, '2020-01-27'), (2002, 2, 4000.00, '2020-01-27'),</a:t>
            </a:r>
            <a:endParaRPr lang="en-US" sz="17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US" sz="1700" dirty="0">
                <a:effectLst/>
                <a:latin typeface="Times New Roman" panose="02020603050405020304" pitchFamily="18" charset="0"/>
                <a:ea typeface="Calibri" panose="020F0502020204030204" pitchFamily="34" charset="0"/>
                <a:cs typeface="Mangal" panose="02040503050203030202" pitchFamily="18" charset="0"/>
              </a:rPr>
              <a:t>    (2002, 2, 5000.00, '2020-01-28') </a:t>
            </a:r>
            <a:endParaRPr lang="en-US" sz="17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endParaRPr lang="en-US" sz="1600" dirty="0">
              <a:effectLst/>
              <a:latin typeface="Calibri" panose="020F0502020204030204" pitchFamily="34" charset="0"/>
              <a:ea typeface="Calibri" panose="020F0502020204030204" pitchFamily="34" charset="0"/>
              <a:cs typeface="Mangal" panose="02040503050203030202" pitchFamily="18" charset="0"/>
            </a:endParaRPr>
          </a:p>
          <a:p>
            <a:pPr marL="0" marR="0">
              <a:spcBef>
                <a:spcPts val="0"/>
              </a:spcBef>
              <a:spcAft>
                <a:spcPts val="0"/>
              </a:spcAft>
            </a:pPr>
            <a:r>
              <a:rPr lang="en-US" sz="1600" dirty="0">
                <a:effectLst/>
                <a:latin typeface="Times New Roman" panose="02020603050405020304" pitchFamily="18" charset="0"/>
                <a:ea typeface="Calibri" panose="020F0502020204030204" pitchFamily="34" charset="0"/>
                <a:cs typeface="Mangal" panose="02040503050203030202" pitchFamily="18" charset="0"/>
              </a:rPr>
              <a:t> create or replace function </a:t>
            </a:r>
            <a:r>
              <a:rPr lang="en-US" sz="1600" dirty="0" err="1">
                <a:effectLst/>
                <a:latin typeface="Times New Roman" panose="02020603050405020304" pitchFamily="18" charset="0"/>
                <a:ea typeface="Calibri" panose="020F0502020204030204" pitchFamily="34" charset="0"/>
                <a:cs typeface="Mangal" panose="02040503050203030202" pitchFamily="18" charset="0"/>
              </a:rPr>
              <a:t>subquery_like_udf</a:t>
            </a:r>
            <a:r>
              <a:rPr lang="en-US" sz="1600" dirty="0">
                <a:effectLst/>
                <a:latin typeface="Times New Roman" panose="02020603050405020304" pitchFamily="18" charset="0"/>
                <a:ea typeface="Calibri" panose="020F0502020204030204" pitchFamily="34" charset="0"/>
                <a:cs typeface="Mangal" panose="02040503050203030202" pitchFamily="18" charset="0"/>
              </a:rPr>
              <a:t>(x int)</a:t>
            </a:r>
          </a:p>
          <a:p>
            <a:pPr marL="0" marR="0">
              <a:spcBef>
                <a:spcPts val="0"/>
              </a:spcBef>
              <a:spcAft>
                <a:spcPts val="0"/>
              </a:spcAft>
            </a:pPr>
            <a:r>
              <a:rPr lang="en-US" sz="1600" dirty="0">
                <a:effectLst/>
                <a:latin typeface="Times New Roman" panose="02020603050405020304" pitchFamily="18" charset="0"/>
                <a:ea typeface="Calibri" panose="020F0502020204030204" pitchFamily="34" charset="0"/>
                <a:cs typeface="Mangal" panose="02040503050203030202" pitchFamily="18" charset="0"/>
              </a:rPr>
              <a:t>    returns varchar</a:t>
            </a:r>
          </a:p>
          <a:p>
            <a:pPr marL="0" marR="0">
              <a:spcBef>
                <a:spcPts val="0"/>
              </a:spcBef>
              <a:spcAft>
                <a:spcPts val="0"/>
              </a:spcAft>
            </a:pPr>
            <a:r>
              <a:rPr lang="en-US" sz="1600" dirty="0">
                <a:effectLst/>
                <a:latin typeface="Times New Roman" panose="02020603050405020304" pitchFamily="18" charset="0"/>
                <a:ea typeface="Calibri" panose="020F0502020204030204" pitchFamily="34" charset="0"/>
                <a:cs typeface="Mangal" panose="02040503050203030202" pitchFamily="18" charset="0"/>
              </a:rPr>
              <a:t>    as</a:t>
            </a:r>
          </a:p>
          <a:p>
            <a:pPr marL="0" marR="0">
              <a:spcBef>
                <a:spcPts val="0"/>
              </a:spcBef>
              <a:spcAft>
                <a:spcPts val="0"/>
              </a:spcAft>
            </a:pPr>
            <a:r>
              <a:rPr lang="en-US" sz="1600" dirty="0">
                <a:effectLst/>
                <a:latin typeface="Times New Roman" panose="02020603050405020304" pitchFamily="18" charset="0"/>
                <a:ea typeface="Calibri" panose="020F0502020204030204" pitchFamily="34" charset="0"/>
                <a:cs typeface="Mangal" panose="02040503050203030202" pitchFamily="18" charset="0"/>
              </a:rPr>
              <a:t>    $$</a:t>
            </a:r>
          </a:p>
          <a:p>
            <a:pPr marL="0" marR="0">
              <a:spcBef>
                <a:spcPts val="0"/>
              </a:spcBef>
              <a:spcAft>
                <a:spcPts val="0"/>
              </a:spcAft>
            </a:pPr>
            <a:r>
              <a:rPr lang="en-US" sz="1600" dirty="0">
                <a:effectLst/>
                <a:latin typeface="Times New Roman" panose="02020603050405020304" pitchFamily="18" charset="0"/>
                <a:ea typeface="Calibri" panose="020F0502020204030204" pitchFamily="34" charset="0"/>
                <a:cs typeface="Mangal" panose="02040503050203030202" pitchFamily="18" charset="0"/>
              </a:rPr>
              <a:t>        select case </a:t>
            </a:r>
          </a:p>
          <a:p>
            <a:pPr marL="0" marR="0">
              <a:spcBef>
                <a:spcPts val="0"/>
              </a:spcBef>
              <a:spcAft>
                <a:spcPts val="0"/>
              </a:spcAft>
            </a:pPr>
            <a:r>
              <a:rPr lang="en-US" sz="1600" dirty="0">
                <a:effectLst/>
                <a:latin typeface="Times New Roman" panose="02020603050405020304" pitchFamily="18" charset="0"/>
                <a:ea typeface="Calibri" panose="020F0502020204030204" pitchFamily="34" charset="0"/>
                <a:cs typeface="Mangal" panose="02040503050203030202" pitchFamily="18" charset="0"/>
              </a:rPr>
              <a:t>        when city = 'Winnipeg' then 'USA' ELSE 'CANADA' end</a:t>
            </a:r>
          </a:p>
          <a:p>
            <a:pPr marL="0" marR="0">
              <a:spcBef>
                <a:spcPts val="0"/>
              </a:spcBef>
              <a:spcAft>
                <a:spcPts val="0"/>
              </a:spcAft>
            </a:pPr>
            <a:r>
              <a:rPr lang="en-US" sz="1600" dirty="0">
                <a:effectLst/>
                <a:latin typeface="Times New Roman" panose="02020603050405020304" pitchFamily="18" charset="0"/>
                <a:ea typeface="Calibri" panose="020F0502020204030204" pitchFamily="34" charset="0"/>
                <a:cs typeface="Mangal" panose="02040503050203030202" pitchFamily="18" charset="0"/>
              </a:rPr>
              <a:t>        from stores where </a:t>
            </a:r>
            <a:r>
              <a:rPr lang="en-US" sz="1600" dirty="0" err="1">
                <a:effectLst/>
                <a:latin typeface="Times New Roman" panose="02020603050405020304" pitchFamily="18" charset="0"/>
                <a:ea typeface="Calibri" panose="020F0502020204030204" pitchFamily="34" charset="0"/>
                <a:cs typeface="Mangal" panose="02040503050203030202" pitchFamily="18" charset="0"/>
              </a:rPr>
              <a:t>stores.store_id</a:t>
            </a:r>
            <a:r>
              <a:rPr lang="en-US" sz="1600" dirty="0">
                <a:effectLst/>
                <a:latin typeface="Times New Roman" panose="02020603050405020304" pitchFamily="18" charset="0"/>
                <a:ea typeface="Calibri" panose="020F0502020204030204" pitchFamily="34" charset="0"/>
                <a:cs typeface="Mangal" panose="02040503050203030202" pitchFamily="18" charset="0"/>
              </a:rPr>
              <a:t> = x</a:t>
            </a:r>
          </a:p>
          <a:p>
            <a:pPr marL="0" marR="0">
              <a:spcBef>
                <a:spcPts val="0"/>
              </a:spcBef>
              <a:spcAft>
                <a:spcPts val="0"/>
              </a:spcAft>
            </a:pPr>
            <a:r>
              <a:rPr lang="en-US" sz="1600" dirty="0">
                <a:effectLst/>
                <a:latin typeface="Times New Roman" panose="02020603050405020304" pitchFamily="18" charset="0"/>
                <a:ea typeface="Calibri" panose="020F0502020204030204" pitchFamily="34" charset="0"/>
                <a:cs typeface="Mangal" panose="02040503050203030202" pitchFamily="18" charset="0"/>
              </a:rPr>
              <a:t>    $$;</a:t>
            </a:r>
          </a:p>
          <a:p>
            <a:pPr marL="0" marR="0">
              <a:spcBef>
                <a:spcPts val="0"/>
              </a:spcBef>
              <a:spcAft>
                <a:spcPts val="0"/>
              </a:spcAft>
            </a:pPr>
            <a:r>
              <a:rPr lang="en-US" sz="1600" dirty="0">
                <a:effectLst/>
                <a:latin typeface="Times New Roman" panose="02020603050405020304" pitchFamily="18" charset="0"/>
                <a:ea typeface="Calibri" panose="020F0502020204030204" pitchFamily="34" charset="0"/>
                <a:cs typeface="Mangal" panose="02040503050203030202" pitchFamily="18" charset="0"/>
              </a:rPr>
              <a:t>    </a:t>
            </a:r>
          </a:p>
          <a:p>
            <a:pPr marL="0" marR="0">
              <a:spcBef>
                <a:spcPts val="0"/>
              </a:spcBef>
              <a:spcAft>
                <a:spcPts val="0"/>
              </a:spcAft>
            </a:pPr>
            <a:r>
              <a:rPr lang="en-US" sz="1600" dirty="0">
                <a:effectLst/>
                <a:latin typeface="Times New Roman" panose="02020603050405020304" pitchFamily="18" charset="0"/>
                <a:ea typeface="Calibri" panose="020F0502020204030204" pitchFamily="34" charset="0"/>
                <a:cs typeface="Mangal" panose="02040503050203030202" pitchFamily="18" charset="0"/>
              </a:rPr>
              <a:t> select employee_id, </a:t>
            </a:r>
            <a:r>
              <a:rPr lang="en-US" sz="1600" dirty="0" err="1">
                <a:effectLst/>
                <a:latin typeface="Times New Roman" panose="02020603050405020304" pitchFamily="18" charset="0"/>
                <a:ea typeface="Calibri" panose="020F0502020204030204" pitchFamily="34" charset="0"/>
                <a:cs typeface="Mangal" panose="02040503050203030202" pitchFamily="18" charset="0"/>
              </a:rPr>
              <a:t>store_id,nvl</a:t>
            </a:r>
            <a:r>
              <a:rPr lang="en-US" sz="1600" dirty="0">
                <a:effectLst/>
                <a:latin typeface="Times New Roman" panose="02020603050405020304" pitchFamily="18" charset="0"/>
                <a:ea typeface="Calibri" panose="020F0502020204030204" pitchFamily="34" charset="0"/>
                <a:cs typeface="Mangal" panose="02040503050203030202" pitchFamily="18" charset="0"/>
              </a:rPr>
              <a:t>(</a:t>
            </a:r>
            <a:r>
              <a:rPr lang="en-US" sz="1600" dirty="0" err="1">
                <a:effectLst/>
                <a:latin typeface="Times New Roman" panose="02020603050405020304" pitchFamily="18" charset="0"/>
                <a:ea typeface="Calibri" panose="020F0502020204030204" pitchFamily="34" charset="0"/>
                <a:cs typeface="Mangal" panose="02040503050203030202" pitchFamily="18" charset="0"/>
              </a:rPr>
              <a:t>subquery_like_udf</a:t>
            </a:r>
            <a:r>
              <a:rPr lang="en-US" sz="1600" dirty="0">
                <a:effectLst/>
                <a:latin typeface="Times New Roman" panose="02020603050405020304" pitchFamily="18" charset="0"/>
                <a:ea typeface="Calibri" panose="020F0502020204030204" pitchFamily="34" charset="0"/>
                <a:cs typeface="Mangal" panose="02040503050203030202" pitchFamily="18" charset="0"/>
              </a:rPr>
              <a:t>(2),'No Right City given') as Country</a:t>
            </a:r>
          </a:p>
          <a:p>
            <a:pPr marL="0" marR="0">
              <a:spcBef>
                <a:spcPts val="0"/>
              </a:spcBef>
              <a:spcAft>
                <a:spcPts val="0"/>
              </a:spcAft>
            </a:pPr>
            <a:r>
              <a:rPr lang="en-US" sz="1600" dirty="0">
                <a:effectLst/>
                <a:latin typeface="Times New Roman" panose="02020603050405020304" pitchFamily="18" charset="0"/>
                <a:ea typeface="Calibri" panose="020F0502020204030204" pitchFamily="34" charset="0"/>
                <a:cs typeface="Mangal" panose="02040503050203030202" pitchFamily="18" charset="0"/>
              </a:rPr>
              <a:t>    from employees1;</a:t>
            </a:r>
            <a:endParaRPr lang="en-US"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751606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DF64B1-B92E-420E-8996-3CFC90A835DB}"/>
              </a:ext>
            </a:extLst>
          </p:cNvPr>
          <p:cNvSpPr>
            <a:spLocks noGrp="1"/>
          </p:cNvSpPr>
          <p:nvPr>
            <p:ph type="body" sz="quarter" idx="13"/>
          </p:nvPr>
        </p:nvSpPr>
        <p:spPr/>
        <p:txBody>
          <a:bodyPr>
            <a:normAutofit fontScale="92500" lnSpcReduction="10000"/>
          </a:bodyPr>
          <a:lstStyle/>
          <a:p>
            <a:r>
              <a:rPr lang="en-US" dirty="0"/>
              <a:t>Tabular</a:t>
            </a:r>
          </a:p>
        </p:txBody>
      </p:sp>
      <p:sp>
        <p:nvSpPr>
          <p:cNvPr id="4" name="TextBox 3">
            <a:extLst>
              <a:ext uri="{FF2B5EF4-FFF2-40B4-BE49-F238E27FC236}">
                <a16:creationId xmlns:a16="http://schemas.microsoft.com/office/drawing/2014/main" id="{2C7B9536-A583-4D9F-9125-40E29133B41B}"/>
              </a:ext>
            </a:extLst>
          </p:cNvPr>
          <p:cNvSpPr txBox="1"/>
          <p:nvPr/>
        </p:nvSpPr>
        <p:spPr>
          <a:xfrm>
            <a:off x="802585" y="1208758"/>
            <a:ext cx="10587658" cy="923330"/>
          </a:xfrm>
          <a:prstGeom prst="rect">
            <a:avLst/>
          </a:prstGeom>
          <a:noFill/>
        </p:spPr>
        <p:txBody>
          <a:bodyPr wrap="square">
            <a:spAutoFit/>
          </a:bodyPr>
          <a:lstStyle/>
          <a:p>
            <a:r>
              <a:rPr lang="en-US" b="0" i="0" dirty="0">
                <a:solidFill>
                  <a:srgbClr val="202124"/>
                </a:solidFill>
                <a:effectLst/>
                <a:latin typeface="arial" panose="020B0604020202020204" pitchFamily="34" charset="0"/>
              </a:rPr>
              <a:t>A table function </a:t>
            </a:r>
            <a:r>
              <a:rPr lang="en-US" b="1" i="0" dirty="0">
                <a:solidFill>
                  <a:srgbClr val="202124"/>
                </a:solidFill>
                <a:effectLst/>
                <a:latin typeface="arial" panose="020B0604020202020204" pitchFamily="34" charset="0"/>
              </a:rPr>
              <a:t>returns a set of rows for each input row</a:t>
            </a:r>
            <a:r>
              <a:rPr lang="en-US" b="0" i="0" dirty="0">
                <a:solidFill>
                  <a:srgbClr val="202124"/>
                </a:solidFill>
                <a:effectLst/>
                <a:latin typeface="arial" panose="020B0604020202020204" pitchFamily="34" charset="0"/>
              </a:rPr>
              <a:t>. The returned set can contain zero, one, or more rows. Each row can contain one or more columns. Table functions are sometimes called “tabular functions”.</a:t>
            </a:r>
            <a:endParaRPr lang="en-US" dirty="0"/>
          </a:p>
        </p:txBody>
      </p:sp>
      <p:sp>
        <p:nvSpPr>
          <p:cNvPr id="6" name="TextBox 5">
            <a:extLst>
              <a:ext uri="{FF2B5EF4-FFF2-40B4-BE49-F238E27FC236}">
                <a16:creationId xmlns:a16="http://schemas.microsoft.com/office/drawing/2014/main" id="{E2F4D2AD-4F32-4325-BED6-991E41E574F7}"/>
              </a:ext>
            </a:extLst>
          </p:cNvPr>
          <p:cNvSpPr txBox="1"/>
          <p:nvPr/>
        </p:nvSpPr>
        <p:spPr>
          <a:xfrm>
            <a:off x="802585" y="2351109"/>
            <a:ext cx="10408754" cy="923330"/>
          </a:xfrm>
          <a:prstGeom prst="rect">
            <a:avLst/>
          </a:prstGeom>
          <a:noFill/>
        </p:spPr>
        <p:txBody>
          <a:bodyPr wrap="square">
            <a:spAutoFit/>
          </a:bodyPr>
          <a:lstStyle/>
          <a:p>
            <a:r>
              <a:rPr lang="en-US" b="0" i="0" dirty="0">
                <a:solidFill>
                  <a:srgbClr val="1D1D1D"/>
                </a:solidFill>
                <a:effectLst/>
                <a:latin typeface="Times New Roman" panose="02020603050405020304" pitchFamily="18" charset="0"/>
                <a:cs typeface="Times New Roman" panose="02020603050405020304" pitchFamily="18" charset="0"/>
              </a:rPr>
              <a:t>we create a function to look up the customer name and email given a record from the </a:t>
            </a:r>
            <a:r>
              <a:rPr lang="en-US" b="1" i="0" dirty="0">
                <a:solidFill>
                  <a:srgbClr val="1D1D1D"/>
                </a:solidFill>
                <a:effectLst/>
                <a:latin typeface="Times New Roman" panose="02020603050405020304" pitchFamily="18" charset="0"/>
                <a:cs typeface="Times New Roman" panose="02020603050405020304" pitchFamily="18" charset="0"/>
              </a:rPr>
              <a:t>order table</a:t>
            </a:r>
            <a:r>
              <a:rPr lang="en-US" b="0" i="0" dirty="0">
                <a:solidFill>
                  <a:srgbClr val="1D1D1D"/>
                </a:solidFill>
                <a:effectLst/>
                <a:latin typeface="Times New Roman" panose="02020603050405020304" pitchFamily="18" charset="0"/>
                <a:cs typeface="Times New Roman" panose="02020603050405020304" pitchFamily="18" charset="0"/>
              </a:rPr>
              <a:t>. Orders don’t contain customer information, and we will create a tabular function which will accept Customer number as input and returns the </a:t>
            </a:r>
            <a:r>
              <a:rPr lang="en-US" b="0" i="0" dirty="0" err="1">
                <a:solidFill>
                  <a:srgbClr val="1D1D1D"/>
                </a:solidFill>
                <a:effectLst/>
                <a:latin typeface="Times New Roman" panose="02020603050405020304" pitchFamily="18" charset="0"/>
                <a:cs typeface="Times New Roman" panose="02020603050405020304" pitchFamily="18" charset="0"/>
              </a:rPr>
              <a:t>name,email</a:t>
            </a:r>
            <a:r>
              <a:rPr lang="en-US" b="0" i="0" dirty="0">
                <a:solidFill>
                  <a:srgbClr val="1D1D1D"/>
                </a:solidFill>
                <a:effectLst/>
                <a:latin typeface="Times New Roman" panose="02020603050405020304" pitchFamily="18" charset="0"/>
                <a:cs typeface="Times New Roman" panose="02020603050405020304" pitchFamily="18" charset="0"/>
              </a:rPr>
              <a:t> of customer via Order table</a:t>
            </a:r>
            <a:endParaRPr lang="en-US" dirty="0">
              <a:latin typeface="Times New Roman" panose="02020603050405020304" pitchFamily="18" charset="0"/>
              <a:cs typeface="Times New Roman" panose="02020603050405020304" pitchFamily="18" charset="0"/>
            </a:endParaRPr>
          </a:p>
        </p:txBody>
      </p:sp>
      <p:graphicFrame>
        <p:nvGraphicFramePr>
          <p:cNvPr id="7" name="Object 6">
            <a:extLst>
              <a:ext uri="{FF2B5EF4-FFF2-40B4-BE49-F238E27FC236}">
                <a16:creationId xmlns:a16="http://schemas.microsoft.com/office/drawing/2014/main" id="{221CABC3-5C6A-49E7-A545-2C1A3CDB4CC4}"/>
              </a:ext>
            </a:extLst>
          </p:cNvPr>
          <p:cNvGraphicFramePr>
            <a:graphicFrameLocks noChangeAspect="1"/>
          </p:cNvGraphicFramePr>
          <p:nvPr>
            <p:extLst>
              <p:ext uri="{D42A27DB-BD31-4B8C-83A1-F6EECF244321}">
                <p14:modId xmlns:p14="http://schemas.microsoft.com/office/powerpoint/2010/main" val="2345043472"/>
              </p:ext>
            </p:extLst>
          </p:nvPr>
        </p:nvGraphicFramePr>
        <p:xfrm>
          <a:off x="721071" y="3824426"/>
          <a:ext cx="868362" cy="479425"/>
        </p:xfrm>
        <a:graphic>
          <a:graphicData uri="http://schemas.openxmlformats.org/presentationml/2006/ole">
            <mc:AlternateContent xmlns:mc="http://schemas.openxmlformats.org/markup-compatibility/2006">
              <mc:Choice xmlns:v="urn:schemas-microsoft-com:vml" Requires="v">
                <p:oleObj name="Packager Shell Object" showAsIcon="1" r:id="rId2" imgW="869040" imgH="478800" progId="Package">
                  <p:embed/>
                </p:oleObj>
              </mc:Choice>
              <mc:Fallback>
                <p:oleObj name="Packager Shell Object" showAsIcon="1" r:id="rId2" imgW="869040" imgH="478800" progId="Package">
                  <p:embed/>
                  <p:pic>
                    <p:nvPicPr>
                      <p:cNvPr id="0" name=""/>
                      <p:cNvPicPr/>
                      <p:nvPr/>
                    </p:nvPicPr>
                    <p:blipFill>
                      <a:blip r:embed="rId3"/>
                      <a:stretch>
                        <a:fillRect/>
                      </a:stretch>
                    </p:blipFill>
                    <p:spPr>
                      <a:xfrm>
                        <a:off x="721071" y="3824426"/>
                        <a:ext cx="868362" cy="479425"/>
                      </a:xfrm>
                      <a:prstGeom prst="rect">
                        <a:avLst/>
                      </a:prstGeom>
                    </p:spPr>
                  </p:pic>
                </p:oleObj>
              </mc:Fallback>
            </mc:AlternateContent>
          </a:graphicData>
        </a:graphic>
      </p:graphicFrame>
    </p:spTree>
    <p:extLst>
      <p:ext uri="{BB962C8B-B14F-4D97-AF65-F5344CB8AC3E}">
        <p14:creationId xmlns:p14="http://schemas.microsoft.com/office/powerpoint/2010/main" val="1696740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438F3E-413E-4AE4-9180-C196CA9C425D}"/>
              </a:ext>
            </a:extLst>
          </p:cNvPr>
          <p:cNvSpPr>
            <a:spLocks noGrp="1"/>
          </p:cNvSpPr>
          <p:nvPr>
            <p:ph type="body" sz="quarter" idx="13"/>
          </p:nvPr>
        </p:nvSpPr>
        <p:spPr>
          <a:xfrm>
            <a:off x="402516" y="182140"/>
            <a:ext cx="11188188" cy="639763"/>
          </a:xfrm>
        </p:spPr>
        <p:txBody>
          <a:bodyPr>
            <a:normAutofit fontScale="92500" lnSpcReduction="10000"/>
          </a:bodyPr>
          <a:lstStyle/>
          <a:p>
            <a:r>
              <a:rPr lang="en-US" sz="3800" dirty="0">
                <a:latin typeface="Times New Roman" panose="02020603050405020304" pitchFamily="18" charset="0"/>
                <a:cs typeface="Times New Roman" panose="02020603050405020304" pitchFamily="18" charset="0"/>
              </a:rPr>
              <a:t>Stored Procedure</a:t>
            </a:r>
            <a:r>
              <a:rPr lang="en-US" dirty="0"/>
              <a:t>:</a:t>
            </a:r>
          </a:p>
        </p:txBody>
      </p:sp>
      <p:sp>
        <p:nvSpPr>
          <p:cNvPr id="5" name="TextBox 4">
            <a:extLst>
              <a:ext uri="{FF2B5EF4-FFF2-40B4-BE49-F238E27FC236}">
                <a16:creationId xmlns:a16="http://schemas.microsoft.com/office/drawing/2014/main" id="{B6B2472D-C2BE-6F49-4389-42347F71C7FC}"/>
              </a:ext>
            </a:extLst>
          </p:cNvPr>
          <p:cNvSpPr txBox="1"/>
          <p:nvPr/>
        </p:nvSpPr>
        <p:spPr>
          <a:xfrm>
            <a:off x="601296" y="753306"/>
            <a:ext cx="11295843" cy="2585323"/>
          </a:xfrm>
          <a:prstGeom prst="rect">
            <a:avLst/>
          </a:prstGeom>
          <a:noFill/>
        </p:spPr>
        <p:txBody>
          <a:bodyPr wrap="square">
            <a:spAutoFit/>
          </a:bodyPr>
          <a:lstStyle/>
          <a:p>
            <a:pPr algn="l" fontAlgn="base"/>
            <a:r>
              <a:rPr lang="en-US" b="0" i="0" dirty="0">
                <a:solidFill>
                  <a:srgbClr val="000000"/>
                </a:solidFill>
                <a:effectLst/>
                <a:latin typeface="Times New Roman" panose="02020603050405020304" pitchFamily="18" charset="0"/>
                <a:cs typeface="Times New Roman" panose="02020603050405020304" pitchFamily="18" charset="0"/>
              </a:rPr>
              <a:t>One question we often get when a customer is considering moving to Snowflake from another platform, like Microsoft SQL Server for instance, is what they can do about migrating their SQL stored procedures to Snowflake.</a:t>
            </a:r>
          </a:p>
          <a:p>
            <a:pPr marL="285750" indent="-285750" algn="l" fontAlgn="base">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If you’ve read Snowflake’s documentation on the subject, you’ll know that </a:t>
            </a:r>
            <a:r>
              <a:rPr lang="en-US" b="0" i="0" u="none" strike="noStrike" dirty="0">
                <a:solidFill>
                  <a:srgbClr val="6633FF"/>
                </a:solidFill>
                <a:effectLst/>
                <a:latin typeface="Times New Roman" panose="02020603050405020304" pitchFamily="18" charset="0"/>
                <a:cs typeface="Times New Roman" panose="02020603050405020304" pitchFamily="18" charset="0"/>
                <a:hlinkClick r:id="rId2"/>
              </a:rPr>
              <a:t>Snowflake’s stored procedures are authored in JavaScript</a:t>
            </a:r>
            <a:r>
              <a:rPr lang="en-US" b="0" i="0" dirty="0">
                <a:solidFill>
                  <a:srgbClr val="000000"/>
                </a:solidFill>
                <a:effectLst/>
                <a:latin typeface="Times New Roman" panose="02020603050405020304" pitchFamily="18" charset="0"/>
                <a:cs typeface="Times New Roman" panose="02020603050405020304" pitchFamily="18" charset="0"/>
              </a:rPr>
              <a:t> </a:t>
            </a:r>
          </a:p>
          <a:p>
            <a:pPr marL="285750" indent="-285750" algn="l" fontAlgn="base">
              <a:buFont typeface="Arial" panose="020B0604020202020204" pitchFamily="34" charset="0"/>
              <a:buChar char="•"/>
            </a:pPr>
            <a:r>
              <a:rPr lang="en-US" b="0" i="0" dirty="0">
                <a:solidFill>
                  <a:srgbClr val="1D1D1D"/>
                </a:solidFill>
                <a:effectLst/>
                <a:latin typeface="Times New Roman" panose="02020603050405020304" pitchFamily="18" charset="0"/>
                <a:cs typeface="Times New Roman" panose="02020603050405020304" pitchFamily="18" charset="0"/>
              </a:rPr>
              <a:t>Don’t worry if you don’t know JavaScript—you can simply copy boilerplate code and put SQL into the proper location. The SQL is really the only part that varies, for the most part. So, there is not much you need to understand</a:t>
            </a:r>
          </a:p>
          <a:p>
            <a:pPr marL="285750" indent="-285750" algn="l" fontAlgn="base">
              <a:buFont typeface="Arial" panose="020B0604020202020204" pitchFamily="34" charset="0"/>
              <a:buChar char="•"/>
            </a:pPr>
            <a:r>
              <a:rPr lang="en-US" b="0" i="0" dirty="0">
                <a:solidFill>
                  <a:srgbClr val="1D1D1D"/>
                </a:solidFill>
                <a:effectLst/>
                <a:latin typeface="Times New Roman" panose="02020603050405020304" pitchFamily="18" charset="0"/>
                <a:cs typeface="Times New Roman" panose="02020603050405020304" pitchFamily="18" charset="0"/>
              </a:rPr>
              <a:t>Snowflake JavaScript is bare bones JavaScript. It does not let you import libraries that are external to the language</a:t>
            </a:r>
            <a:r>
              <a:rPr lang="en-US" b="0" i="0" dirty="0">
                <a:solidFill>
                  <a:srgbClr val="1D1D1D"/>
                </a:solidFill>
                <a:effectLst/>
                <a:latin typeface="Open Sans" panose="020B0606030504020204" pitchFamily="34" charset="0"/>
              </a:rPr>
              <a:t>.</a:t>
            </a:r>
            <a:r>
              <a:rPr lang="en-US" b="0" i="0" dirty="0">
                <a:solidFill>
                  <a:srgbClr val="1D1D1D"/>
                </a:solidFill>
                <a:effectLst/>
                <a:latin typeface="Times New Roman" panose="02020603050405020304" pitchFamily="18" charset="0"/>
                <a:cs typeface="Times New Roman" panose="02020603050405020304" pitchFamily="18" charset="0"/>
              </a:rPr>
              <a:t>.</a:t>
            </a:r>
          </a:p>
          <a:p>
            <a:pPr marL="285750" indent="-285750" algn="l" fontAlgn="base">
              <a:buFont typeface="Arial" panose="020B0604020202020204" pitchFamily="34" charset="0"/>
              <a:buChar char="•"/>
            </a:pPr>
            <a:endParaRPr lang="en-US" b="0" i="0" dirty="0">
              <a:solidFill>
                <a:srgbClr val="1D1D1D"/>
              </a:solidFill>
              <a:effectLst/>
              <a:latin typeface="Times New Roman" panose="02020603050405020304" pitchFamily="18" charset="0"/>
              <a:cs typeface="Times New Roman" panose="02020603050405020304" pitchFamily="18" charset="0"/>
            </a:endParaRPr>
          </a:p>
          <a:p>
            <a:pPr algn="l" fontAlgn="base"/>
            <a:r>
              <a:rPr lang="en-US" dirty="0">
                <a:solidFill>
                  <a:srgbClr val="000000"/>
                </a:solidFill>
                <a:latin typeface="Times New Roman" panose="02020603050405020304" pitchFamily="18" charset="0"/>
                <a:cs typeface="Times New Roman" panose="02020603050405020304" pitchFamily="18" charset="0"/>
              </a:rPr>
              <a:t>B</a:t>
            </a:r>
            <a:r>
              <a:rPr lang="en-US" b="0" i="0" dirty="0">
                <a:solidFill>
                  <a:srgbClr val="000000"/>
                </a:solidFill>
                <a:effectLst/>
                <a:latin typeface="Times New Roman" panose="02020603050405020304" pitchFamily="18" charset="0"/>
                <a:cs typeface="Times New Roman" panose="02020603050405020304" pitchFamily="18" charset="0"/>
              </a:rPr>
              <a:t>elow is a basic procedure template you can customize and extend for your use case</a:t>
            </a:r>
          </a:p>
        </p:txBody>
      </p:sp>
      <p:sp>
        <p:nvSpPr>
          <p:cNvPr id="9" name="Rectangle 4">
            <a:extLst>
              <a:ext uri="{FF2B5EF4-FFF2-40B4-BE49-F238E27FC236}">
                <a16:creationId xmlns:a16="http://schemas.microsoft.com/office/drawing/2014/main" id="{3B8A7E8F-7254-FE2E-B73D-01FC1862804A}"/>
              </a:ext>
            </a:extLst>
          </p:cNvPr>
          <p:cNvSpPr>
            <a:spLocks noChangeArrowheads="1"/>
          </p:cNvSpPr>
          <p:nvPr/>
        </p:nvSpPr>
        <p:spPr bwMode="auto">
          <a:xfrm>
            <a:off x="1072736" y="3338629"/>
            <a:ext cx="7235314"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CREATE OR REPLACE PROCEDURE </a:t>
            </a:r>
            <a:r>
              <a:rPr kumimoji="0" lang="en-US" altLang="en-US" sz="1700" b="1" i="0" u="none" strike="noStrike" cap="none" normalizeH="0" baseline="0" dirty="0" err="1">
                <a:ln>
                  <a:noFill/>
                </a:ln>
                <a:solidFill>
                  <a:srgbClr val="0086B3"/>
                </a:solidFill>
                <a:effectLst/>
                <a:latin typeface="Times New Roman" panose="02020603050405020304" pitchFamily="18" charset="0"/>
                <a:cs typeface="Times New Roman" panose="02020603050405020304" pitchFamily="18" charset="0"/>
              </a:rPr>
              <a:t>simple_stored_procedure_example</a:t>
            </a:r>
            <a:r>
              <a:rPr kumimoji="0" lang="en-US" altLang="en-US" sz="1700" b="1" i="0" u="none" strike="noStrike" cap="none" normalizeH="0" baseline="0" dirty="0">
                <a:ln>
                  <a:noFill/>
                </a:ln>
                <a:solidFill>
                  <a:srgbClr val="777777"/>
                </a:solidFill>
                <a:effectLst/>
                <a:latin typeface="Times New Roman" panose="02020603050405020304" pitchFamily="18" charset="0"/>
                <a:cs typeface="Times New Roman" panose="02020603050405020304" pitchFamily="18" charset="0"/>
              </a:rPr>
              <a:t>()</a:t>
            </a: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returns string not </a:t>
            </a:r>
            <a:r>
              <a:rPr kumimoji="0" lang="en-US" altLang="en-US" sz="1700" b="1" i="0" u="none" strike="noStrike" cap="none" normalizeH="0" baseline="0" dirty="0">
                <a:ln>
                  <a:noFill/>
                </a:ln>
                <a:solidFill>
                  <a:srgbClr val="286491"/>
                </a:solidFill>
                <a:effectLst/>
                <a:latin typeface="Times New Roman" panose="02020603050405020304" pitchFamily="18" charset="0"/>
                <a:cs typeface="Times New Roman" panose="02020603050405020304" pitchFamily="18" charset="0"/>
              </a:rPr>
              <a:t>null</a:t>
            </a: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language javascript</a:t>
            </a: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as</a:t>
            </a: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rgbClr val="777777"/>
                </a:solidFill>
                <a:effectLst/>
                <a:latin typeface="Times New Roman" panose="02020603050405020304" pitchFamily="18" charset="0"/>
                <a:cs typeface="Times New Roman" panose="02020603050405020304" pitchFamily="18" charset="0"/>
              </a:rPr>
              <a:t>$$</a:t>
            </a: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var </a:t>
            </a:r>
            <a:r>
              <a:rPr kumimoji="0" lang="en-US" altLang="en-US" sz="17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cmd</a:t>
            </a:r>
            <a:r>
              <a:rPr kumimoji="0" lang="en-US" altLang="en-US" sz="17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rgbClr val="777777"/>
                </a:solidFill>
                <a:effectLst/>
                <a:latin typeface="Times New Roman" panose="02020603050405020304" pitchFamily="18" charset="0"/>
                <a:cs typeface="Times New Roman" panose="02020603050405020304" pitchFamily="18" charset="0"/>
              </a:rPr>
              <a:t>&lt;</a:t>
            </a:r>
            <a:r>
              <a:rPr kumimoji="0" lang="en-US" altLang="en-US" sz="17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your sql statement</a:t>
            </a:r>
            <a:r>
              <a:rPr kumimoji="0" lang="en-US" altLang="en-US" sz="1700" b="1" i="0" u="none" strike="noStrike" cap="none" normalizeH="0" baseline="0" dirty="0">
                <a:ln>
                  <a:noFill/>
                </a:ln>
                <a:solidFill>
                  <a:srgbClr val="777777"/>
                </a:solidFill>
                <a:effectLst/>
                <a:latin typeface="Times New Roman" panose="02020603050405020304" pitchFamily="18" charset="0"/>
                <a:cs typeface="Times New Roman" panose="02020603050405020304" pitchFamily="18" charset="0"/>
              </a:rPr>
              <a:t>&gt;</a:t>
            </a: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var sql = </a:t>
            </a:r>
            <a:r>
              <a:rPr kumimoji="0" lang="en-US" altLang="en-US" sz="17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snowflake.</a:t>
            </a:r>
            <a:r>
              <a:rPr kumimoji="0" lang="en-US" altLang="en-US" sz="1700" b="1" i="0" u="none" strike="noStrike" cap="none" normalizeH="0" baseline="0" dirty="0" err="1">
                <a:ln>
                  <a:noFill/>
                </a:ln>
                <a:solidFill>
                  <a:srgbClr val="0086B3"/>
                </a:solidFill>
                <a:effectLst/>
                <a:latin typeface="Times New Roman" panose="02020603050405020304" pitchFamily="18" charset="0"/>
                <a:cs typeface="Times New Roman" panose="02020603050405020304" pitchFamily="18" charset="0"/>
              </a:rPr>
              <a:t>createStatement</a:t>
            </a:r>
            <a:r>
              <a:rPr kumimoji="0" lang="en-US" altLang="en-US" sz="1700" b="1" i="0" u="none" strike="noStrike" cap="none" normalizeH="0" baseline="0" dirty="0">
                <a:ln>
                  <a:noFill/>
                </a:ln>
                <a:solidFill>
                  <a:srgbClr val="777777"/>
                </a:solidFill>
                <a:effectLst/>
                <a:latin typeface="Times New Roman" panose="02020603050405020304" pitchFamily="18" charset="0"/>
                <a:cs typeface="Times New Roman" panose="02020603050405020304" pitchFamily="18" charset="0"/>
              </a:rPr>
              <a:t>({</a:t>
            </a:r>
            <a:r>
              <a:rPr kumimoji="0" lang="en-US" altLang="en-US" sz="17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sqlText</a:t>
            </a:r>
            <a:r>
              <a:rPr kumimoji="0" lang="en-US" altLang="en-US" sz="17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7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cmd</a:t>
            </a:r>
            <a:r>
              <a:rPr kumimoji="0" lang="en-US" altLang="en-US" sz="1700" b="1" i="0" u="none" strike="noStrike" cap="none" normalizeH="0" baseline="0" dirty="0">
                <a:ln>
                  <a:noFill/>
                </a:ln>
                <a:solidFill>
                  <a:srgbClr val="777777"/>
                </a:solidFill>
                <a:effectLst/>
                <a:latin typeface="Times New Roman" panose="02020603050405020304" pitchFamily="18" charset="0"/>
                <a:cs typeface="Times New Roman" panose="02020603050405020304" pitchFamily="18" charset="0"/>
              </a:rPr>
              <a:t>})</a:t>
            </a:r>
            <a:r>
              <a:rPr kumimoji="0" lang="en-US" altLang="en-US" sz="17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var result = </a:t>
            </a:r>
            <a:r>
              <a:rPr kumimoji="0" lang="en-US" altLang="en-US" sz="1700" b="1"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sql.</a:t>
            </a:r>
            <a:r>
              <a:rPr kumimoji="0" lang="en-US" altLang="en-US" sz="1700" b="1" i="0" u="none" strike="noStrike" cap="none" normalizeH="0" baseline="0" dirty="0" err="1">
                <a:ln>
                  <a:noFill/>
                </a:ln>
                <a:solidFill>
                  <a:srgbClr val="0086B3"/>
                </a:solidFill>
                <a:effectLst/>
                <a:latin typeface="Times New Roman" panose="02020603050405020304" pitchFamily="18" charset="0"/>
                <a:cs typeface="Times New Roman" panose="02020603050405020304" pitchFamily="18" charset="0"/>
              </a:rPr>
              <a:t>execute</a:t>
            </a:r>
            <a:r>
              <a:rPr kumimoji="0" lang="en-US" altLang="en-US" sz="1700" b="1" i="0" u="none" strike="noStrike" cap="none" normalizeH="0" baseline="0" dirty="0">
                <a:ln>
                  <a:noFill/>
                </a:ln>
                <a:solidFill>
                  <a:srgbClr val="777777"/>
                </a:solidFill>
                <a:effectLst/>
                <a:latin typeface="Times New Roman" panose="02020603050405020304" pitchFamily="18" charset="0"/>
                <a:cs typeface="Times New Roman" panose="02020603050405020304" pitchFamily="18" charset="0"/>
              </a:rPr>
              <a:t>()</a:t>
            </a:r>
            <a:r>
              <a:rPr kumimoji="0" lang="en-US" altLang="en-US" sz="17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result.next</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Retu</a:t>
            </a:r>
            <a:r>
              <a:rPr lang="en-US" altLang="en-US" sz="1700" dirty="0">
                <a:latin typeface="Times New Roman" panose="02020603050405020304" pitchFamily="18" charset="0"/>
                <a:cs typeface="Times New Roman" panose="02020603050405020304" pitchFamily="18" charset="0"/>
              </a:rPr>
              <a:t>rn (</a:t>
            </a:r>
            <a:r>
              <a:rPr lang="en-US" altLang="en-US" sz="1700" dirty="0" err="1">
                <a:latin typeface="Times New Roman" panose="02020603050405020304" pitchFamily="18" charset="0"/>
                <a:cs typeface="Times New Roman" panose="02020603050405020304" pitchFamily="18" charset="0"/>
              </a:rPr>
              <a:t>result.getcolumnvalue</a:t>
            </a:r>
            <a:r>
              <a:rPr lang="en-US" altLang="en-US" sz="1700" dirty="0">
                <a:latin typeface="Times New Roman" panose="02020603050405020304" pitchFamily="18" charset="0"/>
                <a:cs typeface="Times New Roman" panose="02020603050405020304" pitchFamily="18" charset="0"/>
              </a:rPr>
              <a:t>(1)</a:t>
            </a: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rgbClr val="286491"/>
                </a:solidFill>
                <a:effectLst/>
                <a:latin typeface="Times New Roman" panose="02020603050405020304" pitchFamily="18" charset="0"/>
                <a:cs typeface="Times New Roman" panose="02020603050405020304" pitchFamily="18" charset="0"/>
              </a:rPr>
              <a:t>return</a:t>
            </a:r>
            <a:r>
              <a:rPr kumimoji="0" lang="en-US" altLang="en-US" sz="17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1700" b="1" i="0" u="none" strike="noStrike" cap="none" normalizeH="0" baseline="0" dirty="0">
                <a:ln>
                  <a:noFill/>
                </a:ln>
                <a:solidFill>
                  <a:srgbClr val="DD1144"/>
                </a:solidFill>
                <a:effectLst/>
                <a:latin typeface="Times New Roman" panose="02020603050405020304" pitchFamily="18" charset="0"/>
                <a:cs typeface="Times New Roman" panose="02020603050405020304" pitchFamily="18" charset="0"/>
              </a:rPr>
              <a:t>'        '</a:t>
            </a:r>
            <a:r>
              <a:rPr kumimoji="0" lang="en-US" altLang="en-US" sz="17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AutoShape 5" descr="💰">
            <a:extLst>
              <a:ext uri="{FF2B5EF4-FFF2-40B4-BE49-F238E27FC236}">
                <a16:creationId xmlns:a16="http://schemas.microsoft.com/office/drawing/2014/main" id="{8A270EFC-2C49-3E17-861D-0DB1FA25ECF3}"/>
              </a:ext>
            </a:extLst>
          </p:cNvPr>
          <p:cNvSpPr>
            <a:spLocks noChangeAspect="1" noChangeArrowheads="1"/>
          </p:cNvSpPr>
          <p:nvPr/>
        </p:nvSpPr>
        <p:spPr bwMode="auto">
          <a:xfrm>
            <a:off x="1747492" y="515578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29256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1AEDDC-3D1F-161C-C1D7-77CCCEBEA5BC}"/>
              </a:ext>
            </a:extLst>
          </p:cNvPr>
          <p:cNvSpPr txBox="1"/>
          <p:nvPr/>
        </p:nvSpPr>
        <p:spPr>
          <a:xfrm>
            <a:off x="424897" y="360475"/>
            <a:ext cx="11293337" cy="2185214"/>
          </a:xfrm>
          <a:prstGeom prst="rect">
            <a:avLst/>
          </a:prstGeom>
          <a:noFill/>
        </p:spPr>
        <p:txBody>
          <a:bodyPr wrap="square">
            <a:spAutoFit/>
          </a:bodyPr>
          <a:lstStyle/>
          <a:p>
            <a:pPr algn="l" fontAlgn="base">
              <a:buFont typeface="Arial" panose="020B0604020202020204" pitchFamily="34" charset="0"/>
              <a:buChar char="•"/>
            </a:pPr>
            <a:r>
              <a:rPr lang="en-US" sz="1700" b="0" i="0" dirty="0">
                <a:solidFill>
                  <a:srgbClr val="1D1D1D"/>
                </a:solidFill>
                <a:effectLst/>
                <a:latin typeface="Times New Roman" panose="02020603050405020304" pitchFamily="18" charset="0"/>
                <a:cs typeface="Times New Roman" panose="02020603050405020304" pitchFamily="18" charset="0"/>
              </a:rPr>
              <a:t>The basic procedure is to use </a:t>
            </a:r>
            <a:r>
              <a:rPr lang="en-US" sz="1700" b="1" i="0" dirty="0">
                <a:solidFill>
                  <a:srgbClr val="1D1D1D"/>
                </a:solidFill>
                <a:effectLst/>
                <a:latin typeface="Times New Roman" panose="02020603050405020304" pitchFamily="18" charset="0"/>
                <a:cs typeface="Times New Roman" panose="02020603050405020304" pitchFamily="18" charset="0"/>
              </a:rPr>
              <a:t>execute()</a:t>
            </a:r>
            <a:r>
              <a:rPr lang="en-US" sz="1700" b="0" i="0" dirty="0">
                <a:solidFill>
                  <a:srgbClr val="1D1D1D"/>
                </a:solidFill>
                <a:effectLst/>
                <a:latin typeface="Times New Roman" panose="02020603050405020304" pitchFamily="18" charset="0"/>
                <a:cs typeface="Times New Roman" panose="02020603050405020304" pitchFamily="18" charset="0"/>
              </a:rPr>
              <a:t> to run SQL code that you have stored in a string. Database programmers know that creates what is called a</a:t>
            </a:r>
            <a:r>
              <a:rPr lang="en-US" sz="1700" b="1" i="0" dirty="0">
                <a:solidFill>
                  <a:srgbClr val="1D1D1D"/>
                </a:solidFill>
                <a:effectLst/>
                <a:latin typeface="Times New Roman" panose="02020603050405020304" pitchFamily="18" charset="0"/>
                <a:cs typeface="Times New Roman" panose="02020603050405020304" pitchFamily="18" charset="0"/>
              </a:rPr>
              <a:t> </a:t>
            </a:r>
            <a:r>
              <a:rPr lang="en-US" sz="1700" b="1" i="0" dirty="0" err="1">
                <a:solidFill>
                  <a:srgbClr val="1D1D1D"/>
                </a:solidFill>
                <a:effectLst/>
                <a:latin typeface="Times New Roman" panose="02020603050405020304" pitchFamily="18" charset="0"/>
                <a:cs typeface="Times New Roman" panose="02020603050405020304" pitchFamily="18" charset="0"/>
              </a:rPr>
              <a:t>resultset</a:t>
            </a:r>
            <a:r>
              <a:rPr lang="en-US" sz="1700" b="0" i="0" dirty="0">
                <a:solidFill>
                  <a:srgbClr val="1D1D1D"/>
                </a:solidFill>
                <a:effectLst/>
                <a:latin typeface="Times New Roman" panose="02020603050405020304" pitchFamily="18" charset="0"/>
                <a:cs typeface="Times New Roman" panose="02020603050405020304" pitchFamily="18" charset="0"/>
              </a:rPr>
              <a:t>. So, you need to pull the first returned value into scope by calling </a:t>
            </a:r>
            <a:r>
              <a:rPr lang="en-US" sz="1700" b="1" i="0" dirty="0">
                <a:solidFill>
                  <a:srgbClr val="1D1D1D"/>
                </a:solidFill>
                <a:effectLst/>
                <a:latin typeface="Times New Roman" panose="02020603050405020304" pitchFamily="18" charset="0"/>
                <a:cs typeface="Times New Roman" panose="02020603050405020304" pitchFamily="18" charset="0"/>
              </a:rPr>
              <a:t>next()</a:t>
            </a:r>
            <a:r>
              <a:rPr lang="en-US" sz="1700" b="0" i="0" dirty="0">
                <a:solidFill>
                  <a:srgbClr val="1D1D1D"/>
                </a:solidFill>
                <a:effectLst/>
                <a:latin typeface="Times New Roman" panose="02020603050405020304" pitchFamily="18" charset="0"/>
                <a:cs typeface="Times New Roman" panose="02020603050405020304" pitchFamily="18" charset="0"/>
              </a:rPr>
              <a:t>. </a:t>
            </a:r>
          </a:p>
          <a:p>
            <a:pPr algn="l" fontAlgn="base">
              <a:buFont typeface="Arial" panose="020B0604020202020204" pitchFamily="34" charset="0"/>
              <a:buChar char="•"/>
            </a:pPr>
            <a:r>
              <a:rPr lang="en-US" sz="1700" b="0" i="0" dirty="0">
                <a:solidFill>
                  <a:srgbClr val="1D1D1D"/>
                </a:solidFill>
                <a:effectLst/>
                <a:latin typeface="Times New Roman" panose="02020603050405020304" pitchFamily="18" charset="0"/>
                <a:cs typeface="Times New Roman" panose="02020603050405020304" pitchFamily="18" charset="0"/>
              </a:rPr>
              <a:t>There is a result set with a select statement, delete, insert, and even update—even though you would not expect those to return any values.</a:t>
            </a:r>
          </a:p>
          <a:p>
            <a:pPr algn="l" fontAlgn="base">
              <a:buFont typeface="Arial" panose="020B0604020202020204" pitchFamily="34" charset="0"/>
              <a:buChar char="•"/>
            </a:pPr>
            <a:r>
              <a:rPr lang="en-US" sz="1700" b="0" i="0" dirty="0">
                <a:solidFill>
                  <a:srgbClr val="1D1D1D"/>
                </a:solidFill>
                <a:effectLst/>
                <a:latin typeface="Times New Roman" panose="02020603050405020304" pitchFamily="18" charset="0"/>
                <a:cs typeface="Times New Roman" panose="02020603050405020304" pitchFamily="18" charset="0"/>
              </a:rPr>
              <a:t>If the SQL statement returns more than one row, like in a SELECT, you would use a while </a:t>
            </a:r>
            <a:r>
              <a:rPr lang="en-US" sz="1700" b="1" i="0" dirty="0">
                <a:solidFill>
                  <a:srgbClr val="1D1D1D"/>
                </a:solidFill>
                <a:effectLst/>
                <a:latin typeface="Times New Roman" panose="02020603050405020304" pitchFamily="18" charset="0"/>
                <a:cs typeface="Times New Roman" panose="02020603050405020304" pitchFamily="18" charset="0"/>
              </a:rPr>
              <a:t>(</a:t>
            </a:r>
            <a:r>
              <a:rPr lang="en-US" sz="1700" b="1" i="0" dirty="0" err="1">
                <a:solidFill>
                  <a:srgbClr val="1D1D1D"/>
                </a:solidFill>
                <a:effectLst/>
                <a:latin typeface="Times New Roman" panose="02020603050405020304" pitchFamily="18" charset="0"/>
                <a:cs typeface="Times New Roman" panose="02020603050405020304" pitchFamily="18" charset="0"/>
              </a:rPr>
              <a:t>rs.next</a:t>
            </a:r>
            <a:r>
              <a:rPr lang="en-US" sz="1700" b="1" i="0" dirty="0">
                <a:solidFill>
                  <a:srgbClr val="1D1D1D"/>
                </a:solidFill>
                <a:effectLst/>
                <a:latin typeface="Times New Roman" panose="02020603050405020304" pitchFamily="18" charset="0"/>
                <a:cs typeface="Times New Roman" panose="02020603050405020304" pitchFamily="18" charset="0"/>
              </a:rPr>
              <a:t>())</a:t>
            </a:r>
            <a:r>
              <a:rPr lang="en-US" sz="1700" b="0" i="0" dirty="0">
                <a:solidFill>
                  <a:srgbClr val="1D1D1D"/>
                </a:solidFill>
                <a:effectLst/>
                <a:latin typeface="Times New Roman" panose="02020603050405020304" pitchFamily="18" charset="0"/>
                <a:cs typeface="Times New Roman" panose="02020603050405020304" pitchFamily="18" charset="0"/>
              </a:rPr>
              <a:t> to loop through the results.</a:t>
            </a:r>
          </a:p>
          <a:p>
            <a:pPr algn="l" fontAlgn="base">
              <a:buFont typeface="Arial" panose="020B0604020202020204" pitchFamily="34" charset="0"/>
              <a:buChar char="•"/>
            </a:pPr>
            <a:r>
              <a:rPr lang="en-US" sz="1700" b="0" i="0" dirty="0">
                <a:solidFill>
                  <a:srgbClr val="1D1D1D"/>
                </a:solidFill>
                <a:effectLst/>
                <a:latin typeface="Times New Roman" panose="02020603050405020304" pitchFamily="18" charset="0"/>
                <a:cs typeface="Times New Roman" panose="02020603050405020304" pitchFamily="18" charset="0"/>
              </a:rPr>
              <a:t>For whatever reason the parameters can be lowercase but must be uppercase inside the JavaScript code. You will get an error if you try to use lowercase letters.</a:t>
            </a:r>
          </a:p>
        </p:txBody>
      </p:sp>
      <p:sp>
        <p:nvSpPr>
          <p:cNvPr id="6" name="TextBox 5">
            <a:extLst>
              <a:ext uri="{FF2B5EF4-FFF2-40B4-BE49-F238E27FC236}">
                <a16:creationId xmlns:a16="http://schemas.microsoft.com/office/drawing/2014/main" id="{AF0BDB60-1DFF-3A29-A420-33AF6873C7D9}"/>
              </a:ext>
            </a:extLst>
          </p:cNvPr>
          <p:cNvSpPr txBox="1"/>
          <p:nvPr/>
        </p:nvSpPr>
        <p:spPr>
          <a:xfrm>
            <a:off x="494471" y="2690336"/>
            <a:ext cx="9713015" cy="1400383"/>
          </a:xfrm>
          <a:prstGeom prst="rect">
            <a:avLst/>
          </a:prstGeom>
          <a:noFill/>
        </p:spPr>
        <p:txBody>
          <a:bodyPr wrap="square">
            <a:spAutoFit/>
          </a:bodyPr>
          <a:lstStyle/>
          <a:p>
            <a:pPr algn="l"/>
            <a:r>
              <a:rPr lang="en-US" sz="1700" b="0" i="0" dirty="0">
                <a:solidFill>
                  <a:srgbClr val="000000"/>
                </a:solidFill>
                <a:effectLst/>
                <a:latin typeface="Times New Roman" panose="02020603050405020304" pitchFamily="18" charset="0"/>
                <a:cs typeface="Times New Roman" panose="02020603050405020304" pitchFamily="18" charset="0"/>
              </a:rPr>
              <a:t>Benefits of Stored Procedures include:</a:t>
            </a:r>
          </a:p>
          <a:p>
            <a:pPr algn="l"/>
            <a:endParaRPr lang="en-US" sz="1700" b="0" i="0" dirty="0">
              <a:solidFill>
                <a:srgbClr val="292929"/>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700" b="0" i="0" dirty="0">
                <a:solidFill>
                  <a:srgbClr val="000000"/>
                </a:solidFill>
                <a:effectLst/>
                <a:latin typeface="Times New Roman" panose="02020603050405020304" pitchFamily="18" charset="0"/>
                <a:cs typeface="Times New Roman" panose="02020603050405020304" pitchFamily="18" charset="0"/>
              </a:rPr>
              <a:t>Procedural logic such as branching and looping which straight SQL does not support</a:t>
            </a:r>
            <a:endParaRPr lang="en-US" sz="1700" b="0" i="0" dirty="0">
              <a:solidFill>
                <a:srgbClr val="292929"/>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700" b="0" i="0" dirty="0">
                <a:solidFill>
                  <a:srgbClr val="000000"/>
                </a:solidFill>
                <a:effectLst/>
                <a:latin typeface="Times New Roman" panose="02020603050405020304" pitchFamily="18" charset="0"/>
                <a:cs typeface="Times New Roman" panose="02020603050405020304" pitchFamily="18" charset="0"/>
              </a:rPr>
              <a:t>Error handling</a:t>
            </a:r>
            <a:endParaRPr lang="en-US" sz="1700" b="0" i="0" dirty="0">
              <a:solidFill>
                <a:srgbClr val="292929"/>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700" b="0" i="0" dirty="0">
                <a:solidFill>
                  <a:srgbClr val="000000"/>
                </a:solidFill>
                <a:effectLst/>
                <a:latin typeface="Times New Roman" panose="02020603050405020304" pitchFamily="18" charset="0"/>
                <a:cs typeface="Times New Roman" panose="02020603050405020304" pitchFamily="18" charset="0"/>
              </a:rPr>
              <a:t>Dynamically creating SQL statements to execute</a:t>
            </a:r>
            <a:endParaRPr lang="en-US" sz="1700" b="0" i="0" dirty="0">
              <a:solidFill>
                <a:srgbClr val="292929"/>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D3F1705-9C13-8A2C-4482-AAF2082C843D}"/>
              </a:ext>
            </a:extLst>
          </p:cNvPr>
          <p:cNvSpPr txBox="1"/>
          <p:nvPr/>
        </p:nvSpPr>
        <p:spPr>
          <a:xfrm>
            <a:off x="494471" y="4586116"/>
            <a:ext cx="6097656" cy="369332"/>
          </a:xfrm>
          <a:prstGeom prst="rect">
            <a:avLst/>
          </a:prstGeom>
          <a:noFill/>
        </p:spPr>
        <p:txBody>
          <a:bodyPr wrap="square">
            <a:spAutoFit/>
          </a:bodyPr>
          <a:lstStyle/>
          <a:p>
            <a:r>
              <a:rPr lang="en-US" b="0" i="0" dirty="0">
                <a:solidFill>
                  <a:srgbClr val="000000"/>
                </a:solidFill>
                <a:effectLst/>
                <a:latin typeface="Times New Roman" panose="02020603050405020304" pitchFamily="18" charset="0"/>
                <a:cs typeface="Times New Roman" panose="02020603050405020304" pitchFamily="18" charset="0"/>
              </a:rPr>
              <a:t>Some Procedure Examples</a:t>
            </a:r>
            <a:r>
              <a:rPr lang="en-US" b="0" i="0" dirty="0">
                <a:solidFill>
                  <a:srgbClr val="000000"/>
                </a:solidFill>
                <a:effectLst/>
                <a:latin typeface="Roboto" panose="02000000000000000000" pitchFamily="2" charset="0"/>
              </a:rPr>
              <a:t>:</a:t>
            </a:r>
            <a:endParaRPr lang="en-US" dirty="0"/>
          </a:p>
        </p:txBody>
      </p:sp>
      <p:graphicFrame>
        <p:nvGraphicFramePr>
          <p:cNvPr id="2" name="Object 1">
            <a:extLst>
              <a:ext uri="{FF2B5EF4-FFF2-40B4-BE49-F238E27FC236}">
                <a16:creationId xmlns:a16="http://schemas.microsoft.com/office/drawing/2014/main" id="{E3C89E6B-AC8F-0E22-51A4-358FFCB77FFC}"/>
              </a:ext>
            </a:extLst>
          </p:cNvPr>
          <p:cNvGraphicFramePr>
            <a:graphicFrameLocks noChangeAspect="1"/>
          </p:cNvGraphicFramePr>
          <p:nvPr>
            <p:extLst>
              <p:ext uri="{D42A27DB-BD31-4B8C-83A1-F6EECF244321}">
                <p14:modId xmlns:p14="http://schemas.microsoft.com/office/powerpoint/2010/main" val="1620705853"/>
              </p:ext>
            </p:extLst>
          </p:nvPr>
        </p:nvGraphicFramePr>
        <p:xfrm>
          <a:off x="1069975" y="5522913"/>
          <a:ext cx="846138" cy="479425"/>
        </p:xfrm>
        <a:graphic>
          <a:graphicData uri="http://schemas.openxmlformats.org/presentationml/2006/ole">
            <mc:AlternateContent xmlns:mc="http://schemas.openxmlformats.org/markup-compatibility/2006">
              <mc:Choice xmlns:v="urn:schemas-microsoft-com:vml" Requires="v">
                <p:oleObj name="Packager Shell Object" showAsIcon="1" r:id="rId2" imgW="846000" imgH="478800" progId="Package">
                  <p:embed/>
                </p:oleObj>
              </mc:Choice>
              <mc:Fallback>
                <p:oleObj name="Packager Shell Object" showAsIcon="1" r:id="rId2" imgW="846000" imgH="478800" progId="Package">
                  <p:embed/>
                  <p:pic>
                    <p:nvPicPr>
                      <p:cNvPr id="0" name=""/>
                      <p:cNvPicPr/>
                      <p:nvPr/>
                    </p:nvPicPr>
                    <p:blipFill>
                      <a:blip r:embed="rId3"/>
                      <a:stretch>
                        <a:fillRect/>
                      </a:stretch>
                    </p:blipFill>
                    <p:spPr>
                      <a:xfrm>
                        <a:off x="1069975" y="5522913"/>
                        <a:ext cx="846138" cy="479425"/>
                      </a:xfrm>
                      <a:prstGeom prst="rect">
                        <a:avLst/>
                      </a:prstGeom>
                    </p:spPr>
                  </p:pic>
                </p:oleObj>
              </mc:Fallback>
            </mc:AlternateContent>
          </a:graphicData>
        </a:graphic>
      </p:graphicFrame>
    </p:spTree>
    <p:extLst>
      <p:ext uri="{BB962C8B-B14F-4D97-AF65-F5344CB8AC3E}">
        <p14:creationId xmlns:p14="http://schemas.microsoft.com/office/powerpoint/2010/main" val="275309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206C95-A643-43AA-8065-7004DBF1D09C}"/>
              </a:ext>
            </a:extLst>
          </p:cNvPr>
          <p:cNvSpPr>
            <a:spLocks noGrp="1"/>
          </p:cNvSpPr>
          <p:nvPr>
            <p:ph type="body" sz="quarter" idx="13"/>
          </p:nvPr>
        </p:nvSpPr>
        <p:spPr>
          <a:xfrm>
            <a:off x="501906" y="132444"/>
            <a:ext cx="11188188" cy="639763"/>
          </a:xfrm>
        </p:spPr>
        <p:txBody>
          <a:bodyPr>
            <a:normAutofit fontScale="77500" lnSpcReduction="20000"/>
          </a:bodyPr>
          <a:lstStyle/>
          <a:p>
            <a:r>
              <a:rPr lang="en-US" dirty="0"/>
              <a:t>Use Case : How to handle Duplicates with No matching Key</a:t>
            </a:r>
          </a:p>
        </p:txBody>
      </p:sp>
      <p:sp>
        <p:nvSpPr>
          <p:cNvPr id="4" name="TextBox 3">
            <a:extLst>
              <a:ext uri="{FF2B5EF4-FFF2-40B4-BE49-F238E27FC236}">
                <a16:creationId xmlns:a16="http://schemas.microsoft.com/office/drawing/2014/main" id="{CE255C08-ECB6-44E2-9197-6BF66DDA8EF8}"/>
              </a:ext>
            </a:extLst>
          </p:cNvPr>
          <p:cNvSpPr txBox="1"/>
          <p:nvPr/>
        </p:nvSpPr>
        <p:spPr>
          <a:xfrm>
            <a:off x="683314" y="651471"/>
            <a:ext cx="10468389" cy="966803"/>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Consider a scenario, where we are getting multiple Invoice files from the Source system to the S3 bucket. However, there are few records which are common in all these files .As per the business need we are supposed to load only unique records into the staging table to avoid the data duplicity or redundancy.</a:t>
            </a:r>
            <a:endParaRPr lang="en-US" sz="1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8" name="TextBox 7">
            <a:extLst>
              <a:ext uri="{FF2B5EF4-FFF2-40B4-BE49-F238E27FC236}">
                <a16:creationId xmlns:a16="http://schemas.microsoft.com/office/drawing/2014/main" id="{3C335EC7-A8C3-42E5-B45F-DB0A74997520}"/>
              </a:ext>
            </a:extLst>
          </p:cNvPr>
          <p:cNvSpPr txBox="1"/>
          <p:nvPr/>
        </p:nvSpPr>
        <p:spPr>
          <a:xfrm>
            <a:off x="501906" y="1618274"/>
            <a:ext cx="10883346" cy="5651675"/>
          </a:xfrm>
          <a:prstGeom prst="rect">
            <a:avLst/>
          </a:prstGeom>
          <a:noFill/>
        </p:spPr>
        <p:txBody>
          <a:bodyPr wrap="square">
            <a:spAutoFit/>
          </a:bodyPr>
          <a:lstStyle/>
          <a:p>
            <a:pPr marL="0" marR="0">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Mangal" panose="02040503050203030202" pitchFamily="18" charset="0"/>
              </a:rPr>
              <a:t>There can be two approaches to deal with duplicity,</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0"/>
              </a:spcAft>
              <a:buFont typeface="+mj-lt"/>
              <a:buAutoNum type="alphaLcParenR"/>
            </a:pPr>
            <a:r>
              <a:rPr lang="en-US" sz="1800" b="1" dirty="0">
                <a:effectLst/>
                <a:latin typeface="Times New Roman" panose="02020603050405020304" pitchFamily="18" charset="0"/>
                <a:ea typeface="Calibri" panose="020F0502020204030204" pitchFamily="34" charset="0"/>
                <a:cs typeface="Mangal" panose="02040503050203030202" pitchFamily="18" charset="0"/>
              </a:rPr>
              <a:t>Load the as-is data into the Invoice table and use DISTINCT while copying to S_INVOICE_TARGET.</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07000"/>
              </a:lnSpc>
              <a:spcBef>
                <a:spcPts val="0"/>
              </a:spcBef>
              <a:spcAft>
                <a:spcPts val="800"/>
              </a:spcAft>
              <a:buFont typeface="+mj-lt"/>
              <a:buAutoNum type="alphaLcParenR"/>
            </a:pPr>
            <a:r>
              <a:rPr lang="en-US" sz="1800" b="1" dirty="0">
                <a:effectLst/>
                <a:latin typeface="Times New Roman" panose="02020603050405020304" pitchFamily="18" charset="0"/>
                <a:ea typeface="Calibri" panose="020F0502020204030204" pitchFamily="34" charset="0"/>
                <a:cs typeface="Mangal" panose="02040503050203030202" pitchFamily="18" charset="0"/>
              </a:rPr>
              <a:t>Eliminate the duplicate at first place while loading the data into S_INVOICE table.</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We will talk about second approach to eliminate the data duplicity.</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   copy into S_INVOICE(</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CUST_NUM,CUST_STAT,CUST_BAL,INV_NO,INV_AMT,CRID,SSN,Phone,Email</a:t>
            </a:r>
            <a:r>
              <a:rPr lang="en-US" sz="1800" dirty="0">
                <a:effectLst/>
                <a:latin typeface="Times New Roman" panose="02020603050405020304" pitchFamily="18" charset="0"/>
                <a:ea typeface="Calibri" panose="020F0502020204030204" pitchFamily="34" charset="0"/>
                <a:cs typeface="Mangal" panose="02040503050203030202" pitchFamily="18" charset="0"/>
              </a:rPr>
              <a:t>)</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from (select  distinct t.$1, t.$2 , t.$3, t.$4 , t.$5, t.$6 , t.$7, t.$8, t.$9  from @DEMO_DB.public.ext_csv_stage t)</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pattern='Invoice.*.csv'</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on_error = CONTINUE;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Above command will process all Invoice files and we are filtering the duplicate record initially at the time of loading into S_INVOICE table.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Query to verify:</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select CUST_NUM,CUST_STAT,CUST_BAL,INV_NO,INV_AMT,CRID,SSN,Phone,Email,count(*) from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s_invoice</a:t>
            </a:r>
            <a:r>
              <a:rPr lang="en-US" sz="1800" dirty="0">
                <a:effectLst/>
                <a:latin typeface="Times New Roman" panose="02020603050405020304" pitchFamily="18" charset="0"/>
                <a:ea typeface="Calibri" panose="020F0502020204030204" pitchFamily="34" charset="0"/>
                <a:cs typeface="Mangal" panose="02040503050203030202" pitchFamily="18" charset="0"/>
              </a:rPr>
              <a:t>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group by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CUST_NUM,CUST_STAT,CUST_BAL,INV_NO,INV_AMT,CRID,SSN,Phone,Email</a:t>
            </a:r>
            <a:r>
              <a:rPr lang="en-US" sz="1800" dirty="0">
                <a:effectLst/>
                <a:latin typeface="Times New Roman" panose="02020603050405020304" pitchFamily="18" charset="0"/>
                <a:ea typeface="Calibri" panose="020F0502020204030204" pitchFamily="34" charset="0"/>
                <a:cs typeface="Mangal" panose="02040503050203030202" pitchFamily="18" charset="0"/>
              </a:rPr>
              <a:t> having count(*) &gt;1</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689393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A939BF-EB5E-4FCF-8CFC-4486230C76CF}"/>
              </a:ext>
            </a:extLst>
          </p:cNvPr>
          <p:cNvSpPr txBox="1"/>
          <p:nvPr/>
        </p:nvSpPr>
        <p:spPr>
          <a:xfrm>
            <a:off x="494471" y="514490"/>
            <a:ext cx="10836137" cy="395326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Now in addition to it we want to develop the DELTA process such that for next day run, if we get the same records along with new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data,then</a:t>
            </a:r>
            <a:r>
              <a:rPr lang="en-US" sz="1800" dirty="0">
                <a:effectLst/>
                <a:latin typeface="Times New Roman" panose="02020603050405020304" pitchFamily="18" charset="0"/>
                <a:ea typeface="Calibri" panose="020F0502020204030204" pitchFamily="34" charset="0"/>
                <a:cs typeface="Mangal" panose="02040503050203030202" pitchFamily="18" charset="0"/>
              </a:rPr>
              <a:t> Process should be able to load only the new records.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Major glitch here is that we don’t have any matching key defined on the table based on that we can identify whether the same records has been processed during previous run or not.</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To handle such scenario we are using the HASH(*) function ,</a:t>
            </a:r>
            <a:r>
              <a:rPr lang="en-US" sz="1800" dirty="0">
                <a:effectLst/>
                <a:latin typeface="Calibri" panose="020F0502020204030204" pitchFamily="34" charset="0"/>
                <a:ea typeface="Calibri" panose="020F0502020204030204" pitchFamily="34" charset="0"/>
                <a:cs typeface="Mangal" panose="02040503050203030202" pitchFamily="18" charset="0"/>
              </a:rPr>
              <a:t> </a:t>
            </a:r>
            <a:r>
              <a:rPr lang="en-US" sz="1800" dirty="0">
                <a:effectLst/>
                <a:latin typeface="Times New Roman" panose="02020603050405020304" pitchFamily="18" charset="0"/>
                <a:ea typeface="Calibri" panose="020F0502020204030204" pitchFamily="34" charset="0"/>
                <a:cs typeface="Mangal" panose="02040503050203030202" pitchFamily="18" charset="0"/>
              </a:rPr>
              <a:t>HASH(*) returns a single value per row based on the column values.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So in below query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indent="45720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first we have calculated the HASH(*) along with the ROW_NUMBER() analytical function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indent="45720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If there is any new record in source table i.e. S_INVOICE ,hash return a new unique value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indent="45720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Matches the HASH key of Source table with target table (generated on all columns) and if matches record gets ignore else we insert the data into the TARGET table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844595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38A9BC-625C-4CC7-AE93-2FA2E1503011}"/>
              </a:ext>
            </a:extLst>
          </p:cNvPr>
          <p:cNvSpPr txBox="1"/>
          <p:nvPr/>
        </p:nvSpPr>
        <p:spPr>
          <a:xfrm>
            <a:off x="795130" y="215621"/>
            <a:ext cx="8351354" cy="5241307"/>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merge into S_INVOICE_TARGET TGT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 using ( with CTE as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             (select CUST_NUM,CUST_STAT,CUST_BAL,INV_NO,INV_AMT,CRID,SSN,Phone,Email,</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                ROW_NUMBER() OVER(PARTITION BY hash(*) order by hash(*) ) as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rnm</a:t>
            </a:r>
            <a:r>
              <a:rPr lang="en-US" sz="1800" dirty="0">
                <a:effectLst/>
                <a:latin typeface="Times New Roman" panose="02020603050405020304" pitchFamily="18" charset="0"/>
                <a:ea typeface="Calibri" panose="020F0502020204030204" pitchFamily="34" charset="0"/>
                <a:cs typeface="Mangal" panose="02040503050203030202" pitchFamily="18" charset="0"/>
              </a:rPr>
              <a:t>, hash(*) as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hashkey</a:t>
            </a:r>
            <a:r>
              <a:rPr lang="en-US" sz="1800" dirty="0">
                <a:effectLst/>
                <a:latin typeface="Times New Roman" panose="02020603050405020304" pitchFamily="18" charset="0"/>
                <a:ea typeface="Calibri" panose="020F0502020204030204" pitchFamily="34" charset="0"/>
                <a:cs typeface="Mangal" panose="02040503050203030202" pitchFamily="18" charset="0"/>
              </a:rPr>
              <a:t> from S_INVOICE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        select * from CTE)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src</a:t>
            </a:r>
            <a:r>
              <a:rPr lang="en-US" sz="1800" dirty="0">
                <a:effectLst/>
                <a:latin typeface="Times New Roman" panose="02020603050405020304" pitchFamily="18" charset="0"/>
                <a:ea typeface="Calibri" panose="020F0502020204030204" pitchFamily="34" charset="0"/>
                <a:cs typeface="Mangal" panose="02040503050203030202" pitchFamily="18" charset="0"/>
              </a:rPr>
              <a:t>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        on hash(tgt.CUST_NUM,tgt.CUST_STAT,tgt.CUST_BAL,tgt.INV_NO,tgt.INV_AMT,tgt.CRID,tgt.SSN,tgt.Phone,tgt.Email) =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src.hashkey</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 when not matched then insert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CUST_NUM,CUST_STAT,CUST_BAL,INV_NO,INV_AMT,CRID,SSN,Phone,Email</a:t>
            </a:r>
            <a:r>
              <a:rPr lang="en-US" sz="1800" dirty="0">
                <a:effectLst/>
                <a:latin typeface="Times New Roman" panose="02020603050405020304" pitchFamily="18" charset="0"/>
                <a:ea typeface="Calibri" panose="020F0502020204030204" pitchFamily="34" charset="0"/>
                <a:cs typeface="Mangal" panose="02040503050203030202" pitchFamily="18" charset="0"/>
              </a:rPr>
              <a:t>)</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Mangal" panose="02040503050203030202" pitchFamily="18" charset="0"/>
              </a:rPr>
              <a:t>Values (src.CUST_NUM,src.CUST_STAT,src.CUST_BAL,src.INV_NO,src.INV_AMT,src.CRID,src.SSN,src.Phone,src.Email)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615587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68436</TotalTime>
  <Words>1658</Words>
  <Application>Microsoft Office PowerPoint</Application>
  <PresentationFormat>Widescreen</PresentationFormat>
  <Paragraphs>115</Paragraphs>
  <Slides>9</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9</vt:i4>
      </vt:variant>
    </vt:vector>
  </HeadingPairs>
  <TitlesOfParts>
    <vt:vector size="21" baseType="lpstr">
      <vt:lpstr>Arial</vt:lpstr>
      <vt:lpstr>Arial</vt:lpstr>
      <vt:lpstr>Avenir Book</vt:lpstr>
      <vt:lpstr>Avenir Medium</vt:lpstr>
      <vt:lpstr>Calibri</vt:lpstr>
      <vt:lpstr>Calibri Light</vt:lpstr>
      <vt:lpstr>Open Sans</vt:lpstr>
      <vt:lpstr>Roboto</vt:lpstr>
      <vt:lpstr>Times New Roman</vt:lpstr>
      <vt:lpstr>Office Theme</vt:lpstr>
      <vt:lpstr>Package</vt:lpstr>
      <vt:lpstr>Packager Shell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Sachin Mittal</dc:creator>
  <cp:lastModifiedBy>91800</cp:lastModifiedBy>
  <cp:revision>165</cp:revision>
  <dcterms:created xsi:type="dcterms:W3CDTF">2021-07-28T05:51:29Z</dcterms:created>
  <dcterms:modified xsi:type="dcterms:W3CDTF">2022-12-22T14:09:04Z</dcterms:modified>
</cp:coreProperties>
</file>