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58" r:id="rId5"/>
    <p:sldId id="263" r:id="rId7"/>
    <p:sldId id="259"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ctrTitle"/>
          </p:nvPr>
        </p:nvSpPr>
        <p:spPr>
          <a:xfrm>
            <a:off x="836931" y="1174115"/>
            <a:ext cx="9211733" cy="1082675"/>
          </a:xfrm>
          <a:noFill/>
          <a:extLst>
            <a:ext uri="{909E8E84-426E-40DD-AFC4-6F175D3DCCD1}">
              <a14:hiddenFill xmlns:a14="http://schemas.microsoft.com/office/drawing/2010/main">
                <a:solidFill>
                  <a:srgbClr val="0070C0"/>
                </a:solidFill>
              </a14:hiddenFill>
            </a:ext>
          </a:extLst>
        </p:spPr>
        <p:txBody>
          <a:bodyPr/>
          <a:p>
            <a:r>
              <a:rPr lang="en-US">
                <a:solidFill>
                  <a:srgbClr val="002060"/>
                </a:solidFill>
              </a:rPr>
              <a:t>Project Tittle:Text Classification</a:t>
            </a:r>
            <a:endParaRPr lang="en-US">
              <a:solidFill>
                <a:srgbClr val="002060"/>
              </a:solidFill>
            </a:endParaRPr>
          </a:p>
        </p:txBody>
      </p:sp>
      <p:sp>
        <p:nvSpPr>
          <p:cNvPr id="3" name="Subtitle 2"/>
          <p:cNvSpPr>
            <a:spLocks noGrp="1"/>
          </p:cNvSpPr>
          <p:nvPr>
            <p:ph type="subTitle" idx="1"/>
          </p:nvPr>
        </p:nvSpPr>
        <p:spPr>
          <a:xfrm>
            <a:off x="2446021" y="3209290"/>
            <a:ext cx="9218083" cy="1752600"/>
          </a:xfrm>
        </p:spPr>
        <p:txBody>
          <a:bodyPr/>
          <a:p>
            <a:r>
              <a:rPr lang="en-US">
                <a:solidFill>
                  <a:srgbClr val="002060"/>
                </a:solidFill>
              </a:rPr>
              <a:t>Presented By_</a:t>
            </a:r>
            <a:endParaRPr lang="en-US">
              <a:solidFill>
                <a:srgbClr val="002060"/>
              </a:solidFill>
            </a:endParaRPr>
          </a:p>
          <a:p>
            <a:r>
              <a:rPr lang="en-US" altLang="en-US">
                <a:solidFill>
                  <a:srgbClr val="002060"/>
                </a:solidFill>
              </a:rPr>
              <a:t>Fahmida Tuj Farhana</a:t>
            </a:r>
            <a:endParaRPr lang="en-US" altLang="en-US">
              <a:solidFill>
                <a:srgbClr val="002060"/>
              </a:solidFill>
            </a:endParaRPr>
          </a:p>
          <a:p>
            <a:r>
              <a:rPr lang="en-US" altLang="en-US">
                <a:solidFill>
                  <a:srgbClr val="002060"/>
                </a:solidFill>
              </a:rPr>
              <a:t>ID: 210303020015</a:t>
            </a:r>
            <a:endParaRPr lang="en-US" altLang="en-US">
              <a:solidFill>
                <a:srgbClr val="00206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7520" y="1094105"/>
            <a:ext cx="10972800" cy="1109345"/>
          </a:xfrm>
        </p:spPr>
        <p:txBody>
          <a:bodyPr/>
          <a:p>
            <a:r>
              <a:rPr lang="en-US" altLang="en-US" sz="2800" u="sng">
                <a:solidFill>
                  <a:srgbClr val="0070C0"/>
                </a:solidFill>
                <a:latin typeface="Times New Roman" panose="02020603050405020304" charset="0"/>
                <a:cs typeface="Times New Roman" panose="02020603050405020304" charset="0"/>
              </a:rPr>
              <a:t>INTRODUCTION</a:t>
            </a:r>
            <a:r>
              <a:rPr lang="en-US" altLang="en-US" sz="2400">
                <a:latin typeface="Times New Roman" panose="02020603050405020304" charset="0"/>
                <a:cs typeface="Times New Roman" panose="02020603050405020304" charset="0"/>
              </a:rPr>
              <a:t>:</a:t>
            </a:r>
            <a:br>
              <a:rPr lang="en-US" altLang="en-US" sz="2400">
                <a:latin typeface="Times New Roman" panose="02020603050405020304" charset="0"/>
                <a:cs typeface="Times New Roman" panose="02020603050405020304" charset="0"/>
              </a:rPr>
            </a:br>
            <a:br>
              <a:rPr lang="en-US" altLang="en-US" sz="2400">
                <a:latin typeface="Times New Roman" panose="02020603050405020304" charset="0"/>
                <a:cs typeface="Times New Roman" panose="02020603050405020304" charset="0"/>
              </a:rPr>
            </a:br>
            <a:r>
              <a:rPr lang="en-US" altLang="en-US" sz="2400">
                <a:latin typeface="Times New Roman" panose="02020603050405020304" charset="0"/>
                <a:cs typeface="Times New Roman" panose="02020603050405020304" charset="0"/>
              </a:rPr>
              <a:t>Text Classification. It’s the process of categorising text into organised groups. By knowing about the working of How Text Classification Works, we can segment texts such as emails, web pages, or documents into predefined classes.</a:t>
            </a:r>
            <a:br>
              <a:rPr lang="en-US" altLang="en-US" sz="2400">
                <a:latin typeface="Times New Roman" panose="02020603050405020304" charset="0"/>
                <a:cs typeface="Times New Roman" panose="02020603050405020304" charset="0"/>
              </a:rPr>
            </a:br>
            <a:endParaRPr lang="en-US" altLang="en-US" sz="2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77520" y="2653665"/>
            <a:ext cx="10064115" cy="2425700"/>
          </a:xfrm>
        </p:spPr>
        <p:txBody>
          <a:bodyPr/>
          <a:p>
            <a:pPr marL="0" indent="0">
              <a:buNone/>
            </a:pPr>
            <a:r>
              <a:rPr lang="en-US" altLang="en-US" u="sng">
                <a:solidFill>
                  <a:srgbClr val="0070C0"/>
                </a:solidFill>
                <a:latin typeface="Times New Roman" panose="02020603050405020304" charset="0"/>
                <a:cs typeface="Times New Roman" panose="02020603050405020304" charset="0"/>
              </a:rPr>
              <a:t>Importance:</a:t>
            </a:r>
            <a:r>
              <a:rPr lang="en-US" altLang="en-US"/>
              <a:t> </a:t>
            </a:r>
            <a:r>
              <a:rPr lang="en-US" altLang="en-US" sz="2400">
                <a:latin typeface="Times New Roman" panose="02020603050405020304" charset="0"/>
                <a:cs typeface="Times New Roman" panose="02020603050405020304" charset="0"/>
              </a:rPr>
              <a:t>Helps filter spam, sort emails, classify reviews.</a:t>
            </a:r>
            <a:endParaRPr lang="en-US" altLang="en-US" sz="2400">
              <a:latin typeface="Times New Roman" panose="02020603050405020304" charset="0"/>
              <a:cs typeface="Times New Roman" panose="02020603050405020304" charset="0"/>
            </a:endParaRPr>
          </a:p>
          <a:p>
            <a:pPr marL="0" indent="0">
              <a:buNone/>
            </a:pPr>
            <a:endParaRPr lang="en-US" altLang="en-US" sz="2400">
              <a:latin typeface="Times New Roman" panose="02020603050405020304" charset="0"/>
              <a:cs typeface="Times New Roman" panose="02020603050405020304" charset="0"/>
            </a:endParaRPr>
          </a:p>
          <a:p>
            <a:pPr marL="0" indent="0">
              <a:buNone/>
            </a:pPr>
            <a:r>
              <a:rPr lang="en-US" altLang="en-US" u="sng">
                <a:solidFill>
                  <a:srgbClr val="0070C0"/>
                </a:solidFill>
                <a:latin typeface="Times New Roman" panose="02020603050405020304" charset="0"/>
                <a:cs typeface="Times New Roman" panose="02020603050405020304" charset="0"/>
              </a:rPr>
              <a:t>Objective</a:t>
            </a:r>
            <a:r>
              <a:rPr lang="en-US" altLang="en-US" sz="2800" u="sng">
                <a:solidFill>
                  <a:srgbClr val="0070C0"/>
                </a:solidFill>
                <a:latin typeface="Times New Roman" panose="02020603050405020304" charset="0"/>
                <a:cs typeface="Times New Roman" panose="02020603050405020304" charset="0"/>
              </a:rPr>
              <a:t>:</a:t>
            </a:r>
            <a:r>
              <a:rPr lang="en-US" altLang="en-US" sz="2800">
                <a:latin typeface="Times New Roman" panose="02020603050405020304" charset="0"/>
                <a:cs typeface="Times New Roman" panose="02020603050405020304" charset="0"/>
              </a:rPr>
              <a:t> </a:t>
            </a:r>
            <a:r>
              <a:rPr lang="en-US" altLang="en-US" sz="2400">
                <a:latin typeface="Times New Roman" panose="02020603050405020304" charset="0"/>
                <a:cs typeface="Times New Roman" panose="02020603050405020304" charset="0"/>
              </a:rPr>
              <a:t>Build a model to classify SMS messages as spam or ham.</a:t>
            </a:r>
            <a:endParaRPr lang="en-US" altLang="en-US" sz="2800">
              <a:latin typeface="Times New Roman" panose="02020603050405020304" charset="0"/>
              <a:cs typeface="Times New Roman" panose="02020603050405020304" charset="0"/>
            </a:endParaRPr>
          </a:p>
          <a:p>
            <a:endParaRPr lang="en-US" altLang="en-US" sz="2800"/>
          </a:p>
          <a:p>
            <a:endParaRPr lang="en-US" altLang="en-US" sz="2800"/>
          </a:p>
        </p:txBody>
      </p:sp>
      <p:sp>
        <p:nvSpPr>
          <p:cNvPr id="4" name="Text Box 3"/>
          <p:cNvSpPr txBox="1"/>
          <p:nvPr/>
        </p:nvSpPr>
        <p:spPr>
          <a:xfrm>
            <a:off x="2392680" y="392430"/>
            <a:ext cx="40640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1224280"/>
          </a:xfrm>
        </p:spPr>
        <p:txBody>
          <a:bodyPr/>
          <a:p>
            <a:r>
              <a:rPr lang="en-US" u="sng">
                <a:solidFill>
                  <a:srgbClr val="0070C0"/>
                </a:solidFill>
                <a:latin typeface="Times New Roman" panose="02020603050405020304" charset="0"/>
                <a:cs typeface="Times New Roman" panose="02020603050405020304" charset="0"/>
              </a:rPr>
              <a:t>Data Processing:</a:t>
            </a:r>
            <a:endParaRPr lang="en-US" u="sng">
              <a:solidFill>
                <a:srgbClr val="0070C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14780"/>
            <a:ext cx="10972800" cy="4139565"/>
          </a:xfrm>
        </p:spPr>
        <p:txBody>
          <a:bodyPr/>
          <a:p>
            <a:pPr marL="0" indent="0">
              <a:lnSpc>
                <a:spcPct val="80000"/>
              </a:lnSpc>
              <a:spcBef>
                <a:spcPts val="0"/>
              </a:spcBef>
              <a:spcAft>
                <a:spcPts val="0"/>
              </a:spcAft>
              <a:buNone/>
            </a:pPr>
            <a:r>
              <a:rPr lang="en-US" altLang="en-US" sz="2400">
                <a:latin typeface="Times New Roman" panose="02020603050405020304" charset="0"/>
                <a:cs typeface="Times New Roman" panose="02020603050405020304" charset="0"/>
              </a:rPr>
              <a:t>Steps Performed:</a:t>
            </a: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r>
              <a:rPr lang="en-US" altLang="en-US" sz="2400">
                <a:latin typeface="Times New Roman" panose="02020603050405020304" charset="0"/>
                <a:cs typeface="Times New Roman" panose="02020603050405020304" charset="0"/>
              </a:rPr>
              <a:t>Removed unnecessary columns</a:t>
            </a: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r>
              <a:rPr lang="en-US" altLang="en-US" sz="2400">
                <a:latin typeface="Times New Roman" panose="02020603050405020304" charset="0"/>
                <a:cs typeface="Times New Roman" panose="02020603050405020304" charset="0"/>
              </a:rPr>
              <a:t>Converted labels to binary values (ham = 0, spam = 1)</a:t>
            </a: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r>
              <a:rPr lang="en-US" altLang="en-US" sz="2400">
                <a:latin typeface="Times New Roman" panose="02020603050405020304" charset="0"/>
                <a:cs typeface="Times New Roman" panose="02020603050405020304" charset="0"/>
              </a:rPr>
              <a:t>Text cleaning:</a:t>
            </a: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r>
              <a:rPr lang="en-US" altLang="en-US" sz="2400">
                <a:latin typeface="Times New Roman" panose="02020603050405020304" charset="0"/>
                <a:cs typeface="Times New Roman" panose="02020603050405020304" charset="0"/>
              </a:rPr>
              <a:t>Lowercasing</a:t>
            </a: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r>
              <a:rPr lang="en-US" altLang="en-US" sz="2400">
                <a:latin typeface="Times New Roman" panose="02020603050405020304" charset="0"/>
                <a:cs typeface="Times New Roman" panose="02020603050405020304" charset="0"/>
              </a:rPr>
              <a:t>Removing punctuation</a:t>
            </a: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r>
              <a:rPr lang="en-US" altLang="en-US" sz="2400">
                <a:latin typeface="Times New Roman" panose="02020603050405020304" charset="0"/>
                <a:cs typeface="Times New Roman" panose="02020603050405020304" charset="0"/>
              </a:rPr>
              <a:t>Stopwords removal</a:t>
            </a: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r>
              <a:rPr lang="en-US" altLang="en-US" sz="2400">
                <a:latin typeface="Times New Roman" panose="02020603050405020304" charset="0"/>
                <a:cs typeface="Times New Roman" panose="02020603050405020304" charset="0"/>
              </a:rPr>
              <a:t>Tokenization</a:t>
            </a: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0"/>
              </a:spcBef>
              <a:spcAft>
                <a:spcPts val="0"/>
              </a:spcAft>
            </a:pPr>
            <a:r>
              <a:rPr lang="en-US" altLang="en-US" sz="2400">
                <a:latin typeface="Times New Roman" panose="02020603050405020304" charset="0"/>
                <a:cs typeface="Times New Roman" panose="02020603050405020304" charset="0"/>
              </a:rPr>
              <a:t>Lemmatization (if used)</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1470" y="879475"/>
            <a:ext cx="10972800" cy="582613"/>
          </a:xfrm>
        </p:spPr>
        <p:txBody>
          <a:bodyPr/>
          <a:p>
            <a:r>
              <a:rPr lang="en-US" u="sng">
                <a:solidFill>
                  <a:srgbClr val="0070C0"/>
                </a:solidFill>
                <a:latin typeface="Times New Roman" panose="02020603050405020304" charset="0"/>
                <a:cs typeface="Times New Roman" panose="02020603050405020304" charset="0"/>
              </a:rPr>
              <a:t>Flow Diagram</a:t>
            </a:r>
            <a:endParaRPr lang="en-US" u="sng">
              <a:solidFill>
                <a:srgbClr val="0070C0"/>
              </a:solidFill>
              <a:latin typeface="Times New Roman" panose="02020603050405020304" charset="0"/>
              <a:cs typeface="Times New Roman" panose="02020603050405020304" charset="0"/>
            </a:endParaRPr>
          </a:p>
        </p:txBody>
      </p:sp>
      <p:pic>
        <p:nvPicPr>
          <p:cNvPr id="4" name="Content Placeholder 3" descr="IMG_7089"/>
          <p:cNvPicPr>
            <a:picLocks noChangeAspect="1"/>
          </p:cNvPicPr>
          <p:nvPr>
            <p:ph idx="1"/>
          </p:nvPr>
        </p:nvPicPr>
        <p:blipFill>
          <a:blip r:embed="rId1"/>
          <a:stretch>
            <a:fillRect/>
          </a:stretch>
        </p:blipFill>
        <p:spPr>
          <a:xfrm>
            <a:off x="3477260" y="1174750"/>
            <a:ext cx="4752975" cy="4953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566420"/>
            <a:ext cx="10972800" cy="582613"/>
          </a:xfrm>
        </p:spPr>
        <p:txBody>
          <a:bodyPr/>
          <a:p>
            <a:r>
              <a:rPr lang="en-US" altLang="en-US" u="sng">
                <a:solidFill>
                  <a:srgbClr val="0070C0"/>
                </a:solidFill>
                <a:latin typeface="Times New Roman" panose="02020603050405020304" charset="0"/>
                <a:cs typeface="Times New Roman" panose="02020603050405020304" charset="0"/>
              </a:rPr>
              <a:t>Exploratory Data Analysis</a:t>
            </a:r>
            <a:endParaRPr lang="en-US" altLang="en-US" u="sng">
              <a:solidFill>
                <a:srgbClr val="0070C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456690"/>
            <a:ext cx="10972800" cy="4953000"/>
          </a:xfrm>
        </p:spPr>
        <p:txBody>
          <a:bodyPr/>
          <a:p>
            <a:pPr marL="0" indent="457200">
              <a:lnSpc>
                <a:spcPct val="80000"/>
              </a:lnSpc>
              <a:spcBef>
                <a:spcPts val="20"/>
              </a:spcBef>
              <a:spcAft>
                <a:spcPts val="0"/>
              </a:spcAft>
              <a:buNone/>
            </a:pPr>
            <a:r>
              <a:rPr lang="en-US" altLang="en-US" sz="2400" b="1">
                <a:latin typeface="Times New Roman" panose="02020603050405020304" charset="0"/>
                <a:cs typeface="Times New Roman" panose="02020603050405020304" charset="0"/>
              </a:rPr>
              <a:t>Visualizations Used:</a:t>
            </a:r>
            <a:endParaRPr lang="en-US" altLang="en-US" sz="2400" b="1">
              <a:latin typeface="Times New Roman" panose="02020603050405020304" charset="0"/>
              <a:cs typeface="Times New Roman" panose="02020603050405020304" charset="0"/>
            </a:endParaRPr>
          </a:p>
          <a:p>
            <a:pPr marL="0" indent="457200">
              <a:lnSpc>
                <a:spcPct val="80000"/>
              </a:lnSpc>
              <a:spcBef>
                <a:spcPts val="20"/>
              </a:spcBef>
              <a:spcAft>
                <a:spcPts val="0"/>
              </a:spcAft>
              <a:buNone/>
            </a:pPr>
            <a:endParaRPr lang="en-US" altLang="en-US" sz="2400">
              <a:latin typeface="Times New Roman" panose="02020603050405020304" charset="0"/>
              <a:cs typeface="Times New Roman" panose="02020603050405020304" charset="0"/>
            </a:endParaRPr>
          </a:p>
          <a:p>
            <a:pPr>
              <a:lnSpc>
                <a:spcPct val="80000"/>
              </a:lnSpc>
              <a:spcBef>
                <a:spcPts val="20"/>
              </a:spcBef>
              <a:spcAft>
                <a:spcPts val="0"/>
              </a:spcAft>
            </a:pPr>
            <a:r>
              <a:rPr lang="en-US" altLang="en-US" sz="2400">
                <a:latin typeface="Times New Roman" panose="02020603050405020304" charset="0"/>
                <a:cs typeface="Times New Roman" panose="02020603050405020304" charset="0"/>
              </a:rPr>
              <a:t>Distribution of spam vs ham</a:t>
            </a:r>
            <a:endParaRPr lang="en-US" altLang="en-US" sz="2400">
              <a:latin typeface="Times New Roman" panose="02020603050405020304" charset="0"/>
              <a:cs typeface="Times New Roman" panose="02020603050405020304" charset="0"/>
            </a:endParaRPr>
          </a:p>
          <a:p>
            <a:pPr>
              <a:lnSpc>
                <a:spcPct val="80000"/>
              </a:lnSpc>
              <a:spcBef>
                <a:spcPts val="2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20"/>
              </a:spcBef>
              <a:spcAft>
                <a:spcPts val="0"/>
              </a:spcAft>
            </a:pPr>
            <a:r>
              <a:rPr lang="en-US" altLang="en-US" sz="2400">
                <a:latin typeface="Times New Roman" panose="02020603050405020304" charset="0"/>
                <a:cs typeface="Times New Roman" panose="02020603050405020304" charset="0"/>
              </a:rPr>
              <a:t>Word clouds for spam and ham messages</a:t>
            </a:r>
            <a:endParaRPr lang="en-US" altLang="en-US" sz="2400">
              <a:latin typeface="Times New Roman" panose="02020603050405020304" charset="0"/>
              <a:cs typeface="Times New Roman" panose="02020603050405020304" charset="0"/>
            </a:endParaRPr>
          </a:p>
          <a:p>
            <a:pPr>
              <a:lnSpc>
                <a:spcPct val="80000"/>
              </a:lnSpc>
              <a:spcBef>
                <a:spcPts val="2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20"/>
              </a:spcBef>
              <a:spcAft>
                <a:spcPts val="0"/>
              </a:spcAft>
            </a:pPr>
            <a:r>
              <a:rPr lang="en-US" altLang="en-US" sz="2400">
                <a:latin typeface="Times New Roman" panose="02020603050405020304" charset="0"/>
                <a:cs typeface="Times New Roman" panose="02020603050405020304" charset="0"/>
              </a:rPr>
              <a:t>Observations:</a:t>
            </a:r>
            <a:endParaRPr lang="en-US" altLang="en-US" sz="2400">
              <a:latin typeface="Times New Roman" panose="02020603050405020304" charset="0"/>
              <a:cs typeface="Times New Roman" panose="02020603050405020304" charset="0"/>
            </a:endParaRPr>
          </a:p>
          <a:p>
            <a:pPr>
              <a:lnSpc>
                <a:spcPct val="80000"/>
              </a:lnSpc>
              <a:spcBef>
                <a:spcPts val="2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20"/>
              </a:spcBef>
              <a:spcAft>
                <a:spcPts val="0"/>
              </a:spcAft>
            </a:pPr>
            <a:r>
              <a:rPr lang="en-US" altLang="en-US" sz="2400">
                <a:latin typeface="Times New Roman" panose="02020603050405020304" charset="0"/>
                <a:cs typeface="Times New Roman" panose="02020603050405020304" charset="0"/>
              </a:rPr>
              <a:t>Ham messages are more frequent</a:t>
            </a:r>
            <a:endParaRPr lang="en-US" altLang="en-US" sz="2400">
              <a:latin typeface="Times New Roman" panose="02020603050405020304" charset="0"/>
              <a:cs typeface="Times New Roman" panose="02020603050405020304" charset="0"/>
            </a:endParaRPr>
          </a:p>
          <a:p>
            <a:pPr>
              <a:lnSpc>
                <a:spcPct val="80000"/>
              </a:lnSpc>
              <a:spcBef>
                <a:spcPts val="20"/>
              </a:spcBef>
              <a:spcAft>
                <a:spcPts val="0"/>
              </a:spcAft>
            </a:pPr>
            <a:endParaRPr lang="en-US" altLang="en-US" sz="2400">
              <a:latin typeface="Times New Roman" panose="02020603050405020304" charset="0"/>
              <a:cs typeface="Times New Roman" panose="02020603050405020304" charset="0"/>
            </a:endParaRPr>
          </a:p>
          <a:p>
            <a:pPr>
              <a:lnSpc>
                <a:spcPct val="80000"/>
              </a:lnSpc>
              <a:spcBef>
                <a:spcPts val="20"/>
              </a:spcBef>
              <a:spcAft>
                <a:spcPts val="0"/>
              </a:spcAft>
            </a:pPr>
            <a:r>
              <a:rPr lang="en-US" altLang="en-US" sz="2400">
                <a:latin typeface="Times New Roman" panose="02020603050405020304" charset="0"/>
                <a:cs typeface="Times New Roman" panose="02020603050405020304" charset="0"/>
              </a:rPr>
              <a:t>Spam messages often contain words like "free", "win", "urgent"</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945515"/>
            <a:ext cx="10972800" cy="582613"/>
          </a:xfrm>
        </p:spPr>
        <p:txBody>
          <a:bodyPr/>
          <a:p>
            <a:r>
              <a:rPr lang="en-US" altLang="en-US" sz="3200" u="sng">
                <a:solidFill>
                  <a:srgbClr val="0070C0"/>
                </a:solidFill>
                <a:latin typeface="Times New Roman" panose="02020603050405020304" charset="0"/>
                <a:cs typeface="Times New Roman" panose="02020603050405020304" charset="0"/>
              </a:rPr>
              <a:t>Feature Extraction</a:t>
            </a:r>
            <a:endParaRPr lang="en-US" altLang="en-US" sz="3200" u="sng">
              <a:solidFill>
                <a:srgbClr val="0070C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823720"/>
            <a:ext cx="10972800" cy="3841750"/>
          </a:xfrm>
        </p:spPr>
        <p:txBody>
          <a:bodyPr/>
          <a:p>
            <a:pPr marL="0" indent="0">
              <a:buNone/>
            </a:pPr>
            <a:r>
              <a:rPr lang="en-US" altLang="en-US" sz="2800">
                <a:latin typeface="Times New Roman" panose="02020603050405020304" charset="0"/>
                <a:cs typeface="Times New Roman" panose="02020603050405020304" charset="0"/>
              </a:rPr>
              <a:t>Techniques Used:</a:t>
            </a:r>
            <a:endParaRPr lang="en-US" altLang="en-US" sz="2800">
              <a:latin typeface="Times New Roman" panose="02020603050405020304" charset="0"/>
              <a:cs typeface="Times New Roman" panose="02020603050405020304" charset="0"/>
            </a:endParaRPr>
          </a:p>
          <a:p>
            <a:pPr marL="457200" indent="-457200"/>
            <a:r>
              <a:rPr lang="en-US" altLang="en-US" sz="2400">
                <a:latin typeface="Times New Roman" panose="02020603050405020304" charset="0"/>
                <a:cs typeface="Times New Roman" panose="02020603050405020304" charset="0"/>
              </a:rPr>
              <a:t>Bag of Words (CountVectorizer)</a:t>
            </a:r>
            <a:endParaRPr lang="en-US" altLang="en-US" sz="2400">
              <a:latin typeface="Times New Roman" panose="02020603050405020304" charset="0"/>
              <a:cs typeface="Times New Roman" panose="02020603050405020304" charset="0"/>
            </a:endParaRPr>
          </a:p>
          <a:p>
            <a:pPr marL="457200" indent="-457200"/>
            <a:r>
              <a:rPr lang="en-US" altLang="en-US" sz="2400">
                <a:latin typeface="Times New Roman" panose="02020603050405020304" charset="0"/>
                <a:cs typeface="Times New Roman" panose="02020603050405020304" charset="0"/>
              </a:rPr>
              <a:t>TF-IDF (Term Frequency-Inverse Document Frequency)</a:t>
            </a:r>
            <a:endParaRPr lang="en-US" altLang="en-US"/>
          </a:p>
          <a:p>
            <a:pPr marL="0" indent="457200">
              <a:buNone/>
            </a:pPr>
            <a:endParaRPr lang="en-US" altLang="en-US"/>
          </a:p>
          <a:p>
            <a:pPr marL="0" indent="457200">
              <a:buNone/>
            </a:pPr>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u="sng">
                <a:solidFill>
                  <a:srgbClr val="0070C0"/>
                </a:solidFill>
                <a:latin typeface="Times New Roman" panose="02020603050405020304" charset="0"/>
                <a:cs typeface="Times New Roman" panose="02020603050405020304" charset="0"/>
              </a:rPr>
              <a:t>Model Building</a:t>
            </a:r>
            <a:endParaRPr lang="en-US" altLang="en-US" u="sng">
              <a:solidFill>
                <a:srgbClr val="0070C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39165"/>
            <a:ext cx="10972800" cy="2706370"/>
          </a:xfrm>
        </p:spPr>
        <p:txBody>
          <a:bodyPr/>
          <a:p>
            <a:pPr marL="0" indent="0">
              <a:lnSpc>
                <a:spcPct val="50000"/>
              </a:lnSpc>
              <a:buNone/>
            </a:pPr>
            <a:r>
              <a:rPr lang="en-US" altLang="en-US" sz="2400">
                <a:latin typeface="Times New Roman" panose="02020603050405020304" charset="0"/>
                <a:cs typeface="Times New Roman" panose="02020603050405020304" charset="0"/>
              </a:rPr>
              <a:t>Algorithms Used:</a:t>
            </a:r>
            <a:endParaRPr lang="en-US" altLang="en-US" sz="2400">
              <a:latin typeface="Times New Roman" panose="02020603050405020304" charset="0"/>
              <a:cs typeface="Times New Roman" panose="02020603050405020304" charset="0"/>
            </a:endParaRPr>
          </a:p>
          <a:p>
            <a:pPr>
              <a:lnSpc>
                <a:spcPct val="50000"/>
              </a:lnSpc>
            </a:pPr>
            <a:endParaRPr lang="en-US" altLang="en-US" sz="2400">
              <a:latin typeface="Times New Roman" panose="02020603050405020304" charset="0"/>
              <a:cs typeface="Times New Roman" panose="02020603050405020304" charset="0"/>
            </a:endParaRPr>
          </a:p>
          <a:p>
            <a:pPr>
              <a:lnSpc>
                <a:spcPct val="50000"/>
              </a:lnSpc>
            </a:pPr>
            <a:r>
              <a:rPr lang="en-US" altLang="en-US" sz="2400">
                <a:latin typeface="Times New Roman" panose="02020603050405020304" charset="0"/>
                <a:cs typeface="Times New Roman" panose="02020603050405020304" charset="0"/>
              </a:rPr>
              <a:t>Naive Bayes</a:t>
            </a:r>
            <a:endParaRPr lang="en-US" altLang="en-US" sz="2400">
              <a:latin typeface="Times New Roman" panose="02020603050405020304" charset="0"/>
              <a:cs typeface="Times New Roman" panose="02020603050405020304" charset="0"/>
            </a:endParaRPr>
          </a:p>
          <a:p>
            <a:pPr>
              <a:lnSpc>
                <a:spcPct val="50000"/>
              </a:lnSpc>
            </a:pPr>
            <a:endParaRPr lang="en-US" altLang="en-US" sz="2400">
              <a:latin typeface="Times New Roman" panose="02020603050405020304" charset="0"/>
              <a:cs typeface="Times New Roman" panose="02020603050405020304" charset="0"/>
            </a:endParaRPr>
          </a:p>
          <a:p>
            <a:pPr>
              <a:lnSpc>
                <a:spcPct val="50000"/>
              </a:lnSpc>
            </a:pPr>
            <a:r>
              <a:rPr lang="en-US" altLang="en-US" sz="2400">
                <a:latin typeface="Times New Roman" panose="02020603050405020304" charset="0"/>
                <a:cs typeface="Times New Roman" panose="02020603050405020304" charset="0"/>
              </a:rPr>
              <a:t>Logistic Regression</a:t>
            </a:r>
            <a:endParaRPr lang="en-US" altLang="en-US" sz="2400">
              <a:latin typeface="Times New Roman" panose="02020603050405020304" charset="0"/>
              <a:cs typeface="Times New Roman" panose="02020603050405020304" charset="0"/>
            </a:endParaRPr>
          </a:p>
          <a:p>
            <a:pPr>
              <a:lnSpc>
                <a:spcPct val="50000"/>
              </a:lnSpc>
            </a:pPr>
            <a:endParaRPr lang="en-US" altLang="en-US" sz="2400">
              <a:latin typeface="Times New Roman" panose="02020603050405020304" charset="0"/>
              <a:cs typeface="Times New Roman" panose="02020603050405020304" charset="0"/>
            </a:endParaRPr>
          </a:p>
          <a:p>
            <a:pPr>
              <a:lnSpc>
                <a:spcPct val="50000"/>
              </a:lnSpc>
            </a:pPr>
            <a:r>
              <a:rPr lang="en-US" altLang="en-US" sz="2400">
                <a:latin typeface="Times New Roman" panose="02020603050405020304" charset="0"/>
                <a:cs typeface="Times New Roman" panose="02020603050405020304" charset="0"/>
              </a:rPr>
              <a:t>Support Vector Machine (SVM)</a:t>
            </a:r>
            <a:endParaRPr lang="en-US" altLang="en-US" sz="2400">
              <a:latin typeface="Times New Roman" panose="02020603050405020304" charset="0"/>
              <a:cs typeface="Times New Roman" panose="02020603050405020304" charset="0"/>
            </a:endParaRPr>
          </a:p>
        </p:txBody>
      </p:sp>
      <p:sp>
        <p:nvSpPr>
          <p:cNvPr id="4" name="Title 1"/>
          <p:cNvSpPr>
            <a:spLocks noGrp="1"/>
          </p:cNvSpPr>
          <p:nvPr/>
        </p:nvSpPr>
        <p:spPr>
          <a:xfrm>
            <a:off x="386080" y="3062605"/>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en-US" u="sng">
                <a:solidFill>
                  <a:srgbClr val="0070C0"/>
                </a:solidFill>
                <a:latin typeface="Times New Roman" panose="02020603050405020304" charset="0"/>
                <a:cs typeface="Times New Roman" panose="02020603050405020304" charset="0"/>
              </a:rPr>
              <a:t>Model Evalution</a:t>
            </a:r>
            <a:endParaRPr lang="en-US" altLang="en-US" u="sng">
              <a:solidFill>
                <a:srgbClr val="0070C0"/>
              </a:solidFill>
              <a:latin typeface="Times New Roman" panose="02020603050405020304" charset="0"/>
              <a:cs typeface="Times New Roman" panose="02020603050405020304" charset="0"/>
            </a:endParaRPr>
          </a:p>
        </p:txBody>
      </p:sp>
      <p:sp>
        <p:nvSpPr>
          <p:cNvPr id="5" name="Content Placeholder 2"/>
          <p:cNvSpPr>
            <a:spLocks noGrp="1"/>
          </p:cNvSpPr>
          <p:nvPr/>
        </p:nvSpPr>
        <p:spPr>
          <a:xfrm>
            <a:off x="609600" y="3811270"/>
            <a:ext cx="10972800" cy="2706370"/>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60000"/>
              </a:lnSpc>
              <a:buNone/>
            </a:pPr>
            <a:r>
              <a:rPr lang="en-US" altLang="en-US" sz="2400">
                <a:latin typeface="Times New Roman" panose="02020603050405020304" charset="0"/>
                <a:cs typeface="Times New Roman" panose="02020603050405020304" charset="0"/>
              </a:rPr>
              <a:t>Evaluation Metrics:</a:t>
            </a:r>
            <a:endParaRPr lang="en-US" altLang="en-US" sz="2400">
              <a:latin typeface="Times New Roman" panose="02020603050405020304" charset="0"/>
              <a:cs typeface="Times New Roman" panose="02020603050405020304" charset="0"/>
            </a:endParaRPr>
          </a:p>
          <a:p>
            <a:pPr marL="0" indent="0">
              <a:lnSpc>
                <a:spcPct val="60000"/>
              </a:lnSpc>
              <a:buNone/>
            </a:pPr>
            <a:endParaRPr lang="en-US" altLang="en-US" sz="2400">
              <a:latin typeface="Times New Roman" panose="02020603050405020304" charset="0"/>
              <a:cs typeface="Times New Roman" panose="02020603050405020304" charset="0"/>
            </a:endParaRPr>
          </a:p>
          <a:p>
            <a:pPr marL="0" indent="0">
              <a:lnSpc>
                <a:spcPct val="60000"/>
              </a:lnSpc>
              <a:buNone/>
            </a:pPr>
            <a:r>
              <a:rPr lang="en-US" altLang="en-US" sz="2400">
                <a:latin typeface="Times New Roman" panose="02020603050405020304" charset="0"/>
                <a:cs typeface="Times New Roman" panose="02020603050405020304" charset="0"/>
              </a:rPr>
              <a:t>Accuracy</a:t>
            </a:r>
            <a:endParaRPr lang="en-US" altLang="en-US" sz="2400">
              <a:latin typeface="Times New Roman" panose="02020603050405020304" charset="0"/>
              <a:cs typeface="Times New Roman" panose="02020603050405020304" charset="0"/>
            </a:endParaRPr>
          </a:p>
          <a:p>
            <a:pPr marL="0" indent="0">
              <a:lnSpc>
                <a:spcPct val="60000"/>
              </a:lnSpc>
              <a:buNone/>
            </a:pPr>
            <a:endParaRPr lang="en-US" altLang="en-US" sz="2400">
              <a:latin typeface="Times New Roman" panose="02020603050405020304" charset="0"/>
              <a:cs typeface="Times New Roman" panose="02020603050405020304" charset="0"/>
            </a:endParaRPr>
          </a:p>
          <a:p>
            <a:pPr marL="0" indent="0">
              <a:lnSpc>
                <a:spcPct val="60000"/>
              </a:lnSpc>
              <a:buNone/>
            </a:pPr>
            <a:r>
              <a:rPr lang="en-US" altLang="en-US" sz="2400">
                <a:latin typeface="Times New Roman" panose="02020603050405020304" charset="0"/>
                <a:cs typeface="Times New Roman" panose="02020603050405020304" charset="0"/>
              </a:rPr>
              <a:t>Precision</a:t>
            </a:r>
            <a:endParaRPr lang="en-US" altLang="en-US" sz="2400">
              <a:latin typeface="Times New Roman" panose="02020603050405020304" charset="0"/>
              <a:cs typeface="Times New Roman" panose="02020603050405020304" charset="0"/>
            </a:endParaRPr>
          </a:p>
          <a:p>
            <a:pPr marL="0" indent="0">
              <a:lnSpc>
                <a:spcPct val="60000"/>
              </a:lnSpc>
              <a:buNone/>
            </a:pPr>
            <a:endParaRPr lang="en-US" altLang="en-US" sz="2400">
              <a:latin typeface="Times New Roman" panose="02020603050405020304" charset="0"/>
              <a:cs typeface="Times New Roman" panose="02020603050405020304" charset="0"/>
            </a:endParaRPr>
          </a:p>
          <a:p>
            <a:pPr marL="0" indent="0">
              <a:lnSpc>
                <a:spcPct val="60000"/>
              </a:lnSpc>
              <a:buNone/>
            </a:pPr>
            <a:r>
              <a:rPr lang="en-US" altLang="en-US" sz="2400">
                <a:latin typeface="Times New Roman" panose="02020603050405020304" charset="0"/>
                <a:cs typeface="Times New Roman" panose="02020603050405020304" charset="0"/>
              </a:rPr>
              <a:t>Recall</a:t>
            </a:r>
            <a:endParaRPr lang="en-US" altLang="en-US" sz="2400">
              <a:latin typeface="Times New Roman" panose="02020603050405020304" charset="0"/>
              <a:cs typeface="Times New Roman" panose="02020603050405020304" charset="0"/>
            </a:endParaRPr>
          </a:p>
          <a:p>
            <a:pPr marL="0" indent="0">
              <a:lnSpc>
                <a:spcPct val="60000"/>
              </a:lnSpc>
              <a:buNone/>
            </a:pPr>
            <a:endParaRPr lang="en-US" altLang="en-US" sz="2400">
              <a:latin typeface="Times New Roman" panose="02020603050405020304" charset="0"/>
              <a:cs typeface="Times New Roman" panose="02020603050405020304" charset="0"/>
            </a:endParaRPr>
          </a:p>
          <a:p>
            <a:pPr marL="0" indent="0">
              <a:lnSpc>
                <a:spcPct val="60000"/>
              </a:lnSpc>
              <a:buNone/>
            </a:pPr>
            <a:r>
              <a:rPr lang="en-US" altLang="en-US" sz="2400">
                <a:latin typeface="Times New Roman" panose="02020603050405020304" charset="0"/>
                <a:cs typeface="Times New Roman" panose="02020603050405020304" charset="0"/>
              </a:rPr>
              <a:t>F1-score</a:t>
            </a:r>
            <a:endParaRPr lang="en-US" altLang="en-US" sz="2400">
              <a:latin typeface="Times New Roman" panose="02020603050405020304" charset="0"/>
              <a:cs typeface="Times New Roman" panose="02020603050405020304" charset="0"/>
            </a:endParaRPr>
          </a:p>
          <a:p>
            <a:pPr marL="0" indent="0">
              <a:lnSpc>
                <a:spcPct val="60000"/>
              </a:lnSpc>
              <a:buNone/>
            </a:pPr>
            <a:endParaRPr lang="en-US" altLang="en-US" sz="2400">
              <a:latin typeface="Times New Roman" panose="02020603050405020304" charset="0"/>
              <a:cs typeface="Times New Roman" panose="02020603050405020304" charset="0"/>
            </a:endParaRPr>
          </a:p>
          <a:p>
            <a:pPr marL="0" indent="0">
              <a:lnSpc>
                <a:spcPct val="60000"/>
              </a:lnSpc>
              <a:buNone/>
            </a:pP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61010"/>
            <a:ext cx="10972800" cy="582613"/>
          </a:xfrm>
        </p:spPr>
        <p:txBody>
          <a:bodyPr/>
          <a:p>
            <a:r>
              <a:rPr lang="en-US" u="sng">
                <a:solidFill>
                  <a:srgbClr val="0070C0"/>
                </a:solidFill>
                <a:latin typeface="Times New Roman" panose="02020603050405020304" charset="0"/>
                <a:cs typeface="Times New Roman" panose="02020603050405020304" charset="0"/>
              </a:rPr>
              <a:t>Conclusion</a:t>
            </a:r>
            <a:endParaRPr lang="en-US" u="sng">
              <a:solidFill>
                <a:srgbClr val="0070C0"/>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1701165"/>
            <a:ext cx="10972800" cy="2641600"/>
          </a:xfrm>
        </p:spPr>
        <p:txBody>
          <a:bodyPr/>
          <a:p>
            <a:pPr>
              <a:lnSpc>
                <a:spcPct val="80000"/>
              </a:lnSpc>
            </a:pPr>
            <a:r>
              <a:rPr lang="en-US" altLang="en-US" sz="2400">
                <a:latin typeface="Times New Roman" panose="02020603050405020304" charset="0"/>
                <a:cs typeface="Times New Roman" panose="02020603050405020304" charset="0"/>
              </a:rPr>
              <a:t>Built an efficient and accurate SMS spam classifier</a:t>
            </a:r>
            <a:endParaRPr lang="en-US" altLang="en-US" sz="2400">
              <a:latin typeface="Times New Roman" panose="02020603050405020304" charset="0"/>
              <a:cs typeface="Times New Roman" panose="02020603050405020304" charset="0"/>
            </a:endParaRPr>
          </a:p>
          <a:p>
            <a:pPr>
              <a:lnSpc>
                <a:spcPct val="80000"/>
              </a:lnSpc>
            </a:pPr>
            <a:endParaRPr lang="en-US" altLang="en-US" sz="2400">
              <a:latin typeface="Times New Roman" panose="02020603050405020304" charset="0"/>
              <a:cs typeface="Times New Roman" panose="02020603050405020304" charset="0"/>
            </a:endParaRPr>
          </a:p>
          <a:p>
            <a:pPr>
              <a:lnSpc>
                <a:spcPct val="80000"/>
              </a:lnSpc>
            </a:pPr>
            <a:r>
              <a:rPr lang="en-US" altLang="en-US" sz="2400">
                <a:latin typeface="Times New Roman" panose="02020603050405020304" charset="0"/>
                <a:cs typeface="Times New Roman" panose="02020603050405020304" charset="0"/>
              </a:rPr>
              <a:t>Demonstrated successful real-world application of text classification</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1286</Words>
  <Application>WPS Slides</Application>
  <PresentationFormat>Widescreen</PresentationFormat>
  <Paragraphs>89</Paragraphs>
  <Slides>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Arial</vt:lpstr>
      <vt:lpstr>SimSun</vt:lpstr>
      <vt:lpstr>Wingdings</vt:lpstr>
      <vt:lpstr>Times New Roman</vt:lpstr>
      <vt:lpstr>Microsoft YaHei</vt:lpstr>
      <vt:lpstr>Arial Unicode MS</vt:lpstr>
      <vt:lpstr>Calibri</vt:lpstr>
      <vt:lpstr>Gear Drives</vt:lpstr>
      <vt:lpstr>Project Tittle:Text Classification</vt:lpstr>
      <vt:lpstr>INTRODUCTION:  Text Classification. It’s the process of categorising text into organised groups. By knowing about the working of How Text Classification Works, we can segment texts such as emails, web pages, or documents into predefined classes. </vt:lpstr>
      <vt:lpstr>Data Processing:</vt:lpstr>
      <vt:lpstr>PowerPoint 演示文稿</vt:lpstr>
      <vt:lpstr>Exploratory Data Analysis</vt:lpstr>
      <vt:lpstr>Feature Extraction</vt:lpstr>
      <vt:lpstr>Model Building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Tittle:Text Classification</dc:title>
  <dc:creator>user</dc:creator>
  <cp:lastModifiedBy>FT Farhana</cp:lastModifiedBy>
  <cp:revision>2</cp:revision>
  <dcterms:created xsi:type="dcterms:W3CDTF">2025-07-09T20:48:00Z</dcterms:created>
  <dcterms:modified xsi:type="dcterms:W3CDTF">2025-07-10T06:10:56Z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9FDB13F339FA4E53B92B6966719025E3_11</vt:lpwstr>
  </property>
  <property fmtid="{D5CDD505-2E9C-101B-9397-08002B2CF9AE}" pid="3" name="KSOProductBuildVer">
    <vt:lpwstr>1033-12.2.0.20795</vt:lpwstr>
  </property>
</Properties>
</file>