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1" r:id="rId2"/>
    <p:sldId id="281" r:id="rId3"/>
    <p:sldId id="282" r:id="rId4"/>
    <p:sldId id="283" r:id="rId5"/>
    <p:sldId id="284" r:id="rId6"/>
    <p:sldId id="263" r:id="rId7"/>
    <p:sldId id="264" r:id="rId8"/>
    <p:sldId id="265" r:id="rId9"/>
    <p:sldId id="277" r:id="rId10"/>
    <p:sldId id="266" r:id="rId11"/>
    <p:sldId id="267" r:id="rId12"/>
    <p:sldId id="268"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8462" autoAdjust="0"/>
  </p:normalViewPr>
  <p:slideViewPr>
    <p:cSldViewPr snapToGrid="0">
      <p:cViewPr varScale="1">
        <p:scale>
          <a:sx n="56" d="100"/>
          <a:sy n="56" d="100"/>
        </p:scale>
        <p:origin x="1060" y="44"/>
      </p:cViewPr>
      <p:guideLst/>
    </p:cSldViewPr>
  </p:slid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F83EF3-5ABC-5F77-3263-E73D16017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0E99F7B-D8BC-F904-4828-225C740A73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B34D30-4FB0-4785-AD6F-5FCC7DB1EBC5}" type="datetimeFigureOut">
              <a:rPr lang="en-US" smtClean="0"/>
              <a:t>9/25/2022</a:t>
            </a:fld>
            <a:endParaRPr lang="en-US"/>
          </a:p>
        </p:txBody>
      </p:sp>
      <p:sp>
        <p:nvSpPr>
          <p:cNvPr id="4" name="Footer Placeholder 3">
            <a:extLst>
              <a:ext uri="{FF2B5EF4-FFF2-40B4-BE49-F238E27FC236}">
                <a16:creationId xmlns:a16="http://schemas.microsoft.com/office/drawing/2014/main" id="{04C80533-7A12-1BF7-7D5B-9964EFDF63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486A30F-25F3-3B25-4838-59D5419A9C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168EE4-1373-4217-9FA5-C1F23485D0CF}" type="slidenum">
              <a:rPr lang="en-US" smtClean="0"/>
              <a:t>‹#›</a:t>
            </a:fld>
            <a:endParaRPr lang="en-US"/>
          </a:p>
        </p:txBody>
      </p:sp>
    </p:spTree>
    <p:extLst>
      <p:ext uri="{BB962C8B-B14F-4D97-AF65-F5344CB8AC3E}">
        <p14:creationId xmlns:p14="http://schemas.microsoft.com/office/powerpoint/2010/main" val="13417017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0DACF-21A4-44B0-8DAF-15624DBE4A0B}" type="datetimeFigureOut">
              <a:rPr lang="en-US" smtClean="0"/>
              <a:t>9/25/2022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AC504-B920-45FA-BEB1-C2061F89B906}" type="slidenum">
              <a:rPr lang="en-US" smtClean="0"/>
              <a:t>‹#›</a:t>
            </a:fld>
            <a:endParaRPr lang="en-US"/>
          </a:p>
        </p:txBody>
      </p:sp>
    </p:spTree>
    <p:extLst>
      <p:ext uri="{BB962C8B-B14F-4D97-AF65-F5344CB8AC3E}">
        <p14:creationId xmlns:p14="http://schemas.microsoft.com/office/powerpoint/2010/main" val="369209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find answer, me and my colleagues Shri and Aditya conducted a study called “</a:t>
            </a:r>
            <a:r>
              <a:rPr lang="en-US" sz="1200" dirty="0">
                <a:latin typeface="+mn-lt"/>
              </a:rPr>
              <a:t>Examining Source Effects on Perceptions of Fake News in Rural India”</a:t>
            </a:r>
          </a:p>
          <a:p>
            <a:r>
              <a:rPr lang="en-US" dirty="0"/>
              <a:t>And I’m Farhana, a second </a:t>
            </a:r>
            <a:r>
              <a:rPr lang="en-US" dirty="0" err="1"/>
              <a:t>yr</a:t>
            </a:r>
            <a:r>
              <a:rPr lang="en-US" dirty="0"/>
              <a:t> PhD student at Cornell- who will be presenting this work to you.</a:t>
            </a:r>
          </a:p>
        </p:txBody>
      </p:sp>
      <p:sp>
        <p:nvSpPr>
          <p:cNvPr id="4" name="Slide Number Placeholder 3"/>
          <p:cNvSpPr>
            <a:spLocks noGrp="1"/>
          </p:cNvSpPr>
          <p:nvPr>
            <p:ph type="sldNum" sz="quarter" idx="5"/>
          </p:nvPr>
        </p:nvSpPr>
        <p:spPr/>
        <p:txBody>
          <a:bodyPr/>
          <a:lstStyle/>
          <a:p>
            <a:fld id="{94EAC504-B920-45FA-BEB1-C2061F89B906}" type="slidenum">
              <a:rPr lang="en-US" smtClean="0"/>
              <a:t>1</a:t>
            </a:fld>
            <a:endParaRPr lang="en-US"/>
          </a:p>
        </p:txBody>
      </p:sp>
    </p:spTree>
    <p:extLst>
      <p:ext uri="{BB962C8B-B14F-4D97-AF65-F5344CB8AC3E}">
        <p14:creationId xmlns:p14="http://schemas.microsoft.com/office/powerpoint/2010/main" val="3611840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our participants, we observed that urban users could distinguish between credible and fake posts whereas rural users failed to do so.</a:t>
            </a:r>
          </a:p>
          <a:p>
            <a:r>
              <a:rPr lang="en-US" dirty="0"/>
              <a:t>Besides, urban users were more willing to share credible posts than the fake ones and rural users wanted to equally share both types of posts. Urban users were more willing to share the posts with a broader audience whereas rural users preferred to share the posts within their close circles.</a:t>
            </a:r>
          </a:p>
        </p:txBody>
      </p:sp>
      <p:sp>
        <p:nvSpPr>
          <p:cNvPr id="4" name="Slide Number Placeholder 3"/>
          <p:cNvSpPr>
            <a:spLocks noGrp="1"/>
          </p:cNvSpPr>
          <p:nvPr>
            <p:ph type="sldNum" sz="quarter" idx="5"/>
          </p:nvPr>
        </p:nvSpPr>
        <p:spPr/>
        <p:txBody>
          <a:bodyPr/>
          <a:lstStyle/>
          <a:p>
            <a:fld id="{94EAC504-B920-45FA-BEB1-C2061F89B906}" type="slidenum">
              <a:rPr lang="en-US" smtClean="0"/>
              <a:t>10</a:t>
            </a:fld>
            <a:endParaRPr lang="en-US"/>
          </a:p>
        </p:txBody>
      </p:sp>
    </p:spTree>
    <p:extLst>
      <p:ext uri="{BB962C8B-B14F-4D97-AF65-F5344CB8AC3E}">
        <p14:creationId xmlns:p14="http://schemas.microsoft.com/office/powerpoint/2010/main" val="353860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concerning source effect, we observed that urban users tended to trust and share fake posts from their personal networks such as family members significantly more than the other sources.</a:t>
            </a:r>
          </a:p>
          <a:p>
            <a:r>
              <a:rPr lang="en-US" dirty="0"/>
              <a:t>On the contrary, rural users were significantly more susceptible to trust and share fake posts from public sources such as Journalists and news media.</a:t>
            </a:r>
          </a:p>
          <a:p>
            <a:r>
              <a:rPr lang="en-US" dirty="0"/>
              <a:t>For more details, please check our Findings. </a:t>
            </a:r>
          </a:p>
        </p:txBody>
      </p:sp>
      <p:sp>
        <p:nvSpPr>
          <p:cNvPr id="4" name="Slide Number Placeholder 3"/>
          <p:cNvSpPr>
            <a:spLocks noGrp="1"/>
          </p:cNvSpPr>
          <p:nvPr>
            <p:ph type="sldNum" sz="quarter" idx="5"/>
          </p:nvPr>
        </p:nvSpPr>
        <p:spPr/>
        <p:txBody>
          <a:bodyPr/>
          <a:lstStyle/>
          <a:p>
            <a:fld id="{94EAC504-B920-45FA-BEB1-C2061F89B906}" type="slidenum">
              <a:rPr lang="en-US" smtClean="0"/>
              <a:t>11</a:t>
            </a:fld>
            <a:endParaRPr lang="en-US"/>
          </a:p>
        </p:txBody>
      </p:sp>
    </p:spTree>
    <p:extLst>
      <p:ext uri="{BB962C8B-B14F-4D97-AF65-F5344CB8AC3E}">
        <p14:creationId xmlns:p14="http://schemas.microsoft.com/office/powerpoint/2010/main" val="3810698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Calibri" panose="020F0502020204030204" pitchFamily="34" charset="0"/>
              </a:rPr>
              <a:t>Now based on our findings, we propose several design recommendations to counteract source effect.</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Since urban users are prone to trust fake news from their close circle, users should be reminded that shared content might represent the views and biases of the post creators.</a:t>
            </a:r>
            <a:endParaRPr lang="en-US" b="0" dirty="0">
              <a:effectLst/>
            </a:endParaRPr>
          </a:p>
          <a:p>
            <a:pPr rtl="0">
              <a:spcBef>
                <a:spcPts val="0"/>
              </a:spcBef>
              <a:spcAft>
                <a:spcPts val="0"/>
              </a:spcAft>
            </a:pPr>
            <a:r>
              <a:rPr lang="en-US" sz="1800" b="0" i="0" u="none" strike="noStrike" dirty="0">
                <a:solidFill>
                  <a:srgbClr val="000000"/>
                </a:solidFill>
                <a:effectLst/>
                <a:latin typeface="Calibri" panose="020F0502020204030204" pitchFamily="34" charset="0"/>
              </a:rPr>
              <a:t>On the other hand, considering rural users’ susceptibility to fake news from public sources, users should be reminded to cautiously approach posts from verified accounts. Besides, local Fact-checking organizations may prioritize news from hyper-partisan websites and journalists. In addition, to make an appeal to rural users, credibility indicators should be designed to cite journalistic sources. </a:t>
            </a:r>
            <a:endParaRPr lang="en-US" b="0" dirty="0">
              <a:effectLst/>
            </a:endParaRPr>
          </a:p>
          <a:p>
            <a:br>
              <a:rPr lang="en-US"/>
            </a:br>
            <a:endParaRPr lang="en-US" sz="1200" dirty="0"/>
          </a:p>
        </p:txBody>
      </p:sp>
      <p:sp>
        <p:nvSpPr>
          <p:cNvPr id="4" name="Slide Number Placeholder 3"/>
          <p:cNvSpPr>
            <a:spLocks noGrp="1"/>
          </p:cNvSpPr>
          <p:nvPr>
            <p:ph type="sldNum" sz="quarter" idx="5"/>
          </p:nvPr>
        </p:nvSpPr>
        <p:spPr/>
        <p:txBody>
          <a:bodyPr/>
          <a:lstStyle/>
          <a:p>
            <a:fld id="{94EAC504-B920-45FA-BEB1-C2061F89B906}" type="slidenum">
              <a:rPr lang="en-US" smtClean="0"/>
              <a:t>12</a:t>
            </a:fld>
            <a:endParaRPr lang="en-US"/>
          </a:p>
        </p:txBody>
      </p:sp>
    </p:spTree>
    <p:extLst>
      <p:ext uri="{BB962C8B-B14F-4D97-AF65-F5344CB8AC3E}">
        <p14:creationId xmlns:p14="http://schemas.microsoft.com/office/powerpoint/2010/main" val="3211987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all for this presentation. For more details, please read our paper. If you have any questions please feel free to email us. And thanks for listening.</a:t>
            </a:r>
          </a:p>
        </p:txBody>
      </p:sp>
      <p:sp>
        <p:nvSpPr>
          <p:cNvPr id="4" name="Slide Number Placeholder 3"/>
          <p:cNvSpPr>
            <a:spLocks noGrp="1"/>
          </p:cNvSpPr>
          <p:nvPr>
            <p:ph type="sldNum" sz="quarter" idx="5"/>
          </p:nvPr>
        </p:nvSpPr>
        <p:spPr/>
        <p:txBody>
          <a:bodyPr/>
          <a:lstStyle/>
          <a:p>
            <a:fld id="{94EAC504-B920-45FA-BEB1-C2061F89B906}" type="slidenum">
              <a:rPr lang="en-US" smtClean="0"/>
              <a:t>13</a:t>
            </a:fld>
            <a:endParaRPr lang="en-US"/>
          </a:p>
        </p:txBody>
      </p:sp>
    </p:spTree>
    <p:extLst>
      <p:ext uri="{BB962C8B-B14F-4D97-AF65-F5344CB8AC3E}">
        <p14:creationId xmlns:p14="http://schemas.microsoft.com/office/powerpoint/2010/main" val="399311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came across a post on social media saying, “My friend did not feel well after receiving the covid vaccine. Should I be worried?”</a:t>
            </a:r>
          </a:p>
          <a:p>
            <a:r>
              <a:rPr lang="en-US" dirty="0"/>
              <a:t>How would you respond?</a:t>
            </a:r>
          </a:p>
          <a:p>
            <a:r>
              <a:rPr lang="en-US" dirty="0"/>
              <a:t>Does it matter to you: who posted the content?</a:t>
            </a:r>
          </a:p>
        </p:txBody>
      </p:sp>
      <p:sp>
        <p:nvSpPr>
          <p:cNvPr id="4" name="Slide Number Placeholder 3"/>
          <p:cNvSpPr>
            <a:spLocks noGrp="1"/>
          </p:cNvSpPr>
          <p:nvPr>
            <p:ph type="sldNum" sz="quarter" idx="5"/>
          </p:nvPr>
        </p:nvSpPr>
        <p:spPr/>
        <p:txBody>
          <a:bodyPr/>
          <a:lstStyle/>
          <a:p>
            <a:fld id="{94EAC504-B920-45FA-BEB1-C2061F89B906}" type="slidenum">
              <a:rPr lang="en-US" smtClean="0"/>
              <a:t>2</a:t>
            </a:fld>
            <a:endParaRPr lang="en-US"/>
          </a:p>
        </p:txBody>
      </p:sp>
    </p:spTree>
    <p:extLst>
      <p:ext uri="{BB962C8B-B14F-4D97-AF65-F5344CB8AC3E}">
        <p14:creationId xmlns:p14="http://schemas.microsoft.com/office/powerpoint/2010/main" val="269733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is: do sources impact how we perceive online news?</a:t>
            </a:r>
          </a:p>
          <a:p>
            <a:r>
              <a:rPr lang="en-US" dirty="0"/>
              <a:t>Prior research shows that people perceive the news as credible when it comes from Trusted news media.</a:t>
            </a:r>
          </a:p>
          <a:p>
            <a:r>
              <a:rPr lang="en-US" dirty="0"/>
              <a:t>Whereas, others found that some users care more about who shared a news rather than the media who reported it</a:t>
            </a:r>
          </a:p>
          <a:p>
            <a:r>
              <a:rPr lang="en-US" dirty="0"/>
              <a:t>Moreover, some users perceived a post as more credible when it came from a trustworthy friend or family member</a:t>
            </a:r>
          </a:p>
          <a:p>
            <a:r>
              <a:rPr lang="en-US" dirty="0"/>
              <a:t>Now, these observations are informed by the experiences of mainstream social media users in the Global North.</a:t>
            </a:r>
          </a:p>
          <a:p>
            <a:r>
              <a:rPr lang="en-US" dirty="0"/>
              <a:t>Do they equally apply to users in the Global South?</a:t>
            </a:r>
          </a:p>
          <a:p>
            <a:r>
              <a:rPr lang="en-US" dirty="0"/>
              <a:t>A couple of studies show that when it comes to health related information, users in the Global South trust government sources and scientists more. </a:t>
            </a:r>
          </a:p>
          <a:p>
            <a:r>
              <a:rPr lang="en-US" dirty="0"/>
              <a:t>So, we can see that there are differences in who do people trust online. However, to the best of our knowledge, there’s no systematic study investigating how do different sources impact people’s trust in online news?</a:t>
            </a:r>
          </a:p>
        </p:txBody>
      </p:sp>
      <p:sp>
        <p:nvSpPr>
          <p:cNvPr id="4" name="Slide Number Placeholder 3"/>
          <p:cNvSpPr>
            <a:spLocks noGrp="1"/>
          </p:cNvSpPr>
          <p:nvPr>
            <p:ph type="sldNum" sz="quarter" idx="5"/>
          </p:nvPr>
        </p:nvSpPr>
        <p:spPr/>
        <p:txBody>
          <a:bodyPr/>
          <a:lstStyle/>
          <a:p>
            <a:fld id="{94EAC504-B920-45FA-BEB1-C2061F89B906}" type="slidenum">
              <a:rPr lang="en-US" smtClean="0"/>
              <a:t>3</a:t>
            </a:fld>
            <a:endParaRPr lang="en-US"/>
          </a:p>
        </p:txBody>
      </p:sp>
    </p:spTree>
    <p:extLst>
      <p:ext uri="{BB962C8B-B14F-4D97-AF65-F5344CB8AC3E}">
        <p14:creationId xmlns:p14="http://schemas.microsoft.com/office/powerpoint/2010/main" val="309103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can see that there are differences in who do people trust online. However, to the best of our knowledge, there’s no systematic study investigating how do different sources impact people’s trust in online news? It’s also not clear if source effect varies for users from different demographics.</a:t>
            </a:r>
          </a:p>
          <a:p>
            <a:endParaRPr lang="en-US" dirty="0"/>
          </a:p>
        </p:txBody>
      </p:sp>
      <p:sp>
        <p:nvSpPr>
          <p:cNvPr id="4" name="Slide Number Placeholder 3"/>
          <p:cNvSpPr>
            <a:spLocks noGrp="1"/>
          </p:cNvSpPr>
          <p:nvPr>
            <p:ph type="sldNum" sz="quarter" idx="5"/>
          </p:nvPr>
        </p:nvSpPr>
        <p:spPr/>
        <p:txBody>
          <a:bodyPr/>
          <a:lstStyle/>
          <a:p>
            <a:fld id="{94EAC504-B920-45FA-BEB1-C2061F89B906}" type="slidenum">
              <a:rPr lang="en-US" smtClean="0"/>
              <a:t>4</a:t>
            </a:fld>
            <a:endParaRPr lang="en-US"/>
          </a:p>
        </p:txBody>
      </p:sp>
    </p:spTree>
    <p:extLst>
      <p:ext uri="{BB962C8B-B14F-4D97-AF65-F5344CB8AC3E}">
        <p14:creationId xmlns:p14="http://schemas.microsoft.com/office/powerpoint/2010/main" val="789692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study, we focus on rural social media users whose perceptions and needs are usually ignored in the mainstream studies related to misinformation.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location of our study in India, much of the growth of the Internet is now driven by rural users as urban users seems to have hit a plateau. Now, most of these new users are also first time Internet users and thus, susceptible to the harms of misinformation that often led to communal violence.</a:t>
            </a:r>
          </a:p>
        </p:txBody>
      </p:sp>
      <p:sp>
        <p:nvSpPr>
          <p:cNvPr id="4" name="Slide Number Placeholder 3"/>
          <p:cNvSpPr>
            <a:spLocks noGrp="1"/>
          </p:cNvSpPr>
          <p:nvPr>
            <p:ph type="sldNum" sz="quarter" idx="5"/>
          </p:nvPr>
        </p:nvSpPr>
        <p:spPr/>
        <p:txBody>
          <a:bodyPr/>
          <a:lstStyle/>
          <a:p>
            <a:fld id="{94EAC504-B920-45FA-BEB1-C2061F89B906}" type="slidenum">
              <a:rPr lang="en-US" smtClean="0"/>
              <a:t>5</a:t>
            </a:fld>
            <a:endParaRPr lang="en-US"/>
          </a:p>
        </p:txBody>
      </p:sp>
    </p:spTree>
    <p:extLst>
      <p:ext uri="{BB962C8B-B14F-4D97-AF65-F5344CB8AC3E}">
        <p14:creationId xmlns:p14="http://schemas.microsoft.com/office/powerpoint/2010/main" val="4045862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to understand what drives people’s trust in online news we broadly ask three research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Do social media users in rural and urban areas perceive credible and fake posts differently?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 do source effects impact their trust in credible and fake posts?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 do source effects impact their attitude towards sharing credible and fake posts?</a:t>
            </a:r>
          </a:p>
          <a:p>
            <a:endParaRPr lang="en-US" dirty="0"/>
          </a:p>
        </p:txBody>
      </p:sp>
      <p:sp>
        <p:nvSpPr>
          <p:cNvPr id="4" name="Slide Number Placeholder 3"/>
          <p:cNvSpPr>
            <a:spLocks noGrp="1"/>
          </p:cNvSpPr>
          <p:nvPr>
            <p:ph type="sldNum" sz="quarter" idx="5"/>
          </p:nvPr>
        </p:nvSpPr>
        <p:spPr/>
        <p:txBody>
          <a:bodyPr/>
          <a:lstStyle/>
          <a:p>
            <a:fld id="{94EAC504-B920-45FA-BEB1-C2061F89B906}" type="slidenum">
              <a:rPr lang="en-US" smtClean="0"/>
              <a:t>6</a:t>
            </a:fld>
            <a:endParaRPr lang="en-US"/>
          </a:p>
        </p:txBody>
      </p:sp>
    </p:spTree>
    <p:extLst>
      <p:ext uri="{BB962C8B-B14F-4D97-AF65-F5344CB8AC3E}">
        <p14:creationId xmlns:p14="http://schemas.microsoft.com/office/powerpoint/2010/main" val="1697189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conducted a quantitative experiment with 319 urban and 159 rural social media users in India</a:t>
            </a:r>
          </a:p>
          <a:p>
            <a:r>
              <a:rPr lang="en-US" dirty="0"/>
              <a:t>We showed 6 credible and 3 fake posts to all of our participants.</a:t>
            </a:r>
          </a:p>
          <a:p>
            <a:r>
              <a:rPr lang="en-US" dirty="0"/>
              <a:t>In the baseline, we displayed Facebook posts with redacted username and profile photo.</a:t>
            </a:r>
          </a:p>
          <a:p>
            <a:r>
              <a:rPr lang="en-US" dirty="0"/>
              <a:t>We included 6 different sources in our test case. These are: Stranger, Friend, Family, News media, Journalists, and Celebrity.</a:t>
            </a:r>
          </a:p>
        </p:txBody>
      </p:sp>
      <p:sp>
        <p:nvSpPr>
          <p:cNvPr id="4" name="Slide Number Placeholder 3"/>
          <p:cNvSpPr>
            <a:spLocks noGrp="1"/>
          </p:cNvSpPr>
          <p:nvPr>
            <p:ph type="sldNum" sz="quarter" idx="5"/>
          </p:nvPr>
        </p:nvSpPr>
        <p:spPr/>
        <p:txBody>
          <a:bodyPr/>
          <a:lstStyle/>
          <a:p>
            <a:fld id="{94EAC504-B920-45FA-BEB1-C2061F89B906}" type="slidenum">
              <a:rPr lang="en-US" smtClean="0"/>
              <a:t>7</a:t>
            </a:fld>
            <a:endParaRPr lang="en-US"/>
          </a:p>
        </p:txBody>
      </p:sp>
    </p:spTree>
    <p:extLst>
      <p:ext uri="{BB962C8B-B14F-4D97-AF65-F5344CB8AC3E}">
        <p14:creationId xmlns:p14="http://schemas.microsoft.com/office/powerpoint/2010/main" val="24526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showed same posts to our participants in all source conditions. For example, this is a sample post that was shown to the users in Celebrity and News Media source condition.</a:t>
            </a:r>
          </a:p>
        </p:txBody>
      </p:sp>
      <p:sp>
        <p:nvSpPr>
          <p:cNvPr id="4" name="Slide Number Placeholder 3"/>
          <p:cNvSpPr>
            <a:spLocks noGrp="1"/>
          </p:cNvSpPr>
          <p:nvPr>
            <p:ph type="sldNum" sz="quarter" idx="5"/>
          </p:nvPr>
        </p:nvSpPr>
        <p:spPr/>
        <p:txBody>
          <a:bodyPr/>
          <a:lstStyle/>
          <a:p>
            <a:fld id="{94EAC504-B920-45FA-BEB1-C2061F89B906}" type="slidenum">
              <a:rPr lang="en-US" smtClean="0"/>
              <a:t>8</a:t>
            </a:fld>
            <a:endParaRPr lang="en-US"/>
          </a:p>
        </p:txBody>
      </p:sp>
    </p:spTree>
    <p:extLst>
      <p:ext uri="{BB962C8B-B14F-4D97-AF65-F5344CB8AC3E}">
        <p14:creationId xmlns:p14="http://schemas.microsoft.com/office/powerpoint/2010/main" val="1596717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post, we asked our participants:</a:t>
            </a:r>
          </a:p>
          <a:p>
            <a:pPr marL="342900" indent="-342900">
              <a:buFont typeface="Arial" panose="020B0604020202020204" pitchFamily="34" charset="0"/>
              <a:buChar char="•"/>
            </a:pPr>
            <a:r>
              <a:rPr lang="en-US" sz="2400" dirty="0"/>
              <a:t>How much they trusted the post?</a:t>
            </a:r>
          </a:p>
          <a:p>
            <a:pPr marL="342900" indent="-342900">
              <a:buFont typeface="Arial" panose="020B0604020202020204" pitchFamily="34" charset="0"/>
              <a:buChar char="•"/>
            </a:pPr>
            <a:r>
              <a:rPr lang="en-US" sz="2400" dirty="0"/>
              <a:t>Will they share the post or not?</a:t>
            </a:r>
          </a:p>
          <a:p>
            <a:pPr marL="342900" indent="-342900">
              <a:buFont typeface="Arial" panose="020B0604020202020204" pitchFamily="34" charset="0"/>
              <a:buChar char="•"/>
            </a:pPr>
            <a:r>
              <a:rPr lang="en-US" sz="2400" dirty="0"/>
              <a:t>If yes, with whom will they share the post?</a:t>
            </a:r>
          </a:p>
          <a:p>
            <a:pPr marL="800100" lvl="1" indent="-342900">
              <a:buFont typeface="Arial" panose="020B0604020202020204" pitchFamily="34" charset="0"/>
              <a:buChar char="•"/>
            </a:pPr>
            <a:r>
              <a:rPr lang="en-US" sz="2400" dirty="0"/>
              <a:t>Public, Friends, Friends except, Specific friends</a:t>
            </a:r>
          </a:p>
          <a:p>
            <a:pPr marL="800100" lvl="1" indent="-342900">
              <a:buFont typeface="Arial" panose="020B0604020202020204" pitchFamily="34" charset="0"/>
              <a:buChar char="•"/>
            </a:pPr>
            <a:endParaRPr lang="en-US" sz="2400" dirty="0"/>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dirty="0"/>
              <a:t>For more details of our implementation, please check the Methods section of the paper.</a:t>
            </a:r>
          </a:p>
          <a:p>
            <a:pPr marL="457200" lvl="1" indent="0">
              <a:buFont typeface="Arial" panose="020B0604020202020204" pitchFamily="34" charset="0"/>
              <a:buNone/>
            </a:pPr>
            <a:endParaRPr lang="en-US" sz="2400" dirty="0"/>
          </a:p>
          <a:p>
            <a:endParaRPr lang="en-US" dirty="0"/>
          </a:p>
        </p:txBody>
      </p:sp>
      <p:sp>
        <p:nvSpPr>
          <p:cNvPr id="4" name="Slide Number Placeholder 3"/>
          <p:cNvSpPr>
            <a:spLocks noGrp="1"/>
          </p:cNvSpPr>
          <p:nvPr>
            <p:ph type="sldNum" sz="quarter" idx="5"/>
          </p:nvPr>
        </p:nvSpPr>
        <p:spPr/>
        <p:txBody>
          <a:bodyPr/>
          <a:lstStyle/>
          <a:p>
            <a:fld id="{94EAC504-B920-45FA-BEB1-C2061F89B906}" type="slidenum">
              <a:rPr lang="en-US" smtClean="0"/>
              <a:t>9</a:t>
            </a:fld>
            <a:endParaRPr lang="en-US"/>
          </a:p>
        </p:txBody>
      </p:sp>
    </p:spTree>
    <p:extLst>
      <p:ext uri="{BB962C8B-B14F-4D97-AF65-F5344CB8AC3E}">
        <p14:creationId xmlns:p14="http://schemas.microsoft.com/office/powerpoint/2010/main" val="2942215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9DF3-D364-46D5-9BC2-68933E5C7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B5FD68B-DFAD-4D9E-A6E2-23AF8997BD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5A4C25-5C83-489D-821C-1D0541CB8568}"/>
              </a:ext>
            </a:extLst>
          </p:cNvPr>
          <p:cNvSpPr>
            <a:spLocks noGrp="1"/>
          </p:cNvSpPr>
          <p:nvPr>
            <p:ph type="dt" sz="half" idx="10"/>
          </p:nvPr>
        </p:nvSpPr>
        <p:spPr/>
        <p:txBody>
          <a:bodyPr/>
          <a:lstStyle/>
          <a:p>
            <a:fld id="{C5A51DBD-4D17-4269-977C-A4867060FCB6}" type="datetime1">
              <a:rPr lang="en-US" smtClean="0"/>
              <a:t>9/25/2022</a:t>
            </a:fld>
            <a:endParaRPr lang="en-US"/>
          </a:p>
        </p:txBody>
      </p:sp>
      <p:sp>
        <p:nvSpPr>
          <p:cNvPr id="5" name="Footer Placeholder 4">
            <a:extLst>
              <a:ext uri="{FF2B5EF4-FFF2-40B4-BE49-F238E27FC236}">
                <a16:creationId xmlns:a16="http://schemas.microsoft.com/office/drawing/2014/main" id="{E54A2305-F853-4356-B92B-9992B536DCCD}"/>
              </a:ext>
            </a:extLst>
          </p:cNvPr>
          <p:cNvSpPr>
            <a:spLocks noGrp="1"/>
          </p:cNvSpPr>
          <p:nvPr>
            <p:ph type="ftr" sz="quarter" idx="11"/>
          </p:nvPr>
        </p:nvSpPr>
        <p:spPr/>
        <p:txBody>
          <a:bodyPr/>
          <a:lstStyle/>
          <a:p>
            <a:r>
              <a:rPr lang="en-US"/>
              <a:t>Cornell University</a:t>
            </a:r>
          </a:p>
        </p:txBody>
      </p:sp>
      <p:sp>
        <p:nvSpPr>
          <p:cNvPr id="6" name="Slide Number Placeholder 5">
            <a:extLst>
              <a:ext uri="{FF2B5EF4-FFF2-40B4-BE49-F238E27FC236}">
                <a16:creationId xmlns:a16="http://schemas.microsoft.com/office/drawing/2014/main" id="{62F59283-63FE-4230-BF77-FCE44C446C96}"/>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1067236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112F-9627-4B83-95FD-CC36AD9EB9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F0F00D-60A3-473E-A4A6-562028D61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4CB2B-6276-4047-8629-92D3CFD30EC1}"/>
              </a:ext>
            </a:extLst>
          </p:cNvPr>
          <p:cNvSpPr>
            <a:spLocks noGrp="1"/>
          </p:cNvSpPr>
          <p:nvPr>
            <p:ph type="dt" sz="half" idx="10"/>
          </p:nvPr>
        </p:nvSpPr>
        <p:spPr/>
        <p:txBody>
          <a:bodyPr/>
          <a:lstStyle/>
          <a:p>
            <a:fld id="{190850F9-C237-435E-B19D-EEEB5B3F3CFA}" type="datetime1">
              <a:rPr lang="en-US" smtClean="0"/>
              <a:t>9/25/2022</a:t>
            </a:fld>
            <a:endParaRPr lang="en-US"/>
          </a:p>
        </p:txBody>
      </p:sp>
      <p:sp>
        <p:nvSpPr>
          <p:cNvPr id="5" name="Footer Placeholder 4">
            <a:extLst>
              <a:ext uri="{FF2B5EF4-FFF2-40B4-BE49-F238E27FC236}">
                <a16:creationId xmlns:a16="http://schemas.microsoft.com/office/drawing/2014/main" id="{B48E2E17-224E-4F00-AE4F-2A9593A41398}"/>
              </a:ext>
            </a:extLst>
          </p:cNvPr>
          <p:cNvSpPr>
            <a:spLocks noGrp="1"/>
          </p:cNvSpPr>
          <p:nvPr>
            <p:ph type="ftr" sz="quarter" idx="11"/>
          </p:nvPr>
        </p:nvSpPr>
        <p:spPr/>
        <p:txBody>
          <a:bodyPr/>
          <a:lstStyle/>
          <a:p>
            <a:r>
              <a:rPr lang="en-US"/>
              <a:t>Cornell University</a:t>
            </a:r>
          </a:p>
        </p:txBody>
      </p:sp>
      <p:sp>
        <p:nvSpPr>
          <p:cNvPr id="6" name="Slide Number Placeholder 5">
            <a:extLst>
              <a:ext uri="{FF2B5EF4-FFF2-40B4-BE49-F238E27FC236}">
                <a16:creationId xmlns:a16="http://schemas.microsoft.com/office/drawing/2014/main" id="{AF4A347A-9520-4901-B947-1379FA9A0E73}"/>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4224292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699047-6207-473C-A46C-CC61A83C0B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D00E62-891A-4827-B7AE-243458E390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B08EE-3435-4CA9-A3EC-719CAA7C084D}"/>
              </a:ext>
            </a:extLst>
          </p:cNvPr>
          <p:cNvSpPr>
            <a:spLocks noGrp="1"/>
          </p:cNvSpPr>
          <p:nvPr>
            <p:ph type="dt" sz="half" idx="10"/>
          </p:nvPr>
        </p:nvSpPr>
        <p:spPr/>
        <p:txBody>
          <a:bodyPr/>
          <a:lstStyle/>
          <a:p>
            <a:fld id="{EE78C792-93C9-44F8-BC8E-4FFB5CBC5530}" type="datetime1">
              <a:rPr lang="en-US" smtClean="0"/>
              <a:t>9/25/2022</a:t>
            </a:fld>
            <a:endParaRPr lang="en-US"/>
          </a:p>
        </p:txBody>
      </p:sp>
      <p:sp>
        <p:nvSpPr>
          <p:cNvPr id="5" name="Footer Placeholder 4">
            <a:extLst>
              <a:ext uri="{FF2B5EF4-FFF2-40B4-BE49-F238E27FC236}">
                <a16:creationId xmlns:a16="http://schemas.microsoft.com/office/drawing/2014/main" id="{079A1B2C-4644-49C5-8482-6E35532E6CDC}"/>
              </a:ext>
            </a:extLst>
          </p:cNvPr>
          <p:cNvSpPr>
            <a:spLocks noGrp="1"/>
          </p:cNvSpPr>
          <p:nvPr>
            <p:ph type="ftr" sz="quarter" idx="11"/>
          </p:nvPr>
        </p:nvSpPr>
        <p:spPr/>
        <p:txBody>
          <a:bodyPr/>
          <a:lstStyle/>
          <a:p>
            <a:r>
              <a:rPr lang="en-US"/>
              <a:t>Cornell University</a:t>
            </a:r>
          </a:p>
        </p:txBody>
      </p:sp>
      <p:sp>
        <p:nvSpPr>
          <p:cNvPr id="6" name="Slide Number Placeholder 5">
            <a:extLst>
              <a:ext uri="{FF2B5EF4-FFF2-40B4-BE49-F238E27FC236}">
                <a16:creationId xmlns:a16="http://schemas.microsoft.com/office/drawing/2014/main" id="{785F8EA8-75B1-4A87-95D0-0E9CFBD06E06}"/>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394480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A670-AEA5-4331-B048-C34FBD25B4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353D38-8721-41B2-B038-F4DA09A51C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EE089-9A96-4BE1-9EBE-9AEB22267093}"/>
              </a:ext>
            </a:extLst>
          </p:cNvPr>
          <p:cNvSpPr>
            <a:spLocks noGrp="1"/>
          </p:cNvSpPr>
          <p:nvPr>
            <p:ph type="dt" sz="half" idx="10"/>
          </p:nvPr>
        </p:nvSpPr>
        <p:spPr/>
        <p:txBody>
          <a:bodyPr/>
          <a:lstStyle/>
          <a:p>
            <a:fld id="{85584668-3076-4A0F-9E52-6463496369B3}" type="datetime1">
              <a:rPr lang="en-US" smtClean="0"/>
              <a:t>9/25/2022</a:t>
            </a:fld>
            <a:endParaRPr lang="en-US"/>
          </a:p>
        </p:txBody>
      </p:sp>
      <p:sp>
        <p:nvSpPr>
          <p:cNvPr id="5" name="Footer Placeholder 4">
            <a:extLst>
              <a:ext uri="{FF2B5EF4-FFF2-40B4-BE49-F238E27FC236}">
                <a16:creationId xmlns:a16="http://schemas.microsoft.com/office/drawing/2014/main" id="{C9720CBB-F1B1-42B8-8471-1089047B599B}"/>
              </a:ext>
            </a:extLst>
          </p:cNvPr>
          <p:cNvSpPr>
            <a:spLocks noGrp="1"/>
          </p:cNvSpPr>
          <p:nvPr>
            <p:ph type="ftr" sz="quarter" idx="11"/>
          </p:nvPr>
        </p:nvSpPr>
        <p:spPr/>
        <p:txBody>
          <a:bodyPr/>
          <a:lstStyle/>
          <a:p>
            <a:r>
              <a:rPr lang="en-US"/>
              <a:t>Cornell University</a:t>
            </a:r>
          </a:p>
        </p:txBody>
      </p:sp>
      <p:sp>
        <p:nvSpPr>
          <p:cNvPr id="6" name="Slide Number Placeholder 5">
            <a:extLst>
              <a:ext uri="{FF2B5EF4-FFF2-40B4-BE49-F238E27FC236}">
                <a16:creationId xmlns:a16="http://schemas.microsoft.com/office/drawing/2014/main" id="{9905E6CE-B9EC-4559-B25C-91E9C7DA625F}"/>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3069477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A746-9B31-417B-8DB5-A6B98AEC1D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D27F10-74A4-40E4-B71B-7F651D029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6E785-E4BD-4BF9-BA9B-85CFD7210898}"/>
              </a:ext>
            </a:extLst>
          </p:cNvPr>
          <p:cNvSpPr>
            <a:spLocks noGrp="1"/>
          </p:cNvSpPr>
          <p:nvPr>
            <p:ph type="dt" sz="half" idx="10"/>
          </p:nvPr>
        </p:nvSpPr>
        <p:spPr/>
        <p:txBody>
          <a:bodyPr/>
          <a:lstStyle/>
          <a:p>
            <a:fld id="{2495584C-37D1-4815-BBDA-AD3F80E4DE84}" type="datetime1">
              <a:rPr lang="en-US" smtClean="0"/>
              <a:t>9/25/2022</a:t>
            </a:fld>
            <a:endParaRPr lang="en-US"/>
          </a:p>
        </p:txBody>
      </p:sp>
      <p:sp>
        <p:nvSpPr>
          <p:cNvPr id="5" name="Footer Placeholder 4">
            <a:extLst>
              <a:ext uri="{FF2B5EF4-FFF2-40B4-BE49-F238E27FC236}">
                <a16:creationId xmlns:a16="http://schemas.microsoft.com/office/drawing/2014/main" id="{F5D5F70F-3A71-40E4-B83A-D2AF9C4A2EE9}"/>
              </a:ext>
            </a:extLst>
          </p:cNvPr>
          <p:cNvSpPr>
            <a:spLocks noGrp="1"/>
          </p:cNvSpPr>
          <p:nvPr>
            <p:ph type="ftr" sz="quarter" idx="11"/>
          </p:nvPr>
        </p:nvSpPr>
        <p:spPr/>
        <p:txBody>
          <a:bodyPr/>
          <a:lstStyle/>
          <a:p>
            <a:r>
              <a:rPr lang="en-US"/>
              <a:t>Cornell University</a:t>
            </a:r>
          </a:p>
        </p:txBody>
      </p:sp>
      <p:sp>
        <p:nvSpPr>
          <p:cNvPr id="6" name="Slide Number Placeholder 5">
            <a:extLst>
              <a:ext uri="{FF2B5EF4-FFF2-40B4-BE49-F238E27FC236}">
                <a16:creationId xmlns:a16="http://schemas.microsoft.com/office/drawing/2014/main" id="{D824360A-0648-4F0A-8829-071A6B15D596}"/>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1234097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D34F7-C2A2-4CC5-8EBF-EFC100715D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837B4-7BCF-4329-B544-F27190734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80D1B-EB86-4468-8156-BE2144332E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E5E425-C7A1-4086-9275-1387589E72ED}"/>
              </a:ext>
            </a:extLst>
          </p:cNvPr>
          <p:cNvSpPr>
            <a:spLocks noGrp="1"/>
          </p:cNvSpPr>
          <p:nvPr>
            <p:ph type="dt" sz="half" idx="10"/>
          </p:nvPr>
        </p:nvSpPr>
        <p:spPr/>
        <p:txBody>
          <a:bodyPr/>
          <a:lstStyle/>
          <a:p>
            <a:fld id="{6AE1E549-612E-4F8A-8127-5D3E1F3E4864}" type="datetime1">
              <a:rPr lang="en-US" smtClean="0"/>
              <a:t>9/25/2022</a:t>
            </a:fld>
            <a:endParaRPr lang="en-US"/>
          </a:p>
        </p:txBody>
      </p:sp>
      <p:sp>
        <p:nvSpPr>
          <p:cNvPr id="6" name="Footer Placeholder 5">
            <a:extLst>
              <a:ext uri="{FF2B5EF4-FFF2-40B4-BE49-F238E27FC236}">
                <a16:creationId xmlns:a16="http://schemas.microsoft.com/office/drawing/2014/main" id="{418ECC5B-A590-4CD5-9BFA-3FEF9A1577EB}"/>
              </a:ext>
            </a:extLst>
          </p:cNvPr>
          <p:cNvSpPr>
            <a:spLocks noGrp="1"/>
          </p:cNvSpPr>
          <p:nvPr>
            <p:ph type="ftr" sz="quarter" idx="11"/>
          </p:nvPr>
        </p:nvSpPr>
        <p:spPr/>
        <p:txBody>
          <a:bodyPr/>
          <a:lstStyle/>
          <a:p>
            <a:r>
              <a:rPr lang="en-US"/>
              <a:t>Cornell University</a:t>
            </a:r>
          </a:p>
        </p:txBody>
      </p:sp>
      <p:sp>
        <p:nvSpPr>
          <p:cNvPr id="7" name="Slide Number Placeholder 6">
            <a:extLst>
              <a:ext uri="{FF2B5EF4-FFF2-40B4-BE49-F238E27FC236}">
                <a16:creationId xmlns:a16="http://schemas.microsoft.com/office/drawing/2014/main" id="{68EAE121-F211-42F4-A699-CC12D10F3C12}"/>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3329084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F3DC-3A80-498E-A17E-DF5B18D313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094E3-FA4A-4DEC-8383-873EAD5161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AC0C46-DD54-4186-86AD-04AB96E27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0F36AD-9404-4C6F-9EC2-3F6380333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AC862F-CB3E-4C37-90FA-CBC026E8A4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F92832-D598-4721-A0AA-9E9007041C05}"/>
              </a:ext>
            </a:extLst>
          </p:cNvPr>
          <p:cNvSpPr>
            <a:spLocks noGrp="1"/>
          </p:cNvSpPr>
          <p:nvPr>
            <p:ph type="dt" sz="half" idx="10"/>
          </p:nvPr>
        </p:nvSpPr>
        <p:spPr/>
        <p:txBody>
          <a:bodyPr/>
          <a:lstStyle/>
          <a:p>
            <a:fld id="{11A1201A-0068-4A65-8050-33621347969A}" type="datetime1">
              <a:rPr lang="en-US" smtClean="0"/>
              <a:t>9/25/2022</a:t>
            </a:fld>
            <a:endParaRPr lang="en-US"/>
          </a:p>
        </p:txBody>
      </p:sp>
      <p:sp>
        <p:nvSpPr>
          <p:cNvPr id="8" name="Footer Placeholder 7">
            <a:extLst>
              <a:ext uri="{FF2B5EF4-FFF2-40B4-BE49-F238E27FC236}">
                <a16:creationId xmlns:a16="http://schemas.microsoft.com/office/drawing/2014/main" id="{D5E5C3D9-4095-4CB3-ACA2-44F58CE3E401}"/>
              </a:ext>
            </a:extLst>
          </p:cNvPr>
          <p:cNvSpPr>
            <a:spLocks noGrp="1"/>
          </p:cNvSpPr>
          <p:nvPr>
            <p:ph type="ftr" sz="quarter" idx="11"/>
          </p:nvPr>
        </p:nvSpPr>
        <p:spPr/>
        <p:txBody>
          <a:bodyPr/>
          <a:lstStyle/>
          <a:p>
            <a:r>
              <a:rPr lang="en-US"/>
              <a:t>Cornell University</a:t>
            </a:r>
          </a:p>
        </p:txBody>
      </p:sp>
      <p:sp>
        <p:nvSpPr>
          <p:cNvPr id="9" name="Slide Number Placeholder 8">
            <a:extLst>
              <a:ext uri="{FF2B5EF4-FFF2-40B4-BE49-F238E27FC236}">
                <a16:creationId xmlns:a16="http://schemas.microsoft.com/office/drawing/2014/main" id="{72EF7F09-4B7D-4C81-97BB-E334E0E54006}"/>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3330454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079D-8CA6-4805-A74E-6C98ED2004F7}"/>
              </a:ext>
            </a:extLst>
          </p:cNvPr>
          <p:cNvSpPr>
            <a:spLocks noGrp="1"/>
          </p:cNvSpPr>
          <p:nvPr>
            <p:ph type="title"/>
          </p:nvPr>
        </p:nvSpPr>
        <p:spPr>
          <a:xfrm>
            <a:off x="838200" y="1"/>
            <a:ext cx="10515600" cy="705678"/>
          </a:xfrm>
        </p:spPr>
        <p:txBody>
          <a:bodyPr>
            <a:normAutofit/>
          </a:bodyPr>
          <a:lstStyle>
            <a:lvl1pPr algn="ctr">
              <a:defRPr sz="3200">
                <a:latin typeface="+mn-lt"/>
                <a:cs typeface="Arial" panose="020B0604020202020204" pitchFamily="34" charset="0"/>
              </a:defRPr>
            </a:lvl1pPr>
          </a:lstStyle>
          <a:p>
            <a:r>
              <a:rPr lang="en-US" dirty="0"/>
              <a:t>Click to edit Master title style</a:t>
            </a:r>
          </a:p>
        </p:txBody>
      </p:sp>
      <p:sp>
        <p:nvSpPr>
          <p:cNvPr id="6" name="Rectangle 5">
            <a:extLst>
              <a:ext uri="{FF2B5EF4-FFF2-40B4-BE49-F238E27FC236}">
                <a16:creationId xmlns:a16="http://schemas.microsoft.com/office/drawing/2014/main" id="{50CD642C-C14F-48DD-B6F2-D469D8D18AC1}"/>
              </a:ext>
            </a:extLst>
          </p:cNvPr>
          <p:cNvSpPr/>
          <p:nvPr userDrawn="1"/>
        </p:nvSpPr>
        <p:spPr>
          <a:xfrm>
            <a:off x="0" y="6056422"/>
            <a:ext cx="12192000" cy="76955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Slide Number Placeholder 4">
            <a:extLst>
              <a:ext uri="{FF2B5EF4-FFF2-40B4-BE49-F238E27FC236}">
                <a16:creationId xmlns:a16="http://schemas.microsoft.com/office/drawing/2014/main" id="{C68D4637-C413-4753-99A4-C068AD3EF3A3}"/>
              </a:ext>
            </a:extLst>
          </p:cNvPr>
          <p:cNvSpPr>
            <a:spLocks noGrp="1"/>
          </p:cNvSpPr>
          <p:nvPr>
            <p:ph type="sldNum" sz="quarter" idx="12"/>
          </p:nvPr>
        </p:nvSpPr>
        <p:spPr>
          <a:xfrm>
            <a:off x="11063906" y="6255692"/>
            <a:ext cx="906026" cy="383449"/>
          </a:xfrm>
        </p:spPr>
        <p:txBody>
          <a:bodyPr/>
          <a:lstStyle>
            <a:lvl1pPr algn="l">
              <a:defRPr sz="2400">
                <a:solidFill>
                  <a:schemeClr val="bg1"/>
                </a:solidFill>
                <a:latin typeface="+mn-lt"/>
                <a:cs typeface="Arial" panose="020B0604020202020204" pitchFamily="34" charset="0"/>
              </a:defRPr>
            </a:lvl1pPr>
          </a:lstStyle>
          <a:p>
            <a:fld id="{208EB36C-0269-4D04-B405-DF2C1E6DF443}" type="slidenum">
              <a:rPr lang="en-US" smtClean="0"/>
              <a:pPr/>
              <a:t>‹#›</a:t>
            </a:fld>
            <a:endParaRPr lang="en-US" dirty="0"/>
          </a:p>
        </p:txBody>
      </p:sp>
      <p:pic>
        <p:nvPicPr>
          <p:cNvPr id="3074" name="Picture 2">
            <a:extLst>
              <a:ext uri="{FF2B5EF4-FFF2-40B4-BE49-F238E27FC236}">
                <a16:creationId xmlns:a16="http://schemas.microsoft.com/office/drawing/2014/main" id="{4F119F87-2819-9706-E543-4B396312176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63885" y="6142539"/>
            <a:ext cx="2930769" cy="597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89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2D950E-07FF-42B3-AD26-C514D6EAD5EC}"/>
              </a:ext>
            </a:extLst>
          </p:cNvPr>
          <p:cNvSpPr>
            <a:spLocks noGrp="1"/>
          </p:cNvSpPr>
          <p:nvPr>
            <p:ph type="dt" sz="half" idx="10"/>
          </p:nvPr>
        </p:nvSpPr>
        <p:spPr/>
        <p:txBody>
          <a:bodyPr/>
          <a:lstStyle/>
          <a:p>
            <a:fld id="{A3ECA535-47F2-4BA3-BF94-133F0403EFDD}" type="datetime1">
              <a:rPr lang="en-US" smtClean="0"/>
              <a:t>9/25/2022</a:t>
            </a:fld>
            <a:endParaRPr lang="en-US"/>
          </a:p>
        </p:txBody>
      </p:sp>
      <p:sp>
        <p:nvSpPr>
          <p:cNvPr id="3" name="Footer Placeholder 2">
            <a:extLst>
              <a:ext uri="{FF2B5EF4-FFF2-40B4-BE49-F238E27FC236}">
                <a16:creationId xmlns:a16="http://schemas.microsoft.com/office/drawing/2014/main" id="{ED83E95B-A1F4-4988-8291-5B5DB6915E05}"/>
              </a:ext>
            </a:extLst>
          </p:cNvPr>
          <p:cNvSpPr>
            <a:spLocks noGrp="1"/>
          </p:cNvSpPr>
          <p:nvPr>
            <p:ph type="ftr" sz="quarter" idx="11"/>
          </p:nvPr>
        </p:nvSpPr>
        <p:spPr/>
        <p:txBody>
          <a:bodyPr/>
          <a:lstStyle/>
          <a:p>
            <a:r>
              <a:rPr lang="en-US"/>
              <a:t>Cornell University</a:t>
            </a:r>
          </a:p>
        </p:txBody>
      </p:sp>
      <p:sp>
        <p:nvSpPr>
          <p:cNvPr id="4" name="Slide Number Placeholder 3">
            <a:extLst>
              <a:ext uri="{FF2B5EF4-FFF2-40B4-BE49-F238E27FC236}">
                <a16:creationId xmlns:a16="http://schemas.microsoft.com/office/drawing/2014/main" id="{EA7CEA78-719F-477F-AA83-FC07412152D0}"/>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2731701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5F80-E570-4B5C-91D4-81B202FF4F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CD3D19-C7A3-4525-9345-BB9B21A4F6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33A2C-218B-4529-BBC5-F4A600B04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F27616-D6B1-4CA0-8501-5113631B1642}"/>
              </a:ext>
            </a:extLst>
          </p:cNvPr>
          <p:cNvSpPr>
            <a:spLocks noGrp="1"/>
          </p:cNvSpPr>
          <p:nvPr>
            <p:ph type="dt" sz="half" idx="10"/>
          </p:nvPr>
        </p:nvSpPr>
        <p:spPr/>
        <p:txBody>
          <a:bodyPr/>
          <a:lstStyle/>
          <a:p>
            <a:fld id="{CC18157F-3168-4F12-833C-9DA840FCECC6}" type="datetime1">
              <a:rPr lang="en-US" smtClean="0"/>
              <a:t>9/25/2022</a:t>
            </a:fld>
            <a:endParaRPr lang="en-US"/>
          </a:p>
        </p:txBody>
      </p:sp>
      <p:sp>
        <p:nvSpPr>
          <p:cNvPr id="6" name="Footer Placeholder 5">
            <a:extLst>
              <a:ext uri="{FF2B5EF4-FFF2-40B4-BE49-F238E27FC236}">
                <a16:creationId xmlns:a16="http://schemas.microsoft.com/office/drawing/2014/main" id="{D69C3760-2613-4921-B86C-D6E2E868DD07}"/>
              </a:ext>
            </a:extLst>
          </p:cNvPr>
          <p:cNvSpPr>
            <a:spLocks noGrp="1"/>
          </p:cNvSpPr>
          <p:nvPr>
            <p:ph type="ftr" sz="quarter" idx="11"/>
          </p:nvPr>
        </p:nvSpPr>
        <p:spPr/>
        <p:txBody>
          <a:bodyPr/>
          <a:lstStyle/>
          <a:p>
            <a:r>
              <a:rPr lang="en-US"/>
              <a:t>Cornell University</a:t>
            </a:r>
          </a:p>
        </p:txBody>
      </p:sp>
      <p:sp>
        <p:nvSpPr>
          <p:cNvPr id="7" name="Slide Number Placeholder 6">
            <a:extLst>
              <a:ext uri="{FF2B5EF4-FFF2-40B4-BE49-F238E27FC236}">
                <a16:creationId xmlns:a16="http://schemas.microsoft.com/office/drawing/2014/main" id="{EC92D65A-A765-4111-963A-2523454122E4}"/>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3051235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5F0A4-C0D9-47E2-8246-0D1F8BA1F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745E66-7F66-430D-9096-B18A138AA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C3C1CA-5E8E-4870-A850-101B096BB1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A7F20D-7D85-43BA-87E9-09974E0D9B82}"/>
              </a:ext>
            </a:extLst>
          </p:cNvPr>
          <p:cNvSpPr>
            <a:spLocks noGrp="1"/>
          </p:cNvSpPr>
          <p:nvPr>
            <p:ph type="dt" sz="half" idx="10"/>
          </p:nvPr>
        </p:nvSpPr>
        <p:spPr/>
        <p:txBody>
          <a:bodyPr/>
          <a:lstStyle/>
          <a:p>
            <a:fld id="{B5EEC657-ACF1-4DBA-991D-5C484C1567A1}" type="datetime1">
              <a:rPr lang="en-US" smtClean="0"/>
              <a:t>9/25/2022</a:t>
            </a:fld>
            <a:endParaRPr lang="en-US"/>
          </a:p>
        </p:txBody>
      </p:sp>
      <p:sp>
        <p:nvSpPr>
          <p:cNvPr id="6" name="Footer Placeholder 5">
            <a:extLst>
              <a:ext uri="{FF2B5EF4-FFF2-40B4-BE49-F238E27FC236}">
                <a16:creationId xmlns:a16="http://schemas.microsoft.com/office/drawing/2014/main" id="{697D92CC-B763-4DB2-BADB-C45236B9A9E2}"/>
              </a:ext>
            </a:extLst>
          </p:cNvPr>
          <p:cNvSpPr>
            <a:spLocks noGrp="1"/>
          </p:cNvSpPr>
          <p:nvPr>
            <p:ph type="ftr" sz="quarter" idx="11"/>
          </p:nvPr>
        </p:nvSpPr>
        <p:spPr/>
        <p:txBody>
          <a:bodyPr/>
          <a:lstStyle/>
          <a:p>
            <a:r>
              <a:rPr lang="en-US"/>
              <a:t>Cornell University</a:t>
            </a:r>
          </a:p>
        </p:txBody>
      </p:sp>
      <p:sp>
        <p:nvSpPr>
          <p:cNvPr id="7" name="Slide Number Placeholder 6">
            <a:extLst>
              <a:ext uri="{FF2B5EF4-FFF2-40B4-BE49-F238E27FC236}">
                <a16:creationId xmlns:a16="http://schemas.microsoft.com/office/drawing/2014/main" id="{DCE111DF-773A-4DB1-AD0A-0C15714A2B3D}"/>
              </a:ext>
            </a:extLst>
          </p:cNvPr>
          <p:cNvSpPr>
            <a:spLocks noGrp="1"/>
          </p:cNvSpPr>
          <p:nvPr>
            <p:ph type="sldNum" sz="quarter" idx="12"/>
          </p:nvPr>
        </p:nvSpPr>
        <p:spPr/>
        <p:txBody>
          <a:bodyPr/>
          <a:lstStyle/>
          <a:p>
            <a:fld id="{208EB36C-0269-4D04-B405-DF2C1E6DF443}" type="slidenum">
              <a:rPr lang="en-US" smtClean="0"/>
              <a:t>‹#›</a:t>
            </a:fld>
            <a:endParaRPr lang="en-US"/>
          </a:p>
        </p:txBody>
      </p:sp>
    </p:spTree>
    <p:extLst>
      <p:ext uri="{BB962C8B-B14F-4D97-AF65-F5344CB8AC3E}">
        <p14:creationId xmlns:p14="http://schemas.microsoft.com/office/powerpoint/2010/main" val="705210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99FE4-C958-4AC8-A748-F8A67A2B28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D21D3F-F9F0-45DE-B227-00BF63A806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940FF-36D4-4BD5-9146-CB162516D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CA777-BB27-473E-8473-2B373603B6A3}" type="datetime1">
              <a:rPr lang="en-US" smtClean="0"/>
              <a:t>9/25/2022</a:t>
            </a:fld>
            <a:endParaRPr lang="en-US"/>
          </a:p>
        </p:txBody>
      </p:sp>
      <p:sp>
        <p:nvSpPr>
          <p:cNvPr id="5" name="Footer Placeholder 4">
            <a:extLst>
              <a:ext uri="{FF2B5EF4-FFF2-40B4-BE49-F238E27FC236}">
                <a16:creationId xmlns:a16="http://schemas.microsoft.com/office/drawing/2014/main" id="{DE48B7D5-CF4E-4FF4-98C3-47D3B9DE6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Cornell University</a:t>
            </a:r>
          </a:p>
        </p:txBody>
      </p:sp>
      <p:sp>
        <p:nvSpPr>
          <p:cNvPr id="6" name="Slide Number Placeholder 5">
            <a:extLst>
              <a:ext uri="{FF2B5EF4-FFF2-40B4-BE49-F238E27FC236}">
                <a16:creationId xmlns:a16="http://schemas.microsoft.com/office/drawing/2014/main" id="{CF15DC39-9FD9-4852-BE0E-D607815862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8EB36C-0269-4D04-B405-DF2C1E6DF443}" type="slidenum">
              <a:rPr lang="en-US" smtClean="0"/>
              <a:t>‹#›</a:t>
            </a:fld>
            <a:endParaRPr lang="en-US"/>
          </a:p>
        </p:txBody>
      </p:sp>
    </p:spTree>
    <p:extLst>
      <p:ext uri="{BB962C8B-B14F-4D97-AF65-F5344CB8AC3E}">
        <p14:creationId xmlns:p14="http://schemas.microsoft.com/office/powerpoint/2010/main" val="135360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1.png"/><Relationship Id="rId7" Type="http://schemas.openxmlformats.org/officeDocument/2006/relationships/image" Target="../media/image32.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4.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5.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7.png"/><Relationship Id="rId5" Type="http://schemas.openxmlformats.org/officeDocument/2006/relationships/image" Target="../media/image7.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sv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4.png"/><Relationship Id="rId12"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9.png"/><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image" Target="../media/image7.png"/><Relationship Id="rId4" Type="http://schemas.openxmlformats.org/officeDocument/2006/relationships/image" Target="../media/image22.png"/><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C8B3-E197-46EC-A838-F3AA978DA745}"/>
              </a:ext>
            </a:extLst>
          </p:cNvPr>
          <p:cNvSpPr>
            <a:spLocks noGrp="1"/>
          </p:cNvSpPr>
          <p:nvPr>
            <p:ph type="title"/>
          </p:nvPr>
        </p:nvSpPr>
        <p:spPr>
          <a:xfrm>
            <a:off x="908981" y="213313"/>
            <a:ext cx="10515600" cy="1412239"/>
          </a:xfrm>
        </p:spPr>
        <p:txBody>
          <a:bodyPr>
            <a:noAutofit/>
          </a:bodyPr>
          <a:lstStyle/>
          <a:p>
            <a:r>
              <a:rPr lang="en-US" sz="4000" b="1" dirty="0">
                <a:latin typeface="+mn-lt"/>
              </a:rPr>
              <a:t>Examining Source Effects on Perceptions of Fake News in Rural India</a:t>
            </a:r>
          </a:p>
        </p:txBody>
      </p:sp>
      <p:sp>
        <p:nvSpPr>
          <p:cNvPr id="5" name="Slide Number Placeholder 4">
            <a:extLst>
              <a:ext uri="{FF2B5EF4-FFF2-40B4-BE49-F238E27FC236}">
                <a16:creationId xmlns:a16="http://schemas.microsoft.com/office/drawing/2014/main" id="{532478F4-C720-4EC2-80D6-8A37E0A78992}"/>
              </a:ext>
            </a:extLst>
          </p:cNvPr>
          <p:cNvSpPr>
            <a:spLocks noGrp="1"/>
          </p:cNvSpPr>
          <p:nvPr>
            <p:ph type="sldNum" sz="quarter" idx="12"/>
          </p:nvPr>
        </p:nvSpPr>
        <p:spPr/>
        <p:txBody>
          <a:bodyPr/>
          <a:lstStyle/>
          <a:p>
            <a:fld id="{208EB36C-0269-4D04-B405-DF2C1E6DF443}" type="slidenum">
              <a:rPr lang="en-US" smtClean="0">
                <a:latin typeface="+mn-lt"/>
              </a:rPr>
              <a:pPr/>
              <a:t>1</a:t>
            </a:fld>
            <a:endParaRPr lang="en-US" dirty="0">
              <a:latin typeface="+mn-lt"/>
            </a:endParaRPr>
          </a:p>
        </p:txBody>
      </p:sp>
      <p:sp>
        <p:nvSpPr>
          <p:cNvPr id="6" name="TextBox 5">
            <a:extLst>
              <a:ext uri="{FF2B5EF4-FFF2-40B4-BE49-F238E27FC236}">
                <a16:creationId xmlns:a16="http://schemas.microsoft.com/office/drawing/2014/main" id="{42886CCC-E0F7-4DFD-838D-EC12F78B1BA9}"/>
              </a:ext>
            </a:extLst>
          </p:cNvPr>
          <p:cNvSpPr txBox="1"/>
          <p:nvPr/>
        </p:nvSpPr>
        <p:spPr>
          <a:xfrm>
            <a:off x="1373128" y="5128370"/>
            <a:ext cx="2397760" cy="461665"/>
          </a:xfrm>
          <a:prstGeom prst="rect">
            <a:avLst/>
          </a:prstGeom>
          <a:noFill/>
        </p:spPr>
        <p:txBody>
          <a:bodyPr wrap="square" rtlCol="0">
            <a:spAutoFit/>
          </a:bodyPr>
          <a:lstStyle/>
          <a:p>
            <a:r>
              <a:rPr lang="en-US" sz="2400" dirty="0">
                <a:solidFill>
                  <a:srgbClr val="FF0000"/>
                </a:solidFill>
                <a:cs typeface="Arial" panose="020B0604020202020204" pitchFamily="34" charset="0"/>
              </a:rPr>
              <a:t>Farhana Shahid</a:t>
            </a:r>
          </a:p>
        </p:txBody>
      </p:sp>
      <p:pic>
        <p:nvPicPr>
          <p:cNvPr id="7170" name="Picture 2" descr="Think Social Media GIF by INTO ACTION - Find &amp; Share on GIPHY">
            <a:extLst>
              <a:ext uri="{FF2B5EF4-FFF2-40B4-BE49-F238E27FC236}">
                <a16:creationId xmlns:a16="http://schemas.microsoft.com/office/drawing/2014/main" id="{FD222D18-84E3-437E-97A5-F4582A754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091" y="1716091"/>
            <a:ext cx="1829460" cy="182946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2CF98129-AAA8-06F2-A4B9-A76CFB58D4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3682" y="4058855"/>
            <a:ext cx="1078316" cy="107831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9CBFB01-3AC8-0896-02EB-06E50B6B4F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2663" y="3901787"/>
            <a:ext cx="1078316" cy="107831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6" name="Picture 8" descr="Photo of Aditya Vashistha">
            <a:extLst>
              <a:ext uri="{FF2B5EF4-FFF2-40B4-BE49-F238E27FC236}">
                <a16:creationId xmlns:a16="http://schemas.microsoft.com/office/drawing/2014/main" id="{7DE4B4DA-792D-BB84-EB19-F871C77D538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481" b="26074"/>
          <a:stretch/>
        </p:blipFill>
        <p:spPr bwMode="auto">
          <a:xfrm>
            <a:off x="8921246" y="3870334"/>
            <a:ext cx="1078316" cy="1109769"/>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C515367-10A3-21E1-C633-11E13412AFE9}"/>
              </a:ext>
            </a:extLst>
          </p:cNvPr>
          <p:cNvSpPr txBox="1"/>
          <p:nvPr/>
        </p:nvSpPr>
        <p:spPr>
          <a:xfrm>
            <a:off x="4937091" y="5105506"/>
            <a:ext cx="2397760" cy="461665"/>
          </a:xfrm>
          <a:prstGeom prst="rect">
            <a:avLst/>
          </a:prstGeom>
          <a:noFill/>
        </p:spPr>
        <p:txBody>
          <a:bodyPr wrap="square" rtlCol="0">
            <a:spAutoFit/>
          </a:bodyPr>
          <a:lstStyle/>
          <a:p>
            <a:r>
              <a:rPr lang="en-US" sz="2400" dirty="0" err="1">
                <a:cs typeface="Arial" panose="020B0604020202020204" pitchFamily="34" charset="0"/>
              </a:rPr>
              <a:t>Shrirang</a:t>
            </a:r>
            <a:r>
              <a:rPr lang="en-US" sz="2400" dirty="0">
                <a:cs typeface="Arial" panose="020B0604020202020204" pitchFamily="34" charset="0"/>
              </a:rPr>
              <a:t> Mare</a:t>
            </a:r>
          </a:p>
        </p:txBody>
      </p:sp>
      <p:sp>
        <p:nvSpPr>
          <p:cNvPr id="9" name="TextBox 8">
            <a:extLst>
              <a:ext uri="{FF2B5EF4-FFF2-40B4-BE49-F238E27FC236}">
                <a16:creationId xmlns:a16="http://schemas.microsoft.com/office/drawing/2014/main" id="{ACD4F72F-2E92-7357-DA5C-FF8D471EB674}"/>
              </a:ext>
            </a:extLst>
          </p:cNvPr>
          <p:cNvSpPr txBox="1"/>
          <p:nvPr/>
        </p:nvSpPr>
        <p:spPr>
          <a:xfrm>
            <a:off x="8261524" y="5095002"/>
            <a:ext cx="2397760" cy="461665"/>
          </a:xfrm>
          <a:prstGeom prst="rect">
            <a:avLst/>
          </a:prstGeom>
          <a:noFill/>
        </p:spPr>
        <p:txBody>
          <a:bodyPr wrap="square" rtlCol="0">
            <a:spAutoFit/>
          </a:bodyPr>
          <a:lstStyle/>
          <a:p>
            <a:r>
              <a:rPr lang="en-US" sz="2400" dirty="0">
                <a:cs typeface="Arial" panose="020B0604020202020204" pitchFamily="34" charset="0"/>
              </a:rPr>
              <a:t>Aditya </a:t>
            </a:r>
            <a:r>
              <a:rPr lang="en-US" sz="2400" dirty="0" err="1">
                <a:cs typeface="Arial" panose="020B0604020202020204" pitchFamily="34" charset="0"/>
              </a:rPr>
              <a:t>Vashistha</a:t>
            </a:r>
            <a:endParaRPr lang="en-US" sz="2400" dirty="0">
              <a:cs typeface="Arial" panose="020B0604020202020204" pitchFamily="34" charset="0"/>
            </a:endParaRPr>
          </a:p>
        </p:txBody>
      </p:sp>
    </p:spTree>
    <p:extLst>
      <p:ext uri="{BB962C8B-B14F-4D97-AF65-F5344CB8AC3E}">
        <p14:creationId xmlns:p14="http://schemas.microsoft.com/office/powerpoint/2010/main" val="93311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F5657-174A-4C7F-9F43-B342CF5ACE75}"/>
              </a:ext>
            </a:extLst>
          </p:cNvPr>
          <p:cNvSpPr>
            <a:spLocks noGrp="1"/>
          </p:cNvSpPr>
          <p:nvPr>
            <p:ph type="title"/>
          </p:nvPr>
        </p:nvSpPr>
        <p:spPr>
          <a:xfrm>
            <a:off x="354330" y="243841"/>
            <a:ext cx="11182350" cy="593181"/>
          </a:xfrm>
        </p:spPr>
        <p:txBody>
          <a:bodyPr>
            <a:noAutofit/>
          </a:bodyPr>
          <a:lstStyle/>
          <a:p>
            <a:r>
              <a:rPr lang="en-US" sz="3600" b="1" dirty="0"/>
              <a:t>Differences Between Rural and Urban Social Media Users</a:t>
            </a:r>
          </a:p>
        </p:txBody>
      </p:sp>
      <p:sp>
        <p:nvSpPr>
          <p:cNvPr id="5" name="Slide Number Placeholder 4">
            <a:extLst>
              <a:ext uri="{FF2B5EF4-FFF2-40B4-BE49-F238E27FC236}">
                <a16:creationId xmlns:a16="http://schemas.microsoft.com/office/drawing/2014/main" id="{4EDCDE55-2E2A-41EF-BC28-08BFB1A57DE5}"/>
              </a:ext>
            </a:extLst>
          </p:cNvPr>
          <p:cNvSpPr>
            <a:spLocks noGrp="1"/>
          </p:cNvSpPr>
          <p:nvPr>
            <p:ph type="sldNum" sz="quarter" idx="12"/>
          </p:nvPr>
        </p:nvSpPr>
        <p:spPr/>
        <p:txBody>
          <a:bodyPr/>
          <a:lstStyle/>
          <a:p>
            <a:fld id="{208EB36C-0269-4D04-B405-DF2C1E6DF443}" type="slidenum">
              <a:rPr lang="en-US" smtClean="0"/>
              <a:pPr/>
              <a:t>10</a:t>
            </a:fld>
            <a:endParaRPr lang="en-US" dirty="0"/>
          </a:p>
        </p:txBody>
      </p:sp>
      <p:pic>
        <p:nvPicPr>
          <p:cNvPr id="6" name="Picture 5">
            <a:extLst>
              <a:ext uri="{FF2B5EF4-FFF2-40B4-BE49-F238E27FC236}">
                <a16:creationId xmlns:a16="http://schemas.microsoft.com/office/drawing/2014/main" id="{10F1C0A6-06AE-42B0-B105-D34612F18071}"/>
              </a:ext>
            </a:extLst>
          </p:cNvPr>
          <p:cNvPicPr>
            <a:picLocks noChangeAspect="1"/>
          </p:cNvPicPr>
          <p:nvPr/>
        </p:nvPicPr>
        <p:blipFill rotWithShape="1">
          <a:blip r:embed="rId3"/>
          <a:srcRect l="17542" t="10762" r="17543" b="25086"/>
          <a:stretch/>
        </p:blipFill>
        <p:spPr>
          <a:xfrm>
            <a:off x="5044461" y="1135022"/>
            <a:ext cx="1402080" cy="1385624"/>
          </a:xfrm>
          <a:prstGeom prst="rect">
            <a:avLst/>
          </a:prstGeom>
        </p:spPr>
      </p:pic>
      <p:pic>
        <p:nvPicPr>
          <p:cNvPr id="7" name="Picture 6">
            <a:extLst>
              <a:ext uri="{FF2B5EF4-FFF2-40B4-BE49-F238E27FC236}">
                <a16:creationId xmlns:a16="http://schemas.microsoft.com/office/drawing/2014/main" id="{5E6A9197-3779-4711-A09E-40A1044B6572}"/>
              </a:ext>
            </a:extLst>
          </p:cNvPr>
          <p:cNvPicPr>
            <a:picLocks noChangeAspect="1"/>
          </p:cNvPicPr>
          <p:nvPr/>
        </p:nvPicPr>
        <p:blipFill rotWithShape="1">
          <a:blip r:embed="rId4"/>
          <a:srcRect l="14800" t="4210" r="13581" b="23105"/>
          <a:stretch/>
        </p:blipFill>
        <p:spPr>
          <a:xfrm>
            <a:off x="4363720" y="1795632"/>
            <a:ext cx="680741" cy="690880"/>
          </a:xfrm>
          <a:prstGeom prst="rect">
            <a:avLst/>
          </a:prstGeom>
        </p:spPr>
      </p:pic>
      <p:pic>
        <p:nvPicPr>
          <p:cNvPr id="8" name="Picture 7">
            <a:extLst>
              <a:ext uri="{FF2B5EF4-FFF2-40B4-BE49-F238E27FC236}">
                <a16:creationId xmlns:a16="http://schemas.microsoft.com/office/drawing/2014/main" id="{6AA82030-01D5-4597-9C28-391576D8CABF}"/>
              </a:ext>
            </a:extLst>
          </p:cNvPr>
          <p:cNvPicPr>
            <a:picLocks noChangeAspect="1"/>
          </p:cNvPicPr>
          <p:nvPr/>
        </p:nvPicPr>
        <p:blipFill rotWithShape="1">
          <a:blip r:embed="rId5"/>
          <a:srcRect r="9314" b="19752"/>
          <a:stretch/>
        </p:blipFill>
        <p:spPr>
          <a:xfrm>
            <a:off x="9399510" y="1073516"/>
            <a:ext cx="1634270" cy="1446163"/>
          </a:xfrm>
          <a:prstGeom prst="rect">
            <a:avLst/>
          </a:prstGeom>
        </p:spPr>
      </p:pic>
      <p:pic>
        <p:nvPicPr>
          <p:cNvPr id="9" name="Picture 8">
            <a:extLst>
              <a:ext uri="{FF2B5EF4-FFF2-40B4-BE49-F238E27FC236}">
                <a16:creationId xmlns:a16="http://schemas.microsoft.com/office/drawing/2014/main" id="{509238A4-CDDB-4EED-B057-222143FAA537}"/>
              </a:ext>
            </a:extLst>
          </p:cNvPr>
          <p:cNvPicPr>
            <a:picLocks noChangeAspect="1"/>
          </p:cNvPicPr>
          <p:nvPr/>
        </p:nvPicPr>
        <p:blipFill rotWithShape="1">
          <a:blip r:embed="rId4"/>
          <a:srcRect l="14800" t="4210" r="13581" b="23105"/>
          <a:stretch/>
        </p:blipFill>
        <p:spPr>
          <a:xfrm>
            <a:off x="8849359" y="1828799"/>
            <a:ext cx="680741" cy="690880"/>
          </a:xfrm>
          <a:prstGeom prst="rect">
            <a:avLst/>
          </a:prstGeom>
        </p:spPr>
      </p:pic>
      <p:sp>
        <p:nvSpPr>
          <p:cNvPr id="12" name="TextBox 11">
            <a:extLst>
              <a:ext uri="{FF2B5EF4-FFF2-40B4-BE49-F238E27FC236}">
                <a16:creationId xmlns:a16="http://schemas.microsoft.com/office/drawing/2014/main" id="{5327B3CC-D19B-4B83-B0F8-BB1AAF33BD3B}"/>
              </a:ext>
            </a:extLst>
          </p:cNvPr>
          <p:cNvSpPr txBox="1"/>
          <p:nvPr/>
        </p:nvSpPr>
        <p:spPr>
          <a:xfrm>
            <a:off x="3906520" y="2421323"/>
            <a:ext cx="3942080" cy="461665"/>
          </a:xfrm>
          <a:prstGeom prst="rect">
            <a:avLst/>
          </a:prstGeom>
          <a:noFill/>
        </p:spPr>
        <p:txBody>
          <a:bodyPr wrap="square" rtlCol="0">
            <a:spAutoFit/>
          </a:bodyPr>
          <a:lstStyle/>
          <a:p>
            <a:r>
              <a:rPr lang="en-US" sz="2400" dirty="0"/>
              <a:t>Urban social media users</a:t>
            </a:r>
          </a:p>
        </p:txBody>
      </p:sp>
      <p:sp>
        <p:nvSpPr>
          <p:cNvPr id="13" name="TextBox 12">
            <a:extLst>
              <a:ext uri="{FF2B5EF4-FFF2-40B4-BE49-F238E27FC236}">
                <a16:creationId xmlns:a16="http://schemas.microsoft.com/office/drawing/2014/main" id="{425D7B18-2F97-4848-B4DF-FDBD191B4CD7}"/>
              </a:ext>
            </a:extLst>
          </p:cNvPr>
          <p:cNvSpPr txBox="1"/>
          <p:nvPr/>
        </p:nvSpPr>
        <p:spPr>
          <a:xfrm>
            <a:off x="8397240" y="2456997"/>
            <a:ext cx="3942080" cy="461665"/>
          </a:xfrm>
          <a:prstGeom prst="rect">
            <a:avLst/>
          </a:prstGeom>
          <a:noFill/>
        </p:spPr>
        <p:txBody>
          <a:bodyPr wrap="square" rtlCol="0">
            <a:spAutoFit/>
          </a:bodyPr>
          <a:lstStyle/>
          <a:p>
            <a:r>
              <a:rPr lang="en-US" sz="2400" dirty="0"/>
              <a:t>Rural social media users</a:t>
            </a:r>
          </a:p>
        </p:txBody>
      </p:sp>
      <p:sp>
        <p:nvSpPr>
          <p:cNvPr id="14" name="TextBox 13">
            <a:extLst>
              <a:ext uri="{FF2B5EF4-FFF2-40B4-BE49-F238E27FC236}">
                <a16:creationId xmlns:a16="http://schemas.microsoft.com/office/drawing/2014/main" id="{65910535-1DFB-4B51-8D3F-984C0CEFF013}"/>
              </a:ext>
            </a:extLst>
          </p:cNvPr>
          <p:cNvSpPr txBox="1"/>
          <p:nvPr/>
        </p:nvSpPr>
        <p:spPr>
          <a:xfrm>
            <a:off x="233680" y="3216662"/>
            <a:ext cx="3256280" cy="707886"/>
          </a:xfrm>
          <a:prstGeom prst="rect">
            <a:avLst/>
          </a:prstGeom>
          <a:noFill/>
        </p:spPr>
        <p:txBody>
          <a:bodyPr wrap="square" rtlCol="0">
            <a:spAutoFit/>
          </a:bodyPr>
          <a:lstStyle/>
          <a:p>
            <a:pPr algn="ctr"/>
            <a:r>
              <a:rPr lang="en-US" sz="2000" dirty="0"/>
              <a:t>Distinguish between credible and fake posts</a:t>
            </a:r>
          </a:p>
        </p:txBody>
      </p:sp>
      <p:pic>
        <p:nvPicPr>
          <p:cNvPr id="16" name="Graphic 15" descr="Checkmark with solid fill">
            <a:extLst>
              <a:ext uri="{FF2B5EF4-FFF2-40B4-BE49-F238E27FC236}">
                <a16:creationId xmlns:a16="http://schemas.microsoft.com/office/drawing/2014/main" id="{6E14F525-B1C4-451D-89C1-452633F5FAC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198496" y="3092031"/>
            <a:ext cx="707887" cy="707887"/>
          </a:xfrm>
          <a:prstGeom prst="rect">
            <a:avLst/>
          </a:prstGeom>
        </p:spPr>
      </p:pic>
      <p:pic>
        <p:nvPicPr>
          <p:cNvPr id="18" name="Graphic 17" descr="Close with solid fill">
            <a:extLst>
              <a:ext uri="{FF2B5EF4-FFF2-40B4-BE49-F238E27FC236}">
                <a16:creationId xmlns:a16="http://schemas.microsoft.com/office/drawing/2014/main" id="{6D139D6D-00EF-4754-BC12-DAA604FBD93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22952" y="3070591"/>
            <a:ext cx="707888" cy="707888"/>
          </a:xfrm>
          <a:prstGeom prst="rect">
            <a:avLst/>
          </a:prstGeom>
        </p:spPr>
      </p:pic>
      <p:cxnSp>
        <p:nvCxnSpPr>
          <p:cNvPr id="20" name="Straight Connector 19">
            <a:extLst>
              <a:ext uri="{FF2B5EF4-FFF2-40B4-BE49-F238E27FC236}">
                <a16:creationId xmlns:a16="http://schemas.microsoft.com/office/drawing/2014/main" id="{F38B7C72-B60B-47BA-B875-9FF6C3CDDE69}"/>
              </a:ext>
            </a:extLst>
          </p:cNvPr>
          <p:cNvCxnSpPr/>
          <p:nvPr/>
        </p:nvCxnSpPr>
        <p:spPr>
          <a:xfrm>
            <a:off x="71120" y="2883954"/>
            <a:ext cx="12120880" cy="34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702AA5-340F-4BFB-8CF3-6FF2DB312900}"/>
              </a:ext>
            </a:extLst>
          </p:cNvPr>
          <p:cNvCxnSpPr/>
          <p:nvPr/>
        </p:nvCxnSpPr>
        <p:spPr>
          <a:xfrm>
            <a:off x="35560" y="3960722"/>
            <a:ext cx="12120880" cy="347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6E190A3-F81C-411D-9EF1-6EC4CD85F798}"/>
              </a:ext>
            </a:extLst>
          </p:cNvPr>
          <p:cNvSpPr txBox="1"/>
          <p:nvPr/>
        </p:nvSpPr>
        <p:spPr>
          <a:xfrm>
            <a:off x="213360" y="4187833"/>
            <a:ext cx="3525520" cy="400110"/>
          </a:xfrm>
          <a:prstGeom prst="rect">
            <a:avLst/>
          </a:prstGeom>
          <a:noFill/>
        </p:spPr>
        <p:txBody>
          <a:bodyPr wrap="square" rtlCol="0">
            <a:spAutoFit/>
          </a:bodyPr>
          <a:lstStyle/>
          <a:p>
            <a:pPr algn="ctr"/>
            <a:r>
              <a:rPr lang="en-US" sz="2000" dirty="0"/>
              <a:t>Sharing tendency</a:t>
            </a:r>
          </a:p>
        </p:txBody>
      </p:sp>
      <p:sp>
        <p:nvSpPr>
          <p:cNvPr id="23" name="TextBox 22">
            <a:extLst>
              <a:ext uri="{FF2B5EF4-FFF2-40B4-BE49-F238E27FC236}">
                <a16:creationId xmlns:a16="http://schemas.microsoft.com/office/drawing/2014/main" id="{056D6A1D-6320-440F-AC0B-B308C1244142}"/>
              </a:ext>
            </a:extLst>
          </p:cNvPr>
          <p:cNvSpPr txBox="1"/>
          <p:nvPr/>
        </p:nvSpPr>
        <p:spPr>
          <a:xfrm>
            <a:off x="4053839" y="4206006"/>
            <a:ext cx="2997200" cy="707886"/>
          </a:xfrm>
          <a:prstGeom prst="rect">
            <a:avLst/>
          </a:prstGeom>
          <a:noFill/>
        </p:spPr>
        <p:txBody>
          <a:bodyPr wrap="square" rtlCol="0">
            <a:spAutoFit/>
          </a:bodyPr>
          <a:lstStyle/>
          <a:p>
            <a:pPr algn="ctr"/>
            <a:r>
              <a:rPr lang="en-US" sz="2000" dirty="0"/>
              <a:t>Shared credible posts more than fake posts</a:t>
            </a:r>
          </a:p>
        </p:txBody>
      </p:sp>
      <p:sp>
        <p:nvSpPr>
          <p:cNvPr id="24" name="TextBox 23">
            <a:extLst>
              <a:ext uri="{FF2B5EF4-FFF2-40B4-BE49-F238E27FC236}">
                <a16:creationId xmlns:a16="http://schemas.microsoft.com/office/drawing/2014/main" id="{2E5738BC-1096-4277-A4F3-4EC6B6DCC807}"/>
              </a:ext>
            </a:extLst>
          </p:cNvPr>
          <p:cNvSpPr txBox="1"/>
          <p:nvPr/>
        </p:nvSpPr>
        <p:spPr>
          <a:xfrm>
            <a:off x="8539480" y="4145211"/>
            <a:ext cx="2997200" cy="707886"/>
          </a:xfrm>
          <a:prstGeom prst="rect">
            <a:avLst/>
          </a:prstGeom>
          <a:noFill/>
        </p:spPr>
        <p:txBody>
          <a:bodyPr wrap="square" rtlCol="0">
            <a:spAutoFit/>
          </a:bodyPr>
          <a:lstStyle/>
          <a:p>
            <a:pPr algn="ctr"/>
            <a:r>
              <a:rPr lang="en-US" sz="2000" dirty="0"/>
              <a:t>Shared both types of posts equally</a:t>
            </a:r>
          </a:p>
        </p:txBody>
      </p:sp>
      <p:cxnSp>
        <p:nvCxnSpPr>
          <p:cNvPr id="25" name="Straight Connector 24">
            <a:extLst>
              <a:ext uri="{FF2B5EF4-FFF2-40B4-BE49-F238E27FC236}">
                <a16:creationId xmlns:a16="http://schemas.microsoft.com/office/drawing/2014/main" id="{8A62ADB8-2331-4142-ADFA-DC453BDCF0B8}"/>
              </a:ext>
            </a:extLst>
          </p:cNvPr>
          <p:cNvCxnSpPr>
            <a:cxnSpLocks/>
          </p:cNvCxnSpPr>
          <p:nvPr/>
        </p:nvCxnSpPr>
        <p:spPr>
          <a:xfrm>
            <a:off x="0" y="5070300"/>
            <a:ext cx="1219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5EAFD87-DD1F-4FF5-BE23-8C452C510E0B}"/>
              </a:ext>
            </a:extLst>
          </p:cNvPr>
          <p:cNvSpPr txBox="1"/>
          <p:nvPr/>
        </p:nvSpPr>
        <p:spPr>
          <a:xfrm>
            <a:off x="177800" y="5281479"/>
            <a:ext cx="3525520" cy="400110"/>
          </a:xfrm>
          <a:prstGeom prst="rect">
            <a:avLst/>
          </a:prstGeom>
          <a:noFill/>
        </p:spPr>
        <p:txBody>
          <a:bodyPr wrap="square" rtlCol="0">
            <a:spAutoFit/>
          </a:bodyPr>
          <a:lstStyle/>
          <a:p>
            <a:pPr algn="ctr"/>
            <a:r>
              <a:rPr lang="en-US" sz="2000" dirty="0"/>
              <a:t>Sharing audience</a:t>
            </a:r>
          </a:p>
        </p:txBody>
      </p:sp>
      <p:sp>
        <p:nvSpPr>
          <p:cNvPr id="28" name="TextBox 27">
            <a:extLst>
              <a:ext uri="{FF2B5EF4-FFF2-40B4-BE49-F238E27FC236}">
                <a16:creationId xmlns:a16="http://schemas.microsoft.com/office/drawing/2014/main" id="{71C0A022-DA44-475A-8C54-106BD1EDE723}"/>
              </a:ext>
            </a:extLst>
          </p:cNvPr>
          <p:cNvSpPr txBox="1"/>
          <p:nvPr/>
        </p:nvSpPr>
        <p:spPr>
          <a:xfrm>
            <a:off x="3738880" y="5298477"/>
            <a:ext cx="3525520" cy="400110"/>
          </a:xfrm>
          <a:prstGeom prst="rect">
            <a:avLst/>
          </a:prstGeom>
          <a:noFill/>
        </p:spPr>
        <p:txBody>
          <a:bodyPr wrap="square" rtlCol="0">
            <a:spAutoFit/>
          </a:bodyPr>
          <a:lstStyle/>
          <a:p>
            <a:pPr algn="ctr"/>
            <a:r>
              <a:rPr lang="en-US" sz="2000" dirty="0"/>
              <a:t>Broader audience (e.g., public)</a:t>
            </a:r>
          </a:p>
        </p:txBody>
      </p:sp>
      <p:sp>
        <p:nvSpPr>
          <p:cNvPr id="29" name="TextBox 28">
            <a:extLst>
              <a:ext uri="{FF2B5EF4-FFF2-40B4-BE49-F238E27FC236}">
                <a16:creationId xmlns:a16="http://schemas.microsoft.com/office/drawing/2014/main" id="{C0BF4711-D42F-46D4-82D6-978F034D904F}"/>
              </a:ext>
            </a:extLst>
          </p:cNvPr>
          <p:cNvSpPr txBox="1"/>
          <p:nvPr/>
        </p:nvSpPr>
        <p:spPr>
          <a:xfrm>
            <a:off x="8402320" y="5276613"/>
            <a:ext cx="3525520" cy="400110"/>
          </a:xfrm>
          <a:prstGeom prst="rect">
            <a:avLst/>
          </a:prstGeom>
          <a:noFill/>
        </p:spPr>
        <p:txBody>
          <a:bodyPr wrap="square" rtlCol="0">
            <a:spAutoFit/>
          </a:bodyPr>
          <a:lstStyle/>
          <a:p>
            <a:pPr algn="ctr"/>
            <a:r>
              <a:rPr lang="en-US" sz="2000" dirty="0"/>
              <a:t>Social circle (e.g., friends)</a:t>
            </a:r>
          </a:p>
        </p:txBody>
      </p:sp>
    </p:spTree>
    <p:extLst>
      <p:ext uri="{BB962C8B-B14F-4D97-AF65-F5344CB8AC3E}">
        <p14:creationId xmlns:p14="http://schemas.microsoft.com/office/powerpoint/2010/main" val="31099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22" grpId="0"/>
      <p:bldP spid="23" grpId="0"/>
      <p:bldP spid="24" grpId="0"/>
      <p:bldP spid="27" grpId="0"/>
      <p:bldP spid="28"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0495-B0F3-4B15-B883-C34E05C44C90}"/>
              </a:ext>
            </a:extLst>
          </p:cNvPr>
          <p:cNvSpPr>
            <a:spLocks noGrp="1"/>
          </p:cNvSpPr>
          <p:nvPr>
            <p:ph type="title"/>
          </p:nvPr>
        </p:nvSpPr>
        <p:spPr>
          <a:xfrm>
            <a:off x="-480060" y="15339"/>
            <a:ext cx="13350240" cy="1133900"/>
          </a:xfrm>
        </p:spPr>
        <p:txBody>
          <a:bodyPr>
            <a:noAutofit/>
          </a:bodyPr>
          <a:lstStyle/>
          <a:p>
            <a:r>
              <a:rPr lang="en-US" sz="3600" b="1" dirty="0"/>
              <a:t>Source Effect on User Perceptions of Trust and </a:t>
            </a:r>
            <a:br>
              <a:rPr lang="en-US" sz="3600" b="1" dirty="0"/>
            </a:br>
            <a:r>
              <a:rPr lang="en-US" sz="3600" b="1" dirty="0"/>
              <a:t>Sharing Tendency</a:t>
            </a:r>
          </a:p>
        </p:txBody>
      </p:sp>
      <p:sp>
        <p:nvSpPr>
          <p:cNvPr id="5" name="Slide Number Placeholder 4">
            <a:extLst>
              <a:ext uri="{FF2B5EF4-FFF2-40B4-BE49-F238E27FC236}">
                <a16:creationId xmlns:a16="http://schemas.microsoft.com/office/drawing/2014/main" id="{F1E71DB5-C65C-499C-8A12-B6731F8C9C86}"/>
              </a:ext>
            </a:extLst>
          </p:cNvPr>
          <p:cNvSpPr>
            <a:spLocks noGrp="1"/>
          </p:cNvSpPr>
          <p:nvPr>
            <p:ph type="sldNum" sz="quarter" idx="12"/>
          </p:nvPr>
        </p:nvSpPr>
        <p:spPr/>
        <p:txBody>
          <a:bodyPr/>
          <a:lstStyle/>
          <a:p>
            <a:fld id="{208EB36C-0269-4D04-B405-DF2C1E6DF443}" type="slidenum">
              <a:rPr lang="en-US" smtClean="0"/>
              <a:pPr/>
              <a:t>11</a:t>
            </a:fld>
            <a:endParaRPr lang="en-US" dirty="0"/>
          </a:p>
        </p:txBody>
      </p:sp>
      <p:pic>
        <p:nvPicPr>
          <p:cNvPr id="7" name="Picture 6">
            <a:extLst>
              <a:ext uri="{FF2B5EF4-FFF2-40B4-BE49-F238E27FC236}">
                <a16:creationId xmlns:a16="http://schemas.microsoft.com/office/drawing/2014/main" id="{C595C90F-FC08-4936-84F1-A0E498BDE5AD}"/>
              </a:ext>
            </a:extLst>
          </p:cNvPr>
          <p:cNvPicPr>
            <a:picLocks noChangeAspect="1"/>
          </p:cNvPicPr>
          <p:nvPr/>
        </p:nvPicPr>
        <p:blipFill rotWithShape="1">
          <a:blip r:embed="rId3"/>
          <a:srcRect l="17542" t="10762" r="17543" b="25086"/>
          <a:stretch/>
        </p:blipFill>
        <p:spPr>
          <a:xfrm>
            <a:off x="2057421" y="1344113"/>
            <a:ext cx="1402080" cy="1385624"/>
          </a:xfrm>
          <a:prstGeom prst="rect">
            <a:avLst/>
          </a:prstGeom>
        </p:spPr>
      </p:pic>
      <p:pic>
        <p:nvPicPr>
          <p:cNvPr id="8" name="Picture 7">
            <a:extLst>
              <a:ext uri="{FF2B5EF4-FFF2-40B4-BE49-F238E27FC236}">
                <a16:creationId xmlns:a16="http://schemas.microsoft.com/office/drawing/2014/main" id="{A3B0F32B-7E44-441D-96D0-C1FE50C2BC97}"/>
              </a:ext>
            </a:extLst>
          </p:cNvPr>
          <p:cNvPicPr>
            <a:picLocks noChangeAspect="1"/>
          </p:cNvPicPr>
          <p:nvPr/>
        </p:nvPicPr>
        <p:blipFill rotWithShape="1">
          <a:blip r:embed="rId4"/>
          <a:srcRect l="14800" t="4210" r="13581" b="23105"/>
          <a:stretch/>
        </p:blipFill>
        <p:spPr>
          <a:xfrm>
            <a:off x="1376680" y="2004723"/>
            <a:ext cx="680741" cy="690880"/>
          </a:xfrm>
          <a:prstGeom prst="rect">
            <a:avLst/>
          </a:prstGeom>
        </p:spPr>
      </p:pic>
      <p:pic>
        <p:nvPicPr>
          <p:cNvPr id="9" name="Picture 8">
            <a:extLst>
              <a:ext uri="{FF2B5EF4-FFF2-40B4-BE49-F238E27FC236}">
                <a16:creationId xmlns:a16="http://schemas.microsoft.com/office/drawing/2014/main" id="{65EB76C1-8721-465D-B92D-0023076F4D1C}"/>
              </a:ext>
            </a:extLst>
          </p:cNvPr>
          <p:cNvPicPr>
            <a:picLocks noChangeAspect="1"/>
          </p:cNvPicPr>
          <p:nvPr/>
        </p:nvPicPr>
        <p:blipFill rotWithShape="1">
          <a:blip r:embed="rId5"/>
          <a:srcRect l="8343" t="1" b="30876"/>
          <a:stretch/>
        </p:blipFill>
        <p:spPr>
          <a:xfrm>
            <a:off x="8849445" y="1469975"/>
            <a:ext cx="1503535" cy="1133900"/>
          </a:xfrm>
          <a:prstGeom prst="rect">
            <a:avLst/>
          </a:prstGeom>
        </p:spPr>
      </p:pic>
      <p:sp>
        <p:nvSpPr>
          <p:cNvPr id="10" name="TextBox 9">
            <a:extLst>
              <a:ext uri="{FF2B5EF4-FFF2-40B4-BE49-F238E27FC236}">
                <a16:creationId xmlns:a16="http://schemas.microsoft.com/office/drawing/2014/main" id="{E4404865-AA48-49EE-B0E1-F6BB126F25EE}"/>
              </a:ext>
            </a:extLst>
          </p:cNvPr>
          <p:cNvSpPr txBox="1"/>
          <p:nvPr/>
        </p:nvSpPr>
        <p:spPr>
          <a:xfrm>
            <a:off x="1010920" y="2729737"/>
            <a:ext cx="3942080" cy="461665"/>
          </a:xfrm>
          <a:prstGeom prst="rect">
            <a:avLst/>
          </a:prstGeom>
          <a:noFill/>
        </p:spPr>
        <p:txBody>
          <a:bodyPr wrap="square" rtlCol="0">
            <a:spAutoFit/>
          </a:bodyPr>
          <a:lstStyle/>
          <a:p>
            <a:r>
              <a:rPr lang="en-US" sz="2400" dirty="0"/>
              <a:t>Urban social media users</a:t>
            </a:r>
          </a:p>
        </p:txBody>
      </p:sp>
      <p:sp>
        <p:nvSpPr>
          <p:cNvPr id="11" name="TextBox 10">
            <a:extLst>
              <a:ext uri="{FF2B5EF4-FFF2-40B4-BE49-F238E27FC236}">
                <a16:creationId xmlns:a16="http://schemas.microsoft.com/office/drawing/2014/main" id="{31F85399-9B08-44A3-A433-A0F066C4E19E}"/>
              </a:ext>
            </a:extLst>
          </p:cNvPr>
          <p:cNvSpPr txBox="1"/>
          <p:nvPr/>
        </p:nvSpPr>
        <p:spPr>
          <a:xfrm>
            <a:off x="9052500" y="2695200"/>
            <a:ext cx="1300480" cy="461665"/>
          </a:xfrm>
          <a:prstGeom prst="rect">
            <a:avLst/>
          </a:prstGeom>
          <a:noFill/>
        </p:spPr>
        <p:txBody>
          <a:bodyPr wrap="square" rtlCol="0">
            <a:spAutoFit/>
          </a:bodyPr>
          <a:lstStyle/>
          <a:p>
            <a:r>
              <a:rPr lang="en-US" sz="2400" dirty="0"/>
              <a:t>Family</a:t>
            </a:r>
          </a:p>
        </p:txBody>
      </p:sp>
      <p:sp>
        <p:nvSpPr>
          <p:cNvPr id="12" name="Arrow: Right 11">
            <a:extLst>
              <a:ext uri="{FF2B5EF4-FFF2-40B4-BE49-F238E27FC236}">
                <a16:creationId xmlns:a16="http://schemas.microsoft.com/office/drawing/2014/main" id="{F7F3187D-5432-4998-B747-368631CE157E}"/>
              </a:ext>
            </a:extLst>
          </p:cNvPr>
          <p:cNvSpPr/>
          <p:nvPr/>
        </p:nvSpPr>
        <p:spPr>
          <a:xfrm>
            <a:off x="4094480" y="2036925"/>
            <a:ext cx="4323080" cy="46166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362C28D-D1B0-4AB9-A366-6FB03075A5BA}"/>
              </a:ext>
            </a:extLst>
          </p:cNvPr>
          <p:cNvSpPr txBox="1"/>
          <p:nvPr/>
        </p:nvSpPr>
        <p:spPr>
          <a:xfrm>
            <a:off x="4165600" y="1344113"/>
            <a:ext cx="4053840" cy="830997"/>
          </a:xfrm>
          <a:prstGeom prst="rect">
            <a:avLst/>
          </a:prstGeom>
          <a:noFill/>
        </p:spPr>
        <p:txBody>
          <a:bodyPr wrap="square" rtlCol="0">
            <a:spAutoFit/>
          </a:bodyPr>
          <a:lstStyle/>
          <a:p>
            <a:pPr algn="ctr"/>
            <a:r>
              <a:rPr lang="en-US" sz="2400" dirty="0"/>
              <a:t>Trusted and shared fake posts from Family more</a:t>
            </a:r>
          </a:p>
        </p:txBody>
      </p:sp>
      <p:pic>
        <p:nvPicPr>
          <p:cNvPr id="14" name="Picture 13">
            <a:extLst>
              <a:ext uri="{FF2B5EF4-FFF2-40B4-BE49-F238E27FC236}">
                <a16:creationId xmlns:a16="http://schemas.microsoft.com/office/drawing/2014/main" id="{90641F04-27FF-4710-B7F7-F45DE58FA822}"/>
              </a:ext>
            </a:extLst>
          </p:cNvPr>
          <p:cNvPicPr>
            <a:picLocks noChangeAspect="1"/>
          </p:cNvPicPr>
          <p:nvPr/>
        </p:nvPicPr>
        <p:blipFill rotWithShape="1">
          <a:blip r:embed="rId6"/>
          <a:srcRect r="9314" b="19752"/>
          <a:stretch/>
        </p:blipFill>
        <p:spPr>
          <a:xfrm>
            <a:off x="1561071" y="3490164"/>
            <a:ext cx="1634270" cy="1446163"/>
          </a:xfrm>
          <a:prstGeom prst="rect">
            <a:avLst/>
          </a:prstGeom>
        </p:spPr>
      </p:pic>
      <p:pic>
        <p:nvPicPr>
          <p:cNvPr id="15" name="Picture 14">
            <a:extLst>
              <a:ext uri="{FF2B5EF4-FFF2-40B4-BE49-F238E27FC236}">
                <a16:creationId xmlns:a16="http://schemas.microsoft.com/office/drawing/2014/main" id="{365AD16B-C38A-4BF2-BD96-F5A3A1C0FA15}"/>
              </a:ext>
            </a:extLst>
          </p:cNvPr>
          <p:cNvPicPr>
            <a:picLocks noChangeAspect="1"/>
          </p:cNvPicPr>
          <p:nvPr/>
        </p:nvPicPr>
        <p:blipFill rotWithShape="1">
          <a:blip r:embed="rId4"/>
          <a:srcRect l="14800" t="4210" r="13581" b="23105"/>
          <a:stretch/>
        </p:blipFill>
        <p:spPr>
          <a:xfrm>
            <a:off x="1010920" y="4245447"/>
            <a:ext cx="680741" cy="690880"/>
          </a:xfrm>
          <a:prstGeom prst="rect">
            <a:avLst/>
          </a:prstGeom>
        </p:spPr>
      </p:pic>
      <p:sp>
        <p:nvSpPr>
          <p:cNvPr id="16" name="TextBox 15">
            <a:extLst>
              <a:ext uri="{FF2B5EF4-FFF2-40B4-BE49-F238E27FC236}">
                <a16:creationId xmlns:a16="http://schemas.microsoft.com/office/drawing/2014/main" id="{FFB75EA2-CA57-4F86-9E59-1286D7C05F41}"/>
              </a:ext>
            </a:extLst>
          </p:cNvPr>
          <p:cNvSpPr txBox="1"/>
          <p:nvPr/>
        </p:nvSpPr>
        <p:spPr>
          <a:xfrm>
            <a:off x="746760" y="5109225"/>
            <a:ext cx="3942080" cy="461665"/>
          </a:xfrm>
          <a:prstGeom prst="rect">
            <a:avLst/>
          </a:prstGeom>
          <a:noFill/>
        </p:spPr>
        <p:txBody>
          <a:bodyPr wrap="square" rtlCol="0">
            <a:spAutoFit/>
          </a:bodyPr>
          <a:lstStyle/>
          <a:p>
            <a:r>
              <a:rPr lang="en-US" sz="2400" dirty="0"/>
              <a:t>Rural social media users</a:t>
            </a:r>
          </a:p>
        </p:txBody>
      </p:sp>
      <p:sp>
        <p:nvSpPr>
          <p:cNvPr id="17" name="TextBox 16">
            <a:extLst>
              <a:ext uri="{FF2B5EF4-FFF2-40B4-BE49-F238E27FC236}">
                <a16:creationId xmlns:a16="http://schemas.microsoft.com/office/drawing/2014/main" id="{D5F3395B-E481-4502-A311-47BC107CAD53}"/>
              </a:ext>
            </a:extLst>
          </p:cNvPr>
          <p:cNvSpPr txBox="1"/>
          <p:nvPr/>
        </p:nvSpPr>
        <p:spPr>
          <a:xfrm>
            <a:off x="8018299" y="4771900"/>
            <a:ext cx="1844040" cy="461665"/>
          </a:xfrm>
          <a:prstGeom prst="rect">
            <a:avLst/>
          </a:prstGeom>
          <a:noFill/>
        </p:spPr>
        <p:txBody>
          <a:bodyPr wrap="square" rtlCol="0">
            <a:spAutoFit/>
          </a:bodyPr>
          <a:lstStyle/>
          <a:p>
            <a:r>
              <a:rPr lang="en-US" sz="2400" dirty="0"/>
              <a:t>Journalist</a:t>
            </a:r>
          </a:p>
        </p:txBody>
      </p:sp>
      <p:pic>
        <p:nvPicPr>
          <p:cNvPr id="18" name="Picture 17">
            <a:extLst>
              <a:ext uri="{FF2B5EF4-FFF2-40B4-BE49-F238E27FC236}">
                <a16:creationId xmlns:a16="http://schemas.microsoft.com/office/drawing/2014/main" id="{CF4D6203-9D95-4D7C-9521-0B61C524014E}"/>
              </a:ext>
            </a:extLst>
          </p:cNvPr>
          <p:cNvPicPr>
            <a:picLocks noChangeAspect="1"/>
          </p:cNvPicPr>
          <p:nvPr/>
        </p:nvPicPr>
        <p:blipFill rotWithShape="1">
          <a:blip r:embed="rId7"/>
          <a:srcRect l="-17320" t="2265" r="17320" b="21829"/>
          <a:stretch/>
        </p:blipFill>
        <p:spPr>
          <a:xfrm>
            <a:off x="7863164" y="3776019"/>
            <a:ext cx="1170186" cy="888243"/>
          </a:xfrm>
          <a:prstGeom prst="rect">
            <a:avLst/>
          </a:prstGeom>
        </p:spPr>
      </p:pic>
      <p:pic>
        <p:nvPicPr>
          <p:cNvPr id="19" name="Picture 18">
            <a:extLst>
              <a:ext uri="{FF2B5EF4-FFF2-40B4-BE49-F238E27FC236}">
                <a16:creationId xmlns:a16="http://schemas.microsoft.com/office/drawing/2014/main" id="{282C4877-E163-41E6-AF50-FB6AEA210B9B}"/>
              </a:ext>
            </a:extLst>
          </p:cNvPr>
          <p:cNvPicPr>
            <a:picLocks noChangeAspect="1"/>
          </p:cNvPicPr>
          <p:nvPr/>
        </p:nvPicPr>
        <p:blipFill rotWithShape="1">
          <a:blip r:embed="rId8"/>
          <a:srcRect t="619" r="3372" b="19447"/>
          <a:stretch/>
        </p:blipFill>
        <p:spPr>
          <a:xfrm>
            <a:off x="9741975" y="3721420"/>
            <a:ext cx="1300480" cy="1075786"/>
          </a:xfrm>
          <a:prstGeom prst="rect">
            <a:avLst/>
          </a:prstGeom>
        </p:spPr>
      </p:pic>
      <p:sp>
        <p:nvSpPr>
          <p:cNvPr id="20" name="TextBox 19">
            <a:extLst>
              <a:ext uri="{FF2B5EF4-FFF2-40B4-BE49-F238E27FC236}">
                <a16:creationId xmlns:a16="http://schemas.microsoft.com/office/drawing/2014/main" id="{06F5EFA8-4E3A-416C-9187-8E6E1820AE11}"/>
              </a:ext>
            </a:extLst>
          </p:cNvPr>
          <p:cNvSpPr txBox="1"/>
          <p:nvPr/>
        </p:nvSpPr>
        <p:spPr>
          <a:xfrm>
            <a:off x="9601200" y="4771900"/>
            <a:ext cx="1844040" cy="461665"/>
          </a:xfrm>
          <a:prstGeom prst="rect">
            <a:avLst/>
          </a:prstGeom>
          <a:noFill/>
        </p:spPr>
        <p:txBody>
          <a:bodyPr wrap="square" rtlCol="0">
            <a:spAutoFit/>
          </a:bodyPr>
          <a:lstStyle/>
          <a:p>
            <a:r>
              <a:rPr lang="en-US" sz="2400" dirty="0"/>
              <a:t>News media</a:t>
            </a:r>
          </a:p>
        </p:txBody>
      </p:sp>
      <p:sp>
        <p:nvSpPr>
          <p:cNvPr id="21" name="Arrow: Right 20">
            <a:extLst>
              <a:ext uri="{FF2B5EF4-FFF2-40B4-BE49-F238E27FC236}">
                <a16:creationId xmlns:a16="http://schemas.microsoft.com/office/drawing/2014/main" id="{7F61EE43-E7BD-4124-8E6E-DBDAAECC31FB}"/>
              </a:ext>
            </a:extLst>
          </p:cNvPr>
          <p:cNvSpPr/>
          <p:nvPr/>
        </p:nvSpPr>
        <p:spPr>
          <a:xfrm>
            <a:off x="3576320" y="4561111"/>
            <a:ext cx="4323080" cy="46166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5F7EE7E-1555-487A-BDF0-62A0E99B55D7}"/>
              </a:ext>
            </a:extLst>
          </p:cNvPr>
          <p:cNvSpPr txBox="1"/>
          <p:nvPr/>
        </p:nvSpPr>
        <p:spPr>
          <a:xfrm>
            <a:off x="3274562" y="3790145"/>
            <a:ext cx="4761998" cy="830997"/>
          </a:xfrm>
          <a:prstGeom prst="rect">
            <a:avLst/>
          </a:prstGeom>
          <a:noFill/>
        </p:spPr>
        <p:txBody>
          <a:bodyPr wrap="square" rtlCol="0">
            <a:spAutoFit/>
          </a:bodyPr>
          <a:lstStyle/>
          <a:p>
            <a:pPr algn="ctr"/>
            <a:r>
              <a:rPr lang="en-US" sz="2400" dirty="0"/>
              <a:t>Trusted and shared fake posts from Journalists and News media more</a:t>
            </a:r>
          </a:p>
        </p:txBody>
      </p:sp>
    </p:spTree>
    <p:extLst>
      <p:ext uri="{BB962C8B-B14F-4D97-AF65-F5344CB8AC3E}">
        <p14:creationId xmlns:p14="http://schemas.microsoft.com/office/powerpoint/2010/main" val="217459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P spid="16" grpId="0"/>
      <p:bldP spid="17" grpId="0"/>
      <p:bldP spid="20" grpId="0"/>
      <p:bldP spid="21" grpId="0" animBg="1"/>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3DFE7-1D10-4C71-B665-643F17BB9604}"/>
              </a:ext>
            </a:extLst>
          </p:cNvPr>
          <p:cNvSpPr>
            <a:spLocks noGrp="1"/>
          </p:cNvSpPr>
          <p:nvPr>
            <p:ph type="title"/>
          </p:nvPr>
        </p:nvSpPr>
        <p:spPr>
          <a:xfrm>
            <a:off x="828040" y="0"/>
            <a:ext cx="10515600" cy="705678"/>
          </a:xfrm>
        </p:spPr>
        <p:txBody>
          <a:bodyPr>
            <a:normAutofit/>
          </a:bodyPr>
          <a:lstStyle/>
          <a:p>
            <a:r>
              <a:rPr lang="en-US" sz="3600" b="1" dirty="0"/>
              <a:t>Design Interventions to Counteract Source Effect</a:t>
            </a:r>
          </a:p>
        </p:txBody>
      </p:sp>
      <p:sp>
        <p:nvSpPr>
          <p:cNvPr id="5" name="Slide Number Placeholder 4">
            <a:extLst>
              <a:ext uri="{FF2B5EF4-FFF2-40B4-BE49-F238E27FC236}">
                <a16:creationId xmlns:a16="http://schemas.microsoft.com/office/drawing/2014/main" id="{ECD66DA8-E275-4D8C-AE6A-8275D4FF02F2}"/>
              </a:ext>
            </a:extLst>
          </p:cNvPr>
          <p:cNvSpPr>
            <a:spLocks noGrp="1"/>
          </p:cNvSpPr>
          <p:nvPr>
            <p:ph type="sldNum" sz="quarter" idx="12"/>
          </p:nvPr>
        </p:nvSpPr>
        <p:spPr>
          <a:xfrm>
            <a:off x="9032240" y="6282886"/>
            <a:ext cx="2743200" cy="365125"/>
          </a:xfrm>
        </p:spPr>
        <p:txBody>
          <a:bodyPr/>
          <a:lstStyle/>
          <a:p>
            <a:pPr algn="r"/>
            <a:fld id="{208EB36C-0269-4D04-B405-DF2C1E6DF443}" type="slidenum">
              <a:rPr lang="en-US" smtClean="0"/>
              <a:pPr algn="r"/>
              <a:t>12</a:t>
            </a:fld>
            <a:endParaRPr lang="en-US" dirty="0"/>
          </a:p>
        </p:txBody>
      </p:sp>
      <p:pic>
        <p:nvPicPr>
          <p:cNvPr id="7" name="Picture 6">
            <a:extLst>
              <a:ext uri="{FF2B5EF4-FFF2-40B4-BE49-F238E27FC236}">
                <a16:creationId xmlns:a16="http://schemas.microsoft.com/office/drawing/2014/main" id="{AD4918E8-77F7-4899-B3BD-F72020AF021D}"/>
              </a:ext>
            </a:extLst>
          </p:cNvPr>
          <p:cNvPicPr>
            <a:picLocks noChangeAspect="1"/>
          </p:cNvPicPr>
          <p:nvPr/>
        </p:nvPicPr>
        <p:blipFill rotWithShape="1">
          <a:blip r:embed="rId3"/>
          <a:srcRect l="10076" r="12286" b="20209"/>
          <a:stretch/>
        </p:blipFill>
        <p:spPr>
          <a:xfrm>
            <a:off x="1354726" y="1916508"/>
            <a:ext cx="801185" cy="823396"/>
          </a:xfrm>
          <a:prstGeom prst="rect">
            <a:avLst/>
          </a:prstGeom>
        </p:spPr>
      </p:pic>
      <p:sp>
        <p:nvSpPr>
          <p:cNvPr id="8" name="TextBox 7">
            <a:extLst>
              <a:ext uri="{FF2B5EF4-FFF2-40B4-BE49-F238E27FC236}">
                <a16:creationId xmlns:a16="http://schemas.microsoft.com/office/drawing/2014/main" id="{0599B714-9D03-41B2-BE50-7974536274C9}"/>
              </a:ext>
            </a:extLst>
          </p:cNvPr>
          <p:cNvSpPr txBox="1"/>
          <p:nvPr/>
        </p:nvSpPr>
        <p:spPr>
          <a:xfrm>
            <a:off x="2487930" y="2068110"/>
            <a:ext cx="8549640" cy="461665"/>
          </a:xfrm>
          <a:prstGeom prst="rect">
            <a:avLst/>
          </a:prstGeom>
          <a:noFill/>
        </p:spPr>
        <p:txBody>
          <a:bodyPr wrap="square" rtlCol="0">
            <a:spAutoFit/>
          </a:bodyPr>
          <a:lstStyle/>
          <a:p>
            <a:r>
              <a:rPr lang="en-US" sz="2400" dirty="0"/>
              <a:t>Reminder to cautiously approach posts from verified accounts</a:t>
            </a:r>
          </a:p>
        </p:txBody>
      </p:sp>
      <p:pic>
        <p:nvPicPr>
          <p:cNvPr id="10" name="Picture 9">
            <a:extLst>
              <a:ext uri="{FF2B5EF4-FFF2-40B4-BE49-F238E27FC236}">
                <a16:creationId xmlns:a16="http://schemas.microsoft.com/office/drawing/2014/main" id="{9550556A-A051-4658-B1FC-1A28570034F4}"/>
              </a:ext>
            </a:extLst>
          </p:cNvPr>
          <p:cNvPicPr>
            <a:picLocks noChangeAspect="1"/>
          </p:cNvPicPr>
          <p:nvPr/>
        </p:nvPicPr>
        <p:blipFill rotWithShape="1">
          <a:blip r:embed="rId4"/>
          <a:srcRect l="5658" r="6723" b="21940"/>
          <a:stretch/>
        </p:blipFill>
        <p:spPr>
          <a:xfrm>
            <a:off x="1354726" y="927900"/>
            <a:ext cx="828040" cy="737700"/>
          </a:xfrm>
          <a:prstGeom prst="rect">
            <a:avLst/>
          </a:prstGeom>
        </p:spPr>
      </p:pic>
      <p:sp>
        <p:nvSpPr>
          <p:cNvPr id="11" name="TextBox 10">
            <a:extLst>
              <a:ext uri="{FF2B5EF4-FFF2-40B4-BE49-F238E27FC236}">
                <a16:creationId xmlns:a16="http://schemas.microsoft.com/office/drawing/2014/main" id="{28A3911F-9D69-4190-A990-6843A6A1AF14}"/>
              </a:ext>
            </a:extLst>
          </p:cNvPr>
          <p:cNvSpPr txBox="1"/>
          <p:nvPr/>
        </p:nvSpPr>
        <p:spPr>
          <a:xfrm>
            <a:off x="2357123" y="933327"/>
            <a:ext cx="8173720" cy="830997"/>
          </a:xfrm>
          <a:prstGeom prst="rect">
            <a:avLst/>
          </a:prstGeom>
          <a:noFill/>
        </p:spPr>
        <p:txBody>
          <a:bodyPr wrap="square" rtlCol="0">
            <a:spAutoFit/>
          </a:bodyPr>
          <a:lstStyle/>
          <a:p>
            <a:pPr algn="ctr"/>
            <a:r>
              <a:rPr lang="en-US" sz="2400" dirty="0"/>
              <a:t>Reminder that shared content might represent the views and biases of the post creators</a:t>
            </a:r>
          </a:p>
        </p:txBody>
      </p:sp>
      <p:pic>
        <p:nvPicPr>
          <p:cNvPr id="12" name="Picture 11">
            <a:extLst>
              <a:ext uri="{FF2B5EF4-FFF2-40B4-BE49-F238E27FC236}">
                <a16:creationId xmlns:a16="http://schemas.microsoft.com/office/drawing/2014/main" id="{0B9761BF-D99E-4FB8-B979-59DAAA2E5357}"/>
              </a:ext>
            </a:extLst>
          </p:cNvPr>
          <p:cNvPicPr>
            <a:picLocks noChangeAspect="1"/>
          </p:cNvPicPr>
          <p:nvPr/>
        </p:nvPicPr>
        <p:blipFill rotWithShape="1">
          <a:blip r:embed="rId5"/>
          <a:srcRect t="619" r="3372" b="19447"/>
          <a:stretch/>
        </p:blipFill>
        <p:spPr>
          <a:xfrm>
            <a:off x="1222645" y="3005042"/>
            <a:ext cx="1077687" cy="891487"/>
          </a:xfrm>
          <a:prstGeom prst="rect">
            <a:avLst/>
          </a:prstGeom>
        </p:spPr>
      </p:pic>
      <p:sp>
        <p:nvSpPr>
          <p:cNvPr id="13" name="TextBox 12">
            <a:extLst>
              <a:ext uri="{FF2B5EF4-FFF2-40B4-BE49-F238E27FC236}">
                <a16:creationId xmlns:a16="http://schemas.microsoft.com/office/drawing/2014/main" id="{8BEF63F1-14E5-4D96-8E99-8EA3B2F78827}"/>
              </a:ext>
            </a:extLst>
          </p:cNvPr>
          <p:cNvSpPr txBox="1"/>
          <p:nvPr/>
        </p:nvSpPr>
        <p:spPr>
          <a:xfrm>
            <a:off x="2487930" y="3097457"/>
            <a:ext cx="7741920" cy="830997"/>
          </a:xfrm>
          <a:prstGeom prst="rect">
            <a:avLst/>
          </a:prstGeom>
          <a:noFill/>
        </p:spPr>
        <p:txBody>
          <a:bodyPr wrap="square" rtlCol="0">
            <a:spAutoFit/>
          </a:bodyPr>
          <a:lstStyle/>
          <a:p>
            <a:pPr algn="ctr"/>
            <a:r>
              <a:rPr lang="en-US" sz="2400" dirty="0"/>
              <a:t>Fact-checking organizations may prioritize news from hyper-partisan websites and journalists</a:t>
            </a:r>
          </a:p>
        </p:txBody>
      </p:sp>
      <p:pic>
        <p:nvPicPr>
          <p:cNvPr id="18" name="Picture 17">
            <a:extLst>
              <a:ext uri="{FF2B5EF4-FFF2-40B4-BE49-F238E27FC236}">
                <a16:creationId xmlns:a16="http://schemas.microsoft.com/office/drawing/2014/main" id="{75BC1036-0F37-4EA2-B2E9-30422BEC09A3}"/>
              </a:ext>
            </a:extLst>
          </p:cNvPr>
          <p:cNvPicPr>
            <a:picLocks noChangeAspect="1"/>
          </p:cNvPicPr>
          <p:nvPr/>
        </p:nvPicPr>
        <p:blipFill rotWithShape="1">
          <a:blip r:embed="rId6"/>
          <a:srcRect b="17467"/>
          <a:stretch/>
        </p:blipFill>
        <p:spPr>
          <a:xfrm>
            <a:off x="1254578" y="4460256"/>
            <a:ext cx="996043" cy="822067"/>
          </a:xfrm>
          <a:prstGeom prst="rect">
            <a:avLst/>
          </a:prstGeom>
        </p:spPr>
      </p:pic>
      <p:sp>
        <p:nvSpPr>
          <p:cNvPr id="19" name="TextBox 18">
            <a:extLst>
              <a:ext uri="{FF2B5EF4-FFF2-40B4-BE49-F238E27FC236}">
                <a16:creationId xmlns:a16="http://schemas.microsoft.com/office/drawing/2014/main" id="{CAF67F4D-11FD-492A-8EA1-2333ACB1EA74}"/>
              </a:ext>
            </a:extLst>
          </p:cNvPr>
          <p:cNvSpPr txBox="1"/>
          <p:nvPr/>
        </p:nvSpPr>
        <p:spPr>
          <a:xfrm>
            <a:off x="2487930" y="4496136"/>
            <a:ext cx="7617460" cy="830997"/>
          </a:xfrm>
          <a:prstGeom prst="rect">
            <a:avLst/>
          </a:prstGeom>
          <a:noFill/>
        </p:spPr>
        <p:txBody>
          <a:bodyPr wrap="square" rtlCol="0">
            <a:spAutoFit/>
          </a:bodyPr>
          <a:lstStyle/>
          <a:p>
            <a:pPr algn="ctr"/>
            <a:r>
              <a:rPr lang="en-US" sz="2400" dirty="0"/>
              <a:t>For rural users create credibility indicators citing journalistic sources</a:t>
            </a:r>
          </a:p>
        </p:txBody>
      </p:sp>
    </p:spTree>
    <p:extLst>
      <p:ext uri="{BB962C8B-B14F-4D97-AF65-F5344CB8AC3E}">
        <p14:creationId xmlns:p14="http://schemas.microsoft.com/office/powerpoint/2010/main" val="6270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58D6AD-2BB9-4016-93E3-B2702E88F7AC}"/>
              </a:ext>
            </a:extLst>
          </p:cNvPr>
          <p:cNvSpPr>
            <a:spLocks noGrp="1"/>
          </p:cNvSpPr>
          <p:nvPr>
            <p:ph type="sldNum" sz="quarter" idx="12"/>
          </p:nvPr>
        </p:nvSpPr>
        <p:spPr/>
        <p:txBody>
          <a:bodyPr/>
          <a:lstStyle/>
          <a:p>
            <a:fld id="{208EB36C-0269-4D04-B405-DF2C1E6DF443}" type="slidenum">
              <a:rPr lang="en-US" smtClean="0">
                <a:latin typeface="+mn-lt"/>
              </a:rPr>
              <a:pPr/>
              <a:t>13</a:t>
            </a:fld>
            <a:endParaRPr lang="en-US" dirty="0">
              <a:latin typeface="+mn-lt"/>
            </a:endParaRPr>
          </a:p>
        </p:txBody>
      </p:sp>
      <p:sp>
        <p:nvSpPr>
          <p:cNvPr id="6" name="Title 1">
            <a:extLst>
              <a:ext uri="{FF2B5EF4-FFF2-40B4-BE49-F238E27FC236}">
                <a16:creationId xmlns:a16="http://schemas.microsoft.com/office/drawing/2014/main" id="{D9A7CA19-5B82-4311-BD3B-FE7F317FC6DB}"/>
              </a:ext>
            </a:extLst>
          </p:cNvPr>
          <p:cNvSpPr txBox="1">
            <a:spLocks/>
          </p:cNvSpPr>
          <p:nvPr/>
        </p:nvSpPr>
        <p:spPr>
          <a:xfrm>
            <a:off x="391160" y="664071"/>
            <a:ext cx="11409680" cy="954107"/>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a:lstStyle>
          <a:p>
            <a:r>
              <a:rPr lang="en-US" sz="4800" dirty="0">
                <a:solidFill>
                  <a:srgbClr val="C00000"/>
                </a:solidFill>
                <a:latin typeface="+mn-lt"/>
              </a:rPr>
              <a:t>Thank You!</a:t>
            </a:r>
          </a:p>
        </p:txBody>
      </p:sp>
      <p:pic>
        <p:nvPicPr>
          <p:cNvPr id="9" name="Graphic 8" descr="Envelope with solid fill">
            <a:extLst>
              <a:ext uri="{FF2B5EF4-FFF2-40B4-BE49-F238E27FC236}">
                <a16:creationId xmlns:a16="http://schemas.microsoft.com/office/drawing/2014/main" id="{DA239D61-3DD6-4F4A-8566-D3C1D4401C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4379" y="4461877"/>
            <a:ext cx="428952" cy="428952"/>
          </a:xfrm>
          <a:prstGeom prst="rect">
            <a:avLst/>
          </a:prstGeom>
        </p:spPr>
      </p:pic>
      <p:sp>
        <p:nvSpPr>
          <p:cNvPr id="10" name="TextBox 9">
            <a:extLst>
              <a:ext uri="{FF2B5EF4-FFF2-40B4-BE49-F238E27FC236}">
                <a16:creationId xmlns:a16="http://schemas.microsoft.com/office/drawing/2014/main" id="{B4E9C8AF-FCAB-4522-A74F-45FD660F8D12}"/>
              </a:ext>
            </a:extLst>
          </p:cNvPr>
          <p:cNvSpPr txBox="1"/>
          <p:nvPr/>
        </p:nvSpPr>
        <p:spPr>
          <a:xfrm>
            <a:off x="5293331" y="4461877"/>
            <a:ext cx="3764280" cy="400110"/>
          </a:xfrm>
          <a:prstGeom prst="rect">
            <a:avLst/>
          </a:prstGeom>
          <a:noFill/>
        </p:spPr>
        <p:txBody>
          <a:bodyPr wrap="square" rtlCol="0">
            <a:spAutoFit/>
          </a:bodyPr>
          <a:lstStyle/>
          <a:p>
            <a:r>
              <a:rPr lang="en-US" sz="2000" dirty="0">
                <a:cs typeface="Arial" panose="020B0604020202020204" pitchFamily="34" charset="0"/>
              </a:rPr>
              <a:t>fs468@cornell.edu</a:t>
            </a:r>
          </a:p>
        </p:txBody>
      </p:sp>
      <p:pic>
        <p:nvPicPr>
          <p:cNvPr id="8" name="Picture 7">
            <a:extLst>
              <a:ext uri="{FF2B5EF4-FFF2-40B4-BE49-F238E27FC236}">
                <a16:creationId xmlns:a16="http://schemas.microsoft.com/office/drawing/2014/main" id="{9AEE05A8-77D4-07CE-A159-7313660A80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7250" y="1455715"/>
            <a:ext cx="2857500" cy="2857500"/>
          </a:xfrm>
          <a:prstGeom prst="rect">
            <a:avLst/>
          </a:prstGeom>
        </p:spPr>
      </p:pic>
    </p:spTree>
    <p:extLst>
      <p:ext uri="{BB962C8B-B14F-4D97-AF65-F5344CB8AC3E}">
        <p14:creationId xmlns:p14="http://schemas.microsoft.com/office/powerpoint/2010/main" val="404067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5E4A89-350B-BB04-EED4-8F4F6A467BC8}"/>
              </a:ext>
            </a:extLst>
          </p:cNvPr>
          <p:cNvSpPr>
            <a:spLocks noGrp="1"/>
          </p:cNvSpPr>
          <p:nvPr>
            <p:ph type="sldNum" sz="quarter" idx="12"/>
          </p:nvPr>
        </p:nvSpPr>
        <p:spPr/>
        <p:txBody>
          <a:bodyPr/>
          <a:lstStyle/>
          <a:p>
            <a:fld id="{208EB36C-0269-4D04-B405-DF2C1E6DF443}" type="slidenum">
              <a:rPr lang="en-US" smtClean="0"/>
              <a:pPr/>
              <a:t>2</a:t>
            </a:fld>
            <a:endParaRPr lang="en-US" dirty="0"/>
          </a:p>
        </p:txBody>
      </p:sp>
      <p:pic>
        <p:nvPicPr>
          <p:cNvPr id="4" name="Picture 4" descr="A Facebook post showing covid vaccine vials with the caption: &quot;My friend did not feel well after receiving the COVID vaccine. Should I be worried?&quot;">
            <a:extLst>
              <a:ext uri="{FF2B5EF4-FFF2-40B4-BE49-F238E27FC236}">
                <a16:creationId xmlns:a16="http://schemas.microsoft.com/office/drawing/2014/main" id="{E84ABAA4-2C1B-5C75-A433-EB75B69855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31" t="19047" r="57864" b="36378"/>
          <a:stretch/>
        </p:blipFill>
        <p:spPr bwMode="auto">
          <a:xfrm>
            <a:off x="502196" y="201289"/>
            <a:ext cx="4862285" cy="5373683"/>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B0279F8-3461-79C1-0815-99563BE32930}"/>
              </a:ext>
            </a:extLst>
          </p:cNvPr>
          <p:cNvSpPr/>
          <p:nvPr/>
        </p:nvSpPr>
        <p:spPr>
          <a:xfrm>
            <a:off x="6691086" y="2423886"/>
            <a:ext cx="4114800" cy="2055517"/>
          </a:xfrm>
          <a:prstGeom prst="ellipse">
            <a:avLst/>
          </a:prstGeom>
          <a:solidFill>
            <a:srgbClr val="C00000">
              <a:alpha val="62000"/>
            </a:srgbClr>
          </a:solid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Who posted the content?</a:t>
            </a:r>
          </a:p>
        </p:txBody>
      </p:sp>
      <p:cxnSp>
        <p:nvCxnSpPr>
          <p:cNvPr id="12" name="Connector: Curved 11">
            <a:extLst>
              <a:ext uri="{FF2B5EF4-FFF2-40B4-BE49-F238E27FC236}">
                <a16:creationId xmlns:a16="http://schemas.microsoft.com/office/drawing/2014/main" id="{AAA3E32C-22B3-AC68-17AD-CC62576B8933}"/>
              </a:ext>
            </a:extLst>
          </p:cNvPr>
          <p:cNvCxnSpPr>
            <a:cxnSpLocks/>
            <a:stCxn id="5" idx="0"/>
          </p:cNvCxnSpPr>
          <p:nvPr/>
        </p:nvCxnSpPr>
        <p:spPr>
          <a:xfrm rot="16200000" flipV="1">
            <a:off x="4881142" y="-1443458"/>
            <a:ext cx="1833577" cy="5901112"/>
          </a:xfrm>
          <a:prstGeom prst="curvedConnector2">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74F3CBA-6377-4AA6-188F-CB75DF0879A0}"/>
              </a:ext>
            </a:extLst>
          </p:cNvPr>
          <p:cNvSpPr txBox="1"/>
          <p:nvPr/>
        </p:nvSpPr>
        <p:spPr>
          <a:xfrm>
            <a:off x="1435261" y="5586547"/>
            <a:ext cx="4155311" cy="369332"/>
          </a:xfrm>
          <a:prstGeom prst="rect">
            <a:avLst/>
          </a:prstGeom>
          <a:noFill/>
        </p:spPr>
        <p:txBody>
          <a:bodyPr wrap="square" rtlCol="0">
            <a:spAutoFit/>
          </a:bodyPr>
          <a:lstStyle/>
          <a:p>
            <a:r>
              <a:rPr lang="en-US" dirty="0"/>
              <a:t>Image source: Tech Crunch</a:t>
            </a:r>
          </a:p>
        </p:txBody>
      </p:sp>
    </p:spTree>
    <p:extLst>
      <p:ext uri="{BB962C8B-B14F-4D97-AF65-F5344CB8AC3E}">
        <p14:creationId xmlns:p14="http://schemas.microsoft.com/office/powerpoint/2010/main" val="134844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FB2A22-F794-8518-4639-DDB09BBC37E7}"/>
              </a:ext>
            </a:extLst>
          </p:cNvPr>
          <p:cNvSpPr>
            <a:spLocks noGrp="1"/>
          </p:cNvSpPr>
          <p:nvPr>
            <p:ph type="sldNum" sz="quarter" idx="12"/>
          </p:nvPr>
        </p:nvSpPr>
        <p:spPr/>
        <p:txBody>
          <a:bodyPr/>
          <a:lstStyle/>
          <a:p>
            <a:fld id="{208EB36C-0269-4D04-B405-DF2C1E6DF443}" type="slidenum">
              <a:rPr lang="en-US" smtClean="0"/>
              <a:pPr/>
              <a:t>3</a:t>
            </a:fld>
            <a:endParaRPr lang="en-US" dirty="0"/>
          </a:p>
        </p:txBody>
      </p:sp>
      <p:sp>
        <p:nvSpPr>
          <p:cNvPr id="4" name="Title 1">
            <a:extLst>
              <a:ext uri="{FF2B5EF4-FFF2-40B4-BE49-F238E27FC236}">
                <a16:creationId xmlns:a16="http://schemas.microsoft.com/office/drawing/2014/main" id="{86632333-03D3-3B1A-E2CC-FFF3E3276953}"/>
              </a:ext>
            </a:extLst>
          </p:cNvPr>
          <p:cNvSpPr>
            <a:spLocks noGrp="1"/>
          </p:cNvSpPr>
          <p:nvPr>
            <p:ph type="title"/>
          </p:nvPr>
        </p:nvSpPr>
        <p:spPr>
          <a:xfrm>
            <a:off x="701198" y="120610"/>
            <a:ext cx="10515600" cy="517549"/>
          </a:xfrm>
        </p:spPr>
        <p:txBody>
          <a:bodyPr>
            <a:noAutofit/>
          </a:bodyPr>
          <a:lstStyle/>
          <a:p>
            <a:r>
              <a:rPr lang="en-US" sz="3600" b="1" dirty="0">
                <a:latin typeface="+mn-lt"/>
              </a:rPr>
              <a:t>Do Sources </a:t>
            </a:r>
            <a:r>
              <a:rPr lang="en-US" sz="3600" b="1" dirty="0"/>
              <a:t>I</a:t>
            </a:r>
            <a:r>
              <a:rPr lang="en-US" sz="3600" b="1" dirty="0">
                <a:latin typeface="+mn-lt"/>
              </a:rPr>
              <a:t>mpact </a:t>
            </a:r>
            <a:r>
              <a:rPr lang="en-US" sz="3600" b="1" dirty="0"/>
              <a:t>O</a:t>
            </a:r>
            <a:r>
              <a:rPr lang="en-US" sz="3600" b="1" dirty="0">
                <a:latin typeface="+mn-lt"/>
              </a:rPr>
              <a:t>ur </a:t>
            </a:r>
            <a:r>
              <a:rPr lang="en-US" sz="3600" b="1" dirty="0"/>
              <a:t>P</a:t>
            </a:r>
            <a:r>
              <a:rPr lang="en-US" sz="3600" b="1" dirty="0">
                <a:latin typeface="+mn-lt"/>
              </a:rPr>
              <a:t>erceptions of </a:t>
            </a:r>
            <a:r>
              <a:rPr lang="en-US" sz="3600" b="1" dirty="0"/>
              <a:t>O</a:t>
            </a:r>
            <a:r>
              <a:rPr lang="en-US" sz="3600" b="1" dirty="0">
                <a:latin typeface="+mn-lt"/>
              </a:rPr>
              <a:t>nline </a:t>
            </a:r>
            <a:r>
              <a:rPr lang="en-US" sz="3600" b="1" dirty="0"/>
              <a:t>N</a:t>
            </a:r>
            <a:r>
              <a:rPr lang="en-US" sz="3600" b="1" dirty="0">
                <a:latin typeface="+mn-lt"/>
              </a:rPr>
              <a:t>ews?</a:t>
            </a:r>
          </a:p>
        </p:txBody>
      </p:sp>
      <p:sp>
        <p:nvSpPr>
          <p:cNvPr id="5" name="TextBox 4">
            <a:extLst>
              <a:ext uri="{FF2B5EF4-FFF2-40B4-BE49-F238E27FC236}">
                <a16:creationId xmlns:a16="http://schemas.microsoft.com/office/drawing/2014/main" id="{8C7573FF-39E6-6D29-3D46-3CFF0D455BF1}"/>
              </a:ext>
            </a:extLst>
          </p:cNvPr>
          <p:cNvSpPr txBox="1"/>
          <p:nvPr/>
        </p:nvSpPr>
        <p:spPr>
          <a:xfrm>
            <a:off x="1405890" y="2175639"/>
            <a:ext cx="2814320" cy="461665"/>
          </a:xfrm>
          <a:prstGeom prst="rect">
            <a:avLst/>
          </a:prstGeom>
          <a:noFill/>
        </p:spPr>
        <p:txBody>
          <a:bodyPr wrap="square" rtlCol="0">
            <a:spAutoFit/>
          </a:bodyPr>
          <a:lstStyle/>
          <a:p>
            <a:r>
              <a:rPr lang="en-US" sz="2400" dirty="0"/>
              <a:t>Trusted news media</a:t>
            </a:r>
          </a:p>
        </p:txBody>
      </p:sp>
      <p:pic>
        <p:nvPicPr>
          <p:cNvPr id="6" name="Picture 5">
            <a:extLst>
              <a:ext uri="{FF2B5EF4-FFF2-40B4-BE49-F238E27FC236}">
                <a16:creationId xmlns:a16="http://schemas.microsoft.com/office/drawing/2014/main" id="{5AD103E8-53B6-2928-EBA0-32D1BB0D59E8}"/>
              </a:ext>
            </a:extLst>
          </p:cNvPr>
          <p:cNvPicPr>
            <a:picLocks noChangeAspect="1"/>
          </p:cNvPicPr>
          <p:nvPr/>
        </p:nvPicPr>
        <p:blipFill rotWithShape="1">
          <a:blip r:embed="rId3"/>
          <a:srcRect t="619" r="3372" b="19447"/>
          <a:stretch/>
        </p:blipFill>
        <p:spPr>
          <a:xfrm>
            <a:off x="1990090" y="1090075"/>
            <a:ext cx="1300480" cy="1075786"/>
          </a:xfrm>
          <a:prstGeom prst="rect">
            <a:avLst/>
          </a:prstGeom>
        </p:spPr>
      </p:pic>
      <p:pic>
        <p:nvPicPr>
          <p:cNvPr id="7" name="Picture 6">
            <a:extLst>
              <a:ext uri="{FF2B5EF4-FFF2-40B4-BE49-F238E27FC236}">
                <a16:creationId xmlns:a16="http://schemas.microsoft.com/office/drawing/2014/main" id="{3BCC713A-4BF7-F80A-B0DF-5B9AEDC59673}"/>
              </a:ext>
            </a:extLst>
          </p:cNvPr>
          <p:cNvPicPr>
            <a:picLocks noChangeAspect="1"/>
          </p:cNvPicPr>
          <p:nvPr/>
        </p:nvPicPr>
        <p:blipFill rotWithShape="1">
          <a:blip r:embed="rId4"/>
          <a:srcRect b="18381"/>
          <a:stretch/>
        </p:blipFill>
        <p:spPr>
          <a:xfrm>
            <a:off x="5190490" y="914143"/>
            <a:ext cx="1545590" cy="1261496"/>
          </a:xfrm>
          <a:prstGeom prst="rect">
            <a:avLst/>
          </a:prstGeom>
        </p:spPr>
      </p:pic>
      <p:sp>
        <p:nvSpPr>
          <p:cNvPr id="8" name="TextBox 7">
            <a:extLst>
              <a:ext uri="{FF2B5EF4-FFF2-40B4-BE49-F238E27FC236}">
                <a16:creationId xmlns:a16="http://schemas.microsoft.com/office/drawing/2014/main" id="{C3E229AA-04ED-2E64-F25E-E8471D967AB1}"/>
              </a:ext>
            </a:extLst>
          </p:cNvPr>
          <p:cNvSpPr txBox="1"/>
          <p:nvPr/>
        </p:nvSpPr>
        <p:spPr>
          <a:xfrm>
            <a:off x="4551838" y="2175639"/>
            <a:ext cx="2814320" cy="830997"/>
          </a:xfrm>
          <a:prstGeom prst="rect">
            <a:avLst/>
          </a:prstGeom>
          <a:noFill/>
        </p:spPr>
        <p:txBody>
          <a:bodyPr wrap="square" rtlCol="0">
            <a:spAutoFit/>
          </a:bodyPr>
          <a:lstStyle/>
          <a:p>
            <a:pPr algn="ctr"/>
            <a:r>
              <a:rPr lang="en-US" sz="2400" dirty="0"/>
              <a:t>Person who shared the post</a:t>
            </a:r>
          </a:p>
        </p:txBody>
      </p:sp>
      <p:pic>
        <p:nvPicPr>
          <p:cNvPr id="9" name="Picture 8">
            <a:extLst>
              <a:ext uri="{FF2B5EF4-FFF2-40B4-BE49-F238E27FC236}">
                <a16:creationId xmlns:a16="http://schemas.microsoft.com/office/drawing/2014/main" id="{10704DB7-B3EA-628D-9048-6D1A59E79A7D}"/>
              </a:ext>
            </a:extLst>
          </p:cNvPr>
          <p:cNvPicPr>
            <a:picLocks noChangeAspect="1"/>
          </p:cNvPicPr>
          <p:nvPr/>
        </p:nvPicPr>
        <p:blipFill rotWithShape="1">
          <a:blip r:embed="rId5"/>
          <a:srcRect l="7715" r="7715" b="19225"/>
          <a:stretch/>
        </p:blipFill>
        <p:spPr>
          <a:xfrm>
            <a:off x="8968581" y="902379"/>
            <a:ext cx="1261269" cy="1204653"/>
          </a:xfrm>
          <a:prstGeom prst="rect">
            <a:avLst/>
          </a:prstGeom>
        </p:spPr>
      </p:pic>
      <p:sp>
        <p:nvSpPr>
          <p:cNvPr id="10" name="TextBox 9">
            <a:extLst>
              <a:ext uri="{FF2B5EF4-FFF2-40B4-BE49-F238E27FC236}">
                <a16:creationId xmlns:a16="http://schemas.microsoft.com/office/drawing/2014/main" id="{1696CF03-9B64-FD92-D116-B2C8588492B8}"/>
              </a:ext>
            </a:extLst>
          </p:cNvPr>
          <p:cNvSpPr txBox="1"/>
          <p:nvPr/>
        </p:nvSpPr>
        <p:spPr>
          <a:xfrm>
            <a:off x="7694216" y="2107032"/>
            <a:ext cx="4191000" cy="461665"/>
          </a:xfrm>
          <a:prstGeom prst="rect">
            <a:avLst/>
          </a:prstGeom>
          <a:noFill/>
        </p:spPr>
        <p:txBody>
          <a:bodyPr wrap="square" rtlCol="0">
            <a:spAutoFit/>
          </a:bodyPr>
          <a:lstStyle/>
          <a:p>
            <a:r>
              <a:rPr lang="en-US" sz="2400" dirty="0">
                <a:cs typeface="Arial" panose="020B0604020202020204" pitchFamily="34" charset="0"/>
              </a:rPr>
              <a:t>Trustworthy friend and family</a:t>
            </a:r>
          </a:p>
        </p:txBody>
      </p:sp>
      <p:sp>
        <p:nvSpPr>
          <p:cNvPr id="11" name="Rectangle: Rounded Corners 10">
            <a:extLst>
              <a:ext uri="{FF2B5EF4-FFF2-40B4-BE49-F238E27FC236}">
                <a16:creationId xmlns:a16="http://schemas.microsoft.com/office/drawing/2014/main" id="{FDBA2EC5-FBB1-C23F-AD68-B47987BA1B44}"/>
              </a:ext>
            </a:extLst>
          </p:cNvPr>
          <p:cNvSpPr/>
          <p:nvPr/>
        </p:nvSpPr>
        <p:spPr>
          <a:xfrm>
            <a:off x="599440" y="824607"/>
            <a:ext cx="10993120" cy="2205389"/>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94CB28B-F0C9-30B6-9F99-646196511E6B}"/>
              </a:ext>
            </a:extLst>
          </p:cNvPr>
          <p:cNvSpPr txBox="1"/>
          <p:nvPr/>
        </p:nvSpPr>
        <p:spPr>
          <a:xfrm>
            <a:off x="5190490" y="3000321"/>
            <a:ext cx="3403600" cy="461665"/>
          </a:xfrm>
          <a:prstGeom prst="rect">
            <a:avLst/>
          </a:prstGeom>
          <a:noFill/>
        </p:spPr>
        <p:txBody>
          <a:bodyPr wrap="square" rtlCol="0">
            <a:spAutoFit/>
          </a:bodyPr>
          <a:lstStyle/>
          <a:p>
            <a:r>
              <a:rPr lang="en-US" sz="2400" dirty="0">
                <a:solidFill>
                  <a:srgbClr val="C00000"/>
                </a:solidFill>
              </a:rPr>
              <a:t>Global North</a:t>
            </a:r>
          </a:p>
        </p:txBody>
      </p:sp>
      <p:pic>
        <p:nvPicPr>
          <p:cNvPr id="13" name="Picture 12">
            <a:extLst>
              <a:ext uri="{FF2B5EF4-FFF2-40B4-BE49-F238E27FC236}">
                <a16:creationId xmlns:a16="http://schemas.microsoft.com/office/drawing/2014/main" id="{A6424E69-4F55-5AE6-ED9D-18E002F9F5A0}"/>
              </a:ext>
            </a:extLst>
          </p:cNvPr>
          <p:cNvPicPr>
            <a:picLocks noChangeAspect="1"/>
          </p:cNvPicPr>
          <p:nvPr/>
        </p:nvPicPr>
        <p:blipFill>
          <a:blip r:embed="rId6"/>
          <a:stretch>
            <a:fillRect/>
          </a:stretch>
        </p:blipFill>
        <p:spPr>
          <a:xfrm>
            <a:off x="3794045" y="3751060"/>
            <a:ext cx="1665143" cy="1431290"/>
          </a:xfrm>
          <a:prstGeom prst="rect">
            <a:avLst/>
          </a:prstGeom>
        </p:spPr>
      </p:pic>
      <p:sp>
        <p:nvSpPr>
          <p:cNvPr id="14" name="TextBox 13">
            <a:extLst>
              <a:ext uri="{FF2B5EF4-FFF2-40B4-BE49-F238E27FC236}">
                <a16:creationId xmlns:a16="http://schemas.microsoft.com/office/drawing/2014/main" id="{13B436EB-6A32-7A5E-E098-E0515F2AF96D}"/>
              </a:ext>
            </a:extLst>
          </p:cNvPr>
          <p:cNvSpPr txBox="1"/>
          <p:nvPr/>
        </p:nvSpPr>
        <p:spPr>
          <a:xfrm>
            <a:off x="2096214" y="4934879"/>
            <a:ext cx="5123972" cy="461665"/>
          </a:xfrm>
          <a:prstGeom prst="rect">
            <a:avLst/>
          </a:prstGeom>
          <a:noFill/>
        </p:spPr>
        <p:txBody>
          <a:bodyPr wrap="square" rtlCol="0">
            <a:spAutoFit/>
          </a:bodyPr>
          <a:lstStyle/>
          <a:p>
            <a:pPr algn="ctr"/>
            <a:r>
              <a:rPr lang="en-US" sz="2400" dirty="0"/>
              <a:t>Government sources</a:t>
            </a:r>
          </a:p>
        </p:txBody>
      </p:sp>
      <p:pic>
        <p:nvPicPr>
          <p:cNvPr id="15" name="Picture 14">
            <a:extLst>
              <a:ext uri="{FF2B5EF4-FFF2-40B4-BE49-F238E27FC236}">
                <a16:creationId xmlns:a16="http://schemas.microsoft.com/office/drawing/2014/main" id="{41F0EE74-E374-E3C1-BE54-A649245CE0E3}"/>
              </a:ext>
            </a:extLst>
          </p:cNvPr>
          <p:cNvPicPr>
            <a:picLocks noChangeAspect="1"/>
          </p:cNvPicPr>
          <p:nvPr/>
        </p:nvPicPr>
        <p:blipFill rotWithShape="1">
          <a:blip r:embed="rId7"/>
          <a:srcRect l="2498" r="21053" b="20515"/>
          <a:stretch/>
        </p:blipFill>
        <p:spPr>
          <a:xfrm flipH="1">
            <a:off x="7424153" y="3543165"/>
            <a:ext cx="1523145" cy="1361226"/>
          </a:xfrm>
          <a:prstGeom prst="rect">
            <a:avLst/>
          </a:prstGeom>
        </p:spPr>
      </p:pic>
      <p:sp>
        <p:nvSpPr>
          <p:cNvPr id="16" name="TextBox 15">
            <a:extLst>
              <a:ext uri="{FF2B5EF4-FFF2-40B4-BE49-F238E27FC236}">
                <a16:creationId xmlns:a16="http://schemas.microsoft.com/office/drawing/2014/main" id="{1E439B8A-0C55-D9CB-9704-7688E4EA6F13}"/>
              </a:ext>
            </a:extLst>
          </p:cNvPr>
          <p:cNvSpPr txBox="1"/>
          <p:nvPr/>
        </p:nvSpPr>
        <p:spPr>
          <a:xfrm>
            <a:off x="6322774" y="4945771"/>
            <a:ext cx="3426141" cy="461665"/>
          </a:xfrm>
          <a:prstGeom prst="rect">
            <a:avLst/>
          </a:prstGeom>
          <a:noFill/>
        </p:spPr>
        <p:txBody>
          <a:bodyPr wrap="square" rtlCol="0">
            <a:spAutoFit/>
          </a:bodyPr>
          <a:lstStyle/>
          <a:p>
            <a:pPr algn="ctr"/>
            <a:r>
              <a:rPr lang="en-US" sz="2400" dirty="0"/>
              <a:t>Scientists</a:t>
            </a:r>
          </a:p>
        </p:txBody>
      </p:sp>
      <p:sp>
        <p:nvSpPr>
          <p:cNvPr id="17" name="TextBox 16">
            <a:extLst>
              <a:ext uri="{FF2B5EF4-FFF2-40B4-BE49-F238E27FC236}">
                <a16:creationId xmlns:a16="http://schemas.microsoft.com/office/drawing/2014/main" id="{0695E1F5-4ABD-C61B-410B-6201DB805359}"/>
              </a:ext>
            </a:extLst>
          </p:cNvPr>
          <p:cNvSpPr txBox="1"/>
          <p:nvPr/>
        </p:nvSpPr>
        <p:spPr>
          <a:xfrm>
            <a:off x="5359735" y="5482192"/>
            <a:ext cx="3403600" cy="461665"/>
          </a:xfrm>
          <a:prstGeom prst="rect">
            <a:avLst/>
          </a:prstGeom>
          <a:noFill/>
        </p:spPr>
        <p:txBody>
          <a:bodyPr wrap="square" rtlCol="0">
            <a:spAutoFit/>
          </a:bodyPr>
          <a:lstStyle/>
          <a:p>
            <a:r>
              <a:rPr lang="en-US" sz="2400" dirty="0">
                <a:solidFill>
                  <a:schemeClr val="accent1"/>
                </a:solidFill>
              </a:rPr>
              <a:t>Global South</a:t>
            </a:r>
          </a:p>
        </p:txBody>
      </p:sp>
      <p:sp>
        <p:nvSpPr>
          <p:cNvPr id="18" name="Rectangle: Rounded Corners 17">
            <a:extLst>
              <a:ext uri="{FF2B5EF4-FFF2-40B4-BE49-F238E27FC236}">
                <a16:creationId xmlns:a16="http://schemas.microsoft.com/office/drawing/2014/main" id="{24410785-E0C4-84CD-E59F-A55F6593C071}"/>
              </a:ext>
            </a:extLst>
          </p:cNvPr>
          <p:cNvSpPr/>
          <p:nvPr/>
        </p:nvSpPr>
        <p:spPr>
          <a:xfrm>
            <a:off x="2443085" y="3493507"/>
            <a:ext cx="7346631" cy="1913930"/>
          </a:xfrm>
          <a:prstGeom prst="roundRect">
            <a:avLst/>
          </a:prstGeom>
          <a:noFill/>
          <a:ln w="1905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4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animBg="1"/>
      <p:bldP spid="12" grpId="0"/>
      <p:bldP spid="14" grpId="0"/>
      <p:bldP spid="16" grpId="0"/>
      <p:bldP spid="17" grpId="0"/>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F7FF35C-43EF-7051-56E2-B68BB34CCBEC}"/>
              </a:ext>
            </a:extLst>
          </p:cNvPr>
          <p:cNvSpPr>
            <a:spLocks noGrp="1"/>
          </p:cNvSpPr>
          <p:nvPr>
            <p:ph type="sldNum" sz="quarter" idx="12"/>
          </p:nvPr>
        </p:nvSpPr>
        <p:spPr/>
        <p:txBody>
          <a:bodyPr/>
          <a:lstStyle/>
          <a:p>
            <a:fld id="{208EB36C-0269-4D04-B405-DF2C1E6DF443}" type="slidenum">
              <a:rPr lang="en-US" smtClean="0"/>
              <a:pPr/>
              <a:t>4</a:t>
            </a:fld>
            <a:endParaRPr lang="en-US" dirty="0"/>
          </a:p>
        </p:txBody>
      </p:sp>
      <p:sp>
        <p:nvSpPr>
          <p:cNvPr id="4" name="Title 1">
            <a:extLst>
              <a:ext uri="{FF2B5EF4-FFF2-40B4-BE49-F238E27FC236}">
                <a16:creationId xmlns:a16="http://schemas.microsoft.com/office/drawing/2014/main" id="{EFEB7908-B4E3-7143-EE5C-D9C658AA49C2}"/>
              </a:ext>
            </a:extLst>
          </p:cNvPr>
          <p:cNvSpPr>
            <a:spLocks noGrp="1"/>
          </p:cNvSpPr>
          <p:nvPr>
            <p:ph type="title"/>
          </p:nvPr>
        </p:nvSpPr>
        <p:spPr>
          <a:xfrm>
            <a:off x="838200" y="306527"/>
            <a:ext cx="10515600" cy="517549"/>
          </a:xfrm>
        </p:spPr>
        <p:txBody>
          <a:bodyPr>
            <a:noAutofit/>
          </a:bodyPr>
          <a:lstStyle/>
          <a:p>
            <a:r>
              <a:rPr lang="en-US" sz="3600" b="1" dirty="0">
                <a:latin typeface="+mn-lt"/>
              </a:rPr>
              <a:t>Do Sources </a:t>
            </a:r>
            <a:r>
              <a:rPr lang="en-US" sz="3600" b="1" dirty="0"/>
              <a:t>I</a:t>
            </a:r>
            <a:r>
              <a:rPr lang="en-US" sz="3600" b="1" dirty="0">
                <a:latin typeface="+mn-lt"/>
              </a:rPr>
              <a:t>mpact </a:t>
            </a:r>
            <a:r>
              <a:rPr lang="en-US" sz="3600" b="1" dirty="0"/>
              <a:t>O</a:t>
            </a:r>
            <a:r>
              <a:rPr lang="en-US" sz="3600" b="1" dirty="0">
                <a:latin typeface="+mn-lt"/>
              </a:rPr>
              <a:t>ur </a:t>
            </a:r>
            <a:r>
              <a:rPr lang="en-US" sz="3600" b="1" dirty="0"/>
              <a:t>P</a:t>
            </a:r>
            <a:r>
              <a:rPr lang="en-US" sz="3600" b="1" dirty="0">
                <a:latin typeface="+mn-lt"/>
              </a:rPr>
              <a:t>erceptions of </a:t>
            </a:r>
            <a:r>
              <a:rPr lang="en-US" sz="3600" b="1" dirty="0"/>
              <a:t>O</a:t>
            </a:r>
            <a:r>
              <a:rPr lang="en-US" sz="3600" b="1" dirty="0">
                <a:latin typeface="+mn-lt"/>
              </a:rPr>
              <a:t>nline </a:t>
            </a:r>
            <a:r>
              <a:rPr lang="en-US" sz="3600" b="1" dirty="0"/>
              <a:t>N</a:t>
            </a:r>
            <a:r>
              <a:rPr lang="en-US" sz="3600" b="1" dirty="0">
                <a:latin typeface="+mn-lt"/>
              </a:rPr>
              <a:t>ews?</a:t>
            </a:r>
          </a:p>
        </p:txBody>
      </p:sp>
      <p:sp>
        <p:nvSpPr>
          <p:cNvPr id="7" name="Rectangle 6">
            <a:extLst>
              <a:ext uri="{FF2B5EF4-FFF2-40B4-BE49-F238E27FC236}">
                <a16:creationId xmlns:a16="http://schemas.microsoft.com/office/drawing/2014/main" id="{177D042B-5DAA-DABC-7468-F7D10F19D358}"/>
              </a:ext>
            </a:extLst>
          </p:cNvPr>
          <p:cNvSpPr/>
          <p:nvPr/>
        </p:nvSpPr>
        <p:spPr>
          <a:xfrm>
            <a:off x="1087540" y="1787992"/>
            <a:ext cx="10266260" cy="9867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How do different sources impact people’s trust in online news? </a:t>
            </a:r>
          </a:p>
        </p:txBody>
      </p:sp>
      <p:sp>
        <p:nvSpPr>
          <p:cNvPr id="8" name="Rectangle 7">
            <a:extLst>
              <a:ext uri="{FF2B5EF4-FFF2-40B4-BE49-F238E27FC236}">
                <a16:creationId xmlns:a16="http://schemas.microsoft.com/office/drawing/2014/main" id="{129BC59B-878B-82B9-3D9C-1CC912BDBF7D}"/>
              </a:ext>
            </a:extLst>
          </p:cNvPr>
          <p:cNvSpPr/>
          <p:nvPr/>
        </p:nvSpPr>
        <p:spPr>
          <a:xfrm>
            <a:off x="1087540" y="3444572"/>
            <a:ext cx="10266261" cy="98674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Does source effect vary for users from different demographics?</a:t>
            </a:r>
          </a:p>
        </p:txBody>
      </p:sp>
    </p:spTree>
    <p:extLst>
      <p:ext uri="{BB962C8B-B14F-4D97-AF65-F5344CB8AC3E}">
        <p14:creationId xmlns:p14="http://schemas.microsoft.com/office/powerpoint/2010/main" val="402003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679A1-6BB0-C0B2-DDC3-4A3B5A432DE7}"/>
              </a:ext>
            </a:extLst>
          </p:cNvPr>
          <p:cNvSpPr>
            <a:spLocks noGrp="1"/>
          </p:cNvSpPr>
          <p:nvPr>
            <p:ph type="sldNum" sz="quarter" idx="12"/>
          </p:nvPr>
        </p:nvSpPr>
        <p:spPr/>
        <p:txBody>
          <a:bodyPr/>
          <a:lstStyle/>
          <a:p>
            <a:fld id="{208EB36C-0269-4D04-B405-DF2C1E6DF443}" type="slidenum">
              <a:rPr lang="en-US" smtClean="0"/>
              <a:pPr/>
              <a:t>5</a:t>
            </a:fld>
            <a:endParaRPr lang="en-US" dirty="0"/>
          </a:p>
        </p:txBody>
      </p:sp>
      <p:pic>
        <p:nvPicPr>
          <p:cNvPr id="4" name="Picture 3" descr="Facebook png images | PNGWing">
            <a:extLst>
              <a:ext uri="{FF2B5EF4-FFF2-40B4-BE49-F238E27FC236}">
                <a16:creationId xmlns:a16="http://schemas.microsoft.com/office/drawing/2014/main" id="{2C3A11F7-5699-C630-90AB-D073F66C2B5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147" r="18985"/>
          <a:stretch/>
        </p:blipFill>
        <p:spPr bwMode="auto">
          <a:xfrm>
            <a:off x="3765808" y="3451619"/>
            <a:ext cx="834808" cy="8028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F32F157-C3A7-3C01-C1E1-5A3FB254CD34}"/>
              </a:ext>
            </a:extLst>
          </p:cNvPr>
          <p:cNvPicPr>
            <a:picLocks noChangeAspect="1"/>
          </p:cNvPicPr>
          <p:nvPr/>
        </p:nvPicPr>
        <p:blipFill rotWithShape="1">
          <a:blip r:embed="rId4"/>
          <a:srcRect l="21376" r="19715" b="24286"/>
          <a:stretch/>
        </p:blipFill>
        <p:spPr>
          <a:xfrm>
            <a:off x="847851" y="3495953"/>
            <a:ext cx="557529" cy="716577"/>
          </a:xfrm>
          <a:prstGeom prst="rect">
            <a:avLst/>
          </a:prstGeom>
        </p:spPr>
      </p:pic>
      <p:pic>
        <p:nvPicPr>
          <p:cNvPr id="6" name="Picture 5">
            <a:extLst>
              <a:ext uri="{FF2B5EF4-FFF2-40B4-BE49-F238E27FC236}">
                <a16:creationId xmlns:a16="http://schemas.microsoft.com/office/drawing/2014/main" id="{D902CFEB-F0F2-3E34-B0FD-E34B9C5A6CA5}"/>
              </a:ext>
            </a:extLst>
          </p:cNvPr>
          <p:cNvPicPr>
            <a:picLocks noChangeAspect="1"/>
          </p:cNvPicPr>
          <p:nvPr/>
        </p:nvPicPr>
        <p:blipFill rotWithShape="1">
          <a:blip r:embed="rId5"/>
          <a:srcRect l="12631" t="2239" r="10505" b="29190"/>
          <a:stretch/>
        </p:blipFill>
        <p:spPr>
          <a:xfrm>
            <a:off x="2139165" y="1779408"/>
            <a:ext cx="1626643" cy="1451155"/>
          </a:xfrm>
          <a:prstGeom prst="rect">
            <a:avLst/>
          </a:prstGeom>
        </p:spPr>
      </p:pic>
      <p:pic>
        <p:nvPicPr>
          <p:cNvPr id="7" name="Picture 6">
            <a:extLst>
              <a:ext uri="{FF2B5EF4-FFF2-40B4-BE49-F238E27FC236}">
                <a16:creationId xmlns:a16="http://schemas.microsoft.com/office/drawing/2014/main" id="{CAC9236B-244A-1125-E4F7-627048445598}"/>
              </a:ext>
            </a:extLst>
          </p:cNvPr>
          <p:cNvPicPr>
            <a:picLocks noChangeAspect="1"/>
          </p:cNvPicPr>
          <p:nvPr/>
        </p:nvPicPr>
        <p:blipFill rotWithShape="1">
          <a:blip r:embed="rId6"/>
          <a:srcRect l="12182" t="11350" r="11922" b="30052"/>
          <a:stretch/>
        </p:blipFill>
        <p:spPr>
          <a:xfrm>
            <a:off x="1732560" y="3607578"/>
            <a:ext cx="783541" cy="604952"/>
          </a:xfrm>
          <a:prstGeom prst="rect">
            <a:avLst/>
          </a:prstGeom>
        </p:spPr>
      </p:pic>
      <p:pic>
        <p:nvPicPr>
          <p:cNvPr id="8" name="Picture 7">
            <a:extLst>
              <a:ext uri="{FF2B5EF4-FFF2-40B4-BE49-F238E27FC236}">
                <a16:creationId xmlns:a16="http://schemas.microsoft.com/office/drawing/2014/main" id="{C077A785-F7F6-DEC3-419F-C13CC6D0459B}"/>
              </a:ext>
            </a:extLst>
          </p:cNvPr>
          <p:cNvPicPr>
            <a:picLocks noChangeAspect="1"/>
          </p:cNvPicPr>
          <p:nvPr/>
        </p:nvPicPr>
        <p:blipFill>
          <a:blip r:embed="rId7"/>
          <a:stretch>
            <a:fillRect/>
          </a:stretch>
        </p:blipFill>
        <p:spPr>
          <a:xfrm>
            <a:off x="2765205" y="3516645"/>
            <a:ext cx="830988" cy="830988"/>
          </a:xfrm>
          <a:prstGeom prst="rect">
            <a:avLst/>
          </a:prstGeom>
        </p:spPr>
      </p:pic>
      <p:sp>
        <p:nvSpPr>
          <p:cNvPr id="9" name="TextBox 9">
            <a:extLst>
              <a:ext uri="{FF2B5EF4-FFF2-40B4-BE49-F238E27FC236}">
                <a16:creationId xmlns:a16="http://schemas.microsoft.com/office/drawing/2014/main" id="{0287FB69-544D-9BE7-3951-29C4FB1F56C3}"/>
              </a:ext>
            </a:extLst>
          </p:cNvPr>
          <p:cNvSpPr txBox="1"/>
          <p:nvPr/>
        </p:nvSpPr>
        <p:spPr>
          <a:xfrm>
            <a:off x="427185" y="4370705"/>
            <a:ext cx="4693594"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dirty="0">
                <a:cs typeface="Arial" panose="020B0604020202020204" pitchFamily="34" charset="0"/>
              </a:rPr>
              <a:t>Increasing popularity of social media platforms</a:t>
            </a:r>
          </a:p>
        </p:txBody>
      </p:sp>
      <p:sp>
        <p:nvSpPr>
          <p:cNvPr id="13" name="Title 1">
            <a:extLst>
              <a:ext uri="{FF2B5EF4-FFF2-40B4-BE49-F238E27FC236}">
                <a16:creationId xmlns:a16="http://schemas.microsoft.com/office/drawing/2014/main" id="{4472B1ED-064E-3FF8-E4EC-DA1830EB38E9}"/>
              </a:ext>
            </a:extLst>
          </p:cNvPr>
          <p:cNvSpPr>
            <a:spLocks noGrp="1"/>
          </p:cNvSpPr>
          <p:nvPr>
            <p:ph type="title"/>
          </p:nvPr>
        </p:nvSpPr>
        <p:spPr>
          <a:xfrm>
            <a:off x="1153800" y="79963"/>
            <a:ext cx="10114280" cy="705678"/>
          </a:xfrm>
        </p:spPr>
        <p:txBody>
          <a:bodyPr>
            <a:normAutofit/>
          </a:bodyPr>
          <a:lstStyle/>
          <a:p>
            <a:r>
              <a:rPr lang="en-US" sz="3600" b="1" dirty="0"/>
              <a:t>Misinformation in India</a:t>
            </a:r>
          </a:p>
        </p:txBody>
      </p:sp>
      <p:pic>
        <p:nvPicPr>
          <p:cNvPr id="14" name="Picture 13">
            <a:extLst>
              <a:ext uri="{FF2B5EF4-FFF2-40B4-BE49-F238E27FC236}">
                <a16:creationId xmlns:a16="http://schemas.microsoft.com/office/drawing/2014/main" id="{6FBE94F8-15C8-BEEC-94B0-15F21AA956B8}"/>
              </a:ext>
            </a:extLst>
          </p:cNvPr>
          <p:cNvPicPr>
            <a:picLocks noChangeAspect="1"/>
          </p:cNvPicPr>
          <p:nvPr/>
        </p:nvPicPr>
        <p:blipFill>
          <a:blip r:embed="rId8"/>
          <a:stretch>
            <a:fillRect/>
          </a:stretch>
        </p:blipFill>
        <p:spPr>
          <a:xfrm>
            <a:off x="5800171" y="1384488"/>
            <a:ext cx="5591275" cy="3914340"/>
          </a:xfrm>
          <a:prstGeom prst="rect">
            <a:avLst/>
          </a:prstGeom>
        </p:spPr>
      </p:pic>
      <p:sp>
        <p:nvSpPr>
          <p:cNvPr id="15" name="TextBox 14">
            <a:extLst>
              <a:ext uri="{FF2B5EF4-FFF2-40B4-BE49-F238E27FC236}">
                <a16:creationId xmlns:a16="http://schemas.microsoft.com/office/drawing/2014/main" id="{2F368CE0-542C-42C6-98B5-C49D2992F567}"/>
              </a:ext>
            </a:extLst>
          </p:cNvPr>
          <p:cNvSpPr txBox="1"/>
          <p:nvPr/>
        </p:nvSpPr>
        <p:spPr>
          <a:xfrm>
            <a:off x="7660254" y="5473512"/>
            <a:ext cx="4409440" cy="369332"/>
          </a:xfrm>
          <a:prstGeom prst="rect">
            <a:avLst/>
          </a:prstGeom>
          <a:noFill/>
        </p:spPr>
        <p:txBody>
          <a:bodyPr wrap="square" rtlCol="0">
            <a:spAutoFit/>
          </a:bodyPr>
          <a:lstStyle/>
          <a:p>
            <a:r>
              <a:rPr lang="en-US" dirty="0"/>
              <a:t>Image Source: Washington Post</a:t>
            </a:r>
          </a:p>
        </p:txBody>
      </p:sp>
    </p:spTree>
    <p:extLst>
      <p:ext uri="{BB962C8B-B14F-4D97-AF65-F5344CB8AC3E}">
        <p14:creationId xmlns:p14="http://schemas.microsoft.com/office/powerpoint/2010/main" val="107563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F9A59-3516-466D-A2A7-B87306159D26}"/>
              </a:ext>
            </a:extLst>
          </p:cNvPr>
          <p:cNvSpPr>
            <a:spLocks noGrp="1"/>
          </p:cNvSpPr>
          <p:nvPr>
            <p:ph type="title"/>
          </p:nvPr>
        </p:nvSpPr>
        <p:spPr>
          <a:xfrm>
            <a:off x="1239520" y="136525"/>
            <a:ext cx="10114280" cy="705678"/>
          </a:xfrm>
        </p:spPr>
        <p:txBody>
          <a:bodyPr>
            <a:normAutofit/>
          </a:bodyPr>
          <a:lstStyle/>
          <a:p>
            <a:r>
              <a:rPr lang="en-US" sz="3600" b="1" dirty="0"/>
              <a:t>Our Research Questions</a:t>
            </a:r>
          </a:p>
        </p:txBody>
      </p:sp>
      <p:sp>
        <p:nvSpPr>
          <p:cNvPr id="5" name="Slide Number Placeholder 4">
            <a:extLst>
              <a:ext uri="{FF2B5EF4-FFF2-40B4-BE49-F238E27FC236}">
                <a16:creationId xmlns:a16="http://schemas.microsoft.com/office/drawing/2014/main" id="{14F9D0C7-2FB8-48FF-8D5C-A5AFA28FBDD0}"/>
              </a:ext>
            </a:extLst>
          </p:cNvPr>
          <p:cNvSpPr>
            <a:spLocks noGrp="1"/>
          </p:cNvSpPr>
          <p:nvPr>
            <p:ph type="sldNum" sz="quarter" idx="12"/>
          </p:nvPr>
        </p:nvSpPr>
        <p:spPr/>
        <p:txBody>
          <a:bodyPr/>
          <a:lstStyle/>
          <a:p>
            <a:fld id="{208EB36C-0269-4D04-B405-DF2C1E6DF443}" type="slidenum">
              <a:rPr lang="en-US" smtClean="0"/>
              <a:pPr/>
              <a:t>6</a:t>
            </a:fld>
            <a:endParaRPr lang="en-US" dirty="0"/>
          </a:p>
        </p:txBody>
      </p:sp>
      <p:sp>
        <p:nvSpPr>
          <p:cNvPr id="6" name="TextBox 5">
            <a:extLst>
              <a:ext uri="{FF2B5EF4-FFF2-40B4-BE49-F238E27FC236}">
                <a16:creationId xmlns:a16="http://schemas.microsoft.com/office/drawing/2014/main" id="{7D161A9F-04BA-48AC-9837-0C75825133A1}"/>
              </a:ext>
            </a:extLst>
          </p:cNvPr>
          <p:cNvSpPr txBox="1"/>
          <p:nvPr/>
        </p:nvSpPr>
        <p:spPr>
          <a:xfrm>
            <a:off x="3439160" y="1465789"/>
            <a:ext cx="8011160" cy="830997"/>
          </a:xfrm>
          <a:prstGeom prst="rect">
            <a:avLst/>
          </a:prstGeom>
          <a:noFill/>
        </p:spPr>
        <p:txBody>
          <a:bodyPr wrap="square" rtlCol="0">
            <a:spAutoFit/>
          </a:bodyPr>
          <a:lstStyle/>
          <a:p>
            <a:pPr algn="ctr"/>
            <a:r>
              <a:rPr lang="en-US" sz="2400" dirty="0"/>
              <a:t>Do social media users in rural and urban areas perceive credible and fake news differently?</a:t>
            </a:r>
          </a:p>
        </p:txBody>
      </p:sp>
      <p:pic>
        <p:nvPicPr>
          <p:cNvPr id="5122" name="Picture 2" descr="Rural Urban Flat Icon Stock Vector (Royalty Free) 463657946">
            <a:extLst>
              <a:ext uri="{FF2B5EF4-FFF2-40B4-BE49-F238E27FC236}">
                <a16:creationId xmlns:a16="http://schemas.microsoft.com/office/drawing/2014/main" id="{3B7A50C2-7C4C-432A-ADFA-A162AB30EF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761" b="23144"/>
          <a:stretch/>
        </p:blipFill>
        <p:spPr bwMode="auto">
          <a:xfrm>
            <a:off x="838200" y="1176116"/>
            <a:ext cx="3048000" cy="14400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3E1EEF2-2A41-4DA8-8ED1-736E976096D9}"/>
              </a:ext>
            </a:extLst>
          </p:cNvPr>
          <p:cNvSpPr txBox="1"/>
          <p:nvPr/>
        </p:nvSpPr>
        <p:spPr>
          <a:xfrm>
            <a:off x="3672840" y="3159760"/>
            <a:ext cx="6985000" cy="830997"/>
          </a:xfrm>
          <a:prstGeom prst="rect">
            <a:avLst/>
          </a:prstGeom>
          <a:noFill/>
        </p:spPr>
        <p:txBody>
          <a:bodyPr wrap="square" rtlCol="0">
            <a:spAutoFit/>
          </a:bodyPr>
          <a:lstStyle/>
          <a:p>
            <a:pPr algn="ctr"/>
            <a:r>
              <a:rPr lang="en-US" sz="2400" dirty="0"/>
              <a:t>How do source effects impact their trust in credible and fake news?</a:t>
            </a:r>
          </a:p>
        </p:txBody>
      </p:sp>
      <p:pic>
        <p:nvPicPr>
          <p:cNvPr id="9" name="Picture 8">
            <a:extLst>
              <a:ext uri="{FF2B5EF4-FFF2-40B4-BE49-F238E27FC236}">
                <a16:creationId xmlns:a16="http://schemas.microsoft.com/office/drawing/2014/main" id="{8A1F382D-FCE5-48FD-BAF0-63552B849A3B}"/>
              </a:ext>
            </a:extLst>
          </p:cNvPr>
          <p:cNvPicPr>
            <a:picLocks noChangeAspect="1"/>
          </p:cNvPicPr>
          <p:nvPr/>
        </p:nvPicPr>
        <p:blipFill rotWithShape="1">
          <a:blip r:embed="rId4"/>
          <a:srcRect b="18534"/>
          <a:stretch/>
        </p:blipFill>
        <p:spPr>
          <a:xfrm>
            <a:off x="1666240" y="2845598"/>
            <a:ext cx="1616710" cy="1317080"/>
          </a:xfrm>
          <a:prstGeom prst="rect">
            <a:avLst/>
          </a:prstGeom>
        </p:spPr>
      </p:pic>
      <p:sp>
        <p:nvSpPr>
          <p:cNvPr id="10" name="TextBox 9">
            <a:extLst>
              <a:ext uri="{FF2B5EF4-FFF2-40B4-BE49-F238E27FC236}">
                <a16:creationId xmlns:a16="http://schemas.microsoft.com/office/drawing/2014/main" id="{58D96564-F329-4D62-B9E3-FA529551A266}"/>
              </a:ext>
            </a:extLst>
          </p:cNvPr>
          <p:cNvSpPr txBox="1"/>
          <p:nvPr/>
        </p:nvSpPr>
        <p:spPr>
          <a:xfrm>
            <a:off x="3937000" y="4693493"/>
            <a:ext cx="6720840" cy="830997"/>
          </a:xfrm>
          <a:prstGeom prst="rect">
            <a:avLst/>
          </a:prstGeom>
          <a:noFill/>
        </p:spPr>
        <p:txBody>
          <a:bodyPr wrap="square" rtlCol="0">
            <a:spAutoFit/>
          </a:bodyPr>
          <a:lstStyle/>
          <a:p>
            <a:pPr algn="ctr"/>
            <a:r>
              <a:rPr lang="en-US" sz="2400" dirty="0"/>
              <a:t>How do source effects impact their attitude towards sharing credible and fake news?</a:t>
            </a:r>
          </a:p>
        </p:txBody>
      </p:sp>
      <p:pic>
        <p:nvPicPr>
          <p:cNvPr id="12" name="Picture 11">
            <a:extLst>
              <a:ext uri="{FF2B5EF4-FFF2-40B4-BE49-F238E27FC236}">
                <a16:creationId xmlns:a16="http://schemas.microsoft.com/office/drawing/2014/main" id="{281C8372-E5FC-4C88-BC8E-50D8ED553FF0}"/>
              </a:ext>
            </a:extLst>
          </p:cNvPr>
          <p:cNvPicPr>
            <a:picLocks noChangeAspect="1"/>
          </p:cNvPicPr>
          <p:nvPr/>
        </p:nvPicPr>
        <p:blipFill rotWithShape="1">
          <a:blip r:embed="rId5"/>
          <a:srcRect l="10152" r="7811" b="25543"/>
          <a:stretch/>
        </p:blipFill>
        <p:spPr>
          <a:xfrm>
            <a:off x="1666240" y="4236531"/>
            <a:ext cx="1616710" cy="1467313"/>
          </a:xfrm>
          <a:prstGeom prst="rect">
            <a:avLst/>
          </a:prstGeom>
        </p:spPr>
      </p:pic>
      <p:cxnSp>
        <p:nvCxnSpPr>
          <p:cNvPr id="8" name="Straight Connector 7">
            <a:extLst>
              <a:ext uri="{FF2B5EF4-FFF2-40B4-BE49-F238E27FC236}">
                <a16:creationId xmlns:a16="http://schemas.microsoft.com/office/drawing/2014/main" id="{0E938901-6C90-B483-B6D2-37004E01703D}"/>
              </a:ext>
            </a:extLst>
          </p:cNvPr>
          <p:cNvCxnSpPr/>
          <p:nvPr/>
        </p:nvCxnSpPr>
        <p:spPr>
          <a:xfrm>
            <a:off x="8332470" y="3611880"/>
            <a:ext cx="69723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1A7C2F-E8F3-0B9E-993A-D5F37706529B}"/>
              </a:ext>
            </a:extLst>
          </p:cNvPr>
          <p:cNvCxnSpPr>
            <a:cxnSpLocks/>
          </p:cNvCxnSpPr>
          <p:nvPr/>
        </p:nvCxnSpPr>
        <p:spPr>
          <a:xfrm>
            <a:off x="5284470" y="5539730"/>
            <a:ext cx="102489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85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048D6-66B2-4061-BE9C-6720B590C0FC}"/>
              </a:ext>
            </a:extLst>
          </p:cNvPr>
          <p:cNvSpPr>
            <a:spLocks noGrp="1"/>
          </p:cNvSpPr>
          <p:nvPr>
            <p:ph type="title"/>
          </p:nvPr>
        </p:nvSpPr>
        <p:spPr>
          <a:xfrm>
            <a:off x="838200" y="136525"/>
            <a:ext cx="10515600" cy="705678"/>
          </a:xfrm>
        </p:spPr>
        <p:txBody>
          <a:bodyPr>
            <a:normAutofit/>
          </a:bodyPr>
          <a:lstStyle/>
          <a:p>
            <a:r>
              <a:rPr lang="en-US" sz="3600" b="1" dirty="0"/>
              <a:t>Methodology</a:t>
            </a:r>
          </a:p>
        </p:txBody>
      </p:sp>
      <p:sp>
        <p:nvSpPr>
          <p:cNvPr id="5" name="Slide Number Placeholder 4">
            <a:extLst>
              <a:ext uri="{FF2B5EF4-FFF2-40B4-BE49-F238E27FC236}">
                <a16:creationId xmlns:a16="http://schemas.microsoft.com/office/drawing/2014/main" id="{8A4A388A-32BD-4710-841D-EADE64C4737F}"/>
              </a:ext>
            </a:extLst>
          </p:cNvPr>
          <p:cNvSpPr>
            <a:spLocks noGrp="1"/>
          </p:cNvSpPr>
          <p:nvPr>
            <p:ph type="sldNum" sz="quarter" idx="12"/>
          </p:nvPr>
        </p:nvSpPr>
        <p:spPr/>
        <p:txBody>
          <a:bodyPr/>
          <a:lstStyle/>
          <a:p>
            <a:fld id="{208EB36C-0269-4D04-B405-DF2C1E6DF443}" type="slidenum">
              <a:rPr lang="en-US" smtClean="0"/>
              <a:pPr/>
              <a:t>7</a:t>
            </a:fld>
            <a:endParaRPr lang="en-US" dirty="0"/>
          </a:p>
        </p:txBody>
      </p:sp>
      <p:pic>
        <p:nvPicPr>
          <p:cNvPr id="6" name="Picture 5">
            <a:extLst>
              <a:ext uri="{FF2B5EF4-FFF2-40B4-BE49-F238E27FC236}">
                <a16:creationId xmlns:a16="http://schemas.microsoft.com/office/drawing/2014/main" id="{38B8C851-2BAC-4407-9849-1BB52B678EAC}"/>
              </a:ext>
            </a:extLst>
          </p:cNvPr>
          <p:cNvPicPr>
            <a:picLocks noChangeAspect="1"/>
          </p:cNvPicPr>
          <p:nvPr/>
        </p:nvPicPr>
        <p:blipFill rotWithShape="1">
          <a:blip r:embed="rId3"/>
          <a:srcRect l="17542" t="10762" r="17543" b="25086"/>
          <a:stretch/>
        </p:blipFill>
        <p:spPr>
          <a:xfrm>
            <a:off x="3473231" y="1024228"/>
            <a:ext cx="1402080" cy="1385624"/>
          </a:xfrm>
          <a:prstGeom prst="rect">
            <a:avLst/>
          </a:prstGeom>
        </p:spPr>
      </p:pic>
      <p:pic>
        <p:nvPicPr>
          <p:cNvPr id="7" name="Picture 6">
            <a:extLst>
              <a:ext uri="{FF2B5EF4-FFF2-40B4-BE49-F238E27FC236}">
                <a16:creationId xmlns:a16="http://schemas.microsoft.com/office/drawing/2014/main" id="{F246511D-7A98-4FB1-BE31-3C11F601F68A}"/>
              </a:ext>
            </a:extLst>
          </p:cNvPr>
          <p:cNvPicPr>
            <a:picLocks noChangeAspect="1"/>
          </p:cNvPicPr>
          <p:nvPr/>
        </p:nvPicPr>
        <p:blipFill rotWithShape="1">
          <a:blip r:embed="rId4"/>
          <a:srcRect l="14800" t="4210" r="13581" b="23105"/>
          <a:stretch/>
        </p:blipFill>
        <p:spPr>
          <a:xfrm>
            <a:off x="2792490" y="1684838"/>
            <a:ext cx="680741" cy="690880"/>
          </a:xfrm>
          <a:prstGeom prst="rect">
            <a:avLst/>
          </a:prstGeom>
        </p:spPr>
      </p:pic>
      <p:pic>
        <p:nvPicPr>
          <p:cNvPr id="8" name="Picture 7">
            <a:extLst>
              <a:ext uri="{FF2B5EF4-FFF2-40B4-BE49-F238E27FC236}">
                <a16:creationId xmlns:a16="http://schemas.microsoft.com/office/drawing/2014/main" id="{E982FF18-2D89-41BA-8994-7C4F74CB66B2}"/>
              </a:ext>
            </a:extLst>
          </p:cNvPr>
          <p:cNvPicPr>
            <a:picLocks noChangeAspect="1"/>
          </p:cNvPicPr>
          <p:nvPr/>
        </p:nvPicPr>
        <p:blipFill rotWithShape="1">
          <a:blip r:embed="rId5"/>
          <a:srcRect r="9314" b="19752"/>
          <a:stretch/>
        </p:blipFill>
        <p:spPr>
          <a:xfrm>
            <a:off x="8153400" y="961756"/>
            <a:ext cx="1634270" cy="1446163"/>
          </a:xfrm>
          <a:prstGeom prst="rect">
            <a:avLst/>
          </a:prstGeom>
        </p:spPr>
      </p:pic>
      <p:pic>
        <p:nvPicPr>
          <p:cNvPr id="9" name="Picture 8">
            <a:extLst>
              <a:ext uri="{FF2B5EF4-FFF2-40B4-BE49-F238E27FC236}">
                <a16:creationId xmlns:a16="http://schemas.microsoft.com/office/drawing/2014/main" id="{58B0341E-B663-4B37-B606-3EE77A070098}"/>
              </a:ext>
            </a:extLst>
          </p:cNvPr>
          <p:cNvPicPr>
            <a:picLocks noChangeAspect="1"/>
          </p:cNvPicPr>
          <p:nvPr/>
        </p:nvPicPr>
        <p:blipFill rotWithShape="1">
          <a:blip r:embed="rId4"/>
          <a:srcRect l="14800" t="4210" r="13581" b="23105"/>
          <a:stretch/>
        </p:blipFill>
        <p:spPr>
          <a:xfrm>
            <a:off x="7603249" y="1717039"/>
            <a:ext cx="680741" cy="690880"/>
          </a:xfrm>
          <a:prstGeom prst="rect">
            <a:avLst/>
          </a:prstGeom>
        </p:spPr>
      </p:pic>
      <p:sp>
        <p:nvSpPr>
          <p:cNvPr id="10" name="TextBox 9">
            <a:extLst>
              <a:ext uri="{FF2B5EF4-FFF2-40B4-BE49-F238E27FC236}">
                <a16:creationId xmlns:a16="http://schemas.microsoft.com/office/drawing/2014/main" id="{6FE8ED5B-F6C0-4587-94CF-9A109EE96471}"/>
              </a:ext>
            </a:extLst>
          </p:cNvPr>
          <p:cNvSpPr txBox="1"/>
          <p:nvPr/>
        </p:nvSpPr>
        <p:spPr>
          <a:xfrm>
            <a:off x="2067560" y="2408646"/>
            <a:ext cx="3942080" cy="830997"/>
          </a:xfrm>
          <a:prstGeom prst="rect">
            <a:avLst/>
          </a:prstGeom>
          <a:noFill/>
        </p:spPr>
        <p:txBody>
          <a:bodyPr wrap="square" rtlCol="0">
            <a:spAutoFit/>
          </a:bodyPr>
          <a:lstStyle/>
          <a:p>
            <a:pPr algn="ctr"/>
            <a:r>
              <a:rPr lang="en-US" sz="2400" dirty="0"/>
              <a:t>319 urban social media users</a:t>
            </a:r>
          </a:p>
          <a:p>
            <a:pPr algn="ctr"/>
            <a:r>
              <a:rPr lang="en-US" sz="2400" dirty="0"/>
              <a:t>(Amazon </a:t>
            </a:r>
            <a:r>
              <a:rPr lang="en-US" sz="2400" dirty="0" err="1"/>
              <a:t>MTurk</a:t>
            </a:r>
            <a:r>
              <a:rPr lang="en-US" sz="2400" dirty="0"/>
              <a:t> Workers)</a:t>
            </a:r>
          </a:p>
        </p:txBody>
      </p:sp>
      <p:sp>
        <p:nvSpPr>
          <p:cNvPr id="11" name="TextBox 10">
            <a:extLst>
              <a:ext uri="{FF2B5EF4-FFF2-40B4-BE49-F238E27FC236}">
                <a16:creationId xmlns:a16="http://schemas.microsoft.com/office/drawing/2014/main" id="{61EEB4E7-FF69-498B-8FBC-29C9BD7916A3}"/>
              </a:ext>
            </a:extLst>
          </p:cNvPr>
          <p:cNvSpPr txBox="1"/>
          <p:nvPr/>
        </p:nvSpPr>
        <p:spPr>
          <a:xfrm>
            <a:off x="6873240" y="2433185"/>
            <a:ext cx="3942080" cy="461665"/>
          </a:xfrm>
          <a:prstGeom prst="rect">
            <a:avLst/>
          </a:prstGeom>
          <a:noFill/>
        </p:spPr>
        <p:txBody>
          <a:bodyPr wrap="square" rtlCol="0">
            <a:spAutoFit/>
          </a:bodyPr>
          <a:lstStyle/>
          <a:p>
            <a:r>
              <a:rPr lang="en-US" sz="2400" dirty="0"/>
              <a:t>159 rural social media users</a:t>
            </a:r>
          </a:p>
        </p:txBody>
      </p:sp>
      <p:pic>
        <p:nvPicPr>
          <p:cNvPr id="12" name="Picture 11">
            <a:extLst>
              <a:ext uri="{FF2B5EF4-FFF2-40B4-BE49-F238E27FC236}">
                <a16:creationId xmlns:a16="http://schemas.microsoft.com/office/drawing/2014/main" id="{7D42EE92-9120-477D-BBFB-12E55534C252}"/>
              </a:ext>
            </a:extLst>
          </p:cNvPr>
          <p:cNvPicPr>
            <a:picLocks noChangeAspect="1"/>
          </p:cNvPicPr>
          <p:nvPr/>
        </p:nvPicPr>
        <p:blipFill rotWithShape="1">
          <a:blip r:embed="rId6"/>
          <a:srcRect b="18534"/>
          <a:stretch/>
        </p:blipFill>
        <p:spPr>
          <a:xfrm>
            <a:off x="838200" y="3570180"/>
            <a:ext cx="1616710" cy="1317080"/>
          </a:xfrm>
          <a:prstGeom prst="rect">
            <a:avLst/>
          </a:prstGeom>
        </p:spPr>
      </p:pic>
      <p:sp>
        <p:nvSpPr>
          <p:cNvPr id="13" name="TextBox 12">
            <a:extLst>
              <a:ext uri="{FF2B5EF4-FFF2-40B4-BE49-F238E27FC236}">
                <a16:creationId xmlns:a16="http://schemas.microsoft.com/office/drawing/2014/main" id="{DFF3E253-C338-4946-9D2C-DD464917737A}"/>
              </a:ext>
            </a:extLst>
          </p:cNvPr>
          <p:cNvSpPr txBox="1"/>
          <p:nvPr/>
        </p:nvSpPr>
        <p:spPr>
          <a:xfrm>
            <a:off x="182880" y="4937978"/>
            <a:ext cx="2743200" cy="830997"/>
          </a:xfrm>
          <a:prstGeom prst="rect">
            <a:avLst/>
          </a:prstGeom>
          <a:noFill/>
        </p:spPr>
        <p:txBody>
          <a:bodyPr wrap="square" rtlCol="0">
            <a:spAutoFit/>
          </a:bodyPr>
          <a:lstStyle/>
          <a:p>
            <a:pPr algn="ctr"/>
            <a:r>
              <a:rPr lang="en-US" sz="2400" dirty="0"/>
              <a:t>6 credible and 3 fake news</a:t>
            </a:r>
          </a:p>
        </p:txBody>
      </p:sp>
      <p:pic>
        <p:nvPicPr>
          <p:cNvPr id="15" name="Picture 14">
            <a:extLst>
              <a:ext uri="{FF2B5EF4-FFF2-40B4-BE49-F238E27FC236}">
                <a16:creationId xmlns:a16="http://schemas.microsoft.com/office/drawing/2014/main" id="{4C1572E6-35DF-4477-91E0-2260878C4ADD}"/>
              </a:ext>
            </a:extLst>
          </p:cNvPr>
          <p:cNvPicPr>
            <a:picLocks noChangeAspect="1"/>
          </p:cNvPicPr>
          <p:nvPr/>
        </p:nvPicPr>
        <p:blipFill rotWithShape="1">
          <a:blip r:embed="rId7"/>
          <a:srcRect l="20873" t="13933" r="17412" b="27368"/>
          <a:stretch/>
        </p:blipFill>
        <p:spPr>
          <a:xfrm>
            <a:off x="6845147" y="3016063"/>
            <a:ext cx="1122120" cy="1047293"/>
          </a:xfrm>
          <a:prstGeom prst="rect">
            <a:avLst/>
          </a:prstGeom>
        </p:spPr>
      </p:pic>
      <p:sp>
        <p:nvSpPr>
          <p:cNvPr id="16" name="TextBox 15">
            <a:extLst>
              <a:ext uri="{FF2B5EF4-FFF2-40B4-BE49-F238E27FC236}">
                <a16:creationId xmlns:a16="http://schemas.microsoft.com/office/drawing/2014/main" id="{7A9F265B-374A-42DD-8A72-4FAD86C7C38E}"/>
              </a:ext>
            </a:extLst>
          </p:cNvPr>
          <p:cNvSpPr txBox="1"/>
          <p:nvPr/>
        </p:nvSpPr>
        <p:spPr>
          <a:xfrm>
            <a:off x="6772956" y="4022274"/>
            <a:ext cx="1325315" cy="461665"/>
          </a:xfrm>
          <a:prstGeom prst="rect">
            <a:avLst/>
          </a:prstGeom>
          <a:noFill/>
        </p:spPr>
        <p:txBody>
          <a:bodyPr wrap="square" rtlCol="0">
            <a:spAutoFit/>
          </a:bodyPr>
          <a:lstStyle/>
          <a:p>
            <a:r>
              <a:rPr lang="en-US" sz="2400" dirty="0"/>
              <a:t>Stranger</a:t>
            </a:r>
          </a:p>
        </p:txBody>
      </p:sp>
      <p:pic>
        <p:nvPicPr>
          <p:cNvPr id="17" name="Picture 16">
            <a:extLst>
              <a:ext uri="{FF2B5EF4-FFF2-40B4-BE49-F238E27FC236}">
                <a16:creationId xmlns:a16="http://schemas.microsoft.com/office/drawing/2014/main" id="{1ED9CA6F-2648-45D2-B5FA-DE7CF4F3C070}"/>
              </a:ext>
            </a:extLst>
          </p:cNvPr>
          <p:cNvPicPr>
            <a:picLocks noChangeAspect="1"/>
          </p:cNvPicPr>
          <p:nvPr/>
        </p:nvPicPr>
        <p:blipFill rotWithShape="1">
          <a:blip r:embed="rId8"/>
          <a:srcRect l="7715" r="7715" b="19225"/>
          <a:stretch/>
        </p:blipFill>
        <p:spPr>
          <a:xfrm>
            <a:off x="8372691" y="2920116"/>
            <a:ext cx="1261269" cy="1204653"/>
          </a:xfrm>
          <a:prstGeom prst="rect">
            <a:avLst/>
          </a:prstGeom>
        </p:spPr>
      </p:pic>
      <p:sp>
        <p:nvSpPr>
          <p:cNvPr id="18" name="TextBox 17">
            <a:extLst>
              <a:ext uri="{FF2B5EF4-FFF2-40B4-BE49-F238E27FC236}">
                <a16:creationId xmlns:a16="http://schemas.microsoft.com/office/drawing/2014/main" id="{18C6149A-0904-474F-87C0-F8673EA0D8B8}"/>
              </a:ext>
            </a:extLst>
          </p:cNvPr>
          <p:cNvSpPr txBox="1"/>
          <p:nvPr/>
        </p:nvSpPr>
        <p:spPr>
          <a:xfrm>
            <a:off x="8463774" y="4005008"/>
            <a:ext cx="1300480" cy="461665"/>
          </a:xfrm>
          <a:prstGeom prst="rect">
            <a:avLst/>
          </a:prstGeom>
          <a:noFill/>
        </p:spPr>
        <p:txBody>
          <a:bodyPr wrap="square" rtlCol="0">
            <a:spAutoFit/>
          </a:bodyPr>
          <a:lstStyle/>
          <a:p>
            <a:r>
              <a:rPr lang="en-US" sz="2400" dirty="0"/>
              <a:t>Friend</a:t>
            </a:r>
          </a:p>
        </p:txBody>
      </p:sp>
      <p:pic>
        <p:nvPicPr>
          <p:cNvPr id="20" name="Picture 19">
            <a:extLst>
              <a:ext uri="{FF2B5EF4-FFF2-40B4-BE49-F238E27FC236}">
                <a16:creationId xmlns:a16="http://schemas.microsoft.com/office/drawing/2014/main" id="{DB7B1BCB-C5DA-4EFB-8191-B1732DAC7904}"/>
              </a:ext>
            </a:extLst>
          </p:cNvPr>
          <p:cNvPicPr>
            <a:picLocks noChangeAspect="1"/>
          </p:cNvPicPr>
          <p:nvPr/>
        </p:nvPicPr>
        <p:blipFill rotWithShape="1">
          <a:blip r:embed="rId9"/>
          <a:srcRect l="8343" t="1" b="30876"/>
          <a:stretch/>
        </p:blipFill>
        <p:spPr>
          <a:xfrm>
            <a:off x="9910971" y="2894850"/>
            <a:ext cx="1503535" cy="1133900"/>
          </a:xfrm>
          <a:prstGeom prst="rect">
            <a:avLst/>
          </a:prstGeom>
        </p:spPr>
      </p:pic>
      <p:sp>
        <p:nvSpPr>
          <p:cNvPr id="21" name="TextBox 20">
            <a:extLst>
              <a:ext uri="{FF2B5EF4-FFF2-40B4-BE49-F238E27FC236}">
                <a16:creationId xmlns:a16="http://schemas.microsoft.com/office/drawing/2014/main" id="{DC93F40F-65A1-44D3-9758-FCDF8052861A}"/>
              </a:ext>
            </a:extLst>
          </p:cNvPr>
          <p:cNvSpPr txBox="1"/>
          <p:nvPr/>
        </p:nvSpPr>
        <p:spPr>
          <a:xfrm>
            <a:off x="10114026" y="4026458"/>
            <a:ext cx="1300480" cy="461665"/>
          </a:xfrm>
          <a:prstGeom prst="rect">
            <a:avLst/>
          </a:prstGeom>
          <a:noFill/>
        </p:spPr>
        <p:txBody>
          <a:bodyPr wrap="square" rtlCol="0">
            <a:spAutoFit/>
          </a:bodyPr>
          <a:lstStyle/>
          <a:p>
            <a:r>
              <a:rPr lang="en-US" sz="2400" dirty="0"/>
              <a:t>Family</a:t>
            </a:r>
          </a:p>
        </p:txBody>
      </p:sp>
      <p:pic>
        <p:nvPicPr>
          <p:cNvPr id="22" name="Picture 21">
            <a:extLst>
              <a:ext uri="{FF2B5EF4-FFF2-40B4-BE49-F238E27FC236}">
                <a16:creationId xmlns:a16="http://schemas.microsoft.com/office/drawing/2014/main" id="{1ADE83A7-494F-447C-8023-CDEFAB1116C0}"/>
              </a:ext>
            </a:extLst>
          </p:cNvPr>
          <p:cNvPicPr>
            <a:picLocks noChangeAspect="1"/>
          </p:cNvPicPr>
          <p:nvPr/>
        </p:nvPicPr>
        <p:blipFill rotWithShape="1">
          <a:blip r:embed="rId10"/>
          <a:srcRect t="619" r="3372" b="19447"/>
          <a:stretch/>
        </p:blipFill>
        <p:spPr>
          <a:xfrm>
            <a:off x="6755967" y="4535577"/>
            <a:ext cx="1300480" cy="1075786"/>
          </a:xfrm>
          <a:prstGeom prst="rect">
            <a:avLst/>
          </a:prstGeom>
        </p:spPr>
      </p:pic>
      <p:sp>
        <p:nvSpPr>
          <p:cNvPr id="23" name="TextBox 22">
            <a:extLst>
              <a:ext uri="{FF2B5EF4-FFF2-40B4-BE49-F238E27FC236}">
                <a16:creationId xmlns:a16="http://schemas.microsoft.com/office/drawing/2014/main" id="{2E32FAA6-53FC-4D86-84E3-49657BD6EEEE}"/>
              </a:ext>
            </a:extLst>
          </p:cNvPr>
          <p:cNvSpPr txBox="1"/>
          <p:nvPr/>
        </p:nvSpPr>
        <p:spPr>
          <a:xfrm>
            <a:off x="6576698" y="5530370"/>
            <a:ext cx="1844040" cy="461665"/>
          </a:xfrm>
          <a:prstGeom prst="rect">
            <a:avLst/>
          </a:prstGeom>
          <a:noFill/>
        </p:spPr>
        <p:txBody>
          <a:bodyPr wrap="square" rtlCol="0">
            <a:spAutoFit/>
          </a:bodyPr>
          <a:lstStyle/>
          <a:p>
            <a:r>
              <a:rPr lang="en-US" sz="2400" dirty="0"/>
              <a:t>News media</a:t>
            </a:r>
          </a:p>
        </p:txBody>
      </p:sp>
      <p:pic>
        <p:nvPicPr>
          <p:cNvPr id="25" name="Picture 24">
            <a:extLst>
              <a:ext uri="{FF2B5EF4-FFF2-40B4-BE49-F238E27FC236}">
                <a16:creationId xmlns:a16="http://schemas.microsoft.com/office/drawing/2014/main" id="{95237A26-9E46-4C01-A496-C82C13A7EDC2}"/>
              </a:ext>
            </a:extLst>
          </p:cNvPr>
          <p:cNvPicPr>
            <a:picLocks noChangeAspect="1"/>
          </p:cNvPicPr>
          <p:nvPr/>
        </p:nvPicPr>
        <p:blipFill rotWithShape="1">
          <a:blip r:embed="rId11"/>
          <a:srcRect r="11143" b="19600"/>
          <a:stretch/>
        </p:blipFill>
        <p:spPr>
          <a:xfrm>
            <a:off x="10065865" y="4478589"/>
            <a:ext cx="998041" cy="903050"/>
          </a:xfrm>
          <a:prstGeom prst="rect">
            <a:avLst/>
          </a:prstGeom>
        </p:spPr>
      </p:pic>
      <p:sp>
        <p:nvSpPr>
          <p:cNvPr id="26" name="TextBox 25">
            <a:extLst>
              <a:ext uri="{FF2B5EF4-FFF2-40B4-BE49-F238E27FC236}">
                <a16:creationId xmlns:a16="http://schemas.microsoft.com/office/drawing/2014/main" id="{15B522E0-3DA0-4A5D-9FB0-6F77E1BC169B}"/>
              </a:ext>
            </a:extLst>
          </p:cNvPr>
          <p:cNvSpPr txBox="1"/>
          <p:nvPr/>
        </p:nvSpPr>
        <p:spPr>
          <a:xfrm>
            <a:off x="8372691" y="5519748"/>
            <a:ext cx="1844040" cy="461665"/>
          </a:xfrm>
          <a:prstGeom prst="rect">
            <a:avLst/>
          </a:prstGeom>
          <a:noFill/>
        </p:spPr>
        <p:txBody>
          <a:bodyPr wrap="square" rtlCol="0">
            <a:spAutoFit/>
          </a:bodyPr>
          <a:lstStyle/>
          <a:p>
            <a:r>
              <a:rPr lang="en-US" sz="2400" dirty="0"/>
              <a:t>Journalist</a:t>
            </a:r>
          </a:p>
        </p:txBody>
      </p:sp>
      <p:sp>
        <p:nvSpPr>
          <p:cNvPr id="27" name="TextBox 26">
            <a:extLst>
              <a:ext uri="{FF2B5EF4-FFF2-40B4-BE49-F238E27FC236}">
                <a16:creationId xmlns:a16="http://schemas.microsoft.com/office/drawing/2014/main" id="{31FD6AE4-BC46-4EC6-8CFF-E0BC4B24BDDC}"/>
              </a:ext>
            </a:extLst>
          </p:cNvPr>
          <p:cNvSpPr txBox="1"/>
          <p:nvPr/>
        </p:nvSpPr>
        <p:spPr>
          <a:xfrm>
            <a:off x="10042294" y="5509126"/>
            <a:ext cx="1844040" cy="461665"/>
          </a:xfrm>
          <a:prstGeom prst="rect">
            <a:avLst/>
          </a:prstGeom>
          <a:noFill/>
        </p:spPr>
        <p:txBody>
          <a:bodyPr wrap="square" rtlCol="0">
            <a:spAutoFit/>
          </a:bodyPr>
          <a:lstStyle/>
          <a:p>
            <a:r>
              <a:rPr lang="en-US" sz="2400" dirty="0"/>
              <a:t>Celebrity</a:t>
            </a:r>
          </a:p>
        </p:txBody>
      </p:sp>
      <p:pic>
        <p:nvPicPr>
          <p:cNvPr id="29" name="Picture 28">
            <a:extLst>
              <a:ext uri="{FF2B5EF4-FFF2-40B4-BE49-F238E27FC236}">
                <a16:creationId xmlns:a16="http://schemas.microsoft.com/office/drawing/2014/main" id="{722C4802-84E2-4A39-8438-FBD57EE1EAAA}"/>
              </a:ext>
            </a:extLst>
          </p:cNvPr>
          <p:cNvPicPr>
            <a:picLocks noChangeAspect="1"/>
          </p:cNvPicPr>
          <p:nvPr/>
        </p:nvPicPr>
        <p:blipFill rotWithShape="1">
          <a:blip r:embed="rId12"/>
          <a:srcRect l="-17320" t="2265" r="17320" b="21829"/>
          <a:stretch/>
        </p:blipFill>
        <p:spPr>
          <a:xfrm>
            <a:off x="8198616" y="4493711"/>
            <a:ext cx="1170186" cy="888243"/>
          </a:xfrm>
          <a:prstGeom prst="rect">
            <a:avLst/>
          </a:prstGeom>
        </p:spPr>
      </p:pic>
      <p:pic>
        <p:nvPicPr>
          <p:cNvPr id="31" name="Picture 30">
            <a:extLst>
              <a:ext uri="{FF2B5EF4-FFF2-40B4-BE49-F238E27FC236}">
                <a16:creationId xmlns:a16="http://schemas.microsoft.com/office/drawing/2014/main" id="{A11D25C5-AFEA-49D8-B89B-335FC9B8C75B}"/>
              </a:ext>
            </a:extLst>
          </p:cNvPr>
          <p:cNvPicPr>
            <a:picLocks noChangeAspect="1"/>
          </p:cNvPicPr>
          <p:nvPr/>
        </p:nvPicPr>
        <p:blipFill rotWithShape="1">
          <a:blip r:embed="rId13"/>
          <a:srcRect b="21010"/>
          <a:stretch/>
        </p:blipFill>
        <p:spPr>
          <a:xfrm>
            <a:off x="3851477" y="3570180"/>
            <a:ext cx="1425808" cy="1126239"/>
          </a:xfrm>
          <a:prstGeom prst="rect">
            <a:avLst/>
          </a:prstGeom>
        </p:spPr>
      </p:pic>
      <p:sp>
        <p:nvSpPr>
          <p:cNvPr id="33" name="TextBox 32">
            <a:extLst>
              <a:ext uri="{FF2B5EF4-FFF2-40B4-BE49-F238E27FC236}">
                <a16:creationId xmlns:a16="http://schemas.microsoft.com/office/drawing/2014/main" id="{2E39D298-217F-4F9A-9474-D1DC48667340}"/>
              </a:ext>
            </a:extLst>
          </p:cNvPr>
          <p:cNvSpPr txBox="1"/>
          <p:nvPr/>
        </p:nvSpPr>
        <p:spPr>
          <a:xfrm>
            <a:off x="3851477" y="4636255"/>
            <a:ext cx="1775543" cy="461665"/>
          </a:xfrm>
          <a:prstGeom prst="rect">
            <a:avLst/>
          </a:prstGeom>
          <a:noFill/>
        </p:spPr>
        <p:txBody>
          <a:bodyPr wrap="square" rtlCol="0">
            <a:spAutoFit/>
          </a:bodyPr>
          <a:lstStyle/>
          <a:p>
            <a:r>
              <a:rPr lang="en-US" sz="2400" dirty="0"/>
              <a:t>No source</a:t>
            </a:r>
          </a:p>
        </p:txBody>
      </p:sp>
    </p:spTree>
    <p:extLst>
      <p:ext uri="{BB962C8B-B14F-4D97-AF65-F5344CB8AC3E}">
        <p14:creationId xmlns:p14="http://schemas.microsoft.com/office/powerpoint/2010/main" val="269565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6" grpId="0"/>
      <p:bldP spid="18" grpId="0"/>
      <p:bldP spid="21" grpId="0"/>
      <p:bldP spid="23" grpId="0"/>
      <p:bldP spid="26" grpId="0"/>
      <p:bldP spid="27"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0E1F-1937-4136-927C-BDBCC78E4DDB}"/>
              </a:ext>
            </a:extLst>
          </p:cNvPr>
          <p:cNvSpPr>
            <a:spLocks noGrp="1"/>
          </p:cNvSpPr>
          <p:nvPr>
            <p:ph type="title"/>
          </p:nvPr>
        </p:nvSpPr>
        <p:spPr>
          <a:xfrm>
            <a:off x="838200" y="1"/>
            <a:ext cx="10515600" cy="610917"/>
          </a:xfrm>
        </p:spPr>
        <p:txBody>
          <a:bodyPr>
            <a:normAutofit/>
          </a:bodyPr>
          <a:lstStyle/>
          <a:p>
            <a:r>
              <a:rPr lang="en-US" sz="3600" b="1" dirty="0"/>
              <a:t>Methodology</a:t>
            </a:r>
          </a:p>
        </p:txBody>
      </p:sp>
      <p:sp>
        <p:nvSpPr>
          <p:cNvPr id="5" name="Slide Number Placeholder 4">
            <a:extLst>
              <a:ext uri="{FF2B5EF4-FFF2-40B4-BE49-F238E27FC236}">
                <a16:creationId xmlns:a16="http://schemas.microsoft.com/office/drawing/2014/main" id="{14605119-2566-42E1-A9B5-E6E8A502E21C}"/>
              </a:ext>
            </a:extLst>
          </p:cNvPr>
          <p:cNvSpPr>
            <a:spLocks noGrp="1"/>
          </p:cNvSpPr>
          <p:nvPr>
            <p:ph type="sldNum" sz="quarter" idx="12"/>
          </p:nvPr>
        </p:nvSpPr>
        <p:spPr/>
        <p:txBody>
          <a:bodyPr/>
          <a:lstStyle/>
          <a:p>
            <a:fld id="{208EB36C-0269-4D04-B405-DF2C1E6DF443}" type="slidenum">
              <a:rPr lang="en-US" smtClean="0"/>
              <a:pPr/>
              <a:t>8</a:t>
            </a:fld>
            <a:endParaRPr lang="en-US" dirty="0"/>
          </a:p>
        </p:txBody>
      </p:sp>
      <p:pic>
        <p:nvPicPr>
          <p:cNvPr id="7" name="Picture 6">
            <a:extLst>
              <a:ext uri="{FF2B5EF4-FFF2-40B4-BE49-F238E27FC236}">
                <a16:creationId xmlns:a16="http://schemas.microsoft.com/office/drawing/2014/main" id="{CED24E76-E658-474A-9873-834B8F04B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01953"/>
            <a:ext cx="5929853" cy="5215062"/>
          </a:xfrm>
          <a:prstGeom prst="rect">
            <a:avLst/>
          </a:prstGeom>
        </p:spPr>
      </p:pic>
      <p:pic>
        <p:nvPicPr>
          <p:cNvPr id="11" name="Picture 10">
            <a:extLst>
              <a:ext uri="{FF2B5EF4-FFF2-40B4-BE49-F238E27FC236}">
                <a16:creationId xmlns:a16="http://schemas.microsoft.com/office/drawing/2014/main" id="{8FB76F2F-151D-4A91-8097-C0EB4EF9B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236" y="533351"/>
            <a:ext cx="5838696" cy="5152265"/>
          </a:xfrm>
          <a:prstGeom prst="rect">
            <a:avLst/>
          </a:prstGeom>
        </p:spPr>
      </p:pic>
      <p:sp>
        <p:nvSpPr>
          <p:cNvPr id="12" name="TextBox 11">
            <a:extLst>
              <a:ext uri="{FF2B5EF4-FFF2-40B4-BE49-F238E27FC236}">
                <a16:creationId xmlns:a16="http://schemas.microsoft.com/office/drawing/2014/main" id="{C419DC78-02D1-44A0-B18A-82996C9A2B47}"/>
              </a:ext>
            </a:extLst>
          </p:cNvPr>
          <p:cNvSpPr txBox="1"/>
          <p:nvPr/>
        </p:nvSpPr>
        <p:spPr>
          <a:xfrm>
            <a:off x="82374" y="5363072"/>
            <a:ext cx="6179776" cy="707886"/>
          </a:xfrm>
          <a:prstGeom prst="rect">
            <a:avLst/>
          </a:prstGeom>
          <a:noFill/>
        </p:spPr>
        <p:txBody>
          <a:bodyPr wrap="square" rtlCol="0">
            <a:spAutoFit/>
          </a:bodyPr>
          <a:lstStyle/>
          <a:p>
            <a:pPr algn="ctr"/>
            <a:r>
              <a:rPr lang="en-US" sz="2000" dirty="0"/>
              <a:t>Post displayed to participants in Celebrity source condition</a:t>
            </a:r>
          </a:p>
        </p:txBody>
      </p:sp>
      <p:sp>
        <p:nvSpPr>
          <p:cNvPr id="13" name="TextBox 12">
            <a:extLst>
              <a:ext uri="{FF2B5EF4-FFF2-40B4-BE49-F238E27FC236}">
                <a16:creationId xmlns:a16="http://schemas.microsoft.com/office/drawing/2014/main" id="{54DF71E5-5A44-4593-85D8-4674AF698374}"/>
              </a:ext>
            </a:extLst>
          </p:cNvPr>
          <p:cNvSpPr txBox="1"/>
          <p:nvPr/>
        </p:nvSpPr>
        <p:spPr>
          <a:xfrm>
            <a:off x="6463533" y="5363072"/>
            <a:ext cx="5090160" cy="707886"/>
          </a:xfrm>
          <a:prstGeom prst="rect">
            <a:avLst/>
          </a:prstGeom>
          <a:noFill/>
        </p:spPr>
        <p:txBody>
          <a:bodyPr wrap="square" rtlCol="0">
            <a:spAutoFit/>
          </a:bodyPr>
          <a:lstStyle/>
          <a:p>
            <a:pPr algn="ctr"/>
            <a:r>
              <a:rPr lang="en-US" sz="2000" dirty="0"/>
              <a:t>Post displayed to participants in News Media source condition</a:t>
            </a:r>
          </a:p>
        </p:txBody>
      </p:sp>
    </p:spTree>
    <p:extLst>
      <p:ext uri="{BB962C8B-B14F-4D97-AF65-F5344CB8AC3E}">
        <p14:creationId xmlns:p14="http://schemas.microsoft.com/office/powerpoint/2010/main" val="279838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50E1F-1937-4136-927C-BDBCC78E4DDB}"/>
              </a:ext>
            </a:extLst>
          </p:cNvPr>
          <p:cNvSpPr>
            <a:spLocks noGrp="1"/>
          </p:cNvSpPr>
          <p:nvPr>
            <p:ph type="title"/>
          </p:nvPr>
        </p:nvSpPr>
        <p:spPr/>
        <p:txBody>
          <a:bodyPr>
            <a:normAutofit/>
          </a:bodyPr>
          <a:lstStyle/>
          <a:p>
            <a:r>
              <a:rPr lang="en-US" sz="3600" b="1" dirty="0"/>
              <a:t>Methodology</a:t>
            </a:r>
          </a:p>
        </p:txBody>
      </p:sp>
      <p:sp>
        <p:nvSpPr>
          <p:cNvPr id="5" name="Slide Number Placeholder 4">
            <a:extLst>
              <a:ext uri="{FF2B5EF4-FFF2-40B4-BE49-F238E27FC236}">
                <a16:creationId xmlns:a16="http://schemas.microsoft.com/office/drawing/2014/main" id="{14605119-2566-42E1-A9B5-E6E8A502E21C}"/>
              </a:ext>
            </a:extLst>
          </p:cNvPr>
          <p:cNvSpPr>
            <a:spLocks noGrp="1"/>
          </p:cNvSpPr>
          <p:nvPr>
            <p:ph type="sldNum" sz="quarter" idx="12"/>
          </p:nvPr>
        </p:nvSpPr>
        <p:spPr/>
        <p:txBody>
          <a:bodyPr/>
          <a:lstStyle/>
          <a:p>
            <a:fld id="{208EB36C-0269-4D04-B405-DF2C1E6DF443}" type="slidenum">
              <a:rPr lang="en-US" smtClean="0"/>
              <a:pPr/>
              <a:t>9</a:t>
            </a:fld>
            <a:endParaRPr lang="en-US" dirty="0"/>
          </a:p>
        </p:txBody>
      </p:sp>
      <p:pic>
        <p:nvPicPr>
          <p:cNvPr id="7" name="Picture 6">
            <a:extLst>
              <a:ext uri="{FF2B5EF4-FFF2-40B4-BE49-F238E27FC236}">
                <a16:creationId xmlns:a16="http://schemas.microsoft.com/office/drawing/2014/main" id="{CED24E76-E658-474A-9873-834B8F04B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4559"/>
            <a:ext cx="5929853" cy="5215062"/>
          </a:xfrm>
          <a:prstGeom prst="rect">
            <a:avLst/>
          </a:prstGeom>
        </p:spPr>
      </p:pic>
      <p:sp>
        <p:nvSpPr>
          <p:cNvPr id="12" name="TextBox 11">
            <a:extLst>
              <a:ext uri="{FF2B5EF4-FFF2-40B4-BE49-F238E27FC236}">
                <a16:creationId xmlns:a16="http://schemas.microsoft.com/office/drawing/2014/main" id="{C419DC78-02D1-44A0-B18A-82996C9A2B47}"/>
              </a:ext>
            </a:extLst>
          </p:cNvPr>
          <p:cNvSpPr txBox="1"/>
          <p:nvPr/>
        </p:nvSpPr>
        <p:spPr>
          <a:xfrm>
            <a:off x="419846" y="5563128"/>
            <a:ext cx="5090160" cy="707886"/>
          </a:xfrm>
          <a:prstGeom prst="rect">
            <a:avLst/>
          </a:prstGeom>
          <a:noFill/>
        </p:spPr>
        <p:txBody>
          <a:bodyPr wrap="square" rtlCol="0">
            <a:spAutoFit/>
          </a:bodyPr>
          <a:lstStyle/>
          <a:p>
            <a:pPr algn="ctr"/>
            <a:r>
              <a:rPr lang="en-US" sz="2000" dirty="0"/>
              <a:t>A post displayed to participants in Celebrity source condition</a:t>
            </a:r>
          </a:p>
        </p:txBody>
      </p:sp>
      <p:sp>
        <p:nvSpPr>
          <p:cNvPr id="6" name="TextBox 5">
            <a:extLst>
              <a:ext uri="{FF2B5EF4-FFF2-40B4-BE49-F238E27FC236}">
                <a16:creationId xmlns:a16="http://schemas.microsoft.com/office/drawing/2014/main" id="{77DE87BB-61E5-45EA-9757-3752C94331B3}"/>
              </a:ext>
            </a:extLst>
          </p:cNvPr>
          <p:cNvSpPr txBox="1"/>
          <p:nvPr/>
        </p:nvSpPr>
        <p:spPr>
          <a:xfrm>
            <a:off x="5530627" y="2333206"/>
            <a:ext cx="5929853"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How much do they trust the post?</a:t>
            </a:r>
          </a:p>
          <a:p>
            <a:pPr marL="342900" indent="-342900">
              <a:buFont typeface="Arial" panose="020B0604020202020204" pitchFamily="34" charset="0"/>
              <a:buChar char="•"/>
            </a:pPr>
            <a:r>
              <a:rPr lang="en-US" sz="2400" dirty="0"/>
              <a:t>Will they share the post or not?</a:t>
            </a:r>
          </a:p>
          <a:p>
            <a:pPr marL="342900" indent="-342900">
              <a:buFont typeface="Arial" panose="020B0604020202020204" pitchFamily="34" charset="0"/>
              <a:buChar char="•"/>
            </a:pPr>
            <a:r>
              <a:rPr lang="en-US" sz="2400" dirty="0"/>
              <a:t>If yes, with whom will they share the post?</a:t>
            </a:r>
          </a:p>
          <a:p>
            <a:pPr marL="800100" lvl="1" indent="-342900">
              <a:buFont typeface="Arial" panose="020B0604020202020204" pitchFamily="34" charset="0"/>
              <a:buChar char="•"/>
            </a:pPr>
            <a:r>
              <a:rPr lang="en-US" sz="2400" dirty="0"/>
              <a:t>Public, Friends, Friends except, Specific friends</a:t>
            </a:r>
          </a:p>
        </p:txBody>
      </p:sp>
    </p:spTree>
    <p:extLst>
      <p:ext uri="{BB962C8B-B14F-4D97-AF65-F5344CB8AC3E}">
        <p14:creationId xmlns:p14="http://schemas.microsoft.com/office/powerpoint/2010/main" val="31443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TotalTime>
  <Words>1342</Words>
  <Application>Microsoft Office PowerPoint</Application>
  <PresentationFormat>Widescreen</PresentationFormat>
  <Paragraphs>138</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Examining Source Effects on Perceptions of Fake News in Rural India</vt:lpstr>
      <vt:lpstr>PowerPoint Presentation</vt:lpstr>
      <vt:lpstr>Do Sources Impact Our Perceptions of Online News?</vt:lpstr>
      <vt:lpstr>Do Sources Impact Our Perceptions of Online News?</vt:lpstr>
      <vt:lpstr>Misinformation in India</vt:lpstr>
      <vt:lpstr>Our Research Questions</vt:lpstr>
      <vt:lpstr>Methodology</vt:lpstr>
      <vt:lpstr>Methodology</vt:lpstr>
      <vt:lpstr>Methodology</vt:lpstr>
      <vt:lpstr>Differences Between Rural and Urban Social Media Users</vt:lpstr>
      <vt:lpstr>Source Effect on User Perceptions of Trust and  Sharing Tendency</vt:lpstr>
      <vt:lpstr>Design Interventions to Counteract Source Effect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Misinformation in the Global South</dc:title>
  <dc:creator>Farhana Shahid</dc:creator>
  <cp:lastModifiedBy>Farhana Shahid</cp:lastModifiedBy>
  <cp:revision>95</cp:revision>
  <dcterms:created xsi:type="dcterms:W3CDTF">2022-04-12T22:28:07Z</dcterms:created>
  <dcterms:modified xsi:type="dcterms:W3CDTF">2022-09-25T21:15:26Z</dcterms:modified>
</cp:coreProperties>
</file>