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ada287a09b0f0a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5400" autoAdjust="0"/>
  </p:normalViewPr>
  <p:slideViewPr>
    <p:cSldViewPr snapToGrid="0">
      <p:cViewPr varScale="1">
        <p:scale>
          <a:sx n="71" d="100"/>
          <a:sy n="71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03ED4-AE86-42E3-8D7D-D4002E91D6F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E38E-FC74-4DF1-9616-9378D306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</a:t>
            </a:r>
            <a:r>
              <a:rPr lang="en-US" sz="1200" dirty="0">
                <a:latin typeface="+mn-lt"/>
                <a:cs typeface="Arial" panose="020B0604020202020204" pitchFamily="34" charset="0"/>
              </a:rPr>
              <a:t>I’m Farhana Shahid presenting our recent paper</a:t>
            </a:r>
            <a:r>
              <a:rPr lang="en-US" sz="1200" baseline="0" dirty="0">
                <a:latin typeface="+mn-lt"/>
                <a:cs typeface="Arial" panose="020B0604020202020204" pitchFamily="34" charset="0"/>
              </a:rPr>
              <a:t>:</a:t>
            </a:r>
            <a:r>
              <a:rPr lang="en-US" dirty="0"/>
              <a:t> “</a:t>
            </a:r>
            <a:r>
              <a:rPr lang="en-US" sz="1200" dirty="0">
                <a:latin typeface="+mn-lt"/>
                <a:cs typeface="Arial" panose="020B0604020202020204" pitchFamily="34" charset="0"/>
              </a:rPr>
              <a:t>Learning from Tweets: Opportunities and Challenges to Inform Policy Making During Dengue Epidemic”.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novel</a:t>
            </a:r>
            <a:r>
              <a:rPr lang="en-US" baseline="0" dirty="0"/>
              <a:t> corona virus pandemic has captured our attention throughout the year! Infectious diseases have been around us all along!</a:t>
            </a:r>
          </a:p>
          <a:p>
            <a:endParaRPr lang="en-US" dirty="0"/>
          </a:p>
          <a:p>
            <a:r>
              <a:rPr lang="en-US" dirty="0"/>
              <a:t>Dengue</a:t>
            </a:r>
            <a:r>
              <a:rPr lang="en-US" baseline="0" dirty="0"/>
              <a:t> is a mosquito-borne infectious disease that ravages the countries worldwide almost every year! In 2019, dengue infected the record highest people across the globe! However, the low-resource countries are hit hard in the face of such infectious diseases!</a:t>
            </a:r>
          </a:p>
          <a:p>
            <a:endParaRPr lang="en-US" baseline="0" dirty="0"/>
          </a:p>
          <a:p>
            <a:r>
              <a:rPr lang="en-US" baseline="0" dirty="0"/>
              <a:t>Poor government infrastructure, poor access to insufficient government health data, etc., complicate disease crisis response plan within low-resource communities.</a:t>
            </a:r>
          </a:p>
          <a:p>
            <a:endParaRPr lang="en-US" baseline="0" dirty="0"/>
          </a:p>
          <a:p>
            <a:r>
              <a:rPr lang="en-US" baseline="0" dirty="0"/>
              <a:t>Even social media based disease surveillance is difficult within these regions due to low Internet penetration and poor adoption of social media platforms!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7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face of these challenges, we turn our attention to the 2019 Dengue Epidemic in Bangladesh.</a:t>
            </a:r>
          </a:p>
          <a:p>
            <a:endParaRPr lang="en-US" baseline="0" dirty="0"/>
          </a:p>
          <a:p>
            <a:r>
              <a:rPr lang="en-US" baseline="0" dirty="0"/>
              <a:t>We address two research questions through our work: w</a:t>
            </a:r>
            <a:r>
              <a:rPr lang="en-US" dirty="0"/>
              <a:t>hat can dengue related tweets reliably tell us about the public health issues in Bangladesh?</a:t>
            </a:r>
            <a:endParaRPr lang="en-US" baseline="0" dirty="0"/>
          </a:p>
          <a:p>
            <a:endParaRPr lang="en-US" dirty="0"/>
          </a:p>
          <a:p>
            <a:r>
              <a:rPr lang="en-US" dirty="0"/>
              <a:t>Also, how Twitter data can guide public health policy for dengue epidemic in Bangladesh?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2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find answer: we collected dengue related tweets in the context</a:t>
            </a:r>
            <a:r>
              <a:rPr lang="en-US" baseline="0" dirty="0"/>
              <a:t> of Bangladesh.</a:t>
            </a:r>
          </a:p>
          <a:p>
            <a:endParaRPr lang="en-US" baseline="0" dirty="0"/>
          </a:p>
          <a:p>
            <a:r>
              <a:rPr lang="en-US" baseline="0" dirty="0"/>
              <a:t>We used data mining and text mining techniques to extract information about Locations, Hospitals, Number of dengue cases, and Blood donation requirement for critical dengue patients!</a:t>
            </a:r>
          </a:p>
          <a:p>
            <a:endParaRPr lang="en-US" baseline="0" dirty="0"/>
          </a:p>
          <a:p>
            <a:r>
              <a:rPr lang="en-US" baseline="0" dirty="0"/>
              <a:t>Besides, we applied </a:t>
            </a:r>
            <a:r>
              <a:rPr lang="en-US" baseline="0" dirty="0" err="1"/>
              <a:t>biterm</a:t>
            </a:r>
            <a:r>
              <a:rPr lang="en-US" baseline="0" dirty="0"/>
              <a:t> topic model to identify the topics that captured public attention during the epidemic.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addition, we collected d</a:t>
            </a:r>
            <a:r>
              <a:rPr lang="en-US" dirty="0"/>
              <a:t>engue related data from government health reports.</a:t>
            </a:r>
            <a:r>
              <a:rPr lang="en-US" baseline="0" dirty="0"/>
              <a:t> </a:t>
            </a:r>
            <a:r>
              <a:rPr lang="en-US" dirty="0"/>
              <a:t>For more details,</a:t>
            </a:r>
            <a:r>
              <a:rPr lang="en-US" baseline="0" dirty="0"/>
              <a:t> please have a look at the Methods section of our paper.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quantitative analyses on Twitter and government health data reveal several interesting observations.</a:t>
            </a:r>
            <a:r>
              <a:rPr lang="en-US" baseline="0" dirty="0"/>
              <a:t> However, we are reporting a few key findings here! To learn more please have a look at the main paper!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if we think about the implications of these findings we</a:t>
            </a:r>
            <a:r>
              <a:rPr lang="en-US" baseline="0" dirty="0"/>
              <a:t> can see that tweets can reveal the shortcomings in government health reports. Given the scarcity of resources within low-income communities, there are often cases of underreporting in the rural areas. Integrating and verifying information from trusted news sources can give us a real picture of the epidemic across the country.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9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observed high transmission of dengue during</a:t>
            </a:r>
            <a:r>
              <a:rPr lang="en-US" baseline="0" dirty="0"/>
              <a:t> </a:t>
            </a:r>
            <a:r>
              <a:rPr lang="en-US" baseline="0" dirty="0" err="1"/>
              <a:t>Eid</a:t>
            </a:r>
            <a:r>
              <a:rPr lang="en-US" baseline="0" dirty="0"/>
              <a:t>. …</a:t>
            </a:r>
          </a:p>
          <a:p>
            <a:r>
              <a:rPr lang="en-US" baseline="0" dirty="0"/>
              <a:t>Besides, tweets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9E38E-FC74-4DF1-9616-9378D306B5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45E3-F958-4C33-B111-C7048FE32426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26AD-F20A-48F2-BB6F-62566DFC9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ubtitle 2"/>
          <p:cNvSpPr txBox="1">
            <a:spLocks/>
          </p:cNvSpPr>
          <p:nvPr/>
        </p:nvSpPr>
        <p:spPr>
          <a:xfrm>
            <a:off x="174730" y="4322975"/>
            <a:ext cx="2600743" cy="980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Farhana Shahid</a:t>
            </a:r>
          </a:p>
          <a:p>
            <a:pPr marL="0" indent="0" algn="ctr">
              <a:buNone/>
            </a:pPr>
            <a:r>
              <a:rPr lang="en-US" sz="2400" dirty="0"/>
              <a:t>Aditya </a:t>
            </a:r>
            <a:r>
              <a:rPr lang="en-US" sz="2400" dirty="0" err="1"/>
              <a:t>Vashistha</a:t>
            </a:r>
            <a:endParaRPr lang="en-US" sz="2400" dirty="0"/>
          </a:p>
        </p:txBody>
      </p:sp>
      <p:pic>
        <p:nvPicPr>
          <p:cNvPr id="33" name="Picture 4" descr="Mosquito GIF | Gfyca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26" y="2610352"/>
            <a:ext cx="718763" cy="67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Mosquito GIF | Gfycat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1051550"/>
            <a:ext cx="740128" cy="69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BRAC University - Wikipedia">
            <a:extLst>
              <a:ext uri="{FF2B5EF4-FFF2-40B4-BE49-F238E27FC236}">
                <a16:creationId xmlns="" xmlns:a16="http://schemas.microsoft.com/office/drawing/2014/main" id="{29FBC383-4071-46BD-9C16-DE86F00B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58" y="5303589"/>
            <a:ext cx="1677310" cy="125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ornell University College of Human Ecology History of Home Economics  Fellowship | Coordinating Council for Women in History">
            <a:extLst>
              <a:ext uri="{FF2B5EF4-FFF2-40B4-BE49-F238E27FC236}">
                <a16:creationId xmlns="" xmlns:a16="http://schemas.microsoft.com/office/drawing/2014/main" id="{2A41C23D-9151-4AAA-AF3F-BD2E5790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0" y="5332014"/>
            <a:ext cx="1291062" cy="12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C0DA3653-1A2E-439A-9C4C-98FC078E1AAF}"/>
              </a:ext>
            </a:extLst>
          </p:cNvPr>
          <p:cNvSpPr txBox="1">
            <a:spLocks/>
          </p:cNvSpPr>
          <p:nvPr/>
        </p:nvSpPr>
        <p:spPr>
          <a:xfrm>
            <a:off x="2868723" y="4322975"/>
            <a:ext cx="2766647" cy="1172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Shahinul</a:t>
            </a:r>
            <a:r>
              <a:rPr lang="en-US" dirty="0"/>
              <a:t> </a:t>
            </a:r>
            <a:r>
              <a:rPr lang="en-US" dirty="0" err="1"/>
              <a:t>Hoque</a:t>
            </a:r>
            <a:r>
              <a:rPr lang="en-US" dirty="0"/>
              <a:t> </a:t>
            </a:r>
            <a:r>
              <a:rPr lang="en-US" dirty="0" err="1"/>
              <a:t>Ony</a:t>
            </a:r>
            <a:r>
              <a:rPr lang="en-US" dirty="0"/>
              <a:t> </a:t>
            </a:r>
          </a:p>
          <a:p>
            <a:pPr algn="l"/>
            <a:r>
              <a:rPr lang="en-US" dirty="0" err="1"/>
              <a:t>Takrim</a:t>
            </a:r>
            <a:r>
              <a:rPr lang="en-US" dirty="0"/>
              <a:t> Rahman Albi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282306" y="1444553"/>
            <a:ext cx="11777460" cy="129600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cs typeface="Arial" panose="020B0604020202020204" pitchFamily="34" charset="0"/>
              </a:rPr>
              <a:t>Learning from Tweets: Opportunities and Challenges </a:t>
            </a:r>
            <a:br>
              <a:rPr lang="en-US" b="1" dirty="0">
                <a:cs typeface="Arial" panose="020B0604020202020204" pitchFamily="34" charset="0"/>
              </a:rPr>
            </a:br>
            <a:r>
              <a:rPr lang="en-US" b="1" dirty="0">
                <a:cs typeface="Arial" panose="020B0604020202020204" pitchFamily="34" charset="0"/>
              </a:rPr>
              <a:t>to Inform Policy Making During Dengue Epidemic</a:t>
            </a:r>
          </a:p>
        </p:txBody>
      </p:sp>
      <p:pic>
        <p:nvPicPr>
          <p:cNvPr id="39" name="Picture 6">
            <a:extLst>
              <a:ext uri="{FF2B5EF4-FFF2-40B4-BE49-F238E27FC236}">
                <a16:creationId xmlns="" xmlns:a16="http://schemas.microsoft.com/office/drawing/2014/main" id="{FFEC582B-372A-4204-8874-CF761A8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39" y="5195069"/>
            <a:ext cx="2105569" cy="116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Bangladesh University of Engineering and Technology - Wikipedia">
            <a:extLst>
              <a:ext uri="{FF2B5EF4-FFF2-40B4-BE49-F238E27FC236}">
                <a16:creationId xmlns="" xmlns:a16="http://schemas.microsoft.com/office/drawing/2014/main" id="{6D68BBAF-B08F-410F-B38B-5CF43FC8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23" y="5296395"/>
            <a:ext cx="1061241" cy="106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29A0D91-F696-48B1-9476-F3B106AB4A41}"/>
              </a:ext>
            </a:extLst>
          </p:cNvPr>
          <p:cNvSpPr txBox="1"/>
          <p:nvPr/>
        </p:nvSpPr>
        <p:spPr>
          <a:xfrm>
            <a:off x="5955883" y="4322975"/>
            <a:ext cx="2924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A. B. M. Alim Al Islam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38B69E0-861C-49DA-B754-D1D610E0E3CA}"/>
              </a:ext>
            </a:extLst>
          </p:cNvPr>
          <p:cNvSpPr txBox="1"/>
          <p:nvPr/>
        </p:nvSpPr>
        <p:spPr>
          <a:xfrm>
            <a:off x="9351912" y="4322974"/>
            <a:ext cx="2924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Sriram </a:t>
            </a:r>
            <a:r>
              <a:rPr lang="en-US" sz="2400" dirty="0" err="1"/>
              <a:t>Chellappan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1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Maintaining Healthcare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9"/>
          <a:stretch/>
        </p:blipFill>
        <p:spPr>
          <a:xfrm>
            <a:off x="1388137" y="2139795"/>
            <a:ext cx="2167270" cy="1827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650" y="3943000"/>
            <a:ext cx="318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Preserve Rh- blood groups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99"/>
          <a:stretch/>
        </p:blipFill>
        <p:spPr>
          <a:xfrm>
            <a:off x="8525767" y="3664999"/>
            <a:ext cx="1531286" cy="1319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3"/>
          <a:stretch/>
        </p:blipFill>
        <p:spPr>
          <a:xfrm>
            <a:off x="6289326" y="3688751"/>
            <a:ext cx="1490330" cy="1296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0"/>
          <a:stretch/>
        </p:blipFill>
        <p:spPr>
          <a:xfrm>
            <a:off x="8257751" y="1480126"/>
            <a:ext cx="1747812" cy="13711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79"/>
          <a:stretch/>
        </p:blipFill>
        <p:spPr>
          <a:xfrm>
            <a:off x="6555140" y="1678188"/>
            <a:ext cx="1401191" cy="11730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09539" y="2939627"/>
            <a:ext cx="50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Shortage of diagnosis and treatment facilities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79027" y="5087470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Anomaly in test 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52042" y="5102066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Excessive hospital bills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737278" y="1603155"/>
            <a:ext cx="5040945" cy="417119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28390" y="5951786"/>
            <a:ext cx="50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areas for improvement and regulation</a:t>
            </a:r>
          </a:p>
        </p:txBody>
      </p:sp>
    </p:spTree>
    <p:extLst>
      <p:ext uri="{BB962C8B-B14F-4D97-AF65-F5344CB8AC3E}">
        <p14:creationId xmlns:p14="http://schemas.microsoft.com/office/powerpoint/2010/main" val="5709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4" grpId="0"/>
      <p:bldP spid="15" grpId="0"/>
      <p:bldP spid="16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3392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6450" y="4130936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Farhana Shahid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fs468@cornell.edu</a:t>
            </a:r>
          </a:p>
        </p:txBody>
      </p:sp>
    </p:spTree>
    <p:extLst>
      <p:ext uri="{BB962C8B-B14F-4D97-AF65-F5344CB8AC3E}">
        <p14:creationId xmlns:p14="http://schemas.microsoft.com/office/powerpoint/2010/main" val="29295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OVID-19's equity problem is easier to identify than it is to sol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71" y="1409348"/>
            <a:ext cx="6313689" cy="423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6028" y="5956397"/>
            <a:ext cx="700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</a:rPr>
              <a:t>4.2 Million </a:t>
            </a:r>
            <a:r>
              <a:rPr lang="en-US" sz="3600" dirty="0">
                <a:latin typeface="+mj-lt"/>
              </a:rPr>
              <a:t>dengue cases in 2019!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57" y="1423624"/>
            <a:ext cx="7391796" cy="42835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35928" y="3928610"/>
            <a:ext cx="69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4807" y="3038531"/>
            <a:ext cx="13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Philippines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1071" y="3407863"/>
            <a:ext cx="13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Vietnam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6028" y="2979510"/>
            <a:ext cx="13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Mexico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16748" y="2816441"/>
            <a:ext cx="13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18872" y="2413783"/>
            <a:ext cx="13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Bangladesh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48"/>
          <a:stretch/>
        </p:blipFill>
        <p:spPr>
          <a:xfrm>
            <a:off x="2431519" y="1430851"/>
            <a:ext cx="1429136" cy="1221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97580" y="2687731"/>
            <a:ext cx="203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Poor access to data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7"/>
          <a:stretch/>
        </p:blipFill>
        <p:spPr>
          <a:xfrm>
            <a:off x="315834" y="1233300"/>
            <a:ext cx="1650402" cy="13878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-887777" y="2596739"/>
            <a:ext cx="39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Poor government </a:t>
            </a:r>
          </a:p>
          <a:p>
            <a:pPr algn="ctr"/>
            <a:r>
              <a:rPr lang="en-US" dirty="0"/>
              <a:t>infrastructure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3"/>
          <a:stretch/>
        </p:blipFill>
        <p:spPr>
          <a:xfrm>
            <a:off x="250409" y="3308976"/>
            <a:ext cx="1216595" cy="10114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8316" y="4265671"/>
            <a:ext cx="160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Internet </a:t>
            </a:r>
          </a:p>
          <a:p>
            <a:r>
              <a:rPr lang="en-US" dirty="0"/>
              <a:t>penetration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7462" y="41483"/>
            <a:ext cx="844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Epidemic within low-resource communities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47"/>
          <a:stretch/>
        </p:blipFill>
        <p:spPr>
          <a:xfrm>
            <a:off x="2444924" y="3348842"/>
            <a:ext cx="1197232" cy="985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58853" y="4349074"/>
            <a:ext cx="3100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adoption </a:t>
            </a:r>
          </a:p>
          <a:p>
            <a:r>
              <a:rPr lang="en-US" dirty="0"/>
              <a:t>of social media</a:t>
            </a:r>
          </a:p>
        </p:txBody>
      </p:sp>
    </p:spTree>
    <p:extLst>
      <p:ext uri="{BB962C8B-B14F-4D97-AF65-F5344CB8AC3E}">
        <p14:creationId xmlns:p14="http://schemas.microsoft.com/office/powerpoint/2010/main" val="11012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6" grpId="0"/>
      <p:bldP spid="18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7746" y="104605"/>
            <a:ext cx="722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Research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9909" y="1338498"/>
            <a:ext cx="1014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RQ1: What can dengue related tweets reliably tell us about the public health issues in Bangladesh?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9908" y="2795178"/>
            <a:ext cx="10140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RQ2: How Twitter data can guide public health policy for dengue epidemic in Bangladesh?</a:t>
            </a:r>
          </a:p>
        </p:txBody>
      </p:sp>
      <p:pic>
        <p:nvPicPr>
          <p:cNvPr id="1026" name="Picture 2" descr="The Branding Source: New logo: Twit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09" y="3663724"/>
            <a:ext cx="802401" cy="6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53"/>
          <a:stretch/>
        </p:blipFill>
        <p:spPr>
          <a:xfrm>
            <a:off x="3945680" y="5279213"/>
            <a:ext cx="1284642" cy="11002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6"/>
          <a:stretch/>
        </p:blipFill>
        <p:spPr>
          <a:xfrm>
            <a:off x="6785697" y="5289714"/>
            <a:ext cx="1263127" cy="108975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588001" y="4695508"/>
            <a:ext cx="1509209" cy="583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7210" y="4695508"/>
            <a:ext cx="1320051" cy="594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12193" y="6379471"/>
            <a:ext cx="24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health issues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16757" y="6379471"/>
            <a:ext cx="24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health policy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36281" y="4326176"/>
            <a:ext cx="23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related tweets</a:t>
            </a:r>
          </a:p>
        </p:txBody>
      </p:sp>
    </p:spTree>
    <p:extLst>
      <p:ext uri="{BB962C8B-B14F-4D97-AF65-F5344CB8AC3E}">
        <p14:creationId xmlns:p14="http://schemas.microsoft.com/office/powerpoint/2010/main" val="209728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40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6021" y="1410236"/>
            <a:ext cx="275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28k Dengue related tweets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6629" y="6233053"/>
            <a:ext cx="16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cases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4940" y="6199405"/>
            <a:ext cx="16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Hospital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43842" y="6218072"/>
            <a:ext cx="165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donation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 flipV="1">
            <a:off x="3729075" y="5121026"/>
            <a:ext cx="2293499" cy="3532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952721" y="5117260"/>
            <a:ext cx="2722" cy="335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4" name="Picture 32" descr="Top 3 conversation starters for networking | Vuel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201" y="2777617"/>
            <a:ext cx="3085056" cy="16322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5979729" y="1816699"/>
            <a:ext cx="9432" cy="922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95242" y="20931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Biterm</a:t>
            </a:r>
            <a:r>
              <a:rPr lang="en-US" dirty="0"/>
              <a:t> topic model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71901" y="4436692"/>
            <a:ext cx="367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conversation around dengue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1963" y="390886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Dengue related data from government reports</a:t>
            </a:r>
          </a:p>
        </p:txBody>
      </p:sp>
      <p:pic>
        <p:nvPicPr>
          <p:cNvPr id="27" name="Picture 2" descr="The Branding Source: New logo: Twit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73" y="742424"/>
            <a:ext cx="802401" cy="65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3260121" y="6176233"/>
            <a:ext cx="103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5979729" y="4782051"/>
            <a:ext cx="1" cy="352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34"/>
          <a:stretch/>
        </p:blipFill>
        <p:spPr>
          <a:xfrm>
            <a:off x="3343941" y="5452681"/>
            <a:ext cx="855402" cy="7071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3"/>
          <a:stretch/>
        </p:blipFill>
        <p:spPr>
          <a:xfrm>
            <a:off x="4467278" y="5423894"/>
            <a:ext cx="976331" cy="81169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98"/>
          <a:stretch/>
        </p:blipFill>
        <p:spPr>
          <a:xfrm>
            <a:off x="5767597" y="5317283"/>
            <a:ext cx="1081053" cy="93945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9"/>
          <a:stretch/>
        </p:blipFill>
        <p:spPr>
          <a:xfrm>
            <a:off x="7111916" y="5360013"/>
            <a:ext cx="1010005" cy="896726"/>
          </a:xfrm>
          <a:prstGeom prst="rect">
            <a:avLst/>
          </a:prstGeom>
        </p:spPr>
      </p:pic>
      <p:cxnSp>
        <p:nvCxnSpPr>
          <p:cNvPr id="53" name="Elbow Connector 52"/>
          <p:cNvCxnSpPr/>
          <p:nvPr/>
        </p:nvCxnSpPr>
        <p:spPr>
          <a:xfrm>
            <a:off x="5958028" y="5126123"/>
            <a:ext cx="318389" cy="20002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>
            <a:off x="6276417" y="5126123"/>
            <a:ext cx="1321073" cy="2427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2"/>
          <a:stretch/>
        </p:blipFill>
        <p:spPr>
          <a:xfrm>
            <a:off x="9342064" y="2777617"/>
            <a:ext cx="1253111" cy="108504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672840" y="22232"/>
            <a:ext cx="284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77876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20" grpId="0"/>
      <p:bldP spid="29" grpId="0"/>
      <p:bldP spid="37" grpId="0"/>
      <p:bldP spid="18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Shortcomings in Government Health Reports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53" y="1004895"/>
            <a:ext cx="3961645" cy="49659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727391" y="6096896"/>
            <a:ext cx="489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Higher cases of dengue in these areas as per tweets compared to government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1369" y="3974943"/>
            <a:ext cx="392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news and print media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8"/>
          <a:stretch/>
        </p:blipFill>
        <p:spPr>
          <a:xfrm>
            <a:off x="2016626" y="2689161"/>
            <a:ext cx="1268695" cy="1101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23"/>
          <a:stretch/>
        </p:blipFill>
        <p:spPr>
          <a:xfrm>
            <a:off x="3389428" y="2543744"/>
            <a:ext cx="1433623" cy="12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7149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High-transmission during </a:t>
            </a:r>
            <a:r>
              <a:rPr lang="en-US" sz="3600" dirty="0" err="1"/>
              <a:t>Eid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82" y="1400118"/>
            <a:ext cx="3745351" cy="4634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8536" y="1557667"/>
            <a:ext cx="1435395" cy="28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80" y="1400118"/>
            <a:ext cx="3727813" cy="46345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16706" y="1498538"/>
            <a:ext cx="1474382" cy="28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47242" y="6091956"/>
            <a:ext cx="34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cases 1 week before </a:t>
            </a:r>
            <a:r>
              <a:rPr lang="en-US" dirty="0" err="1"/>
              <a:t>Eid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8702" y="6096053"/>
            <a:ext cx="348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Dengue cases 1 week after </a:t>
            </a:r>
            <a:r>
              <a:rPr lang="en-US" dirty="0" err="1"/>
              <a:t>Eid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3912" y="953700"/>
            <a:ext cx="708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Significantly greater cases of dengue after </a:t>
            </a:r>
            <a:r>
              <a:rPr lang="en-US" dirty="0" err="1"/>
              <a:t>Eid-ul-Adha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52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77" y="0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Gendered Effects and Blood Demands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49" y="1535184"/>
            <a:ext cx="7249886" cy="4038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68882" y="5696489"/>
            <a:ext cx="72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Significantly greater demand for Rh- blood groups during dengue epidemic </a:t>
            </a:r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5"/>
          <a:stretch/>
        </p:blipFill>
        <p:spPr bwMode="auto">
          <a:xfrm>
            <a:off x="1383408" y="2451542"/>
            <a:ext cx="1928838" cy="1653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0052" y="4105051"/>
            <a:ext cx="39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Women died more of dengue than men</a:t>
            </a:r>
          </a:p>
        </p:txBody>
      </p:sp>
    </p:spTree>
    <p:extLst>
      <p:ext uri="{BB962C8B-B14F-4D97-AF65-F5344CB8AC3E}">
        <p14:creationId xmlns:p14="http://schemas.microsoft.com/office/powerpoint/2010/main" val="277525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64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Better Monitoring and Projections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9"/>
          <a:stretch/>
        </p:blipFill>
        <p:spPr bwMode="auto">
          <a:xfrm>
            <a:off x="997367" y="1876225"/>
            <a:ext cx="2111856" cy="180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7106" y="4022368"/>
            <a:ext cx="304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Shortcomings in government health records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5"/>
          <a:stretch/>
        </p:blipFill>
        <p:spPr bwMode="auto">
          <a:xfrm>
            <a:off x="4990500" y="1914492"/>
            <a:ext cx="2033798" cy="176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0932" y="4022367"/>
            <a:ext cx="304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Verified information from</a:t>
            </a:r>
          </a:p>
          <a:p>
            <a:pPr algn="ctr"/>
            <a:r>
              <a:rPr lang="en-US" dirty="0"/>
              <a:t>trusted news sources</a:t>
            </a:r>
          </a:p>
        </p:txBody>
      </p:sp>
      <p:sp>
        <p:nvSpPr>
          <p:cNvPr id="8" name="Plus 7"/>
          <p:cNvSpPr/>
          <p:nvPr/>
        </p:nvSpPr>
        <p:spPr>
          <a:xfrm>
            <a:off x="3386716" y="2461196"/>
            <a:ext cx="925551" cy="791737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4"/>
          <a:stretch/>
        </p:blipFill>
        <p:spPr bwMode="auto">
          <a:xfrm>
            <a:off x="9200660" y="1876225"/>
            <a:ext cx="2153494" cy="180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7455214" y="2461196"/>
            <a:ext cx="1151559" cy="61331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06773" y="3950400"/>
            <a:ext cx="304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Cases of infection in remote areas of the country</a:t>
            </a:r>
          </a:p>
        </p:txBody>
      </p:sp>
    </p:spTree>
    <p:extLst>
      <p:ext uri="{BB962C8B-B14F-4D97-AF65-F5344CB8AC3E}">
        <p14:creationId xmlns:p14="http://schemas.microsoft.com/office/powerpoint/2010/main" val="23730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64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Actionable Insights for Policy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9"/>
          <a:stretch/>
        </p:blipFill>
        <p:spPr>
          <a:xfrm>
            <a:off x="428861" y="1405853"/>
            <a:ext cx="1986516" cy="1706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945" y="3168503"/>
            <a:ext cx="266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spread during </a:t>
            </a:r>
            <a:r>
              <a:rPr lang="en-US" dirty="0" err="1"/>
              <a:t>Eid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8"/>
          <a:stretch/>
        </p:blipFill>
        <p:spPr>
          <a:xfrm>
            <a:off x="3703036" y="1391117"/>
            <a:ext cx="1982205" cy="172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4846" y="3168503"/>
            <a:ext cx="36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Destroy </a:t>
            </a:r>
            <a:r>
              <a:rPr lang="en-US" dirty="0" err="1"/>
              <a:t>Aedes</a:t>
            </a:r>
            <a:r>
              <a:rPr lang="en-US" dirty="0"/>
              <a:t> at transportation hubs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01"/>
          <a:stretch/>
        </p:blipFill>
        <p:spPr>
          <a:xfrm>
            <a:off x="8212091" y="1238318"/>
            <a:ext cx="2326758" cy="17171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473" y="3183239"/>
            <a:ext cx="535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 awareness to discourage infected people to travel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9"/>
          <a:stretch/>
        </p:blipFill>
        <p:spPr>
          <a:xfrm>
            <a:off x="3330896" y="4184948"/>
            <a:ext cx="1651398" cy="14184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93326" y="5695829"/>
            <a:ext cx="282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Highly infected areas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>
          <a:xfrm>
            <a:off x="8063236" y="4184948"/>
            <a:ext cx="1607152" cy="13928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01071" y="5695829"/>
            <a:ext cx="62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Reallocate limited resources to highly infected areas</a:t>
            </a:r>
          </a:p>
        </p:txBody>
      </p:sp>
    </p:spTree>
    <p:extLst>
      <p:ext uri="{BB962C8B-B14F-4D97-AF65-F5344CB8AC3E}">
        <p14:creationId xmlns:p14="http://schemas.microsoft.com/office/powerpoint/2010/main" val="19129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698</Words>
  <Application>Microsoft Office PowerPoint</Application>
  <PresentationFormat>Widescreen</PresentationFormat>
  <Paragraphs>98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Tweets: Opportunities and Challenges to Inform Policy Making During Dengue Epidemic</dc:title>
  <dc:creator>Microsoft account</dc:creator>
  <cp:lastModifiedBy>Microsoft account</cp:lastModifiedBy>
  <cp:revision>194</cp:revision>
  <dcterms:created xsi:type="dcterms:W3CDTF">2020-09-18T17:13:18Z</dcterms:created>
  <dcterms:modified xsi:type="dcterms:W3CDTF">2020-09-23T17:50:09Z</dcterms:modified>
</cp:coreProperties>
</file>