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8" r:id="rId1"/>
  </p:sldMasterIdLst>
  <p:notesMasterIdLst>
    <p:notesMasterId r:id="rId43"/>
  </p:notesMasterIdLst>
  <p:sldIdLst>
    <p:sldId id="256" r:id="rId2"/>
    <p:sldId id="257" r:id="rId3"/>
    <p:sldId id="294" r:id="rId4"/>
    <p:sldId id="295" r:id="rId5"/>
    <p:sldId id="262" r:id="rId6"/>
    <p:sldId id="261" r:id="rId7"/>
    <p:sldId id="296" r:id="rId8"/>
    <p:sldId id="297" r:id="rId9"/>
    <p:sldId id="301" r:id="rId10"/>
    <p:sldId id="282" r:id="rId11"/>
    <p:sldId id="283" r:id="rId12"/>
    <p:sldId id="279" r:id="rId13"/>
    <p:sldId id="280" r:id="rId14"/>
    <p:sldId id="298" r:id="rId15"/>
    <p:sldId id="299" r:id="rId16"/>
    <p:sldId id="300" r:id="rId17"/>
    <p:sldId id="263" r:id="rId18"/>
    <p:sldId id="302" r:id="rId19"/>
    <p:sldId id="303" r:id="rId20"/>
    <p:sldId id="289" r:id="rId21"/>
    <p:sldId id="304" r:id="rId22"/>
    <p:sldId id="276" r:id="rId23"/>
    <p:sldId id="277" r:id="rId24"/>
    <p:sldId id="305" r:id="rId25"/>
    <p:sldId id="307" r:id="rId26"/>
    <p:sldId id="269" r:id="rId27"/>
    <p:sldId id="306" r:id="rId28"/>
    <p:sldId id="266" r:id="rId29"/>
    <p:sldId id="268" r:id="rId30"/>
    <p:sldId id="308" r:id="rId31"/>
    <p:sldId id="271" r:id="rId32"/>
    <p:sldId id="272" r:id="rId33"/>
    <p:sldId id="309" r:id="rId34"/>
    <p:sldId id="278" r:id="rId35"/>
    <p:sldId id="270" r:id="rId36"/>
    <p:sldId id="310" r:id="rId37"/>
    <p:sldId id="285" r:id="rId38"/>
    <p:sldId id="288" r:id="rId39"/>
    <p:sldId id="286" r:id="rId40"/>
    <p:sldId id="314" r:id="rId41"/>
    <p:sldId id="2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2920" autoAdjust="0"/>
  </p:normalViewPr>
  <p:slideViewPr>
    <p:cSldViewPr snapToGrid="0">
      <p:cViewPr varScale="1">
        <p:scale>
          <a:sx n="79" d="100"/>
          <a:sy n="79" d="100"/>
        </p:scale>
        <p:origin x="8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30069-E1F3-4A90-BC0B-79884E68880D}"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A78E2-AAE5-4F6C-A43B-10308A23F62E}" type="slidenum">
              <a:rPr lang="en-US" smtClean="0"/>
              <a:t>‹#›</a:t>
            </a:fld>
            <a:endParaRPr lang="en-US"/>
          </a:p>
        </p:txBody>
      </p:sp>
    </p:spTree>
    <p:extLst>
      <p:ext uri="{BB962C8B-B14F-4D97-AF65-F5344CB8AC3E}">
        <p14:creationId xmlns:p14="http://schemas.microsoft.com/office/powerpoint/2010/main" val="12211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A78E2-AAE5-4F6C-A43B-10308A23F62E}" type="slidenum">
              <a:rPr lang="en-US" smtClean="0"/>
              <a:t>2</a:t>
            </a:fld>
            <a:endParaRPr lang="en-US"/>
          </a:p>
        </p:txBody>
      </p:sp>
    </p:spTree>
    <p:extLst>
      <p:ext uri="{BB962C8B-B14F-4D97-AF65-F5344CB8AC3E}">
        <p14:creationId xmlns:p14="http://schemas.microsoft.com/office/powerpoint/2010/main" val="312033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A0BE-2779-89EA-0855-D46A6C281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68CDE-E10E-F7AB-0E91-1814BA63F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3494CE-6C3E-7DF3-DEFC-D80AD0440BC5}"/>
              </a:ext>
            </a:extLst>
          </p:cNvPr>
          <p:cNvSpPr>
            <a:spLocks noGrp="1"/>
          </p:cNvSpPr>
          <p:nvPr>
            <p:ph type="dt" sz="half" idx="10"/>
          </p:nvPr>
        </p:nvSpPr>
        <p:spPr/>
        <p:txBody>
          <a:bodyPr/>
          <a:lstStyle/>
          <a:p>
            <a:fld id="{7E2D3D9F-602B-4EE4-9AE0-32A040B7558E}" type="datetimeFigureOut">
              <a:rPr lang="en-US" smtClean="0"/>
              <a:t>10/6/2023</a:t>
            </a:fld>
            <a:endParaRPr lang="en-US"/>
          </a:p>
        </p:txBody>
      </p:sp>
      <p:sp>
        <p:nvSpPr>
          <p:cNvPr id="5" name="Footer Placeholder 4">
            <a:extLst>
              <a:ext uri="{FF2B5EF4-FFF2-40B4-BE49-F238E27FC236}">
                <a16:creationId xmlns:a16="http://schemas.microsoft.com/office/drawing/2014/main" id="{965D8A86-960B-87FB-CA41-180AF80FB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68A81-FD64-6626-AD88-D11AD86062F0}"/>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4257293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BE669-611C-0063-8AC4-B8FBAE965A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B3155F-DFFF-EAEB-7617-BA2DC550DE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FC9D3-508D-B73C-EC2A-466AA80BA6BF}"/>
              </a:ext>
            </a:extLst>
          </p:cNvPr>
          <p:cNvSpPr>
            <a:spLocks noGrp="1"/>
          </p:cNvSpPr>
          <p:nvPr>
            <p:ph type="dt" sz="half" idx="10"/>
          </p:nvPr>
        </p:nvSpPr>
        <p:spPr/>
        <p:txBody>
          <a:bodyPr/>
          <a:lstStyle/>
          <a:p>
            <a:fld id="{7E2D3D9F-602B-4EE4-9AE0-32A040B7558E}" type="datetimeFigureOut">
              <a:rPr lang="en-US" smtClean="0"/>
              <a:t>10/6/2023</a:t>
            </a:fld>
            <a:endParaRPr lang="en-US"/>
          </a:p>
        </p:txBody>
      </p:sp>
      <p:sp>
        <p:nvSpPr>
          <p:cNvPr id="5" name="Footer Placeholder 4">
            <a:extLst>
              <a:ext uri="{FF2B5EF4-FFF2-40B4-BE49-F238E27FC236}">
                <a16:creationId xmlns:a16="http://schemas.microsoft.com/office/drawing/2014/main" id="{2BD68C4D-6B28-9FD3-94D7-864A261D3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6D1FC-7D0E-265A-5FEF-6CB0EFA91E15}"/>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266754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D13079-5BD8-ED6F-067F-9D15789920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15ECB0-3D6C-62C9-0BB4-6844D9783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CA56B-EF06-3E74-3755-D70515050378}"/>
              </a:ext>
            </a:extLst>
          </p:cNvPr>
          <p:cNvSpPr>
            <a:spLocks noGrp="1"/>
          </p:cNvSpPr>
          <p:nvPr>
            <p:ph type="dt" sz="half" idx="10"/>
          </p:nvPr>
        </p:nvSpPr>
        <p:spPr/>
        <p:txBody>
          <a:bodyPr/>
          <a:lstStyle/>
          <a:p>
            <a:fld id="{7E2D3D9F-602B-4EE4-9AE0-32A040B7558E}" type="datetimeFigureOut">
              <a:rPr lang="en-US" smtClean="0"/>
              <a:t>10/6/2023</a:t>
            </a:fld>
            <a:endParaRPr lang="en-US"/>
          </a:p>
        </p:txBody>
      </p:sp>
      <p:sp>
        <p:nvSpPr>
          <p:cNvPr id="5" name="Footer Placeholder 4">
            <a:extLst>
              <a:ext uri="{FF2B5EF4-FFF2-40B4-BE49-F238E27FC236}">
                <a16:creationId xmlns:a16="http://schemas.microsoft.com/office/drawing/2014/main" id="{99981D50-ABA0-75C0-19B2-C9F357175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0C6EE-C68B-F1A0-0FD0-2DE914A70D04}"/>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3525041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2D3D9F-602B-4EE4-9AE0-32A040B7558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363477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8058-B5D0-2D00-1797-86D8A452D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8FB54D-38D2-0100-7661-1DD31FDB22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E2ABD-5C41-106F-943C-DD93EB068D1A}"/>
              </a:ext>
            </a:extLst>
          </p:cNvPr>
          <p:cNvSpPr>
            <a:spLocks noGrp="1"/>
          </p:cNvSpPr>
          <p:nvPr>
            <p:ph type="dt" sz="half" idx="10"/>
          </p:nvPr>
        </p:nvSpPr>
        <p:spPr/>
        <p:txBody>
          <a:bodyPr/>
          <a:lstStyle/>
          <a:p>
            <a:fld id="{7E2D3D9F-602B-4EE4-9AE0-32A040B7558E}" type="datetimeFigureOut">
              <a:rPr lang="en-US" smtClean="0"/>
              <a:t>10/6/2023</a:t>
            </a:fld>
            <a:endParaRPr lang="en-US"/>
          </a:p>
        </p:txBody>
      </p:sp>
      <p:sp>
        <p:nvSpPr>
          <p:cNvPr id="5" name="Footer Placeholder 4">
            <a:extLst>
              <a:ext uri="{FF2B5EF4-FFF2-40B4-BE49-F238E27FC236}">
                <a16:creationId xmlns:a16="http://schemas.microsoft.com/office/drawing/2014/main" id="{EA2F590C-32C5-4150-6406-84D1E8A10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B6F5C-7EC8-F0FC-AD29-9B6F49EEE790}"/>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388922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87E1-4F35-FEEA-08C0-A337FF5A3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50F4A2-DE13-793E-36E0-54C9EEC9EA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03FDF-4102-A369-C040-D0C029DE6939}"/>
              </a:ext>
            </a:extLst>
          </p:cNvPr>
          <p:cNvSpPr>
            <a:spLocks noGrp="1"/>
          </p:cNvSpPr>
          <p:nvPr>
            <p:ph type="dt" sz="half" idx="10"/>
          </p:nvPr>
        </p:nvSpPr>
        <p:spPr/>
        <p:txBody>
          <a:bodyPr/>
          <a:lstStyle/>
          <a:p>
            <a:fld id="{7E2D3D9F-602B-4EE4-9AE0-32A040B7558E}" type="datetimeFigureOut">
              <a:rPr lang="en-US" smtClean="0"/>
              <a:t>10/6/2023</a:t>
            </a:fld>
            <a:endParaRPr lang="en-US"/>
          </a:p>
        </p:txBody>
      </p:sp>
      <p:sp>
        <p:nvSpPr>
          <p:cNvPr id="5" name="Footer Placeholder 4">
            <a:extLst>
              <a:ext uri="{FF2B5EF4-FFF2-40B4-BE49-F238E27FC236}">
                <a16:creationId xmlns:a16="http://schemas.microsoft.com/office/drawing/2014/main" id="{00493C01-F426-BEA3-1C72-A6E1DAFCF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01E2B-C566-48D1-7001-BEC0C27E5DBC}"/>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3656355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AB3A-6349-9308-B3B7-2A1F3EBDD6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6261BD-87BD-DE13-B8B0-14F284980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B75E93-6F9B-E43F-A353-450C436721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4E09EA-0999-BA9D-B796-1E793A28DA39}"/>
              </a:ext>
            </a:extLst>
          </p:cNvPr>
          <p:cNvSpPr>
            <a:spLocks noGrp="1"/>
          </p:cNvSpPr>
          <p:nvPr>
            <p:ph type="dt" sz="half" idx="10"/>
          </p:nvPr>
        </p:nvSpPr>
        <p:spPr/>
        <p:txBody>
          <a:bodyPr/>
          <a:lstStyle/>
          <a:p>
            <a:fld id="{7E2D3D9F-602B-4EE4-9AE0-32A040B7558E}" type="datetimeFigureOut">
              <a:rPr lang="en-US" smtClean="0"/>
              <a:t>10/6/2023</a:t>
            </a:fld>
            <a:endParaRPr lang="en-US"/>
          </a:p>
        </p:txBody>
      </p:sp>
      <p:sp>
        <p:nvSpPr>
          <p:cNvPr id="6" name="Footer Placeholder 5">
            <a:extLst>
              <a:ext uri="{FF2B5EF4-FFF2-40B4-BE49-F238E27FC236}">
                <a16:creationId xmlns:a16="http://schemas.microsoft.com/office/drawing/2014/main" id="{717D0464-DCD9-1BCF-605E-26A4C629B8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2B634-50B5-0EDD-F25A-5FE87B02E8AB}"/>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407689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6C90-8BA9-A84C-99C3-A7DA164B82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FA93D7-0F37-1F74-9FB6-F173009095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34F2E-8963-F41B-B621-2DF40E12F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E9591D-D60F-9008-FCE3-386D39E58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EB8949-100B-97CF-A85A-090B5B281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6B4860-F006-6CF5-6110-20CE9D7B7DF8}"/>
              </a:ext>
            </a:extLst>
          </p:cNvPr>
          <p:cNvSpPr>
            <a:spLocks noGrp="1"/>
          </p:cNvSpPr>
          <p:nvPr>
            <p:ph type="dt" sz="half" idx="10"/>
          </p:nvPr>
        </p:nvSpPr>
        <p:spPr/>
        <p:txBody>
          <a:bodyPr/>
          <a:lstStyle/>
          <a:p>
            <a:fld id="{7E2D3D9F-602B-4EE4-9AE0-32A040B7558E}" type="datetimeFigureOut">
              <a:rPr lang="en-US" smtClean="0"/>
              <a:t>10/6/2023</a:t>
            </a:fld>
            <a:endParaRPr lang="en-US"/>
          </a:p>
        </p:txBody>
      </p:sp>
      <p:sp>
        <p:nvSpPr>
          <p:cNvPr id="8" name="Footer Placeholder 7">
            <a:extLst>
              <a:ext uri="{FF2B5EF4-FFF2-40B4-BE49-F238E27FC236}">
                <a16:creationId xmlns:a16="http://schemas.microsoft.com/office/drawing/2014/main" id="{F3CDE152-47A8-5882-E26E-FCCCB08E82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C1DD07-53F5-FB79-3E54-DCC9D63CC1B1}"/>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189084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DF57-936B-324D-2EEE-4B8CEC5E4D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CC5607-22CA-B7A8-B288-4ADBDB883268}"/>
              </a:ext>
            </a:extLst>
          </p:cNvPr>
          <p:cNvSpPr>
            <a:spLocks noGrp="1"/>
          </p:cNvSpPr>
          <p:nvPr>
            <p:ph type="dt" sz="half" idx="10"/>
          </p:nvPr>
        </p:nvSpPr>
        <p:spPr/>
        <p:txBody>
          <a:bodyPr/>
          <a:lstStyle/>
          <a:p>
            <a:fld id="{7E2D3D9F-602B-4EE4-9AE0-32A040B7558E}" type="datetimeFigureOut">
              <a:rPr lang="en-US" smtClean="0"/>
              <a:t>10/6/2023</a:t>
            </a:fld>
            <a:endParaRPr lang="en-US"/>
          </a:p>
        </p:txBody>
      </p:sp>
      <p:sp>
        <p:nvSpPr>
          <p:cNvPr id="4" name="Footer Placeholder 3">
            <a:extLst>
              <a:ext uri="{FF2B5EF4-FFF2-40B4-BE49-F238E27FC236}">
                <a16:creationId xmlns:a16="http://schemas.microsoft.com/office/drawing/2014/main" id="{D66C2844-49CF-6078-3F33-0903EA1EE3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C02274-3097-D0AB-8AD5-3D58CD5F0522}"/>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289886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1B74-77A1-BD4C-4046-6FC6C011BC37}"/>
              </a:ext>
            </a:extLst>
          </p:cNvPr>
          <p:cNvSpPr>
            <a:spLocks noGrp="1"/>
          </p:cNvSpPr>
          <p:nvPr>
            <p:ph type="dt" sz="half" idx="10"/>
          </p:nvPr>
        </p:nvSpPr>
        <p:spPr/>
        <p:txBody>
          <a:bodyPr/>
          <a:lstStyle/>
          <a:p>
            <a:fld id="{7E2D3D9F-602B-4EE4-9AE0-32A040B7558E}" type="datetimeFigureOut">
              <a:rPr lang="en-US" smtClean="0"/>
              <a:t>10/6/2023</a:t>
            </a:fld>
            <a:endParaRPr lang="en-US"/>
          </a:p>
        </p:txBody>
      </p:sp>
      <p:sp>
        <p:nvSpPr>
          <p:cNvPr id="3" name="Footer Placeholder 2">
            <a:extLst>
              <a:ext uri="{FF2B5EF4-FFF2-40B4-BE49-F238E27FC236}">
                <a16:creationId xmlns:a16="http://schemas.microsoft.com/office/drawing/2014/main" id="{068D15EB-DCC8-220E-90C0-FF594A9901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735662-AFB8-D2B0-C4D5-BF73CC3B78C8}"/>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210757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6676-96DF-E0C9-30D3-7DD026955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DF1C56-009A-9F44-99FE-885E67FB53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64D59-1459-C46A-0006-0839C07D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FF0C2-2185-81D8-4BC0-284327418D4A}"/>
              </a:ext>
            </a:extLst>
          </p:cNvPr>
          <p:cNvSpPr>
            <a:spLocks noGrp="1"/>
          </p:cNvSpPr>
          <p:nvPr>
            <p:ph type="dt" sz="half" idx="10"/>
          </p:nvPr>
        </p:nvSpPr>
        <p:spPr/>
        <p:txBody>
          <a:bodyPr/>
          <a:lstStyle/>
          <a:p>
            <a:fld id="{7E2D3D9F-602B-4EE4-9AE0-32A040B7558E}" type="datetimeFigureOut">
              <a:rPr lang="en-US" smtClean="0"/>
              <a:t>10/6/2023</a:t>
            </a:fld>
            <a:endParaRPr lang="en-US"/>
          </a:p>
        </p:txBody>
      </p:sp>
      <p:sp>
        <p:nvSpPr>
          <p:cNvPr id="6" name="Footer Placeholder 5">
            <a:extLst>
              <a:ext uri="{FF2B5EF4-FFF2-40B4-BE49-F238E27FC236}">
                <a16:creationId xmlns:a16="http://schemas.microsoft.com/office/drawing/2014/main" id="{E8D7FC4E-5C00-8CCD-342B-5E0E55243A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A40D62-053B-3B54-A95F-935C14DD7962}"/>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275583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9638-AF76-BF58-DCC6-A9F0CF6B5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78200F-D61D-69EE-E856-5CE39BD500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D224F0-95B9-090D-A065-0867F13E1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8A219-9692-E522-261E-92ABC6D8BE98}"/>
              </a:ext>
            </a:extLst>
          </p:cNvPr>
          <p:cNvSpPr>
            <a:spLocks noGrp="1"/>
          </p:cNvSpPr>
          <p:nvPr>
            <p:ph type="dt" sz="half" idx="10"/>
          </p:nvPr>
        </p:nvSpPr>
        <p:spPr/>
        <p:txBody>
          <a:bodyPr/>
          <a:lstStyle/>
          <a:p>
            <a:fld id="{7E2D3D9F-602B-4EE4-9AE0-32A040B7558E}" type="datetimeFigureOut">
              <a:rPr lang="en-US" smtClean="0"/>
              <a:t>10/6/2023</a:t>
            </a:fld>
            <a:endParaRPr lang="en-US"/>
          </a:p>
        </p:txBody>
      </p:sp>
      <p:sp>
        <p:nvSpPr>
          <p:cNvPr id="6" name="Footer Placeholder 5">
            <a:extLst>
              <a:ext uri="{FF2B5EF4-FFF2-40B4-BE49-F238E27FC236}">
                <a16:creationId xmlns:a16="http://schemas.microsoft.com/office/drawing/2014/main" id="{3B558433-0D86-5665-AA5B-07D26BAAE7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95D77-0B91-5222-1933-B9A119A17F99}"/>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222841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8C725-159B-C8C3-6027-A9033C034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E6C811-5CF2-7434-B6AA-34A7202E3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EF268-67AB-90F3-BEC1-4BA2F40B09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D3D9F-602B-4EE4-9AE0-32A040B7558E}" type="datetimeFigureOut">
              <a:rPr lang="en-US" smtClean="0"/>
              <a:t>10/6/2023</a:t>
            </a:fld>
            <a:endParaRPr lang="en-US"/>
          </a:p>
        </p:txBody>
      </p:sp>
      <p:sp>
        <p:nvSpPr>
          <p:cNvPr id="5" name="Footer Placeholder 4">
            <a:extLst>
              <a:ext uri="{FF2B5EF4-FFF2-40B4-BE49-F238E27FC236}">
                <a16:creationId xmlns:a16="http://schemas.microsoft.com/office/drawing/2014/main" id="{DECE5345-06F9-1F71-DBF6-EF941E830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A23150-0DC4-B523-80F2-4EEB4046F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8197A-DA43-4E02-8340-61092B0135FB}" type="slidenum">
              <a:rPr lang="en-US" smtClean="0"/>
              <a:t>‹#›</a:t>
            </a:fld>
            <a:endParaRPr lang="en-US"/>
          </a:p>
        </p:txBody>
      </p:sp>
    </p:spTree>
    <p:extLst>
      <p:ext uri="{BB962C8B-B14F-4D97-AF65-F5344CB8AC3E}">
        <p14:creationId xmlns:p14="http://schemas.microsoft.com/office/powerpoint/2010/main" val="2284119963"/>
      </p:ext>
    </p:extLst>
  </p:cSld>
  <p:clrMap bg1="lt1" tx1="dk1" bg2="lt2" tx2="dk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 id="214748415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A1F1-45D6-3784-7267-C9D0A9921F8E}"/>
              </a:ext>
            </a:extLst>
          </p:cNvPr>
          <p:cNvSpPr>
            <a:spLocks noGrp="1"/>
          </p:cNvSpPr>
          <p:nvPr>
            <p:ph type="ctrTitle"/>
          </p:nvPr>
        </p:nvSpPr>
        <p:spPr>
          <a:xfrm>
            <a:off x="3500905" y="1210236"/>
            <a:ext cx="5219197" cy="1096899"/>
          </a:xfrm>
        </p:spPr>
        <p:txBody>
          <a:bodyPr anchor="t"/>
          <a:lstStyle/>
          <a:p>
            <a:r>
              <a:rPr lang="en-US" sz="6000" b="1" dirty="0">
                <a:latin typeface="+mn-lt"/>
              </a:rPr>
              <a:t>Staff Sphere</a:t>
            </a:r>
          </a:p>
        </p:txBody>
      </p:sp>
      <p:sp>
        <p:nvSpPr>
          <p:cNvPr id="3" name="Subtitle 2">
            <a:extLst>
              <a:ext uri="{FF2B5EF4-FFF2-40B4-BE49-F238E27FC236}">
                <a16:creationId xmlns:a16="http://schemas.microsoft.com/office/drawing/2014/main" id="{B515EA60-8ACD-5EF9-83A4-2589AEFF4977}"/>
              </a:ext>
            </a:extLst>
          </p:cNvPr>
          <p:cNvSpPr>
            <a:spLocks noGrp="1"/>
          </p:cNvSpPr>
          <p:nvPr>
            <p:ph type="subTitle" idx="1"/>
          </p:nvPr>
        </p:nvSpPr>
        <p:spPr>
          <a:xfrm>
            <a:off x="3224356" y="4217545"/>
            <a:ext cx="5614844" cy="1867569"/>
          </a:xfrm>
        </p:spPr>
        <p:txBody>
          <a:bodyPr anchor="t">
            <a:normAutofit/>
          </a:bodyPr>
          <a:lstStyle/>
          <a:p>
            <a:pPr algn="ctr"/>
            <a:r>
              <a:rPr lang="en-US" sz="2400" dirty="0">
                <a:solidFill>
                  <a:schemeClr val="tx1"/>
                </a:solidFill>
                <a:cs typeface="Segoe UI" panose="020B0502040204020203" pitchFamily="34" charset="0"/>
              </a:rPr>
              <a:t>Developed by</a:t>
            </a:r>
          </a:p>
          <a:p>
            <a:pPr algn="ctr"/>
            <a:endParaRPr lang="en-US" sz="2400" dirty="0">
              <a:solidFill>
                <a:schemeClr val="tx1"/>
              </a:solidFill>
              <a:cs typeface="Segoe UI" panose="020B0502040204020203" pitchFamily="34" charset="0"/>
            </a:endParaRPr>
          </a:p>
          <a:p>
            <a:pPr algn="ctr"/>
            <a:r>
              <a:rPr lang="en-US" sz="2400" dirty="0">
                <a:cs typeface="Segoe UI" panose="020B0502040204020203" pitchFamily="34" charset="0"/>
              </a:rPr>
              <a:t>Farhana</a:t>
            </a:r>
            <a:r>
              <a:rPr lang="en-US" sz="2400" dirty="0"/>
              <a:t> Islam </a:t>
            </a:r>
          </a:p>
          <a:p>
            <a:pPr algn="ctr"/>
            <a:r>
              <a:rPr lang="en-US" sz="2400" dirty="0"/>
              <a:t>Date : October 4, 2023</a:t>
            </a:r>
          </a:p>
        </p:txBody>
      </p:sp>
      <p:pic>
        <p:nvPicPr>
          <p:cNvPr id="8" name="Picture 7">
            <a:extLst>
              <a:ext uri="{FF2B5EF4-FFF2-40B4-BE49-F238E27FC236}">
                <a16:creationId xmlns:a16="http://schemas.microsoft.com/office/drawing/2014/main" id="{8F508CC7-B33C-461D-3167-C5A739672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760" y="1352336"/>
            <a:ext cx="812698" cy="812698"/>
          </a:xfrm>
          <a:prstGeom prst="rect">
            <a:avLst/>
          </a:prstGeom>
        </p:spPr>
      </p:pic>
      <p:sp>
        <p:nvSpPr>
          <p:cNvPr id="5" name="Subtitle 2">
            <a:extLst>
              <a:ext uri="{FF2B5EF4-FFF2-40B4-BE49-F238E27FC236}">
                <a16:creationId xmlns:a16="http://schemas.microsoft.com/office/drawing/2014/main" id="{4894CD29-3466-F0B2-01C6-68332B0D2217}"/>
              </a:ext>
            </a:extLst>
          </p:cNvPr>
          <p:cNvSpPr txBox="1">
            <a:spLocks/>
          </p:cNvSpPr>
          <p:nvPr/>
        </p:nvSpPr>
        <p:spPr>
          <a:xfrm>
            <a:off x="3474036" y="2628690"/>
            <a:ext cx="4834915" cy="60089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400" dirty="0">
                <a:solidFill>
                  <a:schemeClr val="tx1"/>
                </a:solidFill>
                <a:cs typeface="Segoe UI" panose="020B0502040204020203" pitchFamily="34" charset="0"/>
              </a:rPr>
              <a:t>A project management web app</a:t>
            </a:r>
            <a:endParaRPr lang="en-US" sz="2400" dirty="0">
              <a:solidFill>
                <a:schemeClr val="tx1"/>
              </a:solidFill>
            </a:endParaRPr>
          </a:p>
        </p:txBody>
      </p:sp>
    </p:spTree>
    <p:extLst>
      <p:ext uri="{BB962C8B-B14F-4D97-AF65-F5344CB8AC3E}">
        <p14:creationId xmlns:p14="http://schemas.microsoft.com/office/powerpoint/2010/main" val="17445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32BB-9EC6-74C3-0C22-432E624200F5}"/>
              </a:ext>
            </a:extLst>
          </p:cNvPr>
          <p:cNvSpPr>
            <a:spLocks noGrp="1"/>
          </p:cNvSpPr>
          <p:nvPr>
            <p:ph type="title"/>
          </p:nvPr>
        </p:nvSpPr>
        <p:spPr>
          <a:xfrm>
            <a:off x="562504" y="349345"/>
            <a:ext cx="11330228" cy="1172116"/>
          </a:xfrm>
        </p:spPr>
        <p:txBody>
          <a:bodyPr>
            <a:normAutofit fontScale="90000"/>
          </a:bodyPr>
          <a:lstStyle/>
          <a:p>
            <a:r>
              <a:rPr lang="en-US" sz="3100" b="1" dirty="0">
                <a:latin typeface="Calibri (Body)"/>
                <a:cs typeface="Segoe UI" panose="020B0502040204020203" pitchFamily="34" charset="0"/>
              </a:rPr>
              <a:t>Personal Profile</a:t>
            </a:r>
            <a:r>
              <a:rPr lang="en-US" sz="3100" b="1" i="0" dirty="0">
                <a:solidFill>
                  <a:srgbClr val="374151"/>
                </a:solidFill>
                <a:effectLst/>
                <a:latin typeface="Calibri (Body)"/>
              </a:rPr>
              <a:t> </a:t>
            </a:r>
            <a:br>
              <a:rPr lang="en-US" sz="1100" b="0" i="0" dirty="0">
                <a:solidFill>
                  <a:srgbClr val="374151"/>
                </a:solidFill>
                <a:effectLst/>
                <a:latin typeface="Söhne"/>
              </a:rPr>
            </a:br>
            <a:br>
              <a:rPr lang="en-US" sz="1100" b="0" i="0" dirty="0">
                <a:solidFill>
                  <a:srgbClr val="374151"/>
                </a:solidFill>
                <a:effectLst/>
                <a:latin typeface="Söhne"/>
              </a:rPr>
            </a:br>
            <a:r>
              <a:rPr lang="en-US" sz="2200" b="0" i="0" dirty="0">
                <a:solidFill>
                  <a:srgbClr val="374151"/>
                </a:solidFill>
                <a:effectLst/>
                <a:latin typeface="+mn-lt"/>
              </a:rPr>
              <a:t>After logging into the application, all users will be able to access and view their own profiles directly from the header.</a:t>
            </a:r>
            <a:endParaRPr lang="en-US" sz="2200" b="1" dirty="0">
              <a:latin typeface="+mn-lt"/>
              <a:cs typeface="Segoe UI" panose="020B0502040204020203" pitchFamily="34" charset="0"/>
            </a:endParaRPr>
          </a:p>
        </p:txBody>
      </p:sp>
      <p:pic>
        <p:nvPicPr>
          <p:cNvPr id="7" name="Picture 6">
            <a:extLst>
              <a:ext uri="{FF2B5EF4-FFF2-40B4-BE49-F238E27FC236}">
                <a16:creationId xmlns:a16="http://schemas.microsoft.com/office/drawing/2014/main" id="{7B698562-7127-1290-9CF8-034BCC707FDB}"/>
              </a:ext>
            </a:extLst>
          </p:cNvPr>
          <p:cNvPicPr>
            <a:picLocks noChangeAspect="1"/>
          </p:cNvPicPr>
          <p:nvPr/>
        </p:nvPicPr>
        <p:blipFill>
          <a:blip r:embed="rId2"/>
          <a:stretch>
            <a:fillRect/>
          </a:stretch>
        </p:blipFill>
        <p:spPr>
          <a:xfrm>
            <a:off x="562504" y="1643973"/>
            <a:ext cx="2896790" cy="2085344"/>
          </a:xfrm>
          <a:prstGeom prst="rect">
            <a:avLst/>
          </a:prstGeom>
          <a:ln>
            <a:solidFill>
              <a:srgbClr val="C00000"/>
            </a:solidFill>
          </a:ln>
        </p:spPr>
      </p:pic>
      <p:pic>
        <p:nvPicPr>
          <p:cNvPr id="11" name="Picture 10">
            <a:extLst>
              <a:ext uri="{FF2B5EF4-FFF2-40B4-BE49-F238E27FC236}">
                <a16:creationId xmlns:a16="http://schemas.microsoft.com/office/drawing/2014/main" id="{3CBDF536-80B5-51E6-34E5-20226F009300}"/>
              </a:ext>
            </a:extLst>
          </p:cNvPr>
          <p:cNvPicPr>
            <a:picLocks noChangeAspect="1"/>
          </p:cNvPicPr>
          <p:nvPr/>
        </p:nvPicPr>
        <p:blipFill>
          <a:blip r:embed="rId3"/>
          <a:stretch>
            <a:fillRect/>
          </a:stretch>
        </p:blipFill>
        <p:spPr>
          <a:xfrm>
            <a:off x="3888517" y="1643973"/>
            <a:ext cx="8119045" cy="5042575"/>
          </a:xfrm>
          <a:prstGeom prst="rect">
            <a:avLst/>
          </a:prstGeom>
          <a:ln>
            <a:solidFill>
              <a:srgbClr val="C00000"/>
            </a:solidFill>
          </a:ln>
        </p:spPr>
      </p:pic>
      <p:sp>
        <p:nvSpPr>
          <p:cNvPr id="12" name="Rectangle 11">
            <a:extLst>
              <a:ext uri="{FF2B5EF4-FFF2-40B4-BE49-F238E27FC236}">
                <a16:creationId xmlns:a16="http://schemas.microsoft.com/office/drawing/2014/main" id="{E26A6FF2-5818-65DF-A846-450A8793B740}"/>
              </a:ext>
            </a:extLst>
          </p:cNvPr>
          <p:cNvSpPr/>
          <p:nvPr/>
        </p:nvSpPr>
        <p:spPr>
          <a:xfrm>
            <a:off x="2109825" y="1772477"/>
            <a:ext cx="1344706" cy="57374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96AE8FD-6F3C-167B-7EBD-A98BF545D139}"/>
              </a:ext>
            </a:extLst>
          </p:cNvPr>
          <p:cNvSpPr/>
          <p:nvPr/>
        </p:nvSpPr>
        <p:spPr>
          <a:xfrm>
            <a:off x="1096499" y="2801127"/>
            <a:ext cx="1828800" cy="50202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C03F5A45-239D-7B28-692D-FF20B3F61626}"/>
              </a:ext>
            </a:extLst>
          </p:cNvPr>
          <p:cNvCxnSpPr>
            <a:cxnSpLocks/>
          </p:cNvCxnSpPr>
          <p:nvPr/>
        </p:nvCxnSpPr>
        <p:spPr>
          <a:xfrm>
            <a:off x="2925299" y="3052139"/>
            <a:ext cx="9632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444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F77B-9C06-BBF0-51E4-B769638BD57E}"/>
              </a:ext>
            </a:extLst>
          </p:cNvPr>
          <p:cNvSpPr>
            <a:spLocks noGrp="1"/>
          </p:cNvSpPr>
          <p:nvPr>
            <p:ph type="title"/>
          </p:nvPr>
        </p:nvSpPr>
        <p:spPr>
          <a:xfrm>
            <a:off x="486834" y="222536"/>
            <a:ext cx="10837332" cy="613860"/>
          </a:xfrm>
        </p:spPr>
        <p:txBody>
          <a:bodyPr>
            <a:normAutofit/>
          </a:bodyPr>
          <a:lstStyle/>
          <a:p>
            <a:r>
              <a:rPr lang="en-US" sz="2800" b="1" dirty="0">
                <a:latin typeface="+mn-lt"/>
                <a:cs typeface="Segoe UI" panose="020B0502040204020203" pitchFamily="34" charset="0"/>
              </a:rPr>
              <a:t>Personal Profile</a:t>
            </a:r>
          </a:p>
        </p:txBody>
      </p:sp>
      <p:pic>
        <p:nvPicPr>
          <p:cNvPr id="5" name="Content Placeholder 4">
            <a:extLst>
              <a:ext uri="{FF2B5EF4-FFF2-40B4-BE49-F238E27FC236}">
                <a16:creationId xmlns:a16="http://schemas.microsoft.com/office/drawing/2014/main" id="{7598A6A6-1E20-3D85-8E92-7CE415E78968}"/>
              </a:ext>
            </a:extLst>
          </p:cNvPr>
          <p:cNvPicPr>
            <a:picLocks noGrp="1" noChangeAspect="1"/>
          </p:cNvPicPr>
          <p:nvPr>
            <p:ph idx="1"/>
          </p:nvPr>
        </p:nvPicPr>
        <p:blipFill>
          <a:blip r:embed="rId2"/>
          <a:stretch>
            <a:fillRect/>
          </a:stretch>
        </p:blipFill>
        <p:spPr>
          <a:xfrm>
            <a:off x="630160" y="2194212"/>
            <a:ext cx="4690253" cy="4368328"/>
          </a:xfrm>
          <a:ln>
            <a:solidFill>
              <a:srgbClr val="C00000"/>
            </a:solidFill>
          </a:ln>
        </p:spPr>
      </p:pic>
      <p:sp>
        <p:nvSpPr>
          <p:cNvPr id="7" name="TextBox 6">
            <a:extLst>
              <a:ext uri="{FF2B5EF4-FFF2-40B4-BE49-F238E27FC236}">
                <a16:creationId xmlns:a16="http://schemas.microsoft.com/office/drawing/2014/main" id="{49894D72-4C69-C1BA-1A82-18EC118E2669}"/>
              </a:ext>
            </a:extLst>
          </p:cNvPr>
          <p:cNvSpPr txBox="1"/>
          <p:nvPr/>
        </p:nvSpPr>
        <p:spPr>
          <a:xfrm>
            <a:off x="486834" y="1000744"/>
            <a:ext cx="10837332" cy="707886"/>
          </a:xfrm>
          <a:prstGeom prst="rect">
            <a:avLst/>
          </a:prstGeom>
          <a:noFill/>
        </p:spPr>
        <p:txBody>
          <a:bodyPr wrap="square">
            <a:spAutoFit/>
          </a:bodyPr>
          <a:lstStyle/>
          <a:p>
            <a:r>
              <a:rPr lang="en-US" sz="2000" dirty="0">
                <a:cs typeface="Segoe UI" panose="020B0502040204020203" pitchFamily="34" charset="0"/>
              </a:rPr>
              <a:t>All users, whether they are Admins, Team Leaders, or Employees, have the ability to view and edit their own profiles, upload profile pictures, and change their login passwords within this web application.</a:t>
            </a:r>
          </a:p>
        </p:txBody>
      </p:sp>
      <p:sp>
        <p:nvSpPr>
          <p:cNvPr id="11" name="Rectangle 10">
            <a:extLst>
              <a:ext uri="{FF2B5EF4-FFF2-40B4-BE49-F238E27FC236}">
                <a16:creationId xmlns:a16="http://schemas.microsoft.com/office/drawing/2014/main" id="{5FEB7E5E-AFEE-69A9-B22E-F888DEAE8E38}"/>
              </a:ext>
            </a:extLst>
          </p:cNvPr>
          <p:cNvSpPr/>
          <p:nvPr/>
        </p:nvSpPr>
        <p:spPr>
          <a:xfrm>
            <a:off x="1200053" y="3372242"/>
            <a:ext cx="420470" cy="29458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3CB4221-A0BE-623F-CFFA-3E8C3F0CD259}"/>
              </a:ext>
            </a:extLst>
          </p:cNvPr>
          <p:cNvSpPr/>
          <p:nvPr/>
        </p:nvSpPr>
        <p:spPr>
          <a:xfrm>
            <a:off x="2227574" y="3080505"/>
            <a:ext cx="1342733" cy="586325"/>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cs typeface="Segoe UI" panose="020B0502040204020203" pitchFamily="34" charset="0"/>
              </a:rPr>
              <a:t>Upload Profile Image </a:t>
            </a:r>
          </a:p>
        </p:txBody>
      </p:sp>
      <p:cxnSp>
        <p:nvCxnSpPr>
          <p:cNvPr id="14" name="Straight Arrow Connector 13">
            <a:extLst>
              <a:ext uri="{FF2B5EF4-FFF2-40B4-BE49-F238E27FC236}">
                <a16:creationId xmlns:a16="http://schemas.microsoft.com/office/drawing/2014/main" id="{EE033555-BAD0-C47F-DA66-0B367917985B}"/>
              </a:ext>
            </a:extLst>
          </p:cNvPr>
          <p:cNvCxnSpPr>
            <a:cxnSpLocks/>
          </p:cNvCxnSpPr>
          <p:nvPr/>
        </p:nvCxnSpPr>
        <p:spPr>
          <a:xfrm>
            <a:off x="1620523" y="3519536"/>
            <a:ext cx="60705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6F654E1A-F441-9AD1-7D4A-44EDF1E86FE2}"/>
              </a:ext>
            </a:extLst>
          </p:cNvPr>
          <p:cNvPicPr>
            <a:picLocks noChangeAspect="1"/>
          </p:cNvPicPr>
          <p:nvPr/>
        </p:nvPicPr>
        <p:blipFill>
          <a:blip r:embed="rId3"/>
          <a:stretch>
            <a:fillRect/>
          </a:stretch>
        </p:blipFill>
        <p:spPr>
          <a:xfrm>
            <a:off x="5578199" y="2643997"/>
            <a:ext cx="6545165" cy="3284505"/>
          </a:xfrm>
          <a:prstGeom prst="rect">
            <a:avLst/>
          </a:prstGeom>
          <a:ln>
            <a:solidFill>
              <a:srgbClr val="C00000"/>
            </a:solidFill>
          </a:ln>
        </p:spPr>
      </p:pic>
      <p:sp>
        <p:nvSpPr>
          <p:cNvPr id="6" name="Rectangle 5">
            <a:extLst>
              <a:ext uri="{FF2B5EF4-FFF2-40B4-BE49-F238E27FC236}">
                <a16:creationId xmlns:a16="http://schemas.microsoft.com/office/drawing/2014/main" id="{BE4AF427-2EA4-309A-D652-7DB4821C0C0B}"/>
              </a:ext>
            </a:extLst>
          </p:cNvPr>
          <p:cNvSpPr/>
          <p:nvPr/>
        </p:nvSpPr>
        <p:spPr>
          <a:xfrm>
            <a:off x="2173274" y="2651588"/>
            <a:ext cx="674999" cy="294579"/>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Elbow 8">
            <a:extLst>
              <a:ext uri="{FF2B5EF4-FFF2-40B4-BE49-F238E27FC236}">
                <a16:creationId xmlns:a16="http://schemas.microsoft.com/office/drawing/2014/main" id="{FFC7C688-D6BD-B5A9-8B18-0C3487510FD7}"/>
              </a:ext>
            </a:extLst>
          </p:cNvPr>
          <p:cNvCxnSpPr>
            <a:cxnSpLocks/>
          </p:cNvCxnSpPr>
          <p:nvPr/>
        </p:nvCxnSpPr>
        <p:spPr>
          <a:xfrm>
            <a:off x="2898940" y="2753253"/>
            <a:ext cx="2679259" cy="61898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8323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8181-3F8C-0427-2737-F15555A2B078}"/>
              </a:ext>
            </a:extLst>
          </p:cNvPr>
          <p:cNvSpPr>
            <a:spLocks noGrp="1"/>
          </p:cNvSpPr>
          <p:nvPr>
            <p:ph type="title"/>
          </p:nvPr>
        </p:nvSpPr>
        <p:spPr>
          <a:xfrm>
            <a:off x="607822" y="335602"/>
            <a:ext cx="8596668" cy="726141"/>
          </a:xfrm>
        </p:spPr>
        <p:txBody>
          <a:bodyPr>
            <a:normAutofit/>
          </a:bodyPr>
          <a:lstStyle/>
          <a:p>
            <a:r>
              <a:rPr lang="en-US" sz="2800" b="1" dirty="0">
                <a:latin typeface="+mn-lt"/>
                <a:cs typeface="Segoe UI" panose="020B0502040204020203" pitchFamily="34" charset="0"/>
              </a:rPr>
              <a:t>Unread Message  Notification -All users</a:t>
            </a:r>
          </a:p>
        </p:txBody>
      </p:sp>
      <p:pic>
        <p:nvPicPr>
          <p:cNvPr id="5" name="Content Placeholder 4">
            <a:extLst>
              <a:ext uri="{FF2B5EF4-FFF2-40B4-BE49-F238E27FC236}">
                <a16:creationId xmlns:a16="http://schemas.microsoft.com/office/drawing/2014/main" id="{0FFA26FA-F4E8-85DB-A04C-73AE33D76AAB}"/>
              </a:ext>
            </a:extLst>
          </p:cNvPr>
          <p:cNvPicPr>
            <a:picLocks noGrp="1" noChangeAspect="1"/>
          </p:cNvPicPr>
          <p:nvPr>
            <p:ph idx="1"/>
          </p:nvPr>
        </p:nvPicPr>
        <p:blipFill>
          <a:blip r:embed="rId2"/>
          <a:stretch>
            <a:fillRect/>
          </a:stretch>
        </p:blipFill>
        <p:spPr>
          <a:xfrm>
            <a:off x="789736" y="2276627"/>
            <a:ext cx="4282811" cy="2080440"/>
          </a:xfrm>
        </p:spPr>
      </p:pic>
      <p:sp>
        <p:nvSpPr>
          <p:cNvPr id="6" name="Rectangle 5">
            <a:extLst>
              <a:ext uri="{FF2B5EF4-FFF2-40B4-BE49-F238E27FC236}">
                <a16:creationId xmlns:a16="http://schemas.microsoft.com/office/drawing/2014/main" id="{EBC31477-B7D1-C9FE-C1AA-FCCB3F80D924}"/>
              </a:ext>
            </a:extLst>
          </p:cNvPr>
          <p:cNvSpPr/>
          <p:nvPr/>
        </p:nvSpPr>
        <p:spPr>
          <a:xfrm>
            <a:off x="6457361" y="1335741"/>
            <a:ext cx="3695307" cy="325511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74151"/>
                </a:solidFill>
                <a:effectLst/>
                <a:latin typeface="Söhne"/>
              </a:rPr>
              <a:t>"</a:t>
            </a:r>
            <a:r>
              <a:rPr lang="en-US" b="0" i="0" dirty="0">
                <a:solidFill>
                  <a:schemeClr val="bg1"/>
                </a:solidFill>
                <a:effectLst/>
                <a:latin typeface="Söhne"/>
              </a:rPr>
              <a:t>When users log into the application, they can immediately see unread message notifications in their header, ensuring that they stay informed and never miss important messages</a:t>
            </a:r>
            <a:r>
              <a:rPr lang="en-US" b="0" i="0" dirty="0">
                <a:solidFill>
                  <a:srgbClr val="374151"/>
                </a:solidFill>
                <a:effectLst/>
                <a:latin typeface="Söhne"/>
              </a:rPr>
              <a:t>."</a:t>
            </a:r>
            <a:endParaRPr lang="en-US" dirty="0"/>
          </a:p>
        </p:txBody>
      </p:sp>
      <p:cxnSp>
        <p:nvCxnSpPr>
          <p:cNvPr id="8" name="Connector: Elbow 7">
            <a:extLst>
              <a:ext uri="{FF2B5EF4-FFF2-40B4-BE49-F238E27FC236}">
                <a16:creationId xmlns:a16="http://schemas.microsoft.com/office/drawing/2014/main" id="{DCFD2395-1959-770A-D252-2AC6B95146E5}"/>
              </a:ext>
            </a:extLst>
          </p:cNvPr>
          <p:cNvCxnSpPr>
            <a:stCxn id="5" idx="0"/>
          </p:cNvCxnSpPr>
          <p:nvPr/>
        </p:nvCxnSpPr>
        <p:spPr>
          <a:xfrm rot="5400000" flipH="1" flipV="1">
            <a:off x="4475051" y="294318"/>
            <a:ext cx="438400" cy="3526219"/>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9EB5CD20-53F4-B348-0440-D18BF3A8730B}"/>
              </a:ext>
            </a:extLst>
          </p:cNvPr>
          <p:cNvSpPr/>
          <p:nvPr/>
        </p:nvSpPr>
        <p:spPr>
          <a:xfrm>
            <a:off x="2762054" y="2276626"/>
            <a:ext cx="405352" cy="50248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15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5E49-6F19-1C78-F67C-03F305FA1A67}"/>
              </a:ext>
            </a:extLst>
          </p:cNvPr>
          <p:cNvSpPr>
            <a:spLocks noGrp="1"/>
          </p:cNvSpPr>
          <p:nvPr>
            <p:ph type="title"/>
          </p:nvPr>
        </p:nvSpPr>
        <p:spPr>
          <a:xfrm>
            <a:off x="600769" y="585977"/>
            <a:ext cx="11376279" cy="944929"/>
          </a:xfrm>
        </p:spPr>
        <p:txBody>
          <a:bodyPr>
            <a:normAutofit fontScale="90000"/>
          </a:bodyPr>
          <a:lstStyle/>
          <a:p>
            <a:r>
              <a:rPr lang="en-US" sz="3100" b="1" dirty="0">
                <a:latin typeface="+mn-lt"/>
                <a:cs typeface="Segoe UI" panose="020B0502040204020203" pitchFamily="34" charset="0"/>
              </a:rPr>
              <a:t>My Inbox</a:t>
            </a:r>
            <a:br>
              <a:rPr lang="en-US" sz="3100" b="1" dirty="0">
                <a:latin typeface="+mn-lt"/>
                <a:cs typeface="Segoe UI" panose="020B0502040204020203" pitchFamily="34" charset="0"/>
              </a:rPr>
            </a:br>
            <a:br>
              <a:rPr lang="en-US" sz="3100" b="1" dirty="0">
                <a:latin typeface="+mn-lt"/>
                <a:cs typeface="Segoe UI" panose="020B0502040204020203" pitchFamily="34" charset="0"/>
              </a:rPr>
            </a:br>
            <a:r>
              <a:rPr lang="en-US" sz="2200" b="0" i="0" dirty="0">
                <a:solidFill>
                  <a:srgbClr val="374151"/>
                </a:solidFill>
                <a:effectLst/>
                <a:latin typeface="+mn-lt"/>
              </a:rPr>
              <a:t>All users in the system have their personal 'My Inbox,' where they can conveniently access both read and unread messages. They can also reply to senders directly from this inbox, ensuring seamless communication within the system.</a:t>
            </a:r>
            <a:endParaRPr lang="en-US" sz="2200" dirty="0">
              <a:latin typeface="+mn-lt"/>
            </a:endParaRPr>
          </a:p>
        </p:txBody>
      </p:sp>
      <p:pic>
        <p:nvPicPr>
          <p:cNvPr id="5" name="Content Placeholder 4">
            <a:extLst>
              <a:ext uri="{FF2B5EF4-FFF2-40B4-BE49-F238E27FC236}">
                <a16:creationId xmlns:a16="http://schemas.microsoft.com/office/drawing/2014/main" id="{490DEF56-1E5C-4F39-7801-87C7F3173A8D}"/>
              </a:ext>
            </a:extLst>
          </p:cNvPr>
          <p:cNvPicPr>
            <a:picLocks noGrp="1" noChangeAspect="1"/>
          </p:cNvPicPr>
          <p:nvPr>
            <p:ph idx="1"/>
          </p:nvPr>
        </p:nvPicPr>
        <p:blipFill>
          <a:blip r:embed="rId2"/>
          <a:stretch>
            <a:fillRect/>
          </a:stretch>
        </p:blipFill>
        <p:spPr>
          <a:xfrm>
            <a:off x="671208" y="2172229"/>
            <a:ext cx="8973493" cy="3956094"/>
          </a:xfrm>
        </p:spPr>
      </p:pic>
      <p:sp>
        <p:nvSpPr>
          <p:cNvPr id="6" name="Rectangle 5">
            <a:extLst>
              <a:ext uri="{FF2B5EF4-FFF2-40B4-BE49-F238E27FC236}">
                <a16:creationId xmlns:a16="http://schemas.microsoft.com/office/drawing/2014/main" id="{7523595C-1678-ACB9-76AB-D6E68A8D39E0}"/>
              </a:ext>
            </a:extLst>
          </p:cNvPr>
          <p:cNvSpPr/>
          <p:nvPr/>
        </p:nvSpPr>
        <p:spPr>
          <a:xfrm>
            <a:off x="8390706" y="3583954"/>
            <a:ext cx="461914" cy="145954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FA00CBB-2059-1053-A06F-3D86CCDBF710}"/>
              </a:ext>
            </a:extLst>
          </p:cNvPr>
          <p:cNvSpPr/>
          <p:nvPr/>
        </p:nvSpPr>
        <p:spPr>
          <a:xfrm>
            <a:off x="8979529" y="3583954"/>
            <a:ext cx="339364" cy="145954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EAAFBF-697A-4C79-842F-8C03772FD2EA}"/>
              </a:ext>
            </a:extLst>
          </p:cNvPr>
          <p:cNvSpPr/>
          <p:nvPr/>
        </p:nvSpPr>
        <p:spPr>
          <a:xfrm>
            <a:off x="9819214" y="1894114"/>
            <a:ext cx="2275002" cy="24226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chemeClr val="bg1"/>
                </a:solidFill>
                <a:effectLst/>
                <a:latin typeface="Söhne"/>
              </a:rPr>
              <a:t>"Clicking this button takes all users directly to the 'Send Message' page, where they can compose and send messages to specific recipients with ease."</a:t>
            </a:r>
            <a:endParaRPr lang="en-US" dirty="0">
              <a:solidFill>
                <a:schemeClr val="bg1"/>
              </a:solidFill>
            </a:endParaRPr>
          </a:p>
        </p:txBody>
      </p:sp>
      <p:sp>
        <p:nvSpPr>
          <p:cNvPr id="16" name="Rectangle 15">
            <a:extLst>
              <a:ext uri="{FF2B5EF4-FFF2-40B4-BE49-F238E27FC236}">
                <a16:creationId xmlns:a16="http://schemas.microsoft.com/office/drawing/2014/main" id="{909CBF17-57F2-6399-E645-BDCC4F4236DB}"/>
              </a:ext>
            </a:extLst>
          </p:cNvPr>
          <p:cNvSpPr/>
          <p:nvPr/>
        </p:nvSpPr>
        <p:spPr>
          <a:xfrm>
            <a:off x="10127051" y="4800071"/>
            <a:ext cx="1849997" cy="18885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sz="2000" dirty="0">
                <a:solidFill>
                  <a:schemeClr val="bg1"/>
                </a:solidFill>
              </a:rPr>
            </a:br>
            <a:r>
              <a:rPr lang="en-US" sz="2000" b="0" i="0" dirty="0">
                <a:solidFill>
                  <a:schemeClr val="bg1"/>
                </a:solidFill>
                <a:effectLst/>
              </a:rPr>
              <a:t>"Users can independently delete their own messages."</a:t>
            </a:r>
            <a:endParaRPr lang="en-US" sz="2000" dirty="0">
              <a:solidFill>
                <a:schemeClr val="bg1"/>
              </a:solidFill>
            </a:endParaRPr>
          </a:p>
        </p:txBody>
      </p:sp>
      <p:cxnSp>
        <p:nvCxnSpPr>
          <p:cNvPr id="17" name="Connector: Elbow 16">
            <a:extLst>
              <a:ext uri="{FF2B5EF4-FFF2-40B4-BE49-F238E27FC236}">
                <a16:creationId xmlns:a16="http://schemas.microsoft.com/office/drawing/2014/main" id="{664DFE9A-9E1E-D78B-5F38-3961BE758D18}"/>
              </a:ext>
            </a:extLst>
          </p:cNvPr>
          <p:cNvCxnSpPr>
            <a:cxnSpLocks/>
          </p:cNvCxnSpPr>
          <p:nvPr/>
        </p:nvCxnSpPr>
        <p:spPr>
          <a:xfrm>
            <a:off x="9240619" y="5046981"/>
            <a:ext cx="700674" cy="563244"/>
          </a:xfrm>
          <a:prstGeom prst="bentConnector3">
            <a:avLst>
              <a:gd name="adj1" fmla="val 106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Connector: Elbow 13">
            <a:extLst>
              <a:ext uri="{FF2B5EF4-FFF2-40B4-BE49-F238E27FC236}">
                <a16:creationId xmlns:a16="http://schemas.microsoft.com/office/drawing/2014/main" id="{FF51A489-A2B6-14E7-9A4F-2F2226EB4AD9}"/>
              </a:ext>
            </a:extLst>
          </p:cNvPr>
          <p:cNvCxnSpPr>
            <a:cxnSpLocks/>
          </p:cNvCxnSpPr>
          <p:nvPr/>
        </p:nvCxnSpPr>
        <p:spPr>
          <a:xfrm flipV="1">
            <a:off x="8621663" y="2762250"/>
            <a:ext cx="1197551" cy="821704"/>
          </a:xfrm>
          <a:prstGeom prst="bentConnector3">
            <a:avLst>
              <a:gd name="adj1" fmla="val -108"/>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949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CB40-A813-26B7-C6A1-51B714AD63B5}"/>
              </a:ext>
            </a:extLst>
          </p:cNvPr>
          <p:cNvSpPr>
            <a:spLocks noGrp="1"/>
          </p:cNvSpPr>
          <p:nvPr>
            <p:ph type="title"/>
          </p:nvPr>
        </p:nvSpPr>
        <p:spPr>
          <a:xfrm>
            <a:off x="650808" y="404262"/>
            <a:ext cx="11417839" cy="1023428"/>
          </a:xfrm>
        </p:spPr>
        <p:txBody>
          <a:bodyPr>
            <a:normAutofit fontScale="90000"/>
          </a:bodyPr>
          <a:lstStyle/>
          <a:p>
            <a:r>
              <a:rPr lang="en-US" sz="3100" b="1" dirty="0">
                <a:latin typeface="+mn-lt"/>
                <a:cs typeface="Segoe UI" panose="020B0502040204020203" pitchFamily="34" charset="0"/>
              </a:rPr>
              <a:t>My Inbox </a:t>
            </a:r>
            <a:br>
              <a:rPr lang="en-US" sz="2800" b="1" dirty="0">
                <a:latin typeface="+mn-lt"/>
                <a:cs typeface="Segoe UI" panose="020B0502040204020203" pitchFamily="34" charset="0"/>
              </a:rPr>
            </a:br>
            <a:br>
              <a:rPr lang="en-US" sz="2800" b="1" u="sng" dirty="0">
                <a:latin typeface="+mn-lt"/>
                <a:cs typeface="Segoe UI" panose="020B0502040204020203" pitchFamily="34" charset="0"/>
              </a:rPr>
            </a:br>
            <a:r>
              <a:rPr lang="en-US" sz="2200" b="0" i="0" dirty="0">
                <a:solidFill>
                  <a:srgbClr val="374151"/>
                </a:solidFill>
                <a:effectLst/>
                <a:latin typeface="+mn-lt"/>
              </a:rPr>
              <a:t>By clicking this button, users can view their messages and respond to the sender.</a:t>
            </a:r>
            <a:endParaRPr lang="en-US" sz="2200" dirty="0">
              <a:latin typeface="+mn-lt"/>
            </a:endParaRPr>
          </a:p>
        </p:txBody>
      </p:sp>
      <p:pic>
        <p:nvPicPr>
          <p:cNvPr id="5" name="Content Placeholder 4">
            <a:extLst>
              <a:ext uri="{FF2B5EF4-FFF2-40B4-BE49-F238E27FC236}">
                <a16:creationId xmlns:a16="http://schemas.microsoft.com/office/drawing/2014/main" id="{270CFB2D-C880-EFEC-20A7-4EDB248F6C8E}"/>
              </a:ext>
            </a:extLst>
          </p:cNvPr>
          <p:cNvPicPr>
            <a:picLocks noGrp="1" noChangeAspect="1"/>
          </p:cNvPicPr>
          <p:nvPr>
            <p:ph idx="1"/>
          </p:nvPr>
        </p:nvPicPr>
        <p:blipFill>
          <a:blip r:embed="rId2"/>
          <a:stretch>
            <a:fillRect/>
          </a:stretch>
        </p:blipFill>
        <p:spPr>
          <a:xfrm>
            <a:off x="7696201" y="2770138"/>
            <a:ext cx="4379810" cy="3170660"/>
          </a:xfrm>
          <a:ln>
            <a:solidFill>
              <a:srgbClr val="C00000"/>
            </a:solidFill>
          </a:ln>
        </p:spPr>
      </p:pic>
      <p:pic>
        <p:nvPicPr>
          <p:cNvPr id="7" name="Picture 6">
            <a:extLst>
              <a:ext uri="{FF2B5EF4-FFF2-40B4-BE49-F238E27FC236}">
                <a16:creationId xmlns:a16="http://schemas.microsoft.com/office/drawing/2014/main" id="{EF60A713-92EF-B8D6-B147-237EA8D5C485}"/>
              </a:ext>
            </a:extLst>
          </p:cNvPr>
          <p:cNvPicPr>
            <a:picLocks noChangeAspect="1"/>
          </p:cNvPicPr>
          <p:nvPr/>
        </p:nvPicPr>
        <p:blipFill>
          <a:blip r:embed="rId3"/>
          <a:stretch>
            <a:fillRect/>
          </a:stretch>
        </p:blipFill>
        <p:spPr>
          <a:xfrm>
            <a:off x="719847" y="2255789"/>
            <a:ext cx="6814428" cy="3685010"/>
          </a:xfrm>
          <a:prstGeom prst="rect">
            <a:avLst/>
          </a:prstGeom>
          <a:ln>
            <a:solidFill>
              <a:srgbClr val="C00000"/>
            </a:solidFill>
          </a:ln>
        </p:spPr>
      </p:pic>
      <p:sp>
        <p:nvSpPr>
          <p:cNvPr id="10" name="Rectangle 9">
            <a:extLst>
              <a:ext uri="{FF2B5EF4-FFF2-40B4-BE49-F238E27FC236}">
                <a16:creationId xmlns:a16="http://schemas.microsoft.com/office/drawing/2014/main" id="{67782E74-7A3F-070D-BAD7-4CD54F01575D}"/>
              </a:ext>
            </a:extLst>
          </p:cNvPr>
          <p:cNvSpPr/>
          <p:nvPr/>
        </p:nvSpPr>
        <p:spPr>
          <a:xfrm>
            <a:off x="6572250" y="3209925"/>
            <a:ext cx="495300" cy="191452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50A0835-8053-A0BD-91D8-DF3B80CD1AC1}"/>
              </a:ext>
            </a:extLst>
          </p:cNvPr>
          <p:cNvCxnSpPr/>
          <p:nvPr/>
        </p:nvCxnSpPr>
        <p:spPr>
          <a:xfrm>
            <a:off x="7077075" y="3590925"/>
            <a:ext cx="61912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6856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259D-2122-74A5-1335-EB2A8FE06346}"/>
              </a:ext>
            </a:extLst>
          </p:cNvPr>
          <p:cNvSpPr>
            <a:spLocks noGrp="1"/>
          </p:cNvSpPr>
          <p:nvPr>
            <p:ph type="title"/>
          </p:nvPr>
        </p:nvSpPr>
        <p:spPr>
          <a:xfrm>
            <a:off x="441834" y="989012"/>
            <a:ext cx="11492991" cy="549613"/>
          </a:xfrm>
        </p:spPr>
        <p:txBody>
          <a:bodyPr>
            <a:normAutofit fontScale="90000"/>
          </a:bodyPr>
          <a:lstStyle/>
          <a:p>
            <a:r>
              <a:rPr lang="en-US" sz="3100" b="1" dirty="0">
                <a:latin typeface="+mn-lt"/>
                <a:cs typeface="Segoe UI" panose="020B0502040204020203" pitchFamily="34" charset="0"/>
              </a:rPr>
              <a:t>My Inbox </a:t>
            </a:r>
            <a:br>
              <a:rPr lang="en-US" sz="2800" b="1" dirty="0">
                <a:latin typeface="+mn-lt"/>
                <a:cs typeface="Segoe UI" panose="020B0502040204020203" pitchFamily="34" charset="0"/>
              </a:rPr>
            </a:br>
            <a:br>
              <a:rPr lang="en-US" sz="2800" b="1" u="sng" dirty="0">
                <a:latin typeface="+mn-lt"/>
                <a:cs typeface="Segoe UI" panose="020B0502040204020203" pitchFamily="34" charset="0"/>
              </a:rPr>
            </a:br>
            <a:r>
              <a:rPr lang="en-US" sz="2200" dirty="0">
                <a:latin typeface="+mn-lt"/>
              </a:rPr>
              <a:t>Clicking on this "Reply" button allows users to send a direct message to the recipient.</a:t>
            </a:r>
          </a:p>
        </p:txBody>
      </p:sp>
      <p:pic>
        <p:nvPicPr>
          <p:cNvPr id="14" name="Picture 13">
            <a:extLst>
              <a:ext uri="{FF2B5EF4-FFF2-40B4-BE49-F238E27FC236}">
                <a16:creationId xmlns:a16="http://schemas.microsoft.com/office/drawing/2014/main" id="{8B88A46B-93E5-0C4F-4D5F-A03A03B7C5F6}"/>
              </a:ext>
            </a:extLst>
          </p:cNvPr>
          <p:cNvPicPr>
            <a:picLocks noChangeAspect="1"/>
          </p:cNvPicPr>
          <p:nvPr/>
        </p:nvPicPr>
        <p:blipFill>
          <a:blip r:embed="rId2"/>
          <a:stretch>
            <a:fillRect/>
          </a:stretch>
        </p:blipFill>
        <p:spPr>
          <a:xfrm>
            <a:off x="441834" y="2312127"/>
            <a:ext cx="4401693" cy="3200677"/>
          </a:xfrm>
          <a:prstGeom prst="rect">
            <a:avLst/>
          </a:prstGeom>
        </p:spPr>
      </p:pic>
      <p:pic>
        <p:nvPicPr>
          <p:cNvPr id="13" name="Picture 12">
            <a:extLst>
              <a:ext uri="{FF2B5EF4-FFF2-40B4-BE49-F238E27FC236}">
                <a16:creationId xmlns:a16="http://schemas.microsoft.com/office/drawing/2014/main" id="{46306633-8393-4C4F-BB87-5B164EC44DD4}"/>
              </a:ext>
            </a:extLst>
          </p:cNvPr>
          <p:cNvPicPr>
            <a:picLocks noChangeAspect="1"/>
          </p:cNvPicPr>
          <p:nvPr/>
        </p:nvPicPr>
        <p:blipFill>
          <a:blip r:embed="rId3"/>
          <a:stretch>
            <a:fillRect/>
          </a:stretch>
        </p:blipFill>
        <p:spPr>
          <a:xfrm>
            <a:off x="5241482" y="1955945"/>
            <a:ext cx="6781906" cy="3913043"/>
          </a:xfrm>
          <a:prstGeom prst="rect">
            <a:avLst/>
          </a:prstGeom>
          <a:ln>
            <a:solidFill>
              <a:srgbClr val="C00000"/>
            </a:solidFill>
          </a:ln>
        </p:spPr>
      </p:pic>
      <p:cxnSp>
        <p:nvCxnSpPr>
          <p:cNvPr id="18" name="Connector: Elbow 17">
            <a:extLst>
              <a:ext uri="{FF2B5EF4-FFF2-40B4-BE49-F238E27FC236}">
                <a16:creationId xmlns:a16="http://schemas.microsoft.com/office/drawing/2014/main" id="{741050B3-63AF-A37D-4EAD-1EB3891B9764}"/>
              </a:ext>
            </a:extLst>
          </p:cNvPr>
          <p:cNvCxnSpPr/>
          <p:nvPr/>
        </p:nvCxnSpPr>
        <p:spPr>
          <a:xfrm>
            <a:off x="4010025" y="4914900"/>
            <a:ext cx="1228725" cy="1270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5362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3334-7B0B-145B-DC5A-D204C9C33A62}"/>
              </a:ext>
            </a:extLst>
          </p:cNvPr>
          <p:cNvSpPr>
            <a:spLocks noGrp="1"/>
          </p:cNvSpPr>
          <p:nvPr>
            <p:ph type="title"/>
          </p:nvPr>
        </p:nvSpPr>
        <p:spPr>
          <a:xfrm>
            <a:off x="521037" y="457876"/>
            <a:ext cx="11367377" cy="1094024"/>
          </a:xfrm>
        </p:spPr>
        <p:txBody>
          <a:bodyPr>
            <a:normAutofit fontScale="90000"/>
          </a:bodyPr>
          <a:lstStyle/>
          <a:p>
            <a:r>
              <a:rPr lang="en-US" sz="3100" b="1" dirty="0">
                <a:latin typeface="+mn-lt"/>
              </a:rPr>
              <a:t>Employee Directory </a:t>
            </a:r>
            <a:br>
              <a:rPr lang="en-US" b="1" u="sng" dirty="0"/>
            </a:br>
            <a:br>
              <a:rPr lang="en-US" dirty="0"/>
            </a:br>
            <a:r>
              <a:rPr lang="en-US" sz="2200" b="0" i="0" dirty="0">
                <a:solidFill>
                  <a:srgbClr val="374151"/>
                </a:solidFill>
                <a:effectLst/>
                <a:latin typeface="+mn-lt"/>
              </a:rPr>
              <a:t>Employee Directory with Filtering and Search for Sending Messages to Any User.</a:t>
            </a:r>
            <a:endParaRPr lang="en-US" sz="2200" dirty="0">
              <a:latin typeface="+mn-lt"/>
            </a:endParaRPr>
          </a:p>
        </p:txBody>
      </p:sp>
      <p:pic>
        <p:nvPicPr>
          <p:cNvPr id="5" name="Content Placeholder 4">
            <a:extLst>
              <a:ext uri="{FF2B5EF4-FFF2-40B4-BE49-F238E27FC236}">
                <a16:creationId xmlns:a16="http://schemas.microsoft.com/office/drawing/2014/main" id="{821D4124-64A0-43D9-BFCC-625EC8A540D2}"/>
              </a:ext>
            </a:extLst>
          </p:cNvPr>
          <p:cNvPicPr>
            <a:picLocks noGrp="1" noChangeAspect="1"/>
          </p:cNvPicPr>
          <p:nvPr>
            <p:ph idx="1"/>
          </p:nvPr>
        </p:nvPicPr>
        <p:blipFill>
          <a:blip r:embed="rId2"/>
          <a:stretch>
            <a:fillRect/>
          </a:stretch>
        </p:blipFill>
        <p:spPr>
          <a:xfrm>
            <a:off x="521037" y="2136335"/>
            <a:ext cx="10817157" cy="4351338"/>
          </a:xfrm>
        </p:spPr>
      </p:pic>
      <p:sp>
        <p:nvSpPr>
          <p:cNvPr id="6" name="Rectangle 5">
            <a:extLst>
              <a:ext uri="{FF2B5EF4-FFF2-40B4-BE49-F238E27FC236}">
                <a16:creationId xmlns:a16="http://schemas.microsoft.com/office/drawing/2014/main" id="{7FB0287A-E6E9-CDB1-ACA5-AAAF6CE89E7D}"/>
              </a:ext>
            </a:extLst>
          </p:cNvPr>
          <p:cNvSpPr/>
          <p:nvPr/>
        </p:nvSpPr>
        <p:spPr>
          <a:xfrm>
            <a:off x="9562289" y="2558982"/>
            <a:ext cx="1775905" cy="4572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32DE6E4-5965-A0F5-691F-D15674ABDE01}"/>
              </a:ext>
            </a:extLst>
          </p:cNvPr>
          <p:cNvSpPr/>
          <p:nvPr/>
        </p:nvSpPr>
        <p:spPr>
          <a:xfrm>
            <a:off x="853806" y="2558982"/>
            <a:ext cx="1628774" cy="37147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652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BF7F-88B1-65EC-8B12-2386182B5DD1}"/>
              </a:ext>
            </a:extLst>
          </p:cNvPr>
          <p:cNvSpPr>
            <a:spLocks noGrp="1"/>
          </p:cNvSpPr>
          <p:nvPr>
            <p:ph type="title"/>
          </p:nvPr>
        </p:nvSpPr>
        <p:spPr>
          <a:xfrm>
            <a:off x="516912" y="709469"/>
            <a:ext cx="11158175" cy="1240371"/>
          </a:xfrm>
        </p:spPr>
        <p:txBody>
          <a:bodyPr>
            <a:normAutofit fontScale="90000"/>
          </a:bodyPr>
          <a:lstStyle/>
          <a:p>
            <a:pPr>
              <a:lnSpc>
                <a:spcPct val="100000"/>
              </a:lnSpc>
            </a:pPr>
            <a:r>
              <a:rPr lang="en-US" sz="3100" b="1" i="0" dirty="0">
                <a:effectLst/>
                <a:latin typeface="+mn-lt"/>
              </a:rPr>
              <a:t>Admin Dashboard</a:t>
            </a:r>
            <a:br>
              <a:rPr lang="en-US" b="0" i="0" dirty="0">
                <a:solidFill>
                  <a:srgbClr val="374151"/>
                </a:solidFill>
                <a:effectLst/>
                <a:latin typeface="Söhne"/>
              </a:rPr>
            </a:br>
            <a:br>
              <a:rPr lang="en-US" sz="1600" b="0" i="0" dirty="0">
                <a:solidFill>
                  <a:srgbClr val="374151"/>
                </a:solidFill>
                <a:effectLst/>
                <a:latin typeface="Söhne"/>
              </a:rPr>
            </a:br>
            <a:r>
              <a:rPr lang="en-US" sz="2200" b="0" i="0" dirty="0">
                <a:solidFill>
                  <a:srgbClr val="374151"/>
                </a:solidFill>
                <a:effectLst/>
                <a:latin typeface="+mn-lt"/>
              </a:rPr>
              <a:t>Admins can view a detailed dashboard that gives them a quick overview of essential </a:t>
            </a:r>
            <a:r>
              <a:rPr lang="en-US" sz="2200" dirty="0">
                <a:solidFill>
                  <a:srgbClr val="374151"/>
                </a:solidFill>
                <a:latin typeface="+mn-lt"/>
              </a:rPr>
              <a:t>Employees and P</a:t>
            </a:r>
            <a:r>
              <a:rPr lang="en-US" sz="2200" b="0" i="0" dirty="0">
                <a:solidFill>
                  <a:srgbClr val="374151"/>
                </a:solidFill>
                <a:effectLst/>
                <a:latin typeface="+mn-lt"/>
              </a:rPr>
              <a:t>rojects key metrics. </a:t>
            </a:r>
            <a:r>
              <a:rPr lang="en-US" sz="2200" dirty="0">
                <a:solidFill>
                  <a:srgbClr val="374151"/>
                </a:solidFill>
                <a:latin typeface="+mn-lt"/>
              </a:rPr>
              <a:t>This includes the total number of employees, team leaders,  projects, and project progress and allocated task  statuses.</a:t>
            </a:r>
            <a:br>
              <a:rPr lang="en-US" sz="2200" dirty="0"/>
            </a:br>
            <a:endParaRPr lang="en-US" sz="2200" dirty="0"/>
          </a:p>
        </p:txBody>
      </p:sp>
      <p:pic>
        <p:nvPicPr>
          <p:cNvPr id="5" name="Content Placeholder 4">
            <a:extLst>
              <a:ext uri="{FF2B5EF4-FFF2-40B4-BE49-F238E27FC236}">
                <a16:creationId xmlns:a16="http://schemas.microsoft.com/office/drawing/2014/main" id="{FAD44F57-E351-1E91-0952-3470EA8D0D49}"/>
              </a:ext>
            </a:extLst>
          </p:cNvPr>
          <p:cNvPicPr>
            <a:picLocks noGrp="1" noChangeAspect="1"/>
          </p:cNvPicPr>
          <p:nvPr>
            <p:ph idx="1"/>
          </p:nvPr>
        </p:nvPicPr>
        <p:blipFill>
          <a:blip r:embed="rId2"/>
          <a:stretch>
            <a:fillRect/>
          </a:stretch>
        </p:blipFill>
        <p:spPr>
          <a:xfrm>
            <a:off x="661764" y="2254392"/>
            <a:ext cx="10495862" cy="4351338"/>
          </a:xfrm>
          <a:ln>
            <a:solidFill>
              <a:srgbClr val="C00000"/>
            </a:solidFill>
          </a:ln>
        </p:spPr>
      </p:pic>
    </p:spTree>
    <p:extLst>
      <p:ext uri="{BB962C8B-B14F-4D97-AF65-F5344CB8AC3E}">
        <p14:creationId xmlns:p14="http://schemas.microsoft.com/office/powerpoint/2010/main" val="924703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7430-97F2-CDCA-BBB3-4F5F928DB863}"/>
              </a:ext>
            </a:extLst>
          </p:cNvPr>
          <p:cNvSpPr>
            <a:spLocks noGrp="1"/>
          </p:cNvSpPr>
          <p:nvPr>
            <p:ph type="title"/>
          </p:nvPr>
        </p:nvSpPr>
        <p:spPr>
          <a:xfrm>
            <a:off x="585484" y="287303"/>
            <a:ext cx="10515600" cy="2254250"/>
          </a:xfrm>
        </p:spPr>
        <p:txBody>
          <a:bodyPr>
            <a:normAutofit fontScale="90000"/>
          </a:bodyPr>
          <a:lstStyle/>
          <a:p>
            <a:r>
              <a:rPr lang="en-US" sz="3100" b="1" dirty="0">
                <a:latin typeface="+mn-lt"/>
              </a:rPr>
              <a:t>My Team Members</a:t>
            </a:r>
            <a:br>
              <a:rPr lang="en-US" sz="3100" b="1" dirty="0">
                <a:latin typeface="+mn-lt"/>
              </a:rPr>
            </a:br>
            <a:br>
              <a:rPr lang="en-US" sz="2800" b="1" u="sng" dirty="0"/>
            </a:br>
            <a:r>
              <a:rPr lang="en-US" sz="2200" dirty="0">
                <a:latin typeface="+mn-lt"/>
              </a:rPr>
              <a:t>In the designated 'My Team Members' section, users can conveniently locate their team members along with their respective team leader, facilitating efficient communication and collaboration within the organization.</a:t>
            </a:r>
            <a:br>
              <a:rPr lang="en-US" dirty="0"/>
            </a:br>
            <a:endParaRPr lang="en-US" dirty="0"/>
          </a:p>
        </p:txBody>
      </p:sp>
      <p:pic>
        <p:nvPicPr>
          <p:cNvPr id="5" name="Content Placeholder 4">
            <a:extLst>
              <a:ext uri="{FF2B5EF4-FFF2-40B4-BE49-F238E27FC236}">
                <a16:creationId xmlns:a16="http://schemas.microsoft.com/office/drawing/2014/main" id="{5813B712-D82B-ECC2-2A04-A7B2F4229BEE}"/>
              </a:ext>
            </a:extLst>
          </p:cNvPr>
          <p:cNvPicPr>
            <a:picLocks noGrp="1" noChangeAspect="1"/>
          </p:cNvPicPr>
          <p:nvPr>
            <p:ph idx="1"/>
          </p:nvPr>
        </p:nvPicPr>
        <p:blipFill>
          <a:blip r:embed="rId2"/>
          <a:stretch>
            <a:fillRect/>
          </a:stretch>
        </p:blipFill>
        <p:spPr>
          <a:xfrm>
            <a:off x="730993" y="2541553"/>
            <a:ext cx="10515600" cy="3542723"/>
          </a:xfrm>
          <a:ln>
            <a:solidFill>
              <a:srgbClr val="C00000"/>
            </a:solidFill>
          </a:ln>
        </p:spPr>
      </p:pic>
    </p:spTree>
    <p:extLst>
      <p:ext uri="{BB962C8B-B14F-4D97-AF65-F5344CB8AC3E}">
        <p14:creationId xmlns:p14="http://schemas.microsoft.com/office/powerpoint/2010/main" val="3017383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ECB5-2E26-88A6-79EE-66F93F1E19FC}"/>
              </a:ext>
            </a:extLst>
          </p:cNvPr>
          <p:cNvSpPr>
            <a:spLocks noGrp="1"/>
          </p:cNvSpPr>
          <p:nvPr>
            <p:ph type="title"/>
          </p:nvPr>
        </p:nvSpPr>
        <p:spPr>
          <a:xfrm>
            <a:off x="640099" y="384175"/>
            <a:ext cx="11828329" cy="1511300"/>
          </a:xfrm>
        </p:spPr>
        <p:txBody>
          <a:bodyPr>
            <a:normAutofit fontScale="90000"/>
          </a:bodyPr>
          <a:lstStyle/>
          <a:p>
            <a:r>
              <a:rPr lang="en-US" sz="3100" b="1" i="0" dirty="0">
                <a:solidFill>
                  <a:srgbClr val="374151"/>
                </a:solidFill>
                <a:effectLst/>
                <a:latin typeface="+mn-lt"/>
              </a:rPr>
              <a:t>My Team members </a:t>
            </a:r>
            <a:br>
              <a:rPr lang="en-US" sz="3100" b="1" i="0" u="sng" dirty="0">
                <a:solidFill>
                  <a:srgbClr val="374151"/>
                </a:solidFill>
                <a:effectLst/>
                <a:latin typeface="+mn-lt"/>
              </a:rPr>
            </a:br>
            <a:br>
              <a:rPr lang="en-US" b="0" i="0" dirty="0">
                <a:solidFill>
                  <a:srgbClr val="374151"/>
                </a:solidFill>
                <a:effectLst/>
                <a:latin typeface="+mn-lt"/>
              </a:rPr>
            </a:br>
            <a:r>
              <a:rPr lang="en-US" sz="2200" dirty="0">
                <a:solidFill>
                  <a:srgbClr val="374151"/>
                </a:solidFill>
                <a:latin typeface="+mn-lt"/>
              </a:rPr>
              <a:t>Users have access to view their team members' profiles and send direct messages for notifications, all in one place</a:t>
            </a:r>
            <a:endParaRPr lang="en-US" dirty="0">
              <a:latin typeface="+mn-lt"/>
            </a:endParaRPr>
          </a:p>
        </p:txBody>
      </p:sp>
      <p:pic>
        <p:nvPicPr>
          <p:cNvPr id="5" name="Content Placeholder 4">
            <a:extLst>
              <a:ext uri="{FF2B5EF4-FFF2-40B4-BE49-F238E27FC236}">
                <a16:creationId xmlns:a16="http://schemas.microsoft.com/office/drawing/2014/main" id="{2DF51CF9-1817-9EEB-BEB6-E34E60CE1F8A}"/>
              </a:ext>
            </a:extLst>
          </p:cNvPr>
          <p:cNvPicPr>
            <a:picLocks noGrp="1" noChangeAspect="1"/>
          </p:cNvPicPr>
          <p:nvPr>
            <p:ph idx="1"/>
          </p:nvPr>
        </p:nvPicPr>
        <p:blipFill>
          <a:blip r:embed="rId2"/>
          <a:stretch>
            <a:fillRect/>
          </a:stretch>
        </p:blipFill>
        <p:spPr>
          <a:xfrm>
            <a:off x="4824919" y="2035175"/>
            <a:ext cx="7370002" cy="4351338"/>
          </a:xfrm>
          <a:ln>
            <a:solidFill>
              <a:srgbClr val="C00000"/>
            </a:solidFill>
          </a:ln>
        </p:spPr>
      </p:pic>
      <p:pic>
        <p:nvPicPr>
          <p:cNvPr id="7" name="Picture 6">
            <a:extLst>
              <a:ext uri="{FF2B5EF4-FFF2-40B4-BE49-F238E27FC236}">
                <a16:creationId xmlns:a16="http://schemas.microsoft.com/office/drawing/2014/main" id="{52FC22B7-1842-34A4-4FC9-00379C6B38E8}"/>
              </a:ext>
            </a:extLst>
          </p:cNvPr>
          <p:cNvPicPr>
            <a:picLocks noChangeAspect="1"/>
          </p:cNvPicPr>
          <p:nvPr/>
        </p:nvPicPr>
        <p:blipFill>
          <a:blip r:embed="rId3"/>
          <a:stretch>
            <a:fillRect/>
          </a:stretch>
        </p:blipFill>
        <p:spPr>
          <a:xfrm>
            <a:off x="840667" y="2303294"/>
            <a:ext cx="3734230" cy="3365500"/>
          </a:xfrm>
          <a:prstGeom prst="rect">
            <a:avLst/>
          </a:prstGeom>
          <a:ln>
            <a:solidFill>
              <a:srgbClr val="C00000"/>
            </a:solidFill>
          </a:ln>
        </p:spPr>
      </p:pic>
      <p:sp>
        <p:nvSpPr>
          <p:cNvPr id="9" name="Rectangle 8">
            <a:extLst>
              <a:ext uri="{FF2B5EF4-FFF2-40B4-BE49-F238E27FC236}">
                <a16:creationId xmlns:a16="http://schemas.microsoft.com/office/drawing/2014/main" id="{2851BB35-31FD-7DE9-DBB4-B47C73EC6015}"/>
              </a:ext>
            </a:extLst>
          </p:cNvPr>
          <p:cNvSpPr/>
          <p:nvPr/>
        </p:nvSpPr>
        <p:spPr>
          <a:xfrm>
            <a:off x="860827" y="3296444"/>
            <a:ext cx="1419225" cy="18288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4447EF0E-CE8E-46BC-1D08-1C4B6727D27A}"/>
              </a:ext>
            </a:extLst>
          </p:cNvPr>
          <p:cNvCxnSpPr>
            <a:cxnSpLocks/>
          </p:cNvCxnSpPr>
          <p:nvPr/>
        </p:nvCxnSpPr>
        <p:spPr>
          <a:xfrm flipV="1">
            <a:off x="2300212" y="2417323"/>
            <a:ext cx="2524707" cy="1011677"/>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216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7325-01F8-B130-1FD5-AB20EE846D83}"/>
              </a:ext>
            </a:extLst>
          </p:cNvPr>
          <p:cNvSpPr>
            <a:spLocks noGrp="1"/>
          </p:cNvSpPr>
          <p:nvPr>
            <p:ph type="title"/>
          </p:nvPr>
        </p:nvSpPr>
        <p:spPr>
          <a:xfrm>
            <a:off x="677334" y="255011"/>
            <a:ext cx="8596668" cy="700726"/>
          </a:xfrm>
        </p:spPr>
        <p:txBody>
          <a:bodyPr>
            <a:normAutofit/>
          </a:bodyPr>
          <a:lstStyle/>
          <a:p>
            <a:r>
              <a:rPr lang="en-US" sz="2800" b="1" dirty="0">
                <a:latin typeface="+mn-lt"/>
              </a:rPr>
              <a:t>Introduction</a:t>
            </a:r>
          </a:p>
        </p:txBody>
      </p:sp>
      <p:sp>
        <p:nvSpPr>
          <p:cNvPr id="3" name="Content Placeholder 2">
            <a:extLst>
              <a:ext uri="{FF2B5EF4-FFF2-40B4-BE49-F238E27FC236}">
                <a16:creationId xmlns:a16="http://schemas.microsoft.com/office/drawing/2014/main" id="{BF971158-B2E0-56B6-46EB-F56467E860F6}"/>
              </a:ext>
            </a:extLst>
          </p:cNvPr>
          <p:cNvSpPr>
            <a:spLocks noGrp="1"/>
          </p:cNvSpPr>
          <p:nvPr>
            <p:ph idx="1"/>
          </p:nvPr>
        </p:nvSpPr>
        <p:spPr>
          <a:xfrm>
            <a:off x="743322" y="1026599"/>
            <a:ext cx="10455722" cy="1744882"/>
          </a:xfrm>
        </p:spPr>
        <p:txBody>
          <a:bodyPr>
            <a:noAutofit/>
          </a:bodyPr>
          <a:lstStyle/>
          <a:p>
            <a:pPr marL="0" indent="0">
              <a:lnSpc>
                <a:spcPct val="150000"/>
              </a:lnSpc>
              <a:buNone/>
            </a:pPr>
            <a:r>
              <a:rPr kumimoji="0" lang="en-US" altLang="en-US" sz="2000" b="0" i="0" u="none" strike="noStrike" cap="none" normalizeH="0" baseline="0" dirty="0" err="1">
                <a:ln>
                  <a:noFill/>
                </a:ln>
                <a:solidFill>
                  <a:srgbClr val="000000"/>
                </a:solidFill>
                <a:effectLst/>
                <a:cs typeface="Segoe UI" panose="020B0502040204020203" pitchFamily="34" charset="0"/>
              </a:rPr>
              <a:t>StaffSphere</a:t>
            </a:r>
            <a:r>
              <a:rPr kumimoji="0" lang="en-US" altLang="en-US" sz="2000" b="0" i="0" u="none" strike="noStrike" cap="none" normalizeH="0" baseline="0" dirty="0">
                <a:ln>
                  <a:noFill/>
                </a:ln>
                <a:solidFill>
                  <a:srgbClr val="000000"/>
                </a:solidFill>
                <a:effectLst/>
                <a:cs typeface="Segoe UI" panose="020B0502040204020203" pitchFamily="34" charset="0"/>
              </a:rPr>
              <a:t> serves as a System for Employee Management and Project Collaboration. </a:t>
            </a:r>
            <a:r>
              <a:rPr lang="en-US" sz="2000" b="0" i="0" dirty="0">
                <a:solidFill>
                  <a:srgbClr val="212529"/>
                </a:solidFill>
                <a:effectLst/>
                <a:cs typeface="Segoe UI" panose="020B0502040204020203" pitchFamily="34" charset="0"/>
              </a:rPr>
              <a:t> It empowers organizations to efficiently manage their workforce, project portfolios, and operational processes. The system provides modules for creating employees, managing profiles, forming teams, assigning team members, creating projects, task assignment</a:t>
            </a:r>
            <a:r>
              <a:rPr lang="en-US" sz="2000" dirty="0">
                <a:solidFill>
                  <a:srgbClr val="212529"/>
                </a:solidFill>
                <a:cs typeface="Segoe UI" panose="020B0502040204020203" pitchFamily="34" charset="0"/>
              </a:rPr>
              <a:t> and</a:t>
            </a:r>
            <a:r>
              <a:rPr lang="en-US" sz="2000" b="0" i="0" dirty="0">
                <a:solidFill>
                  <a:srgbClr val="212529"/>
                </a:solidFill>
                <a:effectLst/>
                <a:cs typeface="Segoe UI" panose="020B0502040204020203" pitchFamily="34" charset="0"/>
              </a:rPr>
              <a:t> maintaining message logs</a:t>
            </a:r>
            <a:r>
              <a:rPr lang="en-US" sz="2000" dirty="0">
                <a:solidFill>
                  <a:srgbClr val="212529"/>
                </a:solidFill>
                <a:cs typeface="Segoe UI" panose="020B0502040204020203" pitchFamily="34" charset="0"/>
              </a:rPr>
              <a:t> .</a:t>
            </a:r>
            <a:endParaRPr lang="en-US" sz="2000" dirty="0">
              <a:cs typeface="Segoe UI" panose="020B0502040204020203" pitchFamily="34" charset="0"/>
            </a:endParaRPr>
          </a:p>
        </p:txBody>
      </p:sp>
      <p:sp>
        <p:nvSpPr>
          <p:cNvPr id="5" name="TextBox 4">
            <a:extLst>
              <a:ext uri="{FF2B5EF4-FFF2-40B4-BE49-F238E27FC236}">
                <a16:creationId xmlns:a16="http://schemas.microsoft.com/office/drawing/2014/main" id="{6F9EBFBA-20E7-8C2F-FBCD-81B359D3F573}"/>
              </a:ext>
            </a:extLst>
          </p:cNvPr>
          <p:cNvSpPr txBox="1"/>
          <p:nvPr/>
        </p:nvSpPr>
        <p:spPr>
          <a:xfrm>
            <a:off x="743322" y="3828756"/>
            <a:ext cx="10360058" cy="2154436"/>
          </a:xfrm>
          <a:prstGeom prst="rect">
            <a:avLst/>
          </a:prstGeom>
          <a:noFill/>
        </p:spPr>
        <p:txBody>
          <a:bodyPr wrap="square" rtlCol="0">
            <a:spAutoFit/>
          </a:bodyPr>
          <a:lstStyle/>
          <a:p>
            <a:pPr algn="l"/>
            <a:r>
              <a:rPr lang="en-US" sz="2800" b="1" dirty="0">
                <a:cs typeface="Segoe UI" panose="020B0502040204020203" pitchFamily="34" charset="0"/>
              </a:rPr>
              <a:t>Technology Stack:</a:t>
            </a:r>
            <a:endParaRPr lang="en-US" sz="2800" b="1" i="0" strike="noStrike" dirty="0">
              <a:effectLst/>
              <a:cs typeface="Segoe UI" panose="020B0502040204020203" pitchFamily="34" charset="0"/>
            </a:endParaRPr>
          </a:p>
          <a:p>
            <a:pPr algn="l"/>
            <a:endParaRPr lang="en-US" sz="2000" b="0" i="0" dirty="0">
              <a:effectLst/>
              <a:cs typeface="Segoe UI" panose="020B0502040204020203" pitchFamily="34" charset="0"/>
            </a:endParaRPr>
          </a:p>
          <a:p>
            <a:pPr algn="l"/>
            <a:r>
              <a:rPr lang="en-US" sz="2400" b="1" i="0" dirty="0">
                <a:effectLst/>
                <a:cs typeface="Segoe UI" panose="020B0502040204020203" pitchFamily="34" charset="0"/>
              </a:rPr>
              <a:t>Front-end: </a:t>
            </a:r>
            <a:r>
              <a:rPr lang="en-US" sz="2000" b="0" i="0" dirty="0">
                <a:effectLst/>
              </a:rPr>
              <a:t>HTML5, CSS5, Bootstrap5, JavaScript, and the Vue.js framework (using </a:t>
            </a:r>
            <a:r>
              <a:rPr lang="en-US" sz="2000" b="0" i="0" dirty="0" err="1">
                <a:effectLst/>
              </a:rPr>
              <a:t>pinia</a:t>
            </a:r>
            <a:r>
              <a:rPr lang="en-US" sz="2000" b="0" i="0" dirty="0">
                <a:effectLst/>
              </a:rPr>
              <a:t>).</a:t>
            </a:r>
          </a:p>
          <a:p>
            <a:pPr algn="l"/>
            <a:endParaRPr lang="en-US" sz="2000" b="0" i="0" dirty="0">
              <a:effectLst/>
            </a:endParaRPr>
          </a:p>
          <a:p>
            <a:pPr algn="l"/>
            <a:r>
              <a:rPr lang="en-US" sz="2400" b="1" i="0" dirty="0">
                <a:effectLst/>
              </a:rPr>
              <a:t>Back-end: </a:t>
            </a:r>
            <a:r>
              <a:rPr lang="en-US" sz="2000" dirty="0"/>
              <a:t>Firebase </a:t>
            </a:r>
            <a:endParaRPr lang="en-US" sz="2000" b="0" i="0" dirty="0">
              <a:effectLst/>
            </a:endParaRPr>
          </a:p>
          <a:p>
            <a:endParaRPr lang="en-US" dirty="0"/>
          </a:p>
        </p:txBody>
      </p:sp>
    </p:spTree>
    <p:extLst>
      <p:ext uri="{BB962C8B-B14F-4D97-AF65-F5344CB8AC3E}">
        <p14:creationId xmlns:p14="http://schemas.microsoft.com/office/powerpoint/2010/main" val="1028486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84D2-6E7B-5CDA-C1BA-0B0CCB67CFD7}"/>
              </a:ext>
            </a:extLst>
          </p:cNvPr>
          <p:cNvSpPr>
            <a:spLocks noGrp="1"/>
          </p:cNvSpPr>
          <p:nvPr>
            <p:ph type="title"/>
          </p:nvPr>
        </p:nvSpPr>
        <p:spPr>
          <a:xfrm>
            <a:off x="552127" y="247345"/>
            <a:ext cx="11999727" cy="313510"/>
          </a:xfrm>
        </p:spPr>
        <p:txBody>
          <a:bodyPr>
            <a:normAutofit fontScale="90000"/>
          </a:bodyPr>
          <a:lstStyle/>
          <a:p>
            <a:r>
              <a:rPr lang="en-US" sz="2800" b="1" dirty="0">
                <a:latin typeface="+mn-lt"/>
                <a:cs typeface="Segoe UI" panose="020B0502040204020203" pitchFamily="34" charset="0"/>
              </a:rPr>
              <a:t>My Task</a:t>
            </a:r>
          </a:p>
        </p:txBody>
      </p:sp>
      <p:sp>
        <p:nvSpPr>
          <p:cNvPr id="15" name="Rectangle 14">
            <a:extLst>
              <a:ext uri="{FF2B5EF4-FFF2-40B4-BE49-F238E27FC236}">
                <a16:creationId xmlns:a16="http://schemas.microsoft.com/office/drawing/2014/main" id="{EAE82071-80A5-E252-13C4-586400404444}"/>
              </a:ext>
            </a:extLst>
          </p:cNvPr>
          <p:cNvSpPr/>
          <p:nvPr/>
        </p:nvSpPr>
        <p:spPr>
          <a:xfrm>
            <a:off x="9163137" y="3247184"/>
            <a:ext cx="2804299" cy="28610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Söhne"/>
              </a:rPr>
              <a:t>"When </a:t>
            </a:r>
            <a:r>
              <a:rPr lang="en-US" dirty="0">
                <a:solidFill>
                  <a:schemeClr val="bg1"/>
                </a:solidFill>
                <a:latin typeface="Söhne"/>
              </a:rPr>
              <a:t>Team leader /Employee</a:t>
            </a:r>
            <a:r>
              <a:rPr lang="en-US" b="0" i="0" dirty="0">
                <a:solidFill>
                  <a:schemeClr val="bg1"/>
                </a:solidFill>
                <a:effectLst/>
                <a:latin typeface="Söhne"/>
              </a:rPr>
              <a:t> log in, they have access to 'My Tasks' where they can view a list of assigned tasks and update their status. This feature empowers employees to stay organized and keep track of their tasks efficiently."</a:t>
            </a:r>
            <a:endParaRPr lang="en-US" dirty="0">
              <a:solidFill>
                <a:schemeClr val="bg1"/>
              </a:solidFill>
            </a:endParaRPr>
          </a:p>
        </p:txBody>
      </p:sp>
      <p:pic>
        <p:nvPicPr>
          <p:cNvPr id="21" name="Picture 20">
            <a:extLst>
              <a:ext uri="{FF2B5EF4-FFF2-40B4-BE49-F238E27FC236}">
                <a16:creationId xmlns:a16="http://schemas.microsoft.com/office/drawing/2014/main" id="{5B552E8D-6CEE-BAB5-7ECF-A398B4F854F0}"/>
              </a:ext>
            </a:extLst>
          </p:cNvPr>
          <p:cNvPicPr>
            <a:picLocks noChangeAspect="1"/>
          </p:cNvPicPr>
          <p:nvPr/>
        </p:nvPicPr>
        <p:blipFill>
          <a:blip r:embed="rId2"/>
          <a:stretch>
            <a:fillRect/>
          </a:stretch>
        </p:blipFill>
        <p:spPr>
          <a:xfrm>
            <a:off x="552127" y="886093"/>
            <a:ext cx="11372350" cy="1314500"/>
          </a:xfrm>
          <a:prstGeom prst="rect">
            <a:avLst/>
          </a:prstGeom>
          <a:ln>
            <a:solidFill>
              <a:srgbClr val="C00000"/>
            </a:solidFill>
          </a:ln>
        </p:spPr>
      </p:pic>
      <p:pic>
        <p:nvPicPr>
          <p:cNvPr id="22" name="Picture 21">
            <a:extLst>
              <a:ext uri="{FF2B5EF4-FFF2-40B4-BE49-F238E27FC236}">
                <a16:creationId xmlns:a16="http://schemas.microsoft.com/office/drawing/2014/main" id="{85F3E7DB-3AD2-0B38-26A3-2413B2B5AC14}"/>
              </a:ext>
            </a:extLst>
          </p:cNvPr>
          <p:cNvPicPr>
            <a:picLocks noChangeAspect="1"/>
          </p:cNvPicPr>
          <p:nvPr/>
        </p:nvPicPr>
        <p:blipFill>
          <a:blip r:embed="rId3"/>
          <a:stretch>
            <a:fillRect/>
          </a:stretch>
        </p:blipFill>
        <p:spPr>
          <a:xfrm>
            <a:off x="10993641" y="1304406"/>
            <a:ext cx="646232" cy="1060796"/>
          </a:xfrm>
          <a:prstGeom prst="rect">
            <a:avLst/>
          </a:prstGeom>
        </p:spPr>
      </p:pic>
      <p:pic>
        <p:nvPicPr>
          <p:cNvPr id="25" name="Picture 24">
            <a:extLst>
              <a:ext uri="{FF2B5EF4-FFF2-40B4-BE49-F238E27FC236}">
                <a16:creationId xmlns:a16="http://schemas.microsoft.com/office/drawing/2014/main" id="{8BA76726-4379-258B-06A6-388D0F89C911}"/>
              </a:ext>
            </a:extLst>
          </p:cNvPr>
          <p:cNvPicPr>
            <a:picLocks noChangeAspect="1"/>
          </p:cNvPicPr>
          <p:nvPr/>
        </p:nvPicPr>
        <p:blipFill>
          <a:blip r:embed="rId4"/>
          <a:stretch>
            <a:fillRect/>
          </a:stretch>
        </p:blipFill>
        <p:spPr>
          <a:xfrm>
            <a:off x="552127" y="2332928"/>
            <a:ext cx="6985023" cy="4277728"/>
          </a:xfrm>
          <a:prstGeom prst="rect">
            <a:avLst/>
          </a:prstGeom>
          <a:ln>
            <a:solidFill>
              <a:srgbClr val="C00000"/>
            </a:solidFill>
          </a:ln>
        </p:spPr>
      </p:pic>
      <p:cxnSp>
        <p:nvCxnSpPr>
          <p:cNvPr id="27" name="Connector: Elbow 26">
            <a:extLst>
              <a:ext uri="{FF2B5EF4-FFF2-40B4-BE49-F238E27FC236}">
                <a16:creationId xmlns:a16="http://schemas.microsoft.com/office/drawing/2014/main" id="{591B3F7F-25BF-1240-6A45-91CA9EEF3344}"/>
              </a:ext>
            </a:extLst>
          </p:cNvPr>
          <p:cNvCxnSpPr/>
          <p:nvPr/>
        </p:nvCxnSpPr>
        <p:spPr>
          <a:xfrm rot="10800000" flipV="1">
            <a:off x="7557991" y="1805907"/>
            <a:ext cx="3414809" cy="142875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0208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3354-B5EC-F3D2-6D9B-16619A982883}"/>
              </a:ext>
            </a:extLst>
          </p:cNvPr>
          <p:cNvSpPr>
            <a:spLocks noGrp="1"/>
          </p:cNvSpPr>
          <p:nvPr>
            <p:ph type="title"/>
          </p:nvPr>
        </p:nvSpPr>
        <p:spPr>
          <a:xfrm>
            <a:off x="924128" y="593386"/>
            <a:ext cx="5533821" cy="5483563"/>
          </a:xfrm>
          <a:solidFill>
            <a:schemeClr val="accent1"/>
          </a:solidFill>
        </p:spPr>
        <p:txBody>
          <a:bodyPr>
            <a:normAutofit/>
          </a:bodyPr>
          <a:lstStyle/>
          <a:p>
            <a:r>
              <a:rPr lang="en-US" sz="2800" b="1" dirty="0">
                <a:solidFill>
                  <a:schemeClr val="bg1"/>
                </a:solidFill>
                <a:latin typeface="+mn-lt"/>
              </a:rPr>
              <a:t>Admin Dashboard</a:t>
            </a:r>
            <a:br>
              <a:rPr lang="en-US" sz="2800" b="1" u="sng" dirty="0">
                <a:solidFill>
                  <a:schemeClr val="bg1"/>
                </a:solidFill>
                <a:latin typeface="+mn-lt"/>
              </a:rPr>
            </a:br>
            <a:br>
              <a:rPr lang="en-US" sz="2800" b="1" u="sng" dirty="0">
                <a:solidFill>
                  <a:schemeClr val="bg1"/>
                </a:solidFill>
                <a:latin typeface="+mn-lt"/>
              </a:rPr>
            </a:br>
            <a:r>
              <a:rPr lang="en-US" sz="2400" b="0" i="0" dirty="0">
                <a:solidFill>
                  <a:schemeClr val="bg1"/>
                </a:solidFill>
                <a:effectLst/>
                <a:latin typeface="Söhne"/>
              </a:rPr>
              <a:t>In the Admin Dashboard, administrators have comprehensive control. They can create new employee accounts, manage employee profiles, view, edit, update, and delete privileges. Additionally, admins can initiate new projects, assign projects to team leaders, and maintain seamless integration between employee and project management</a:t>
            </a:r>
            <a:endParaRPr lang="en-US" sz="2400" b="1" u="sng" dirty="0">
              <a:solidFill>
                <a:schemeClr val="bg1"/>
              </a:solidFill>
              <a:latin typeface="+mn-lt"/>
            </a:endParaRPr>
          </a:p>
        </p:txBody>
      </p:sp>
      <p:pic>
        <p:nvPicPr>
          <p:cNvPr id="7" name="Picture 6">
            <a:extLst>
              <a:ext uri="{FF2B5EF4-FFF2-40B4-BE49-F238E27FC236}">
                <a16:creationId xmlns:a16="http://schemas.microsoft.com/office/drawing/2014/main" id="{9E081A12-99CC-609A-E612-DBB9CE58C51B}"/>
              </a:ext>
            </a:extLst>
          </p:cNvPr>
          <p:cNvPicPr>
            <a:picLocks noChangeAspect="1"/>
          </p:cNvPicPr>
          <p:nvPr/>
        </p:nvPicPr>
        <p:blipFill>
          <a:blip r:embed="rId2"/>
          <a:stretch>
            <a:fillRect/>
          </a:stretch>
        </p:blipFill>
        <p:spPr>
          <a:xfrm>
            <a:off x="7854108" y="157162"/>
            <a:ext cx="2385267" cy="5829805"/>
          </a:xfrm>
          <a:prstGeom prst="rect">
            <a:avLst/>
          </a:prstGeom>
          <a:ln>
            <a:solidFill>
              <a:srgbClr val="C00000"/>
            </a:solidFill>
          </a:ln>
        </p:spPr>
      </p:pic>
      <p:cxnSp>
        <p:nvCxnSpPr>
          <p:cNvPr id="9" name="Connector: Elbow 8">
            <a:extLst>
              <a:ext uri="{FF2B5EF4-FFF2-40B4-BE49-F238E27FC236}">
                <a16:creationId xmlns:a16="http://schemas.microsoft.com/office/drawing/2014/main" id="{A739D4F8-0945-D7B1-64BB-CB5D52DD9962}"/>
              </a:ext>
            </a:extLst>
          </p:cNvPr>
          <p:cNvCxnSpPr>
            <a:cxnSpLocks/>
            <a:stCxn id="2" idx="3"/>
          </p:cNvCxnSpPr>
          <p:nvPr/>
        </p:nvCxnSpPr>
        <p:spPr>
          <a:xfrm flipV="1">
            <a:off x="6457949" y="2724150"/>
            <a:ext cx="1396159" cy="61101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795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A9BB-41C9-3CA0-078B-D3CD9F038731}"/>
              </a:ext>
            </a:extLst>
          </p:cNvPr>
          <p:cNvSpPr>
            <a:spLocks noGrp="1"/>
          </p:cNvSpPr>
          <p:nvPr>
            <p:ph type="title"/>
          </p:nvPr>
        </p:nvSpPr>
        <p:spPr>
          <a:xfrm>
            <a:off x="657879" y="278860"/>
            <a:ext cx="8596668" cy="1631576"/>
          </a:xfrm>
        </p:spPr>
        <p:txBody>
          <a:bodyPr>
            <a:normAutofit/>
          </a:bodyPr>
          <a:lstStyle/>
          <a:p>
            <a:r>
              <a:rPr lang="en-US" sz="2800" b="1" dirty="0">
                <a:latin typeface="+mn-lt"/>
                <a:cs typeface="Segoe UI" panose="020B0502040204020203" pitchFamily="34" charset="0"/>
              </a:rPr>
              <a:t>Create new Employee Account</a:t>
            </a:r>
            <a:br>
              <a:rPr lang="en-US" b="1" u="sng" dirty="0">
                <a:latin typeface="Segoe UI" panose="020B0502040204020203" pitchFamily="34" charset="0"/>
                <a:cs typeface="Segoe UI" panose="020B0502040204020203" pitchFamily="34" charset="0"/>
              </a:rPr>
            </a:br>
            <a:br>
              <a:rPr lang="en-US" dirty="0"/>
            </a:br>
            <a:r>
              <a:rPr lang="en-US" sz="2000" b="0" i="0" dirty="0">
                <a:solidFill>
                  <a:srgbClr val="374151"/>
                </a:solidFill>
                <a:effectLst/>
                <a:latin typeface="+mn-lt"/>
              </a:rPr>
              <a:t>Only administrators possess the ability to create new employee accounts</a:t>
            </a:r>
            <a:endParaRPr lang="en-US" sz="2000" dirty="0">
              <a:latin typeface="+mn-lt"/>
            </a:endParaRPr>
          </a:p>
        </p:txBody>
      </p:sp>
      <p:pic>
        <p:nvPicPr>
          <p:cNvPr id="7" name="Content Placeholder 6">
            <a:extLst>
              <a:ext uri="{FF2B5EF4-FFF2-40B4-BE49-F238E27FC236}">
                <a16:creationId xmlns:a16="http://schemas.microsoft.com/office/drawing/2014/main" id="{8B1425A0-2026-9AC9-668D-2AFF8B5F947F}"/>
              </a:ext>
            </a:extLst>
          </p:cNvPr>
          <p:cNvPicPr>
            <a:picLocks noGrp="1" noChangeAspect="1"/>
          </p:cNvPicPr>
          <p:nvPr>
            <p:ph idx="1"/>
          </p:nvPr>
        </p:nvPicPr>
        <p:blipFill>
          <a:blip r:embed="rId2"/>
          <a:stretch>
            <a:fillRect/>
          </a:stretch>
        </p:blipFill>
        <p:spPr>
          <a:xfrm>
            <a:off x="2553329" y="2903830"/>
            <a:ext cx="6073666" cy="2370025"/>
          </a:xfrm>
          <a:ln>
            <a:solidFill>
              <a:srgbClr val="C00000"/>
            </a:solidFill>
          </a:ln>
        </p:spPr>
      </p:pic>
    </p:spTree>
    <p:extLst>
      <p:ext uri="{BB962C8B-B14F-4D97-AF65-F5344CB8AC3E}">
        <p14:creationId xmlns:p14="http://schemas.microsoft.com/office/powerpoint/2010/main" val="3779810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8C3E-E43F-55B0-61A7-DF88049FECBD}"/>
              </a:ext>
            </a:extLst>
          </p:cNvPr>
          <p:cNvSpPr>
            <a:spLocks noGrp="1"/>
          </p:cNvSpPr>
          <p:nvPr>
            <p:ph type="title"/>
          </p:nvPr>
        </p:nvSpPr>
        <p:spPr>
          <a:xfrm>
            <a:off x="677334" y="-304801"/>
            <a:ext cx="8596668" cy="2070847"/>
          </a:xfrm>
        </p:spPr>
        <p:txBody>
          <a:bodyPr>
            <a:normAutofit/>
          </a:bodyPr>
          <a:lstStyle/>
          <a:p>
            <a:r>
              <a:rPr lang="en-US" sz="2800" b="1" dirty="0">
                <a:latin typeface="+mn-lt"/>
              </a:rPr>
              <a:t>Create Employee Profile</a:t>
            </a:r>
          </a:p>
        </p:txBody>
      </p:sp>
      <p:pic>
        <p:nvPicPr>
          <p:cNvPr id="4" name="Content Placeholder 4">
            <a:extLst>
              <a:ext uri="{FF2B5EF4-FFF2-40B4-BE49-F238E27FC236}">
                <a16:creationId xmlns:a16="http://schemas.microsoft.com/office/drawing/2014/main" id="{64DB9F8B-90E6-182C-A6D4-DAF1BF0D1ACA}"/>
              </a:ext>
            </a:extLst>
          </p:cNvPr>
          <p:cNvPicPr>
            <a:picLocks noGrp="1" noChangeAspect="1"/>
          </p:cNvPicPr>
          <p:nvPr>
            <p:ph idx="1"/>
          </p:nvPr>
        </p:nvPicPr>
        <p:blipFill>
          <a:blip r:embed="rId2"/>
          <a:stretch>
            <a:fillRect/>
          </a:stretch>
        </p:blipFill>
        <p:spPr>
          <a:xfrm>
            <a:off x="3474431" y="2207166"/>
            <a:ext cx="6683238" cy="4351338"/>
          </a:xfrm>
        </p:spPr>
      </p:pic>
      <p:sp>
        <p:nvSpPr>
          <p:cNvPr id="6" name="TextBox 5">
            <a:extLst>
              <a:ext uri="{FF2B5EF4-FFF2-40B4-BE49-F238E27FC236}">
                <a16:creationId xmlns:a16="http://schemas.microsoft.com/office/drawing/2014/main" id="{5A4E2BEF-469F-3620-BD78-D101D808DAB4}"/>
              </a:ext>
            </a:extLst>
          </p:cNvPr>
          <p:cNvSpPr txBox="1"/>
          <p:nvPr/>
        </p:nvSpPr>
        <p:spPr>
          <a:xfrm>
            <a:off x="677334" y="1115829"/>
            <a:ext cx="10837332" cy="1015663"/>
          </a:xfrm>
          <a:prstGeom prst="rect">
            <a:avLst/>
          </a:prstGeom>
          <a:noFill/>
        </p:spPr>
        <p:txBody>
          <a:bodyPr wrap="square">
            <a:spAutoFit/>
          </a:bodyPr>
          <a:lstStyle/>
          <a:p>
            <a:r>
              <a:rPr lang="en-US" sz="2000" dirty="0">
                <a:cs typeface="Segoe UI" panose="020B0502040204020203" pitchFamily="34" charset="0"/>
              </a:rPr>
              <a:t>This employee account profile covers various details, such as personal information, job title, department, user role, and additionally provides administrators the capability to designate a Team Leader for the employee.</a:t>
            </a:r>
          </a:p>
        </p:txBody>
      </p:sp>
    </p:spTree>
    <p:extLst>
      <p:ext uri="{BB962C8B-B14F-4D97-AF65-F5344CB8AC3E}">
        <p14:creationId xmlns:p14="http://schemas.microsoft.com/office/powerpoint/2010/main" val="1639835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6E83-B4AF-EE4E-0F94-D215ABD716BA}"/>
              </a:ext>
            </a:extLst>
          </p:cNvPr>
          <p:cNvSpPr>
            <a:spLocks noGrp="1"/>
          </p:cNvSpPr>
          <p:nvPr>
            <p:ph type="title"/>
          </p:nvPr>
        </p:nvSpPr>
        <p:spPr>
          <a:xfrm>
            <a:off x="525293" y="165100"/>
            <a:ext cx="11459183" cy="1325563"/>
          </a:xfrm>
        </p:spPr>
        <p:txBody>
          <a:bodyPr>
            <a:normAutofit/>
          </a:bodyPr>
          <a:lstStyle/>
          <a:p>
            <a:r>
              <a:rPr lang="en-US" sz="2800" b="1" dirty="0">
                <a:latin typeface="+mn-lt"/>
              </a:rPr>
              <a:t>View Employees</a:t>
            </a:r>
            <a:br>
              <a:rPr lang="en-US" sz="2800" b="1" u="sng" dirty="0"/>
            </a:br>
            <a:br>
              <a:rPr lang="en-US" sz="2000" dirty="0"/>
            </a:br>
            <a:r>
              <a:rPr lang="en-US" sz="2000" b="0" i="0" dirty="0">
                <a:solidFill>
                  <a:srgbClr val="374151"/>
                </a:solidFill>
                <a:effectLst/>
                <a:latin typeface="Söhne"/>
              </a:rPr>
              <a:t>The Admin holds the authority to access and view the list of employees, including their profiles, with the capability to edit them. Furthermore, the Admin is empowered to delete both employees and team leaders."</a:t>
            </a:r>
            <a:endParaRPr lang="en-US" sz="2000" dirty="0"/>
          </a:p>
        </p:txBody>
      </p:sp>
      <p:pic>
        <p:nvPicPr>
          <p:cNvPr id="5" name="Content Placeholder 4">
            <a:extLst>
              <a:ext uri="{FF2B5EF4-FFF2-40B4-BE49-F238E27FC236}">
                <a16:creationId xmlns:a16="http://schemas.microsoft.com/office/drawing/2014/main" id="{18FDB11A-74C8-F30E-4AE1-1C4EABD7C787}"/>
              </a:ext>
            </a:extLst>
          </p:cNvPr>
          <p:cNvPicPr>
            <a:picLocks noGrp="1" noChangeAspect="1"/>
          </p:cNvPicPr>
          <p:nvPr>
            <p:ph idx="1"/>
          </p:nvPr>
        </p:nvPicPr>
        <p:blipFill>
          <a:blip r:embed="rId2"/>
          <a:stretch>
            <a:fillRect/>
          </a:stretch>
        </p:blipFill>
        <p:spPr>
          <a:xfrm>
            <a:off x="3385226" y="1649220"/>
            <a:ext cx="7707944" cy="4351338"/>
          </a:xfrm>
        </p:spPr>
      </p:pic>
      <p:pic>
        <p:nvPicPr>
          <p:cNvPr id="6" name="Picture 5">
            <a:extLst>
              <a:ext uri="{FF2B5EF4-FFF2-40B4-BE49-F238E27FC236}">
                <a16:creationId xmlns:a16="http://schemas.microsoft.com/office/drawing/2014/main" id="{0B04F9A8-AFDA-8D89-5263-C2E344506A63}"/>
              </a:ext>
            </a:extLst>
          </p:cNvPr>
          <p:cNvPicPr>
            <a:picLocks noChangeAspect="1"/>
          </p:cNvPicPr>
          <p:nvPr/>
        </p:nvPicPr>
        <p:blipFill>
          <a:blip r:embed="rId3"/>
          <a:stretch>
            <a:fillRect/>
          </a:stretch>
        </p:blipFill>
        <p:spPr>
          <a:xfrm>
            <a:off x="622570" y="1944495"/>
            <a:ext cx="2208644" cy="2969009"/>
          </a:xfrm>
          <a:prstGeom prst="rect">
            <a:avLst/>
          </a:prstGeom>
        </p:spPr>
      </p:pic>
      <p:sp>
        <p:nvSpPr>
          <p:cNvPr id="8" name="Rectangle 7">
            <a:extLst>
              <a:ext uri="{FF2B5EF4-FFF2-40B4-BE49-F238E27FC236}">
                <a16:creationId xmlns:a16="http://schemas.microsoft.com/office/drawing/2014/main" id="{259792C0-9BCB-D254-DE3B-917E7EAE6CE6}"/>
              </a:ext>
            </a:extLst>
          </p:cNvPr>
          <p:cNvSpPr/>
          <p:nvPr/>
        </p:nvSpPr>
        <p:spPr>
          <a:xfrm>
            <a:off x="3355924" y="2419950"/>
            <a:ext cx="1066800" cy="300037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059A4D5D-0BC7-780E-0827-2BEC43FD3774}"/>
              </a:ext>
            </a:extLst>
          </p:cNvPr>
          <p:cNvCxnSpPr>
            <a:cxnSpLocks/>
            <a:endCxn id="6" idx="3"/>
          </p:cNvCxnSpPr>
          <p:nvPr/>
        </p:nvCxnSpPr>
        <p:spPr>
          <a:xfrm rot="10800000" flipV="1">
            <a:off x="2831215" y="3282274"/>
            <a:ext cx="859651" cy="14672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ectangle 10">
            <a:extLst>
              <a:ext uri="{FF2B5EF4-FFF2-40B4-BE49-F238E27FC236}">
                <a16:creationId xmlns:a16="http://schemas.microsoft.com/office/drawing/2014/main" id="{1D010FA1-1246-C593-5461-E09A07F5DB54}"/>
              </a:ext>
            </a:extLst>
          </p:cNvPr>
          <p:cNvSpPr/>
          <p:nvPr/>
        </p:nvSpPr>
        <p:spPr>
          <a:xfrm>
            <a:off x="10378068" y="2419950"/>
            <a:ext cx="571500" cy="288607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EF6A2D8-BB9F-4693-4FC9-23A8E8A96B64}"/>
              </a:ext>
            </a:extLst>
          </p:cNvPr>
          <p:cNvPicPr>
            <a:picLocks noChangeAspect="1"/>
          </p:cNvPicPr>
          <p:nvPr/>
        </p:nvPicPr>
        <p:blipFill>
          <a:blip r:embed="rId4"/>
          <a:stretch>
            <a:fillRect/>
          </a:stretch>
        </p:blipFill>
        <p:spPr>
          <a:xfrm>
            <a:off x="11122472" y="1649220"/>
            <a:ext cx="1069528" cy="2542252"/>
          </a:xfrm>
          <a:prstGeom prst="rect">
            <a:avLst/>
          </a:prstGeom>
        </p:spPr>
      </p:pic>
      <p:cxnSp>
        <p:nvCxnSpPr>
          <p:cNvPr id="15" name="Connector: Elbow 14">
            <a:extLst>
              <a:ext uri="{FF2B5EF4-FFF2-40B4-BE49-F238E27FC236}">
                <a16:creationId xmlns:a16="http://schemas.microsoft.com/office/drawing/2014/main" id="{5231D9BC-0C0C-0EA0-8C54-B1B5D5716614}"/>
              </a:ext>
            </a:extLst>
          </p:cNvPr>
          <p:cNvCxnSpPr>
            <a:cxnSpLocks/>
            <a:endCxn id="12" idx="2"/>
          </p:cNvCxnSpPr>
          <p:nvPr/>
        </p:nvCxnSpPr>
        <p:spPr>
          <a:xfrm flipV="1">
            <a:off x="10972800" y="4191472"/>
            <a:ext cx="684436" cy="5996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618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5A55-E332-72DA-ED61-31A904223523}"/>
              </a:ext>
            </a:extLst>
          </p:cNvPr>
          <p:cNvSpPr>
            <a:spLocks noGrp="1"/>
          </p:cNvSpPr>
          <p:nvPr>
            <p:ph type="title"/>
          </p:nvPr>
        </p:nvSpPr>
        <p:spPr>
          <a:xfrm>
            <a:off x="724508" y="365125"/>
            <a:ext cx="10515600" cy="1325563"/>
          </a:xfrm>
        </p:spPr>
        <p:txBody>
          <a:bodyPr>
            <a:normAutofit fontScale="90000"/>
          </a:bodyPr>
          <a:lstStyle/>
          <a:p>
            <a:r>
              <a:rPr lang="en-US" sz="3100" b="1" dirty="0">
                <a:latin typeface="+mn-lt"/>
              </a:rPr>
              <a:t>Employee profile </a:t>
            </a:r>
            <a:br>
              <a:rPr lang="en-US" sz="2800" b="1" u="sng" dirty="0"/>
            </a:br>
            <a:br>
              <a:rPr lang="en-US" sz="2800" b="1" u="sng" dirty="0"/>
            </a:br>
            <a:r>
              <a:rPr lang="en-US" sz="2200" b="1" dirty="0"/>
              <a:t>The Employee Profile section encompasses both Personal Information and Additional Employee Details, providing a comprehensive overview of individual staff members.</a:t>
            </a:r>
            <a:br>
              <a:rPr lang="en-US" sz="2800" b="1" u="sng" dirty="0"/>
            </a:br>
            <a:endParaRPr lang="en-US" sz="2800" b="1" u="sng" dirty="0"/>
          </a:p>
        </p:txBody>
      </p:sp>
      <p:pic>
        <p:nvPicPr>
          <p:cNvPr id="5" name="Content Placeholder 4">
            <a:extLst>
              <a:ext uri="{FF2B5EF4-FFF2-40B4-BE49-F238E27FC236}">
                <a16:creationId xmlns:a16="http://schemas.microsoft.com/office/drawing/2014/main" id="{7B4B2EB9-1BBD-09EA-7656-3260D71497A3}"/>
              </a:ext>
            </a:extLst>
          </p:cNvPr>
          <p:cNvPicPr>
            <a:picLocks noGrp="1" noChangeAspect="1"/>
          </p:cNvPicPr>
          <p:nvPr>
            <p:ph idx="1"/>
          </p:nvPr>
        </p:nvPicPr>
        <p:blipFill>
          <a:blip r:embed="rId2"/>
          <a:stretch>
            <a:fillRect/>
          </a:stretch>
        </p:blipFill>
        <p:spPr>
          <a:xfrm>
            <a:off x="724508" y="1690688"/>
            <a:ext cx="10629292" cy="4965700"/>
          </a:xfrm>
          <a:ln>
            <a:solidFill>
              <a:srgbClr val="C00000"/>
            </a:solidFill>
          </a:ln>
        </p:spPr>
      </p:pic>
    </p:spTree>
    <p:extLst>
      <p:ext uri="{BB962C8B-B14F-4D97-AF65-F5344CB8AC3E}">
        <p14:creationId xmlns:p14="http://schemas.microsoft.com/office/powerpoint/2010/main" val="2199573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6B04-81A5-B114-18C9-084DB8C4BCE4}"/>
              </a:ext>
            </a:extLst>
          </p:cNvPr>
          <p:cNvSpPr>
            <a:spLocks noGrp="1"/>
          </p:cNvSpPr>
          <p:nvPr>
            <p:ph type="title"/>
          </p:nvPr>
        </p:nvSpPr>
        <p:spPr>
          <a:xfrm>
            <a:off x="564204" y="162226"/>
            <a:ext cx="11427771" cy="1604681"/>
          </a:xfrm>
        </p:spPr>
        <p:txBody>
          <a:bodyPr>
            <a:normAutofit fontScale="90000"/>
          </a:bodyPr>
          <a:lstStyle/>
          <a:p>
            <a:r>
              <a:rPr lang="en-US" sz="3100" b="1" dirty="0">
                <a:latin typeface="+mn-lt"/>
                <a:cs typeface="Segoe UI" panose="020B0502040204020203" pitchFamily="34" charset="0"/>
              </a:rPr>
              <a:t>Employee Profile </a:t>
            </a:r>
            <a:br>
              <a:rPr lang="en-US" sz="2400" u="sng" dirty="0">
                <a:latin typeface="+mn-lt"/>
                <a:cs typeface="Segoe UI" panose="020B0502040204020203" pitchFamily="34" charset="0"/>
              </a:rPr>
            </a:br>
            <a:br>
              <a:rPr lang="en-US" sz="2400" b="1" u="sng" dirty="0">
                <a:latin typeface="+mn-lt"/>
                <a:cs typeface="Segoe UI" panose="020B0502040204020203" pitchFamily="34" charset="0"/>
              </a:rPr>
            </a:br>
            <a:r>
              <a:rPr lang="en-US" sz="2200" dirty="0">
                <a:latin typeface="+mn-lt"/>
                <a:cs typeface="Segoe UI" panose="020B0502040204020203" pitchFamily="34" charset="0"/>
              </a:rPr>
              <a:t>The Admin has the authority to select a Team Leader for a specific employee and edit various aspects, such as updating the designation, department, and salary. They can also assign a new Team Leader to that employee as needed.</a:t>
            </a:r>
            <a:endParaRPr lang="en-US" sz="2200" dirty="0">
              <a:solidFill>
                <a:schemeClr val="tx1"/>
              </a:solidFill>
              <a:latin typeface="+mn-lt"/>
              <a:cs typeface="Segoe UI" panose="020B0502040204020203" pitchFamily="34" charset="0"/>
            </a:endParaRPr>
          </a:p>
        </p:txBody>
      </p:sp>
      <p:pic>
        <p:nvPicPr>
          <p:cNvPr id="15" name="Content Placeholder 14">
            <a:extLst>
              <a:ext uri="{FF2B5EF4-FFF2-40B4-BE49-F238E27FC236}">
                <a16:creationId xmlns:a16="http://schemas.microsoft.com/office/drawing/2014/main" id="{920CB1B7-3C57-9B7C-3205-46E859271489}"/>
              </a:ext>
            </a:extLst>
          </p:cNvPr>
          <p:cNvPicPr>
            <a:picLocks noGrp="1" noChangeAspect="1"/>
          </p:cNvPicPr>
          <p:nvPr>
            <p:ph idx="1"/>
          </p:nvPr>
        </p:nvPicPr>
        <p:blipFill>
          <a:blip r:embed="rId2"/>
          <a:stretch>
            <a:fillRect/>
          </a:stretch>
        </p:blipFill>
        <p:spPr>
          <a:xfrm>
            <a:off x="564204" y="1766908"/>
            <a:ext cx="6914220" cy="4838174"/>
          </a:xfrm>
          <a:ln>
            <a:solidFill>
              <a:srgbClr val="C00000"/>
            </a:solidFill>
          </a:ln>
        </p:spPr>
      </p:pic>
      <p:pic>
        <p:nvPicPr>
          <p:cNvPr id="8" name="Picture 7">
            <a:extLst>
              <a:ext uri="{FF2B5EF4-FFF2-40B4-BE49-F238E27FC236}">
                <a16:creationId xmlns:a16="http://schemas.microsoft.com/office/drawing/2014/main" id="{83263810-652A-0583-7F0C-4E4931ACD942}"/>
              </a:ext>
            </a:extLst>
          </p:cNvPr>
          <p:cNvPicPr>
            <a:picLocks noChangeAspect="1"/>
          </p:cNvPicPr>
          <p:nvPr/>
        </p:nvPicPr>
        <p:blipFill>
          <a:blip r:embed="rId3"/>
          <a:stretch>
            <a:fillRect/>
          </a:stretch>
        </p:blipFill>
        <p:spPr>
          <a:xfrm>
            <a:off x="7680007" y="2447644"/>
            <a:ext cx="4425967" cy="3881437"/>
          </a:xfrm>
          <a:prstGeom prst="rect">
            <a:avLst/>
          </a:prstGeom>
          <a:ln>
            <a:solidFill>
              <a:srgbClr val="C00000"/>
            </a:solidFill>
          </a:ln>
        </p:spPr>
      </p:pic>
      <p:pic>
        <p:nvPicPr>
          <p:cNvPr id="16" name="Picture 15">
            <a:extLst>
              <a:ext uri="{FF2B5EF4-FFF2-40B4-BE49-F238E27FC236}">
                <a16:creationId xmlns:a16="http://schemas.microsoft.com/office/drawing/2014/main" id="{736ECE92-B3F6-4C2E-3E84-0C686EB4108C}"/>
              </a:ext>
            </a:extLst>
          </p:cNvPr>
          <p:cNvPicPr>
            <a:picLocks noChangeAspect="1"/>
          </p:cNvPicPr>
          <p:nvPr/>
        </p:nvPicPr>
        <p:blipFill>
          <a:blip r:embed="rId4"/>
          <a:stretch>
            <a:fillRect/>
          </a:stretch>
        </p:blipFill>
        <p:spPr>
          <a:xfrm>
            <a:off x="6678263" y="2852498"/>
            <a:ext cx="597460" cy="548688"/>
          </a:xfrm>
          <a:prstGeom prst="rect">
            <a:avLst/>
          </a:prstGeom>
        </p:spPr>
      </p:pic>
      <p:cxnSp>
        <p:nvCxnSpPr>
          <p:cNvPr id="18" name="Straight Arrow Connector 17">
            <a:extLst>
              <a:ext uri="{FF2B5EF4-FFF2-40B4-BE49-F238E27FC236}">
                <a16:creationId xmlns:a16="http://schemas.microsoft.com/office/drawing/2014/main" id="{01733A59-C9A0-CF7F-146C-F378925885A8}"/>
              </a:ext>
            </a:extLst>
          </p:cNvPr>
          <p:cNvCxnSpPr/>
          <p:nvPr/>
        </p:nvCxnSpPr>
        <p:spPr>
          <a:xfrm>
            <a:off x="7098452" y="3126842"/>
            <a:ext cx="55740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5407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2CC5-5863-8BBF-7159-80BB228864D2}"/>
              </a:ext>
            </a:extLst>
          </p:cNvPr>
          <p:cNvSpPr>
            <a:spLocks noGrp="1"/>
          </p:cNvSpPr>
          <p:nvPr>
            <p:ph type="title"/>
          </p:nvPr>
        </p:nvSpPr>
        <p:spPr>
          <a:xfrm>
            <a:off x="672829" y="277576"/>
            <a:ext cx="10515600" cy="1690053"/>
          </a:xfrm>
        </p:spPr>
        <p:txBody>
          <a:bodyPr>
            <a:normAutofit/>
          </a:bodyPr>
          <a:lstStyle/>
          <a:p>
            <a:r>
              <a:rPr lang="en-US" sz="2800" b="1" dirty="0">
                <a:latin typeface="+mn-lt"/>
              </a:rPr>
              <a:t>View Team Leader </a:t>
            </a:r>
            <a:br>
              <a:rPr lang="en-US" sz="2000" b="1" dirty="0">
                <a:latin typeface="+mn-lt"/>
              </a:rPr>
            </a:br>
            <a:br>
              <a:rPr lang="en-US" sz="2000" b="1" dirty="0">
                <a:latin typeface="+mn-lt"/>
              </a:rPr>
            </a:br>
            <a:r>
              <a:rPr lang="en-US" sz="2200" b="0" i="0" dirty="0">
                <a:solidFill>
                  <a:srgbClr val="374151"/>
                </a:solidFill>
                <a:effectLst/>
                <a:latin typeface="+mn-lt"/>
              </a:rPr>
              <a:t>Additionally, </a:t>
            </a:r>
            <a:r>
              <a:rPr lang="en-US" sz="2000" b="0" i="0" dirty="0">
                <a:solidFill>
                  <a:srgbClr val="374151"/>
                </a:solidFill>
                <a:effectLst/>
                <a:latin typeface="+mn-lt"/>
              </a:rPr>
              <a:t>the</a:t>
            </a:r>
            <a:r>
              <a:rPr lang="en-US" sz="2200" b="0" i="0" dirty="0">
                <a:solidFill>
                  <a:srgbClr val="374151"/>
                </a:solidFill>
                <a:effectLst/>
                <a:latin typeface="+mn-lt"/>
              </a:rPr>
              <a:t> Admin has the capability to view, edit, and revoke permissions for Team Leaders.</a:t>
            </a:r>
            <a:endParaRPr lang="en-US" sz="2200" dirty="0">
              <a:latin typeface="+mn-lt"/>
            </a:endParaRPr>
          </a:p>
        </p:txBody>
      </p:sp>
      <p:pic>
        <p:nvPicPr>
          <p:cNvPr id="5" name="Content Placeholder 4">
            <a:extLst>
              <a:ext uri="{FF2B5EF4-FFF2-40B4-BE49-F238E27FC236}">
                <a16:creationId xmlns:a16="http://schemas.microsoft.com/office/drawing/2014/main" id="{A186A55D-D53D-19DC-BDAF-DB0E7C29A52C}"/>
              </a:ext>
            </a:extLst>
          </p:cNvPr>
          <p:cNvPicPr>
            <a:picLocks noGrp="1" noChangeAspect="1"/>
          </p:cNvPicPr>
          <p:nvPr>
            <p:ph idx="1"/>
          </p:nvPr>
        </p:nvPicPr>
        <p:blipFill>
          <a:blip r:embed="rId2"/>
          <a:stretch>
            <a:fillRect/>
          </a:stretch>
        </p:blipFill>
        <p:spPr>
          <a:xfrm>
            <a:off x="672829" y="2520484"/>
            <a:ext cx="10515600" cy="3073081"/>
          </a:xfrm>
          <a:ln>
            <a:solidFill>
              <a:srgbClr val="C00000"/>
            </a:solidFill>
          </a:ln>
        </p:spPr>
      </p:pic>
    </p:spTree>
    <p:extLst>
      <p:ext uri="{BB962C8B-B14F-4D97-AF65-F5344CB8AC3E}">
        <p14:creationId xmlns:p14="http://schemas.microsoft.com/office/powerpoint/2010/main" val="1062844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9541A1-51C6-3DD2-D47D-5AF3D6FBEAF4}"/>
              </a:ext>
            </a:extLst>
          </p:cNvPr>
          <p:cNvSpPr>
            <a:spLocks noGrp="1"/>
          </p:cNvSpPr>
          <p:nvPr>
            <p:ph type="body" idx="1"/>
          </p:nvPr>
        </p:nvSpPr>
        <p:spPr>
          <a:xfrm>
            <a:off x="357312" y="231958"/>
            <a:ext cx="11228331" cy="1102659"/>
          </a:xfrm>
        </p:spPr>
        <p:txBody>
          <a:bodyPr>
            <a:noAutofit/>
          </a:bodyPr>
          <a:lstStyle/>
          <a:p>
            <a:r>
              <a:rPr lang="en-US" sz="2800" b="1" i="0" dirty="0">
                <a:solidFill>
                  <a:srgbClr val="374151"/>
                </a:solidFill>
                <a:effectLst/>
              </a:rPr>
              <a:t>Team Leader </a:t>
            </a:r>
          </a:p>
          <a:p>
            <a:r>
              <a:rPr lang="en-US" sz="2000" b="0" i="0" dirty="0">
                <a:solidFill>
                  <a:srgbClr val="374151"/>
                </a:solidFill>
                <a:effectLst/>
              </a:rPr>
              <a:t>This link directs admin to the  team leader profile page, where admin has the authority to both view and edit particular  information profiles and delete the Team Leader </a:t>
            </a:r>
            <a:endParaRPr lang="en-US" sz="2000" dirty="0">
              <a:solidFill>
                <a:srgbClr val="374151"/>
              </a:solidFill>
            </a:endParaRPr>
          </a:p>
        </p:txBody>
      </p:sp>
      <p:pic>
        <p:nvPicPr>
          <p:cNvPr id="5" name="Picture 4">
            <a:extLst>
              <a:ext uri="{FF2B5EF4-FFF2-40B4-BE49-F238E27FC236}">
                <a16:creationId xmlns:a16="http://schemas.microsoft.com/office/drawing/2014/main" id="{3BD8F0D9-423A-A40E-BB6D-C4047D5AE0CC}"/>
              </a:ext>
            </a:extLst>
          </p:cNvPr>
          <p:cNvPicPr>
            <a:picLocks noChangeAspect="1"/>
          </p:cNvPicPr>
          <p:nvPr/>
        </p:nvPicPr>
        <p:blipFill>
          <a:blip r:embed="rId2"/>
          <a:stretch>
            <a:fillRect/>
          </a:stretch>
        </p:blipFill>
        <p:spPr>
          <a:xfrm>
            <a:off x="566232" y="1458601"/>
            <a:ext cx="11228330" cy="1817871"/>
          </a:xfrm>
          <a:prstGeom prst="rect">
            <a:avLst/>
          </a:prstGeom>
          <a:ln>
            <a:solidFill>
              <a:srgbClr val="C00000"/>
            </a:solidFill>
          </a:ln>
        </p:spPr>
      </p:pic>
      <p:sp>
        <p:nvSpPr>
          <p:cNvPr id="6" name="Oval 5">
            <a:extLst>
              <a:ext uri="{FF2B5EF4-FFF2-40B4-BE49-F238E27FC236}">
                <a16:creationId xmlns:a16="http://schemas.microsoft.com/office/drawing/2014/main" id="{127FE77D-059B-4D3F-06E9-D71F86AFBA00}"/>
              </a:ext>
            </a:extLst>
          </p:cNvPr>
          <p:cNvSpPr/>
          <p:nvPr/>
        </p:nvSpPr>
        <p:spPr>
          <a:xfrm>
            <a:off x="443888" y="1697659"/>
            <a:ext cx="1685365" cy="11026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0261818-41F8-BD19-9B28-8B7111F0640C}"/>
              </a:ext>
            </a:extLst>
          </p:cNvPr>
          <p:cNvSpPr/>
          <p:nvPr/>
        </p:nvSpPr>
        <p:spPr>
          <a:xfrm>
            <a:off x="10658475" y="1771650"/>
            <a:ext cx="660410" cy="103569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4921BA-C0E3-E177-69B5-4866C47E23D9}"/>
              </a:ext>
            </a:extLst>
          </p:cNvPr>
          <p:cNvPicPr>
            <a:picLocks noChangeAspect="1"/>
          </p:cNvPicPr>
          <p:nvPr/>
        </p:nvPicPr>
        <p:blipFill>
          <a:blip r:embed="rId3"/>
          <a:stretch>
            <a:fillRect/>
          </a:stretch>
        </p:blipFill>
        <p:spPr>
          <a:xfrm>
            <a:off x="566233" y="3471772"/>
            <a:ext cx="11228329" cy="3308408"/>
          </a:xfrm>
          <a:prstGeom prst="rect">
            <a:avLst/>
          </a:prstGeom>
          <a:ln>
            <a:solidFill>
              <a:srgbClr val="C00000"/>
            </a:solidFill>
          </a:ln>
        </p:spPr>
      </p:pic>
      <p:pic>
        <p:nvPicPr>
          <p:cNvPr id="13" name="Picture 12">
            <a:extLst>
              <a:ext uri="{FF2B5EF4-FFF2-40B4-BE49-F238E27FC236}">
                <a16:creationId xmlns:a16="http://schemas.microsoft.com/office/drawing/2014/main" id="{DEE10FE0-6DB8-2EC7-6075-E095A3D65696}"/>
              </a:ext>
            </a:extLst>
          </p:cNvPr>
          <p:cNvPicPr>
            <a:picLocks noChangeAspect="1"/>
          </p:cNvPicPr>
          <p:nvPr/>
        </p:nvPicPr>
        <p:blipFill>
          <a:blip r:embed="rId4"/>
          <a:stretch>
            <a:fillRect/>
          </a:stretch>
        </p:blipFill>
        <p:spPr>
          <a:xfrm>
            <a:off x="5470100" y="3471771"/>
            <a:ext cx="1694835" cy="768163"/>
          </a:xfrm>
          <a:prstGeom prst="rect">
            <a:avLst/>
          </a:prstGeom>
        </p:spPr>
      </p:pic>
      <p:pic>
        <p:nvPicPr>
          <p:cNvPr id="15" name="Picture 14">
            <a:extLst>
              <a:ext uri="{FF2B5EF4-FFF2-40B4-BE49-F238E27FC236}">
                <a16:creationId xmlns:a16="http://schemas.microsoft.com/office/drawing/2014/main" id="{FCF26A39-BC30-D6ED-299B-400A77E964AF}"/>
              </a:ext>
            </a:extLst>
          </p:cNvPr>
          <p:cNvPicPr>
            <a:picLocks noChangeAspect="1"/>
          </p:cNvPicPr>
          <p:nvPr/>
        </p:nvPicPr>
        <p:blipFill>
          <a:blip r:embed="rId5"/>
          <a:stretch>
            <a:fillRect/>
          </a:stretch>
        </p:blipFill>
        <p:spPr>
          <a:xfrm>
            <a:off x="1858829" y="4887164"/>
            <a:ext cx="1085182" cy="438950"/>
          </a:xfrm>
          <a:prstGeom prst="rect">
            <a:avLst/>
          </a:prstGeom>
        </p:spPr>
      </p:pic>
      <p:cxnSp>
        <p:nvCxnSpPr>
          <p:cNvPr id="17" name="Straight Arrow Connector 16">
            <a:extLst>
              <a:ext uri="{FF2B5EF4-FFF2-40B4-BE49-F238E27FC236}">
                <a16:creationId xmlns:a16="http://schemas.microsoft.com/office/drawing/2014/main" id="{34F7E1BC-C900-11D8-7059-7CFC7CBF0557}"/>
              </a:ext>
            </a:extLst>
          </p:cNvPr>
          <p:cNvCxnSpPr/>
          <p:nvPr/>
        </p:nvCxnSpPr>
        <p:spPr>
          <a:xfrm>
            <a:off x="1327066" y="3108199"/>
            <a:ext cx="0" cy="3635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0381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0850-F134-9981-8926-7686C9D5BBBD}"/>
              </a:ext>
            </a:extLst>
          </p:cNvPr>
          <p:cNvSpPr>
            <a:spLocks noGrp="1"/>
          </p:cNvSpPr>
          <p:nvPr>
            <p:ph type="title"/>
          </p:nvPr>
        </p:nvSpPr>
        <p:spPr>
          <a:xfrm>
            <a:off x="605616" y="267191"/>
            <a:ext cx="11191937" cy="802404"/>
          </a:xfrm>
          <a:ln>
            <a:solidFill>
              <a:srgbClr val="C00000"/>
            </a:solidFill>
          </a:ln>
        </p:spPr>
        <p:txBody>
          <a:bodyPr>
            <a:normAutofit/>
          </a:bodyPr>
          <a:lstStyle/>
          <a:p>
            <a:r>
              <a:rPr lang="en-US" sz="2000" dirty="0">
                <a:solidFill>
                  <a:srgbClr val="374151"/>
                </a:solidFill>
                <a:latin typeface="+mn-lt"/>
              </a:rPr>
              <a:t>Admin</a:t>
            </a:r>
            <a:r>
              <a:rPr lang="en-US" sz="2000" b="0" i="0" dirty="0">
                <a:solidFill>
                  <a:srgbClr val="374151"/>
                </a:solidFill>
                <a:effectLst/>
                <a:latin typeface="+mn-lt"/>
              </a:rPr>
              <a:t> should be able to edit and update their Additional information, and also send direct message from this page.</a:t>
            </a:r>
            <a:endParaRPr lang="en-US" sz="2000" dirty="0">
              <a:latin typeface="+mn-lt"/>
            </a:endParaRPr>
          </a:p>
        </p:txBody>
      </p:sp>
      <p:pic>
        <p:nvPicPr>
          <p:cNvPr id="9" name="Content Placeholder 8">
            <a:extLst>
              <a:ext uri="{FF2B5EF4-FFF2-40B4-BE49-F238E27FC236}">
                <a16:creationId xmlns:a16="http://schemas.microsoft.com/office/drawing/2014/main" id="{CE5D27B6-FB35-3B38-5E5B-F3A3BAF3DD37}"/>
              </a:ext>
            </a:extLst>
          </p:cNvPr>
          <p:cNvPicPr>
            <a:picLocks noGrp="1" noChangeAspect="1"/>
          </p:cNvPicPr>
          <p:nvPr>
            <p:ph sz="half" idx="1"/>
          </p:nvPr>
        </p:nvPicPr>
        <p:blipFill>
          <a:blip r:embed="rId2"/>
          <a:stretch>
            <a:fillRect/>
          </a:stretch>
        </p:blipFill>
        <p:spPr>
          <a:xfrm>
            <a:off x="5441503" y="2692319"/>
            <a:ext cx="5181600" cy="2332199"/>
          </a:xfrm>
          <a:ln>
            <a:solidFill>
              <a:srgbClr val="C00000"/>
            </a:solidFill>
          </a:ln>
        </p:spPr>
      </p:pic>
      <p:pic>
        <p:nvPicPr>
          <p:cNvPr id="10" name="Content Placeholder 9">
            <a:extLst>
              <a:ext uri="{FF2B5EF4-FFF2-40B4-BE49-F238E27FC236}">
                <a16:creationId xmlns:a16="http://schemas.microsoft.com/office/drawing/2014/main" id="{1B2BCEE8-1E3A-EF48-B762-ABF69FD8DA81}"/>
              </a:ext>
            </a:extLst>
          </p:cNvPr>
          <p:cNvPicPr>
            <a:picLocks noGrp="1" noChangeAspect="1"/>
          </p:cNvPicPr>
          <p:nvPr>
            <p:ph sz="half" idx="2"/>
          </p:nvPr>
        </p:nvPicPr>
        <p:blipFill>
          <a:blip r:embed="rId3"/>
          <a:stretch>
            <a:fillRect/>
          </a:stretch>
        </p:blipFill>
        <p:spPr>
          <a:xfrm>
            <a:off x="539572" y="2177370"/>
            <a:ext cx="4620746" cy="4273177"/>
          </a:xfrm>
          <a:prstGeom prst="rect">
            <a:avLst/>
          </a:prstGeom>
          <a:ln>
            <a:solidFill>
              <a:srgbClr val="C00000"/>
            </a:solidFill>
          </a:ln>
        </p:spPr>
      </p:pic>
      <p:pic>
        <p:nvPicPr>
          <p:cNvPr id="4" name="Picture 3">
            <a:extLst>
              <a:ext uri="{FF2B5EF4-FFF2-40B4-BE49-F238E27FC236}">
                <a16:creationId xmlns:a16="http://schemas.microsoft.com/office/drawing/2014/main" id="{79B77BF5-670F-44D8-FE60-3BEC8E6B54D3}"/>
              </a:ext>
            </a:extLst>
          </p:cNvPr>
          <p:cNvPicPr>
            <a:picLocks noChangeAspect="1"/>
          </p:cNvPicPr>
          <p:nvPr/>
        </p:nvPicPr>
        <p:blipFill>
          <a:blip r:embed="rId4"/>
          <a:stretch>
            <a:fillRect/>
          </a:stretch>
        </p:blipFill>
        <p:spPr>
          <a:xfrm>
            <a:off x="10206420" y="1125502"/>
            <a:ext cx="1912470" cy="1439056"/>
          </a:xfrm>
          <a:prstGeom prst="rect">
            <a:avLst/>
          </a:prstGeom>
        </p:spPr>
      </p:pic>
      <p:sp>
        <p:nvSpPr>
          <p:cNvPr id="5" name="Rectangle 4">
            <a:extLst>
              <a:ext uri="{FF2B5EF4-FFF2-40B4-BE49-F238E27FC236}">
                <a16:creationId xmlns:a16="http://schemas.microsoft.com/office/drawing/2014/main" id="{C3A2893A-FDAA-F300-815A-E8FCE10E1FC2}"/>
              </a:ext>
            </a:extLst>
          </p:cNvPr>
          <p:cNvSpPr/>
          <p:nvPr/>
        </p:nvSpPr>
        <p:spPr>
          <a:xfrm>
            <a:off x="10623104" y="2133600"/>
            <a:ext cx="943266" cy="40971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62453ECD-B330-7ACD-90C4-2456D3414B94}"/>
              </a:ext>
            </a:extLst>
          </p:cNvPr>
          <p:cNvCxnSpPr>
            <a:cxnSpLocks/>
          </p:cNvCxnSpPr>
          <p:nvPr/>
        </p:nvCxnSpPr>
        <p:spPr>
          <a:xfrm rot="5400000">
            <a:off x="10229006" y="2918579"/>
            <a:ext cx="1490534" cy="740005"/>
          </a:xfrm>
          <a:prstGeom prst="bentConnector3">
            <a:avLst>
              <a:gd name="adj1" fmla="val 99845"/>
            </a:avLst>
          </a:prstGeom>
          <a:ln>
            <a:tailEnd type="triangle"/>
          </a:ln>
        </p:spPr>
        <p:style>
          <a:lnRef idx="3">
            <a:schemeClr val="accent1"/>
          </a:lnRef>
          <a:fillRef idx="0">
            <a:schemeClr val="accent1"/>
          </a:fillRef>
          <a:effectRef idx="2">
            <a:schemeClr val="accent1"/>
          </a:effectRef>
          <a:fontRef idx="minor">
            <a:schemeClr val="tx1"/>
          </a:fontRef>
        </p:style>
      </p:cxnSp>
      <p:pic>
        <p:nvPicPr>
          <p:cNvPr id="22" name="Picture 21">
            <a:extLst>
              <a:ext uri="{FF2B5EF4-FFF2-40B4-BE49-F238E27FC236}">
                <a16:creationId xmlns:a16="http://schemas.microsoft.com/office/drawing/2014/main" id="{1132A9DD-80D7-E96A-4973-ED087745E59B}"/>
              </a:ext>
            </a:extLst>
          </p:cNvPr>
          <p:cNvPicPr>
            <a:picLocks noChangeAspect="1"/>
          </p:cNvPicPr>
          <p:nvPr/>
        </p:nvPicPr>
        <p:blipFill>
          <a:blip r:embed="rId5"/>
          <a:stretch>
            <a:fillRect/>
          </a:stretch>
        </p:blipFill>
        <p:spPr>
          <a:xfrm>
            <a:off x="605616" y="1319801"/>
            <a:ext cx="4138019" cy="609653"/>
          </a:xfrm>
          <a:prstGeom prst="rect">
            <a:avLst/>
          </a:prstGeom>
          <a:noFill/>
          <a:ln>
            <a:solidFill>
              <a:srgbClr val="C00000"/>
            </a:solidFill>
          </a:ln>
        </p:spPr>
      </p:pic>
      <p:sp>
        <p:nvSpPr>
          <p:cNvPr id="25" name="Oval 24">
            <a:extLst>
              <a:ext uri="{FF2B5EF4-FFF2-40B4-BE49-F238E27FC236}">
                <a16:creationId xmlns:a16="http://schemas.microsoft.com/office/drawing/2014/main" id="{FEC825E2-8314-FAB6-9CA1-24575A58C768}"/>
              </a:ext>
            </a:extLst>
          </p:cNvPr>
          <p:cNvSpPr/>
          <p:nvPr/>
        </p:nvSpPr>
        <p:spPr>
          <a:xfrm>
            <a:off x="1728378" y="1251008"/>
            <a:ext cx="2071991" cy="802404"/>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A1522165-C31C-F14A-670E-16096B697918}"/>
              </a:ext>
            </a:extLst>
          </p:cNvPr>
          <p:cNvCxnSpPr/>
          <p:nvPr/>
        </p:nvCxnSpPr>
        <p:spPr>
          <a:xfrm>
            <a:off x="2674625" y="1917224"/>
            <a:ext cx="0" cy="3085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722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1D84-2D54-AD57-BCEB-E1AF47DDB55C}"/>
              </a:ext>
            </a:extLst>
          </p:cNvPr>
          <p:cNvSpPr>
            <a:spLocks noGrp="1"/>
          </p:cNvSpPr>
          <p:nvPr>
            <p:ph type="title"/>
          </p:nvPr>
        </p:nvSpPr>
        <p:spPr>
          <a:xfrm>
            <a:off x="280071" y="193808"/>
            <a:ext cx="8768324" cy="426702"/>
          </a:xfrm>
        </p:spPr>
        <p:txBody>
          <a:bodyPr>
            <a:noAutofit/>
          </a:bodyPr>
          <a:lstStyle/>
          <a:p>
            <a:r>
              <a:rPr lang="en-US" sz="2800" b="1" i="0" dirty="0">
                <a:effectLst/>
                <a:latin typeface="+mn-lt"/>
              </a:rPr>
              <a:t>Backend Data Structure</a:t>
            </a:r>
            <a:endParaRPr lang="en-US" sz="2800" dirty="0">
              <a:latin typeface="+mn-lt"/>
            </a:endParaRPr>
          </a:p>
        </p:txBody>
      </p:sp>
      <p:sp>
        <p:nvSpPr>
          <p:cNvPr id="6" name="Rectangle 5">
            <a:extLst>
              <a:ext uri="{FF2B5EF4-FFF2-40B4-BE49-F238E27FC236}">
                <a16:creationId xmlns:a16="http://schemas.microsoft.com/office/drawing/2014/main" id="{08869AB2-2940-18BA-4655-62039D3333F4}"/>
              </a:ext>
            </a:extLst>
          </p:cNvPr>
          <p:cNvSpPr/>
          <p:nvPr/>
        </p:nvSpPr>
        <p:spPr>
          <a:xfrm>
            <a:off x="367646" y="4734474"/>
            <a:ext cx="3469063" cy="19297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2000" dirty="0" err="1"/>
              <a:t>EmployeeProfile</a:t>
            </a:r>
            <a:endParaRPr lang="en-US" sz="2000" dirty="0"/>
          </a:p>
          <a:p>
            <a:pPr marL="342900" indent="-342900">
              <a:buFont typeface="+mj-lt"/>
              <a:buAutoNum type="arabicPeriod"/>
            </a:pPr>
            <a:r>
              <a:rPr lang="en-US" sz="2000" dirty="0" err="1"/>
              <a:t>EmployeeProjectDetails</a:t>
            </a:r>
            <a:endParaRPr lang="en-US" sz="2000" dirty="0"/>
          </a:p>
          <a:p>
            <a:pPr marL="342900" indent="-342900">
              <a:buFont typeface="+mj-lt"/>
              <a:buAutoNum type="arabicPeriod"/>
            </a:pPr>
            <a:r>
              <a:rPr lang="en-US" sz="2000" dirty="0" err="1"/>
              <a:t>EmployeeProjectTasks</a:t>
            </a:r>
            <a:endParaRPr lang="en-US" sz="2000" dirty="0"/>
          </a:p>
          <a:p>
            <a:pPr marL="342900" indent="-342900">
              <a:buFont typeface="+mj-lt"/>
              <a:buAutoNum type="arabicPeriod"/>
            </a:pPr>
            <a:r>
              <a:rPr lang="en-US" sz="2000" dirty="0" err="1"/>
              <a:t>EmpProjectProgressStatus</a:t>
            </a:r>
            <a:endParaRPr lang="en-US" sz="2000" dirty="0"/>
          </a:p>
          <a:p>
            <a:pPr marL="342900" indent="-342900">
              <a:buFont typeface="+mj-lt"/>
              <a:buAutoNum type="arabicPeriod"/>
            </a:pPr>
            <a:r>
              <a:rPr lang="en-US" sz="2000" dirty="0" err="1"/>
              <a:t>EmpSendMsgDetails</a:t>
            </a:r>
            <a:endParaRPr lang="en-US" sz="2000" dirty="0"/>
          </a:p>
          <a:p>
            <a:pPr algn="ctr"/>
            <a:endParaRPr lang="en-US" dirty="0"/>
          </a:p>
        </p:txBody>
      </p:sp>
      <p:sp>
        <p:nvSpPr>
          <p:cNvPr id="18" name="TextBox 17">
            <a:extLst>
              <a:ext uri="{FF2B5EF4-FFF2-40B4-BE49-F238E27FC236}">
                <a16:creationId xmlns:a16="http://schemas.microsoft.com/office/drawing/2014/main" id="{42701898-4BF0-A84B-8B99-54ACCC92832E}"/>
              </a:ext>
            </a:extLst>
          </p:cNvPr>
          <p:cNvSpPr txBox="1"/>
          <p:nvPr/>
        </p:nvSpPr>
        <p:spPr>
          <a:xfrm>
            <a:off x="280072" y="874453"/>
            <a:ext cx="4701503" cy="3785652"/>
          </a:xfrm>
          <a:prstGeom prst="rect">
            <a:avLst/>
          </a:prstGeom>
          <a:noFill/>
        </p:spPr>
        <p:txBody>
          <a:bodyPr wrap="square">
            <a:spAutoFit/>
          </a:bodyPr>
          <a:lstStyle/>
          <a:p>
            <a:r>
              <a:rPr lang="en-US" sz="2000" b="0" i="0" dirty="0">
                <a:solidFill>
                  <a:srgbClr val="374151"/>
                </a:solidFill>
                <a:effectLst/>
                <a:latin typeface="Söhne"/>
              </a:rPr>
              <a:t>"I've incorporated Firebase services into my project for backend development.</a:t>
            </a:r>
          </a:p>
          <a:p>
            <a:endParaRPr lang="en-US" sz="2000" dirty="0"/>
          </a:p>
          <a:p>
            <a:r>
              <a:rPr lang="en-US" sz="2000" dirty="0">
                <a:solidFill>
                  <a:schemeClr val="accent1"/>
                </a:solidFill>
              </a:rPr>
              <a:t>Firebase Authentication: </a:t>
            </a:r>
            <a:r>
              <a:rPr lang="en-US" sz="2000" dirty="0"/>
              <a:t>This handles user login and ensures only authorized users can access this application.</a:t>
            </a:r>
          </a:p>
          <a:p>
            <a:endParaRPr lang="en-US" sz="2000" dirty="0"/>
          </a:p>
          <a:p>
            <a:r>
              <a:rPr lang="en-US" sz="2000" dirty="0">
                <a:solidFill>
                  <a:schemeClr val="accent1"/>
                </a:solidFill>
              </a:rPr>
              <a:t>Firebase Database: </a:t>
            </a:r>
            <a:r>
              <a:rPr lang="en-US" sz="2000" dirty="0"/>
              <a:t>It's for organizing project  and storing data neatly.</a:t>
            </a:r>
          </a:p>
          <a:p>
            <a:endParaRPr lang="en-US" sz="2000" dirty="0"/>
          </a:p>
          <a:p>
            <a:r>
              <a:rPr lang="en-US" sz="2000" dirty="0">
                <a:solidFill>
                  <a:schemeClr val="accent1"/>
                </a:solidFill>
              </a:rPr>
              <a:t>Firebase Storage</a:t>
            </a:r>
            <a:r>
              <a:rPr lang="en-US" sz="2000" dirty="0"/>
              <a:t>: It’s for storing images and files. </a:t>
            </a:r>
          </a:p>
        </p:txBody>
      </p:sp>
      <p:cxnSp>
        <p:nvCxnSpPr>
          <p:cNvPr id="20" name="Connector: Elbow 19">
            <a:extLst>
              <a:ext uri="{FF2B5EF4-FFF2-40B4-BE49-F238E27FC236}">
                <a16:creationId xmlns:a16="http://schemas.microsoft.com/office/drawing/2014/main" id="{4DCC182D-DF7C-51F8-4022-5E7E57E21017}"/>
              </a:ext>
            </a:extLst>
          </p:cNvPr>
          <p:cNvCxnSpPr>
            <a:cxnSpLocks/>
          </p:cNvCxnSpPr>
          <p:nvPr/>
        </p:nvCxnSpPr>
        <p:spPr>
          <a:xfrm rot="10800000" flipV="1">
            <a:off x="3836712" y="3171825"/>
            <a:ext cx="2488955" cy="1828192"/>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pic>
        <p:nvPicPr>
          <p:cNvPr id="33" name="Picture 32">
            <a:extLst>
              <a:ext uri="{FF2B5EF4-FFF2-40B4-BE49-F238E27FC236}">
                <a16:creationId xmlns:a16="http://schemas.microsoft.com/office/drawing/2014/main" id="{0824018B-5ACA-A178-0726-EB2D2061B071}"/>
              </a:ext>
            </a:extLst>
          </p:cNvPr>
          <p:cNvPicPr>
            <a:picLocks noChangeAspect="1"/>
          </p:cNvPicPr>
          <p:nvPr/>
        </p:nvPicPr>
        <p:blipFill>
          <a:blip r:embed="rId2"/>
          <a:stretch>
            <a:fillRect/>
          </a:stretch>
        </p:blipFill>
        <p:spPr>
          <a:xfrm>
            <a:off x="6325666" y="333374"/>
            <a:ext cx="5675834" cy="6419851"/>
          </a:xfrm>
          <a:prstGeom prst="rect">
            <a:avLst/>
          </a:prstGeom>
        </p:spPr>
      </p:pic>
    </p:spTree>
    <p:extLst>
      <p:ext uri="{BB962C8B-B14F-4D97-AF65-F5344CB8AC3E}">
        <p14:creationId xmlns:p14="http://schemas.microsoft.com/office/powerpoint/2010/main" val="768051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06A-6AD6-4083-A4E8-37147C07039D}"/>
              </a:ext>
            </a:extLst>
          </p:cNvPr>
          <p:cNvSpPr>
            <a:spLocks noGrp="1"/>
          </p:cNvSpPr>
          <p:nvPr>
            <p:ph type="title"/>
          </p:nvPr>
        </p:nvSpPr>
        <p:spPr>
          <a:xfrm>
            <a:off x="408562" y="501957"/>
            <a:ext cx="11423574" cy="1320798"/>
          </a:xfrm>
        </p:spPr>
        <p:txBody>
          <a:bodyPr>
            <a:normAutofit fontScale="90000"/>
          </a:bodyPr>
          <a:lstStyle/>
          <a:p>
            <a:r>
              <a:rPr lang="en-US" sz="3100" b="1" dirty="0">
                <a:solidFill>
                  <a:srgbClr val="374151"/>
                </a:solidFill>
                <a:latin typeface="+mn-lt"/>
              </a:rPr>
              <a:t>Create Project </a:t>
            </a:r>
            <a:br>
              <a:rPr lang="en-US" sz="3100" b="1" u="sng" dirty="0">
                <a:solidFill>
                  <a:srgbClr val="374151"/>
                </a:solidFill>
                <a:latin typeface="+mn-lt"/>
              </a:rPr>
            </a:br>
            <a:br>
              <a:rPr lang="en-US" sz="2800" dirty="0">
                <a:solidFill>
                  <a:srgbClr val="374151"/>
                </a:solidFill>
                <a:latin typeface="Söhne"/>
              </a:rPr>
            </a:br>
            <a:r>
              <a:rPr lang="en-US" sz="2200" b="0" i="0" dirty="0">
                <a:solidFill>
                  <a:srgbClr val="374151"/>
                </a:solidFill>
                <a:effectLst/>
                <a:latin typeface="Söhne"/>
              </a:rPr>
              <a:t>With the Admin role, Admin have the authority to initiate new projects effortlessly. This includes specifying project details such as the title, client information, project description, and expected delivery date. Additionally, Admin can conveniently upload project files and assign a Team Leader to oversee and manage the project's successful execution."</a:t>
            </a:r>
            <a:endParaRPr lang="en-US" sz="2200" dirty="0"/>
          </a:p>
        </p:txBody>
      </p:sp>
      <p:pic>
        <p:nvPicPr>
          <p:cNvPr id="5" name="Content Placeholder 4">
            <a:extLst>
              <a:ext uri="{FF2B5EF4-FFF2-40B4-BE49-F238E27FC236}">
                <a16:creationId xmlns:a16="http://schemas.microsoft.com/office/drawing/2014/main" id="{7CAF238F-2A84-B1ED-50C0-382E115F29C5}"/>
              </a:ext>
            </a:extLst>
          </p:cNvPr>
          <p:cNvPicPr>
            <a:picLocks noGrp="1" noChangeAspect="1"/>
          </p:cNvPicPr>
          <p:nvPr>
            <p:ph idx="1"/>
          </p:nvPr>
        </p:nvPicPr>
        <p:blipFill>
          <a:blip r:embed="rId2"/>
          <a:stretch>
            <a:fillRect/>
          </a:stretch>
        </p:blipFill>
        <p:spPr>
          <a:xfrm>
            <a:off x="515566" y="2130425"/>
            <a:ext cx="6370335" cy="4351338"/>
          </a:xfrm>
          <a:ln>
            <a:solidFill>
              <a:srgbClr val="C00000"/>
            </a:solidFill>
          </a:ln>
        </p:spPr>
      </p:pic>
      <p:pic>
        <p:nvPicPr>
          <p:cNvPr id="7" name="Picture 6">
            <a:extLst>
              <a:ext uri="{FF2B5EF4-FFF2-40B4-BE49-F238E27FC236}">
                <a16:creationId xmlns:a16="http://schemas.microsoft.com/office/drawing/2014/main" id="{6710AD5D-2C19-1A13-7283-9832158B3D6F}"/>
              </a:ext>
            </a:extLst>
          </p:cNvPr>
          <p:cNvPicPr>
            <a:picLocks noChangeAspect="1"/>
          </p:cNvPicPr>
          <p:nvPr/>
        </p:nvPicPr>
        <p:blipFill>
          <a:blip r:embed="rId3"/>
          <a:stretch>
            <a:fillRect/>
          </a:stretch>
        </p:blipFill>
        <p:spPr>
          <a:xfrm>
            <a:off x="7656014" y="2446644"/>
            <a:ext cx="4176122" cy="3909399"/>
          </a:xfrm>
          <a:prstGeom prst="rect">
            <a:avLst/>
          </a:prstGeom>
          <a:ln>
            <a:solidFill>
              <a:srgbClr val="C00000"/>
            </a:solidFill>
          </a:ln>
        </p:spPr>
      </p:pic>
      <p:sp>
        <p:nvSpPr>
          <p:cNvPr id="8" name="Rectangle 7">
            <a:extLst>
              <a:ext uri="{FF2B5EF4-FFF2-40B4-BE49-F238E27FC236}">
                <a16:creationId xmlns:a16="http://schemas.microsoft.com/office/drawing/2014/main" id="{CAD3614B-612F-DFD0-12A3-63325938667E}"/>
              </a:ext>
            </a:extLst>
          </p:cNvPr>
          <p:cNvSpPr/>
          <p:nvPr/>
        </p:nvSpPr>
        <p:spPr>
          <a:xfrm>
            <a:off x="6096000" y="5372099"/>
            <a:ext cx="381000" cy="48577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2A70417F-F95D-AB7D-B30B-2160DA6FABFC}"/>
              </a:ext>
            </a:extLst>
          </p:cNvPr>
          <p:cNvCxnSpPr/>
          <p:nvPr/>
        </p:nvCxnSpPr>
        <p:spPr>
          <a:xfrm flipV="1">
            <a:off x="6572250" y="4914900"/>
            <a:ext cx="1000125" cy="638175"/>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6074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570A-7F78-1AE1-1175-5AE4988F5633}"/>
              </a:ext>
            </a:extLst>
          </p:cNvPr>
          <p:cNvSpPr>
            <a:spLocks noGrp="1"/>
          </p:cNvSpPr>
          <p:nvPr>
            <p:ph type="title"/>
          </p:nvPr>
        </p:nvSpPr>
        <p:spPr>
          <a:xfrm>
            <a:off x="578722" y="136152"/>
            <a:ext cx="11201474" cy="822071"/>
          </a:xfrm>
        </p:spPr>
        <p:txBody>
          <a:bodyPr>
            <a:normAutofit/>
          </a:bodyPr>
          <a:lstStyle/>
          <a:p>
            <a:r>
              <a:rPr lang="en-US" sz="2800" b="1" i="0" dirty="0">
                <a:effectLst/>
                <a:latin typeface="+mn-lt"/>
              </a:rPr>
              <a:t>List of the project </a:t>
            </a:r>
            <a:endParaRPr lang="en-US" sz="2800" b="1" dirty="0">
              <a:latin typeface="+mn-lt"/>
            </a:endParaRPr>
          </a:p>
        </p:txBody>
      </p:sp>
      <p:pic>
        <p:nvPicPr>
          <p:cNvPr id="5" name="Content Placeholder 4">
            <a:extLst>
              <a:ext uri="{FF2B5EF4-FFF2-40B4-BE49-F238E27FC236}">
                <a16:creationId xmlns:a16="http://schemas.microsoft.com/office/drawing/2014/main" id="{89544B4B-ACF0-8A02-529F-E893521F9C10}"/>
              </a:ext>
            </a:extLst>
          </p:cNvPr>
          <p:cNvPicPr>
            <a:picLocks noGrp="1" noChangeAspect="1"/>
          </p:cNvPicPr>
          <p:nvPr>
            <p:ph idx="1"/>
          </p:nvPr>
        </p:nvPicPr>
        <p:blipFill>
          <a:blip r:embed="rId2"/>
          <a:stretch>
            <a:fillRect/>
          </a:stretch>
        </p:blipFill>
        <p:spPr>
          <a:xfrm>
            <a:off x="579078" y="1438812"/>
            <a:ext cx="8596312" cy="2635764"/>
          </a:xfrm>
          <a:ln>
            <a:solidFill>
              <a:srgbClr val="C00000"/>
            </a:solidFill>
          </a:ln>
        </p:spPr>
      </p:pic>
      <p:sp>
        <p:nvSpPr>
          <p:cNvPr id="6" name="Rectangle 5">
            <a:extLst>
              <a:ext uri="{FF2B5EF4-FFF2-40B4-BE49-F238E27FC236}">
                <a16:creationId xmlns:a16="http://schemas.microsoft.com/office/drawing/2014/main" id="{539DAF70-154C-0B10-EDCC-C4082647D167}"/>
              </a:ext>
            </a:extLst>
          </p:cNvPr>
          <p:cNvSpPr/>
          <p:nvPr/>
        </p:nvSpPr>
        <p:spPr>
          <a:xfrm>
            <a:off x="578722" y="2224725"/>
            <a:ext cx="2366128" cy="13208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C1617D-A003-C1B2-8C61-FAD9544F6790}"/>
              </a:ext>
            </a:extLst>
          </p:cNvPr>
          <p:cNvSpPr/>
          <p:nvPr/>
        </p:nvSpPr>
        <p:spPr>
          <a:xfrm>
            <a:off x="8558835" y="2224725"/>
            <a:ext cx="617226" cy="13208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165390-B49D-59F8-FF03-152B5EE440D7}"/>
              </a:ext>
            </a:extLst>
          </p:cNvPr>
          <p:cNvSpPr/>
          <p:nvPr/>
        </p:nvSpPr>
        <p:spPr>
          <a:xfrm>
            <a:off x="9615340" y="1838227"/>
            <a:ext cx="2450969" cy="2236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Söhne"/>
              </a:rPr>
              <a:t>"Only </a:t>
            </a:r>
            <a:r>
              <a:rPr lang="en-US" sz="2000" b="0" i="0" dirty="0">
                <a:solidFill>
                  <a:schemeClr val="bg1"/>
                </a:solidFill>
                <a:effectLst/>
              </a:rPr>
              <a:t>administrators</a:t>
            </a:r>
            <a:r>
              <a:rPr lang="en-US" b="0" i="0" dirty="0">
                <a:solidFill>
                  <a:schemeClr val="bg1"/>
                </a:solidFill>
                <a:effectLst/>
                <a:latin typeface="Söhne"/>
              </a:rPr>
              <a:t> have the authority to delete projects."</a:t>
            </a:r>
            <a:endParaRPr lang="en-US" dirty="0">
              <a:solidFill>
                <a:schemeClr val="bg1"/>
              </a:solidFill>
            </a:endParaRPr>
          </a:p>
        </p:txBody>
      </p:sp>
      <p:sp>
        <p:nvSpPr>
          <p:cNvPr id="9" name="Rectangle 8">
            <a:extLst>
              <a:ext uri="{FF2B5EF4-FFF2-40B4-BE49-F238E27FC236}">
                <a16:creationId xmlns:a16="http://schemas.microsoft.com/office/drawing/2014/main" id="{760F5A37-5668-CE0D-5135-B20F95E17129}"/>
              </a:ext>
            </a:extLst>
          </p:cNvPr>
          <p:cNvSpPr/>
          <p:nvPr/>
        </p:nvSpPr>
        <p:spPr>
          <a:xfrm>
            <a:off x="471340" y="4242062"/>
            <a:ext cx="3242821" cy="18375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bg1"/>
                </a:solidFill>
                <a:effectLst/>
              </a:rPr>
              <a:t>This link takes  to a specific project summary page where user can find project details, its progress, and the task status of a particular employee.</a:t>
            </a:r>
            <a:endParaRPr lang="en-US" sz="2000" dirty="0">
              <a:solidFill>
                <a:schemeClr val="bg1"/>
              </a:solidFill>
            </a:endParaRPr>
          </a:p>
        </p:txBody>
      </p:sp>
      <p:cxnSp>
        <p:nvCxnSpPr>
          <p:cNvPr id="11" name="Connector: Elbow 10">
            <a:extLst>
              <a:ext uri="{FF2B5EF4-FFF2-40B4-BE49-F238E27FC236}">
                <a16:creationId xmlns:a16="http://schemas.microsoft.com/office/drawing/2014/main" id="{14229A7F-5191-8D44-A4E0-0723B897292E}"/>
              </a:ext>
            </a:extLst>
          </p:cNvPr>
          <p:cNvCxnSpPr>
            <a:stCxn id="7" idx="3"/>
          </p:cNvCxnSpPr>
          <p:nvPr/>
        </p:nvCxnSpPr>
        <p:spPr>
          <a:xfrm flipV="1">
            <a:off x="9176061" y="2795749"/>
            <a:ext cx="439279" cy="8937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4AF4EA00-09DE-6A1D-D12C-5D3A4ECD4FFD}"/>
              </a:ext>
            </a:extLst>
          </p:cNvPr>
          <p:cNvCxnSpPr>
            <a:cxnSpLocks/>
          </p:cNvCxnSpPr>
          <p:nvPr/>
        </p:nvCxnSpPr>
        <p:spPr>
          <a:xfrm>
            <a:off x="1941251" y="3553802"/>
            <a:ext cx="0" cy="6882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8947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0CF7-698F-3C5D-D7FF-F2FA3191ABA2}"/>
              </a:ext>
            </a:extLst>
          </p:cNvPr>
          <p:cNvSpPr>
            <a:spLocks noGrp="1"/>
          </p:cNvSpPr>
          <p:nvPr>
            <p:ph type="title"/>
          </p:nvPr>
        </p:nvSpPr>
        <p:spPr>
          <a:xfrm>
            <a:off x="523876" y="359923"/>
            <a:ext cx="11191874" cy="1128409"/>
          </a:xfrm>
        </p:spPr>
        <p:txBody>
          <a:bodyPr>
            <a:normAutofit fontScale="90000"/>
          </a:bodyPr>
          <a:lstStyle/>
          <a:p>
            <a:r>
              <a:rPr lang="en-US" sz="3100" b="1" dirty="0">
                <a:latin typeface="Calibri (Body)"/>
                <a:cs typeface="Segoe UI" panose="020B0502040204020203" pitchFamily="34" charset="0"/>
              </a:rPr>
              <a:t>Project Summary </a:t>
            </a:r>
            <a:br>
              <a:rPr lang="en-US" sz="2800" b="1" dirty="0">
                <a:latin typeface="Calibri (Body)"/>
                <a:cs typeface="Segoe UI" panose="020B0502040204020203" pitchFamily="34" charset="0"/>
              </a:rPr>
            </a:br>
            <a:br>
              <a:rPr lang="en-US" b="1" u="sng" dirty="0">
                <a:latin typeface="Segoe UI" panose="020B0502040204020203" pitchFamily="34" charset="0"/>
                <a:cs typeface="Segoe UI" panose="020B0502040204020203" pitchFamily="34" charset="0"/>
              </a:rPr>
            </a:br>
            <a:r>
              <a:rPr lang="en-US" sz="2200" dirty="0">
                <a:latin typeface="Segoe UI" panose="020B0502040204020203" pitchFamily="34" charset="0"/>
                <a:cs typeface="Segoe UI" panose="020B0502040204020203" pitchFamily="34" charset="0"/>
              </a:rPr>
              <a:t>This page serves as the central hub for our project. </a:t>
            </a:r>
            <a:r>
              <a:rPr lang="en-US" sz="2200" b="0" i="0" dirty="0">
                <a:effectLst/>
                <a:latin typeface="Segoe UI" panose="020B0502040204020203" pitchFamily="34" charset="0"/>
                <a:cs typeface="Segoe UI" panose="020B0502040204020203" pitchFamily="34" charset="0"/>
              </a:rPr>
              <a:t>The project summary not only help in monitoring project progress and task status but also provides valuable insights into individual employees' contributions and the level of involvement of team leaders within the project.</a:t>
            </a:r>
            <a:endParaRPr lang="en-US" sz="2200" dirty="0">
              <a:latin typeface="Segoe UI" panose="020B0502040204020203" pitchFamily="34" charset="0"/>
              <a:cs typeface="Segoe UI" panose="020B0502040204020203" pitchFamily="34" charset="0"/>
            </a:endParaRPr>
          </a:p>
        </p:txBody>
      </p:sp>
      <p:pic>
        <p:nvPicPr>
          <p:cNvPr id="11" name="Content Placeholder 10">
            <a:extLst>
              <a:ext uri="{FF2B5EF4-FFF2-40B4-BE49-F238E27FC236}">
                <a16:creationId xmlns:a16="http://schemas.microsoft.com/office/drawing/2014/main" id="{1C748B5A-B743-6E31-DF25-75C851FAA1C3}"/>
              </a:ext>
            </a:extLst>
          </p:cNvPr>
          <p:cNvPicPr>
            <a:picLocks noGrp="1" noChangeAspect="1"/>
          </p:cNvPicPr>
          <p:nvPr>
            <p:ph idx="1"/>
          </p:nvPr>
        </p:nvPicPr>
        <p:blipFill>
          <a:blip r:embed="rId2"/>
          <a:stretch>
            <a:fillRect/>
          </a:stretch>
        </p:blipFill>
        <p:spPr>
          <a:xfrm>
            <a:off x="523875" y="2052535"/>
            <a:ext cx="11191875" cy="4681639"/>
          </a:xfrm>
          <a:ln>
            <a:solidFill>
              <a:srgbClr val="C00000"/>
            </a:solidFill>
          </a:ln>
        </p:spPr>
      </p:pic>
    </p:spTree>
    <p:extLst>
      <p:ext uri="{BB962C8B-B14F-4D97-AF65-F5344CB8AC3E}">
        <p14:creationId xmlns:p14="http://schemas.microsoft.com/office/powerpoint/2010/main" val="848689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118E-1752-5740-CF77-2F31A02F4EC4}"/>
              </a:ext>
            </a:extLst>
          </p:cNvPr>
          <p:cNvSpPr>
            <a:spLocks noGrp="1"/>
          </p:cNvSpPr>
          <p:nvPr>
            <p:ph type="title"/>
          </p:nvPr>
        </p:nvSpPr>
        <p:spPr>
          <a:xfrm>
            <a:off x="613655" y="423491"/>
            <a:ext cx="11068051" cy="1778000"/>
          </a:xfrm>
        </p:spPr>
        <p:txBody>
          <a:bodyPr>
            <a:normAutofit fontScale="90000"/>
          </a:bodyPr>
          <a:lstStyle/>
          <a:p>
            <a:r>
              <a:rPr lang="en-US" sz="3100" b="1" dirty="0">
                <a:latin typeface="+mn-lt"/>
              </a:rPr>
              <a:t>Admin Dashboard</a:t>
            </a:r>
            <a:br>
              <a:rPr lang="en-US" sz="2800" dirty="0">
                <a:latin typeface="+mn-lt"/>
              </a:rPr>
            </a:br>
            <a:br>
              <a:rPr lang="en-US" sz="1100" dirty="0"/>
            </a:br>
            <a:r>
              <a:rPr lang="en-US" sz="2200" b="0" i="0" dirty="0">
                <a:effectLst/>
                <a:latin typeface="+mn-lt"/>
              </a:rPr>
              <a:t>Within the Admin Dashboard, Admin can access a comprehensive overview of  organization's structure and project landscape. Here, Admin have the ability to view the number of users with Admin, Team Leader, and Employee roles. </a:t>
            </a:r>
            <a:r>
              <a:rPr lang="en-US" sz="2200" dirty="0">
                <a:latin typeface="+mn-lt"/>
              </a:rPr>
              <a:t>Admin</a:t>
            </a:r>
            <a:r>
              <a:rPr lang="en-US" sz="2200" b="0" i="0" dirty="0">
                <a:effectLst/>
                <a:latin typeface="+mn-lt"/>
              </a:rPr>
              <a:t> can also access a list of all active projects and obtain individual project summaries, providing you with a centralized hub to monitor and manage your organization's activities and resources efficiently.</a:t>
            </a:r>
            <a:endParaRPr lang="en-US" sz="2200" dirty="0">
              <a:latin typeface="+mn-lt"/>
            </a:endParaRPr>
          </a:p>
        </p:txBody>
      </p:sp>
      <p:pic>
        <p:nvPicPr>
          <p:cNvPr id="5" name="Content Placeholder 4">
            <a:extLst>
              <a:ext uri="{FF2B5EF4-FFF2-40B4-BE49-F238E27FC236}">
                <a16:creationId xmlns:a16="http://schemas.microsoft.com/office/drawing/2014/main" id="{55CF5601-33F8-BE70-02FF-95BEB0C9B02D}"/>
              </a:ext>
            </a:extLst>
          </p:cNvPr>
          <p:cNvPicPr>
            <a:picLocks noGrp="1" noChangeAspect="1"/>
          </p:cNvPicPr>
          <p:nvPr>
            <p:ph idx="1"/>
          </p:nvPr>
        </p:nvPicPr>
        <p:blipFill>
          <a:blip r:embed="rId2"/>
          <a:stretch>
            <a:fillRect/>
          </a:stretch>
        </p:blipFill>
        <p:spPr>
          <a:xfrm>
            <a:off x="706275" y="2480841"/>
            <a:ext cx="10240788" cy="4351338"/>
          </a:xfrm>
          <a:ln>
            <a:solidFill>
              <a:srgbClr val="C00000"/>
            </a:solidFill>
          </a:ln>
        </p:spPr>
      </p:pic>
    </p:spTree>
    <p:extLst>
      <p:ext uri="{BB962C8B-B14F-4D97-AF65-F5344CB8AC3E}">
        <p14:creationId xmlns:p14="http://schemas.microsoft.com/office/powerpoint/2010/main" val="1997712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D2BE-BC93-2ECA-54B7-6FE7CB823CF0}"/>
              </a:ext>
            </a:extLst>
          </p:cNvPr>
          <p:cNvSpPr>
            <a:spLocks noGrp="1"/>
          </p:cNvSpPr>
          <p:nvPr>
            <p:ph type="title"/>
          </p:nvPr>
        </p:nvSpPr>
        <p:spPr>
          <a:xfrm>
            <a:off x="608354" y="302071"/>
            <a:ext cx="11687408" cy="1320800"/>
          </a:xfrm>
          <a:ln>
            <a:noFill/>
          </a:ln>
        </p:spPr>
        <p:txBody>
          <a:bodyPr>
            <a:normAutofit/>
          </a:bodyPr>
          <a:lstStyle/>
          <a:p>
            <a:r>
              <a:rPr lang="en-US" sz="2800" b="1" dirty="0">
                <a:latin typeface="+mn-lt"/>
                <a:cs typeface="Segoe UI" panose="020B0502040204020203" pitchFamily="34" charset="0"/>
              </a:rPr>
              <a:t>List of the Employee</a:t>
            </a:r>
            <a:br>
              <a:rPr lang="en-US" dirty="0"/>
            </a:br>
            <a:br>
              <a:rPr lang="en-US" sz="2000" b="0" i="0" dirty="0">
                <a:solidFill>
                  <a:srgbClr val="343541"/>
                </a:solidFill>
                <a:effectLst/>
                <a:latin typeface="Söhne"/>
              </a:rPr>
            </a:br>
            <a:r>
              <a:rPr lang="en-US" sz="2000" b="0" i="0" dirty="0">
                <a:solidFill>
                  <a:srgbClr val="374151"/>
                </a:solidFill>
                <a:effectLst/>
                <a:latin typeface="+mn-lt"/>
              </a:rPr>
              <a:t>The Employees count is a direct reflection of the total users holding employee roles</a:t>
            </a:r>
            <a:endParaRPr lang="en-US" sz="2000" dirty="0">
              <a:latin typeface="+mn-lt"/>
            </a:endParaRPr>
          </a:p>
        </p:txBody>
      </p:sp>
      <p:pic>
        <p:nvPicPr>
          <p:cNvPr id="5" name="Content Placeholder 4">
            <a:extLst>
              <a:ext uri="{FF2B5EF4-FFF2-40B4-BE49-F238E27FC236}">
                <a16:creationId xmlns:a16="http://schemas.microsoft.com/office/drawing/2014/main" id="{39BEAF2D-86BC-CB5D-A095-9CCE2CC7BF3D}"/>
              </a:ext>
            </a:extLst>
          </p:cNvPr>
          <p:cNvPicPr>
            <a:picLocks noGrp="1" noChangeAspect="1"/>
          </p:cNvPicPr>
          <p:nvPr>
            <p:ph idx="1"/>
          </p:nvPr>
        </p:nvPicPr>
        <p:blipFill>
          <a:blip r:embed="rId2"/>
          <a:stretch>
            <a:fillRect/>
          </a:stretch>
        </p:blipFill>
        <p:spPr>
          <a:xfrm>
            <a:off x="3141223" y="1871233"/>
            <a:ext cx="7677152" cy="3858652"/>
          </a:xfrm>
          <a:ln>
            <a:solidFill>
              <a:srgbClr val="C00000"/>
            </a:solidFill>
          </a:ln>
        </p:spPr>
      </p:pic>
      <p:pic>
        <p:nvPicPr>
          <p:cNvPr id="7" name="Picture 6">
            <a:extLst>
              <a:ext uri="{FF2B5EF4-FFF2-40B4-BE49-F238E27FC236}">
                <a16:creationId xmlns:a16="http://schemas.microsoft.com/office/drawing/2014/main" id="{4D24B294-F6E2-766C-9027-A9A9CE1B1F24}"/>
              </a:ext>
            </a:extLst>
          </p:cNvPr>
          <p:cNvPicPr>
            <a:picLocks noChangeAspect="1"/>
          </p:cNvPicPr>
          <p:nvPr/>
        </p:nvPicPr>
        <p:blipFill>
          <a:blip r:embed="rId3"/>
          <a:stretch>
            <a:fillRect/>
          </a:stretch>
        </p:blipFill>
        <p:spPr>
          <a:xfrm>
            <a:off x="608354" y="1871233"/>
            <a:ext cx="2368706" cy="1714649"/>
          </a:xfrm>
          <a:prstGeom prst="rect">
            <a:avLst/>
          </a:prstGeom>
          <a:ln>
            <a:solidFill>
              <a:srgbClr val="C00000"/>
            </a:solidFill>
          </a:ln>
        </p:spPr>
      </p:pic>
      <p:cxnSp>
        <p:nvCxnSpPr>
          <p:cNvPr id="9" name="Straight Arrow Connector 8">
            <a:extLst>
              <a:ext uri="{FF2B5EF4-FFF2-40B4-BE49-F238E27FC236}">
                <a16:creationId xmlns:a16="http://schemas.microsoft.com/office/drawing/2014/main" id="{6B4A4832-87D9-6404-3E8B-6B61267771C9}"/>
              </a:ext>
            </a:extLst>
          </p:cNvPr>
          <p:cNvCxnSpPr>
            <a:cxnSpLocks/>
          </p:cNvCxnSpPr>
          <p:nvPr/>
        </p:nvCxnSpPr>
        <p:spPr>
          <a:xfrm>
            <a:off x="2538755" y="2813237"/>
            <a:ext cx="8667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Rectangle 11">
            <a:extLst>
              <a:ext uri="{FF2B5EF4-FFF2-40B4-BE49-F238E27FC236}">
                <a16:creationId xmlns:a16="http://schemas.microsoft.com/office/drawing/2014/main" id="{961675CC-431C-E404-9DD0-6A8717400ABA}"/>
              </a:ext>
            </a:extLst>
          </p:cNvPr>
          <p:cNvSpPr/>
          <p:nvPr/>
        </p:nvSpPr>
        <p:spPr>
          <a:xfrm>
            <a:off x="3255371" y="2632374"/>
            <a:ext cx="932329" cy="281491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F2B1D9C5-15E6-3474-A61D-73CAAAE3088C}"/>
              </a:ext>
            </a:extLst>
          </p:cNvPr>
          <p:cNvCxnSpPr>
            <a:cxnSpLocks/>
          </p:cNvCxnSpPr>
          <p:nvPr/>
        </p:nvCxnSpPr>
        <p:spPr>
          <a:xfrm flipH="1">
            <a:off x="2972142" y="4522741"/>
            <a:ext cx="41729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9ED5C5B5-A857-DB98-FA5B-412E1AC910EB}"/>
              </a:ext>
            </a:extLst>
          </p:cNvPr>
          <p:cNvSpPr/>
          <p:nvPr/>
        </p:nvSpPr>
        <p:spPr>
          <a:xfrm>
            <a:off x="608354" y="3663114"/>
            <a:ext cx="2368706" cy="29583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Söhne"/>
              </a:rPr>
              <a:t>These links provide direct access to an Employee's profile page, granting Admins the ability to view and edit employee information , Assign New Team Leader and  as well as send direct messages to particular employee .</a:t>
            </a:r>
            <a:endParaRPr lang="en-US" dirty="0">
              <a:solidFill>
                <a:schemeClr val="bg1"/>
              </a:solidFill>
            </a:endParaRPr>
          </a:p>
        </p:txBody>
      </p:sp>
      <p:sp>
        <p:nvSpPr>
          <p:cNvPr id="17" name="Rectangle 16">
            <a:extLst>
              <a:ext uri="{FF2B5EF4-FFF2-40B4-BE49-F238E27FC236}">
                <a16:creationId xmlns:a16="http://schemas.microsoft.com/office/drawing/2014/main" id="{72CF14A9-588E-50B4-81B2-DB13570C356C}"/>
              </a:ext>
            </a:extLst>
          </p:cNvPr>
          <p:cNvSpPr/>
          <p:nvPr/>
        </p:nvSpPr>
        <p:spPr>
          <a:xfrm>
            <a:off x="10182616" y="2706705"/>
            <a:ext cx="412376" cy="281491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DEBDF51C-F749-89EA-C177-C4A9D5FAB213}"/>
              </a:ext>
            </a:extLst>
          </p:cNvPr>
          <p:cNvCxnSpPr>
            <a:cxnSpLocks/>
          </p:cNvCxnSpPr>
          <p:nvPr/>
        </p:nvCxnSpPr>
        <p:spPr>
          <a:xfrm>
            <a:off x="10605247" y="3585882"/>
            <a:ext cx="32273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8DDE112C-63B3-7711-29D6-20000CCA3220}"/>
              </a:ext>
            </a:extLst>
          </p:cNvPr>
          <p:cNvCxnSpPr>
            <a:cxnSpLocks/>
          </p:cNvCxnSpPr>
          <p:nvPr/>
        </p:nvCxnSpPr>
        <p:spPr>
          <a:xfrm>
            <a:off x="10594992" y="2784662"/>
            <a:ext cx="922024" cy="540589"/>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 name="Picture 9">
            <a:extLst>
              <a:ext uri="{FF2B5EF4-FFF2-40B4-BE49-F238E27FC236}">
                <a16:creationId xmlns:a16="http://schemas.microsoft.com/office/drawing/2014/main" id="{7B238547-E406-7F79-C7A2-3D7FF11ACE5E}"/>
              </a:ext>
            </a:extLst>
          </p:cNvPr>
          <p:cNvPicPr>
            <a:picLocks noChangeAspect="1"/>
          </p:cNvPicPr>
          <p:nvPr/>
        </p:nvPicPr>
        <p:blipFill>
          <a:blip r:embed="rId4"/>
          <a:stretch>
            <a:fillRect/>
          </a:stretch>
        </p:blipFill>
        <p:spPr>
          <a:xfrm>
            <a:off x="10982538" y="3325251"/>
            <a:ext cx="1066892" cy="2542252"/>
          </a:xfrm>
          <a:prstGeom prst="rect">
            <a:avLst/>
          </a:prstGeom>
        </p:spPr>
      </p:pic>
    </p:spTree>
    <p:extLst>
      <p:ext uri="{BB962C8B-B14F-4D97-AF65-F5344CB8AC3E}">
        <p14:creationId xmlns:p14="http://schemas.microsoft.com/office/powerpoint/2010/main" val="1160360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A32D-1900-5119-2EA9-F51CBC2762D1}"/>
              </a:ext>
            </a:extLst>
          </p:cNvPr>
          <p:cNvSpPr>
            <a:spLocks noGrp="1"/>
          </p:cNvSpPr>
          <p:nvPr>
            <p:ph type="title"/>
          </p:nvPr>
        </p:nvSpPr>
        <p:spPr>
          <a:xfrm>
            <a:off x="580311" y="734391"/>
            <a:ext cx="11336071" cy="970962"/>
          </a:xfrm>
        </p:spPr>
        <p:txBody>
          <a:bodyPr>
            <a:normAutofit fontScale="90000"/>
          </a:bodyPr>
          <a:lstStyle/>
          <a:p>
            <a:r>
              <a:rPr lang="en-US" sz="3100" b="1" i="0" dirty="0">
                <a:effectLst/>
                <a:latin typeface="Calibri (Body)"/>
              </a:rPr>
              <a:t>Project</a:t>
            </a:r>
            <a:r>
              <a:rPr lang="en-US" sz="3100" b="0" i="0" dirty="0">
                <a:effectLst/>
                <a:latin typeface="Calibri (Body)"/>
              </a:rPr>
              <a:t> </a:t>
            </a:r>
            <a:br>
              <a:rPr lang="en-US" b="0" i="0" dirty="0">
                <a:effectLst/>
                <a:latin typeface="Söhne"/>
              </a:rPr>
            </a:br>
            <a:br>
              <a:rPr lang="en-US" b="0" i="0" dirty="0">
                <a:solidFill>
                  <a:srgbClr val="374151"/>
                </a:solidFill>
                <a:effectLst/>
                <a:latin typeface="Söhne"/>
              </a:rPr>
            </a:br>
            <a:r>
              <a:rPr lang="en-US" sz="2200" b="0" i="0" dirty="0">
                <a:solidFill>
                  <a:srgbClr val="374151"/>
                </a:solidFill>
                <a:effectLst/>
                <a:latin typeface="+mn-lt"/>
              </a:rPr>
              <a:t>This link directs list of the  Projects   and projects details status. Admins can oversee and Project progress and  the allocation of tasks within projects.</a:t>
            </a:r>
            <a:br>
              <a:rPr lang="en-US" b="0" i="0" dirty="0">
                <a:solidFill>
                  <a:srgbClr val="374151"/>
                </a:solidFill>
                <a:effectLst/>
                <a:latin typeface="Söhne"/>
              </a:rPr>
            </a:br>
            <a:endParaRPr lang="en-US" dirty="0"/>
          </a:p>
        </p:txBody>
      </p:sp>
      <p:pic>
        <p:nvPicPr>
          <p:cNvPr id="8" name="Content Placeholder 7">
            <a:extLst>
              <a:ext uri="{FF2B5EF4-FFF2-40B4-BE49-F238E27FC236}">
                <a16:creationId xmlns:a16="http://schemas.microsoft.com/office/drawing/2014/main" id="{9C513072-97B3-751B-5A7D-505BA8D79D75}"/>
              </a:ext>
            </a:extLst>
          </p:cNvPr>
          <p:cNvPicPr>
            <a:picLocks noGrp="1" noChangeAspect="1"/>
          </p:cNvPicPr>
          <p:nvPr>
            <p:ph idx="1"/>
          </p:nvPr>
        </p:nvPicPr>
        <p:blipFill>
          <a:blip r:embed="rId2"/>
          <a:stretch>
            <a:fillRect/>
          </a:stretch>
        </p:blipFill>
        <p:spPr>
          <a:xfrm>
            <a:off x="4495801" y="2105270"/>
            <a:ext cx="7524750" cy="4313294"/>
          </a:xfrm>
          <a:noFill/>
          <a:ln>
            <a:solidFill>
              <a:srgbClr val="C00000"/>
            </a:solidFill>
          </a:ln>
        </p:spPr>
      </p:pic>
      <p:sp>
        <p:nvSpPr>
          <p:cNvPr id="9" name="Rectangle 8">
            <a:extLst>
              <a:ext uri="{FF2B5EF4-FFF2-40B4-BE49-F238E27FC236}">
                <a16:creationId xmlns:a16="http://schemas.microsoft.com/office/drawing/2014/main" id="{EC8CBCB5-A91B-E686-35CB-3FCF25279AE8}"/>
              </a:ext>
            </a:extLst>
          </p:cNvPr>
          <p:cNvSpPr/>
          <p:nvPr/>
        </p:nvSpPr>
        <p:spPr>
          <a:xfrm flipV="1">
            <a:off x="4680507" y="2320241"/>
            <a:ext cx="1015525" cy="350619"/>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536553-5404-2D56-7F90-DBE434F3A462}"/>
              </a:ext>
            </a:extLst>
          </p:cNvPr>
          <p:cNvSpPr/>
          <p:nvPr/>
        </p:nvSpPr>
        <p:spPr>
          <a:xfrm>
            <a:off x="4673870" y="2792830"/>
            <a:ext cx="1931799" cy="44823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F3FFF-98B6-64B8-6BEF-34FA3D806410}"/>
              </a:ext>
            </a:extLst>
          </p:cNvPr>
          <p:cNvSpPr/>
          <p:nvPr/>
        </p:nvSpPr>
        <p:spPr>
          <a:xfrm>
            <a:off x="4680507" y="3811374"/>
            <a:ext cx="4482353" cy="44823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88C5B74-C5A1-4057-235C-C1D38B94B696}"/>
              </a:ext>
            </a:extLst>
          </p:cNvPr>
          <p:cNvSpPr/>
          <p:nvPr/>
        </p:nvSpPr>
        <p:spPr>
          <a:xfrm>
            <a:off x="4673870" y="5131305"/>
            <a:ext cx="743218" cy="31376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36B35D-CA6F-5B73-C512-2A353C2D6D4F}"/>
              </a:ext>
            </a:extLst>
          </p:cNvPr>
          <p:cNvSpPr/>
          <p:nvPr/>
        </p:nvSpPr>
        <p:spPr>
          <a:xfrm>
            <a:off x="580313" y="1931410"/>
            <a:ext cx="2036190" cy="970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Söhne"/>
              </a:rPr>
              <a:t>This link leads to a list of projects.</a:t>
            </a:r>
            <a:endParaRPr lang="en-US" dirty="0">
              <a:solidFill>
                <a:schemeClr val="bg1"/>
              </a:solidFill>
              <a:latin typeface="Segoe UI" panose="020B0502040204020203" pitchFamily="34" charset="0"/>
              <a:cs typeface="Segoe UI" panose="020B0502040204020203" pitchFamily="34" charset="0"/>
            </a:endParaRPr>
          </a:p>
        </p:txBody>
      </p:sp>
      <p:cxnSp>
        <p:nvCxnSpPr>
          <p:cNvPr id="20" name="Connector: Elbow 19">
            <a:extLst>
              <a:ext uri="{FF2B5EF4-FFF2-40B4-BE49-F238E27FC236}">
                <a16:creationId xmlns:a16="http://schemas.microsoft.com/office/drawing/2014/main" id="{501D1895-ACED-73BF-B426-800302C15BB1}"/>
              </a:ext>
            </a:extLst>
          </p:cNvPr>
          <p:cNvCxnSpPr>
            <a:cxnSpLocks/>
          </p:cNvCxnSpPr>
          <p:nvPr/>
        </p:nvCxnSpPr>
        <p:spPr>
          <a:xfrm rot="10800000">
            <a:off x="2616500" y="2105270"/>
            <a:ext cx="1879301" cy="42470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D90D7D6E-E208-E88B-8CE5-95709E37FBD2}"/>
              </a:ext>
            </a:extLst>
          </p:cNvPr>
          <p:cNvSpPr/>
          <p:nvPr/>
        </p:nvSpPr>
        <p:spPr>
          <a:xfrm>
            <a:off x="580312" y="3128428"/>
            <a:ext cx="2036189" cy="30404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Söhne"/>
              </a:rPr>
              <a:t>This link takes  to a specific project summary page where user can find project details, its progress, and the task status of a particular employee.</a:t>
            </a:r>
            <a:endParaRPr lang="en-US" dirty="0">
              <a:solidFill>
                <a:schemeClr val="bg1"/>
              </a:solidFill>
            </a:endParaRPr>
          </a:p>
        </p:txBody>
      </p:sp>
      <p:cxnSp>
        <p:nvCxnSpPr>
          <p:cNvPr id="25" name="Connector: Elbow 24">
            <a:extLst>
              <a:ext uri="{FF2B5EF4-FFF2-40B4-BE49-F238E27FC236}">
                <a16:creationId xmlns:a16="http://schemas.microsoft.com/office/drawing/2014/main" id="{7D803AA3-4B29-3E26-96F3-0C6C0CCB97C2}"/>
              </a:ext>
            </a:extLst>
          </p:cNvPr>
          <p:cNvCxnSpPr>
            <a:cxnSpLocks/>
          </p:cNvCxnSpPr>
          <p:nvPr/>
        </p:nvCxnSpPr>
        <p:spPr>
          <a:xfrm rot="10800000" flipV="1">
            <a:off x="2616502" y="3003989"/>
            <a:ext cx="1879301" cy="448235"/>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C3E4B834-5DB8-6DFD-3C7F-41F5C6D176AE}"/>
              </a:ext>
            </a:extLst>
          </p:cNvPr>
          <p:cNvCxnSpPr>
            <a:cxnSpLocks/>
          </p:cNvCxnSpPr>
          <p:nvPr/>
        </p:nvCxnSpPr>
        <p:spPr>
          <a:xfrm rot="10800000">
            <a:off x="2616498" y="4007543"/>
            <a:ext cx="1879301" cy="6660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nector: Elbow 28">
            <a:extLst>
              <a:ext uri="{FF2B5EF4-FFF2-40B4-BE49-F238E27FC236}">
                <a16:creationId xmlns:a16="http://schemas.microsoft.com/office/drawing/2014/main" id="{632B1DD3-E5F8-9D60-9D59-E45B923B9A52}"/>
              </a:ext>
            </a:extLst>
          </p:cNvPr>
          <p:cNvCxnSpPr>
            <a:cxnSpLocks/>
          </p:cNvCxnSpPr>
          <p:nvPr/>
        </p:nvCxnSpPr>
        <p:spPr>
          <a:xfrm rot="10800000">
            <a:off x="2616499" y="4421259"/>
            <a:ext cx="1879303" cy="86692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4574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61C9-44E8-C13D-2DC6-FC0205F682F5}"/>
              </a:ext>
            </a:extLst>
          </p:cNvPr>
          <p:cNvSpPr>
            <a:spLocks noGrp="1"/>
          </p:cNvSpPr>
          <p:nvPr>
            <p:ph type="title"/>
          </p:nvPr>
        </p:nvSpPr>
        <p:spPr>
          <a:xfrm>
            <a:off x="760379" y="306759"/>
            <a:ext cx="10515600" cy="1006476"/>
          </a:xfrm>
        </p:spPr>
        <p:txBody>
          <a:bodyPr>
            <a:normAutofit/>
          </a:bodyPr>
          <a:lstStyle/>
          <a:p>
            <a:r>
              <a:rPr lang="en-US" sz="2800" b="1" dirty="0">
                <a:latin typeface="Calibri (Body)"/>
              </a:rPr>
              <a:t>Project Summary</a:t>
            </a:r>
          </a:p>
        </p:txBody>
      </p:sp>
      <p:pic>
        <p:nvPicPr>
          <p:cNvPr id="5" name="Content Placeholder 4">
            <a:extLst>
              <a:ext uri="{FF2B5EF4-FFF2-40B4-BE49-F238E27FC236}">
                <a16:creationId xmlns:a16="http://schemas.microsoft.com/office/drawing/2014/main" id="{D480EB7F-DEFF-89B6-48D1-6A2E2E29D674}"/>
              </a:ext>
            </a:extLst>
          </p:cNvPr>
          <p:cNvPicPr>
            <a:picLocks noGrp="1" noChangeAspect="1"/>
          </p:cNvPicPr>
          <p:nvPr>
            <p:ph idx="1"/>
          </p:nvPr>
        </p:nvPicPr>
        <p:blipFill>
          <a:blip r:embed="rId2"/>
          <a:stretch>
            <a:fillRect/>
          </a:stretch>
        </p:blipFill>
        <p:spPr>
          <a:xfrm>
            <a:off x="838200" y="1825625"/>
            <a:ext cx="10106025" cy="4351338"/>
          </a:xfrm>
          <a:ln>
            <a:solidFill>
              <a:srgbClr val="C00000"/>
            </a:solidFill>
          </a:ln>
        </p:spPr>
      </p:pic>
    </p:spTree>
    <p:extLst>
      <p:ext uri="{BB962C8B-B14F-4D97-AF65-F5344CB8AC3E}">
        <p14:creationId xmlns:p14="http://schemas.microsoft.com/office/powerpoint/2010/main" val="948360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3360-06DD-198B-D2A4-D61F3915EF71}"/>
              </a:ext>
            </a:extLst>
          </p:cNvPr>
          <p:cNvSpPr>
            <a:spLocks noGrp="1"/>
          </p:cNvSpPr>
          <p:nvPr>
            <p:ph type="title"/>
          </p:nvPr>
        </p:nvSpPr>
        <p:spPr>
          <a:xfrm>
            <a:off x="570329" y="496111"/>
            <a:ext cx="9584375" cy="771703"/>
          </a:xfrm>
        </p:spPr>
        <p:txBody>
          <a:bodyPr>
            <a:normAutofit fontScale="90000"/>
          </a:bodyPr>
          <a:lstStyle/>
          <a:p>
            <a:pPr>
              <a:lnSpc>
                <a:spcPct val="100000"/>
              </a:lnSpc>
            </a:pPr>
            <a:br>
              <a:rPr lang="en-US" sz="3100" b="1" dirty="0">
                <a:latin typeface="+mn-lt"/>
              </a:rPr>
            </a:br>
            <a:br>
              <a:rPr lang="en-US" sz="3100" b="1" dirty="0">
                <a:latin typeface="+mn-lt"/>
              </a:rPr>
            </a:br>
            <a:r>
              <a:rPr lang="en-US" sz="3100" b="1" dirty="0">
                <a:latin typeface="+mn-lt"/>
              </a:rPr>
              <a:t>Team Leader- My projects</a:t>
            </a:r>
            <a:br>
              <a:rPr lang="en-US" sz="3100" b="1" dirty="0">
                <a:latin typeface="+mn-lt"/>
              </a:rPr>
            </a:br>
            <a:br>
              <a:rPr lang="en-US" sz="3100" b="1" dirty="0">
                <a:latin typeface="+mn-lt"/>
              </a:rPr>
            </a:br>
            <a:r>
              <a:rPr lang="en-US" sz="2200" b="0" i="0" dirty="0">
                <a:solidFill>
                  <a:srgbClr val="374151"/>
                </a:solidFill>
                <a:effectLst/>
                <a:latin typeface="+mn-lt"/>
              </a:rPr>
              <a:t>When users log in as team leaders, they gain access to 'My Projects,' where they can create tasks for their team members within the project and track project progress based on the status of individual employee tasks. This feature empowers team leaders to efficiently manage their teams and project workflows.</a:t>
            </a:r>
            <a:endParaRPr lang="en-US" sz="2200" dirty="0">
              <a:latin typeface="+mn-lt"/>
            </a:endParaRPr>
          </a:p>
        </p:txBody>
      </p:sp>
      <p:pic>
        <p:nvPicPr>
          <p:cNvPr id="9" name="Content Placeholder 8">
            <a:extLst>
              <a:ext uri="{FF2B5EF4-FFF2-40B4-BE49-F238E27FC236}">
                <a16:creationId xmlns:a16="http://schemas.microsoft.com/office/drawing/2014/main" id="{4A37043F-23A5-EC0A-84F4-232198AE7FDA}"/>
              </a:ext>
            </a:extLst>
          </p:cNvPr>
          <p:cNvPicPr>
            <a:picLocks noGrp="1" noChangeAspect="1"/>
          </p:cNvPicPr>
          <p:nvPr>
            <p:ph idx="1"/>
          </p:nvPr>
        </p:nvPicPr>
        <p:blipFill>
          <a:blip r:embed="rId2"/>
          <a:stretch>
            <a:fillRect/>
          </a:stretch>
        </p:blipFill>
        <p:spPr>
          <a:xfrm>
            <a:off x="801411" y="2836991"/>
            <a:ext cx="9749856" cy="2438587"/>
          </a:xfrm>
          <a:ln>
            <a:solidFill>
              <a:srgbClr val="C00000"/>
            </a:solidFill>
          </a:ln>
        </p:spPr>
      </p:pic>
      <p:sp>
        <p:nvSpPr>
          <p:cNvPr id="10" name="Rectangle 9">
            <a:extLst>
              <a:ext uri="{FF2B5EF4-FFF2-40B4-BE49-F238E27FC236}">
                <a16:creationId xmlns:a16="http://schemas.microsoft.com/office/drawing/2014/main" id="{8D9210DB-5985-C81F-F083-12303C232EB1}"/>
              </a:ext>
            </a:extLst>
          </p:cNvPr>
          <p:cNvSpPr/>
          <p:nvPr/>
        </p:nvSpPr>
        <p:spPr>
          <a:xfrm>
            <a:off x="9533107" y="3692518"/>
            <a:ext cx="393246" cy="99675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4F141CC-1E97-994D-30A0-26AAD333E3A0}"/>
              </a:ext>
            </a:extLst>
          </p:cNvPr>
          <p:cNvSpPr/>
          <p:nvPr/>
        </p:nvSpPr>
        <p:spPr>
          <a:xfrm>
            <a:off x="9921670" y="3692518"/>
            <a:ext cx="377072" cy="99675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44B236-67BA-1496-15C0-968BF28B542D}"/>
              </a:ext>
            </a:extLst>
          </p:cNvPr>
          <p:cNvSpPr/>
          <p:nvPr/>
        </p:nvSpPr>
        <p:spPr>
          <a:xfrm>
            <a:off x="10652289" y="617854"/>
            <a:ext cx="1348033" cy="2309567"/>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dirty="0"/>
            </a:br>
            <a:r>
              <a:rPr lang="en-US" b="0" i="0" dirty="0">
                <a:solidFill>
                  <a:schemeClr val="bg1"/>
                </a:solidFill>
                <a:effectLst/>
                <a:latin typeface="Söhne"/>
              </a:rPr>
              <a:t>"Clicking this button provides access to the project progress status."</a:t>
            </a:r>
            <a:endParaRPr lang="en-US" dirty="0">
              <a:solidFill>
                <a:schemeClr val="bg1"/>
              </a:solidFill>
            </a:endParaRPr>
          </a:p>
        </p:txBody>
      </p:sp>
      <p:sp>
        <p:nvSpPr>
          <p:cNvPr id="13" name="Rectangle 12">
            <a:extLst>
              <a:ext uri="{FF2B5EF4-FFF2-40B4-BE49-F238E27FC236}">
                <a16:creationId xmlns:a16="http://schemas.microsoft.com/office/drawing/2014/main" id="{3D4EB22E-539D-43B3-2BA5-5426EBB10C8B}"/>
              </a:ext>
            </a:extLst>
          </p:cNvPr>
          <p:cNvSpPr/>
          <p:nvPr/>
        </p:nvSpPr>
        <p:spPr>
          <a:xfrm>
            <a:off x="10652289" y="3167803"/>
            <a:ext cx="1348033" cy="311987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Söhne"/>
              </a:rPr>
              <a:t>This button allows for the creation of new tasks, assigned to team members based on the selected project."</a:t>
            </a:r>
            <a:endParaRPr lang="en-US" dirty="0">
              <a:solidFill>
                <a:schemeClr val="bg1"/>
              </a:solidFill>
            </a:endParaRPr>
          </a:p>
        </p:txBody>
      </p:sp>
      <p:cxnSp>
        <p:nvCxnSpPr>
          <p:cNvPr id="25" name="Connector: Elbow 24">
            <a:extLst>
              <a:ext uri="{FF2B5EF4-FFF2-40B4-BE49-F238E27FC236}">
                <a16:creationId xmlns:a16="http://schemas.microsoft.com/office/drawing/2014/main" id="{EEC31982-3E0E-7FF9-19E4-DAF20B3EC86B}"/>
              </a:ext>
            </a:extLst>
          </p:cNvPr>
          <p:cNvCxnSpPr>
            <a:cxnSpLocks/>
          </p:cNvCxnSpPr>
          <p:nvPr/>
        </p:nvCxnSpPr>
        <p:spPr>
          <a:xfrm rot="5400000" flipH="1" flipV="1">
            <a:off x="9222421" y="2349592"/>
            <a:ext cx="2032778" cy="624915"/>
          </a:xfrm>
          <a:prstGeom prst="bentConnector3">
            <a:avLst>
              <a:gd name="adj1" fmla="val 99668"/>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Connector: Elbow 20">
            <a:extLst>
              <a:ext uri="{FF2B5EF4-FFF2-40B4-BE49-F238E27FC236}">
                <a16:creationId xmlns:a16="http://schemas.microsoft.com/office/drawing/2014/main" id="{12E06108-B7A4-136D-7C6F-4E30D4C00A1B}"/>
              </a:ext>
            </a:extLst>
          </p:cNvPr>
          <p:cNvCxnSpPr/>
          <p:nvPr/>
        </p:nvCxnSpPr>
        <p:spPr>
          <a:xfrm>
            <a:off x="10261709" y="4708504"/>
            <a:ext cx="390580" cy="377846"/>
          </a:xfrm>
          <a:prstGeom prst="bentConnector3">
            <a:avLst>
              <a:gd name="adj1" fmla="val -3369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59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26EB-05A7-287C-10E0-7AFB011C2911}"/>
              </a:ext>
            </a:extLst>
          </p:cNvPr>
          <p:cNvSpPr>
            <a:spLocks noGrp="1"/>
          </p:cNvSpPr>
          <p:nvPr>
            <p:ph type="title"/>
          </p:nvPr>
        </p:nvSpPr>
        <p:spPr>
          <a:xfrm>
            <a:off x="501358" y="344978"/>
            <a:ext cx="11326010" cy="2041356"/>
          </a:xfrm>
        </p:spPr>
        <p:txBody>
          <a:bodyPr>
            <a:normAutofit fontScale="90000"/>
          </a:bodyPr>
          <a:lstStyle/>
          <a:p>
            <a:r>
              <a:rPr lang="en-US" sz="3100" b="1" dirty="0" err="1">
                <a:latin typeface="+mn-lt"/>
                <a:cs typeface="Segoe UI" panose="020B0502040204020203" pitchFamily="34" charset="0"/>
              </a:rPr>
              <a:t>TeamLeader</a:t>
            </a:r>
            <a:r>
              <a:rPr lang="en-US" sz="3100" b="1" dirty="0">
                <a:latin typeface="+mn-lt"/>
                <a:cs typeface="Segoe UI" panose="020B0502040204020203" pitchFamily="34" charset="0"/>
              </a:rPr>
              <a:t>-Create</a:t>
            </a:r>
            <a:r>
              <a:rPr lang="en-US" sz="3100" b="1" dirty="0">
                <a:latin typeface="+mn-lt"/>
              </a:rPr>
              <a:t> tasks</a:t>
            </a:r>
            <a:br>
              <a:rPr lang="en-US" dirty="0"/>
            </a:br>
            <a:br>
              <a:rPr lang="en-US" dirty="0"/>
            </a:br>
            <a:r>
              <a:rPr lang="en-US" sz="2200" b="0" i="0" dirty="0">
                <a:solidFill>
                  <a:srgbClr val="374151"/>
                </a:solidFill>
                <a:effectLst/>
                <a:latin typeface="+mn-lt"/>
              </a:rPr>
              <a:t>Team leaders can select a project, specify the task details, assign it to a particular team member, set deadlines, and provide any necessary instructions. This feature ensures that tasks are clearly defined and effectively distributed among team members, streamlining project management and collaboration.</a:t>
            </a:r>
            <a:endParaRPr lang="en-US" sz="2200" dirty="0">
              <a:latin typeface="+mn-lt"/>
            </a:endParaRPr>
          </a:p>
        </p:txBody>
      </p:sp>
      <p:pic>
        <p:nvPicPr>
          <p:cNvPr id="9" name="Content Placeholder 8">
            <a:extLst>
              <a:ext uri="{FF2B5EF4-FFF2-40B4-BE49-F238E27FC236}">
                <a16:creationId xmlns:a16="http://schemas.microsoft.com/office/drawing/2014/main" id="{49C61B88-211C-F948-367F-44909D726D20}"/>
              </a:ext>
            </a:extLst>
          </p:cNvPr>
          <p:cNvPicPr>
            <a:picLocks noGrp="1" noChangeAspect="1"/>
          </p:cNvPicPr>
          <p:nvPr>
            <p:ph idx="1"/>
          </p:nvPr>
        </p:nvPicPr>
        <p:blipFill>
          <a:blip r:embed="rId2"/>
          <a:stretch>
            <a:fillRect/>
          </a:stretch>
        </p:blipFill>
        <p:spPr>
          <a:xfrm>
            <a:off x="511086" y="2583017"/>
            <a:ext cx="5122306" cy="3881437"/>
          </a:xfrm>
          <a:ln>
            <a:solidFill>
              <a:srgbClr val="C00000"/>
            </a:solidFill>
          </a:ln>
        </p:spPr>
      </p:pic>
      <p:pic>
        <p:nvPicPr>
          <p:cNvPr id="13" name="Picture 12">
            <a:extLst>
              <a:ext uri="{FF2B5EF4-FFF2-40B4-BE49-F238E27FC236}">
                <a16:creationId xmlns:a16="http://schemas.microsoft.com/office/drawing/2014/main" id="{4BE49F6E-71AA-FE0C-5B6D-259FBC42F87A}"/>
              </a:ext>
            </a:extLst>
          </p:cNvPr>
          <p:cNvPicPr>
            <a:picLocks noChangeAspect="1"/>
          </p:cNvPicPr>
          <p:nvPr/>
        </p:nvPicPr>
        <p:blipFill>
          <a:blip r:embed="rId3"/>
          <a:stretch>
            <a:fillRect/>
          </a:stretch>
        </p:blipFill>
        <p:spPr>
          <a:xfrm>
            <a:off x="6284221" y="2256682"/>
            <a:ext cx="5543147" cy="4601318"/>
          </a:xfrm>
          <a:prstGeom prst="rect">
            <a:avLst/>
          </a:prstGeom>
          <a:ln>
            <a:solidFill>
              <a:srgbClr val="C00000"/>
            </a:solidFill>
          </a:ln>
        </p:spPr>
      </p:pic>
      <p:sp>
        <p:nvSpPr>
          <p:cNvPr id="14" name="Rectangle 13">
            <a:extLst>
              <a:ext uri="{FF2B5EF4-FFF2-40B4-BE49-F238E27FC236}">
                <a16:creationId xmlns:a16="http://schemas.microsoft.com/office/drawing/2014/main" id="{70A3732E-895E-5747-EAA3-31B8AB8558C5}"/>
              </a:ext>
            </a:extLst>
          </p:cNvPr>
          <p:cNvSpPr/>
          <p:nvPr/>
        </p:nvSpPr>
        <p:spPr>
          <a:xfrm>
            <a:off x="4887095" y="5433339"/>
            <a:ext cx="664965" cy="60593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A9C943D2-4A8F-E8DB-2BE9-24454AD52A7E}"/>
              </a:ext>
            </a:extLst>
          </p:cNvPr>
          <p:cNvCxnSpPr>
            <a:cxnSpLocks/>
            <a:stCxn id="14" idx="3"/>
            <a:endCxn id="13" idx="1"/>
          </p:cNvCxnSpPr>
          <p:nvPr/>
        </p:nvCxnSpPr>
        <p:spPr>
          <a:xfrm flipV="1">
            <a:off x="5552060" y="4557341"/>
            <a:ext cx="732161" cy="1178965"/>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124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81FD-C9F2-D0CB-A851-CE5DE48EE78B}"/>
              </a:ext>
            </a:extLst>
          </p:cNvPr>
          <p:cNvSpPr>
            <a:spLocks noGrp="1"/>
          </p:cNvSpPr>
          <p:nvPr>
            <p:ph type="title"/>
          </p:nvPr>
        </p:nvSpPr>
        <p:spPr>
          <a:xfrm>
            <a:off x="642026" y="390422"/>
            <a:ext cx="11261399" cy="1662114"/>
          </a:xfrm>
        </p:spPr>
        <p:txBody>
          <a:bodyPr>
            <a:normAutofit fontScale="90000"/>
          </a:bodyPr>
          <a:lstStyle/>
          <a:p>
            <a:r>
              <a:rPr lang="en-US" sz="3100" b="1" dirty="0">
                <a:latin typeface="+mn-lt"/>
              </a:rPr>
              <a:t>TL-Project Progress</a:t>
            </a:r>
            <a:br>
              <a:rPr lang="en-US" sz="1800" dirty="0">
                <a:latin typeface="+mn-lt"/>
              </a:rPr>
            </a:br>
            <a:r>
              <a:rPr lang="en-US" sz="2200" b="0" i="0" dirty="0">
                <a:solidFill>
                  <a:srgbClr val="343541"/>
                </a:solidFill>
                <a:effectLst/>
                <a:latin typeface="+mn-lt"/>
                <a:cs typeface="Segoe UI" panose="020B0502040204020203" pitchFamily="34" charset="0"/>
              </a:rPr>
              <a:t>Team Leaders can monitor and update project status on the 6 steps of the SDLC model, based on the employee task status . They can mark projects as complete and include comments or notes to ensure alignment with the chosen SDLC model. This empowers Team Leaders to efficiently track and manage project progress.</a:t>
            </a:r>
            <a:endParaRPr lang="en-US" sz="2200" dirty="0">
              <a:latin typeface="+mn-lt"/>
              <a:cs typeface="Segoe UI" panose="020B0502040204020203" pitchFamily="34" charset="0"/>
            </a:endParaRPr>
          </a:p>
        </p:txBody>
      </p:sp>
      <p:pic>
        <p:nvPicPr>
          <p:cNvPr id="7" name="Picture 6">
            <a:extLst>
              <a:ext uri="{FF2B5EF4-FFF2-40B4-BE49-F238E27FC236}">
                <a16:creationId xmlns:a16="http://schemas.microsoft.com/office/drawing/2014/main" id="{E0A1E7F7-0AF6-4EEE-95D5-59359B622AC8}"/>
              </a:ext>
            </a:extLst>
          </p:cNvPr>
          <p:cNvPicPr>
            <a:picLocks noChangeAspect="1"/>
          </p:cNvPicPr>
          <p:nvPr/>
        </p:nvPicPr>
        <p:blipFill>
          <a:blip r:embed="rId2"/>
          <a:stretch>
            <a:fillRect/>
          </a:stretch>
        </p:blipFill>
        <p:spPr>
          <a:xfrm>
            <a:off x="642026" y="2052536"/>
            <a:ext cx="5946449" cy="4605906"/>
          </a:xfrm>
          <a:prstGeom prst="rect">
            <a:avLst/>
          </a:prstGeom>
          <a:ln>
            <a:solidFill>
              <a:srgbClr val="C00000"/>
            </a:solidFill>
          </a:ln>
        </p:spPr>
      </p:pic>
      <p:pic>
        <p:nvPicPr>
          <p:cNvPr id="8" name="Picture 7">
            <a:extLst>
              <a:ext uri="{FF2B5EF4-FFF2-40B4-BE49-F238E27FC236}">
                <a16:creationId xmlns:a16="http://schemas.microsoft.com/office/drawing/2014/main" id="{7A34C8CB-8C6B-4C73-F971-3F0B030A1182}"/>
              </a:ext>
            </a:extLst>
          </p:cNvPr>
          <p:cNvPicPr>
            <a:picLocks noChangeAspect="1"/>
          </p:cNvPicPr>
          <p:nvPr/>
        </p:nvPicPr>
        <p:blipFill>
          <a:blip r:embed="rId3"/>
          <a:stretch>
            <a:fillRect/>
          </a:stretch>
        </p:blipFill>
        <p:spPr>
          <a:xfrm>
            <a:off x="7148068" y="2052536"/>
            <a:ext cx="4755357" cy="4484462"/>
          </a:xfrm>
          <a:prstGeom prst="rect">
            <a:avLst/>
          </a:prstGeom>
          <a:ln>
            <a:solidFill>
              <a:srgbClr val="C00000"/>
            </a:solidFill>
          </a:ln>
        </p:spPr>
      </p:pic>
      <p:cxnSp>
        <p:nvCxnSpPr>
          <p:cNvPr id="11" name="Connector: Elbow 10">
            <a:extLst>
              <a:ext uri="{FF2B5EF4-FFF2-40B4-BE49-F238E27FC236}">
                <a16:creationId xmlns:a16="http://schemas.microsoft.com/office/drawing/2014/main" id="{C7BD5CDB-AD59-5485-CAE1-2C7C8B20EF24}"/>
              </a:ext>
            </a:extLst>
          </p:cNvPr>
          <p:cNvCxnSpPr>
            <a:cxnSpLocks/>
          </p:cNvCxnSpPr>
          <p:nvPr/>
        </p:nvCxnSpPr>
        <p:spPr>
          <a:xfrm rot="10800000">
            <a:off x="6496052" y="2952750"/>
            <a:ext cx="652016" cy="47625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468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4FE2-C3ED-9993-D3FD-AAB455FA79E2}"/>
              </a:ext>
            </a:extLst>
          </p:cNvPr>
          <p:cNvSpPr>
            <a:spLocks noGrp="1"/>
          </p:cNvSpPr>
          <p:nvPr>
            <p:ph type="title"/>
          </p:nvPr>
        </p:nvSpPr>
        <p:spPr>
          <a:xfrm>
            <a:off x="518152" y="365598"/>
            <a:ext cx="11086244" cy="642523"/>
          </a:xfrm>
        </p:spPr>
        <p:txBody>
          <a:bodyPr>
            <a:normAutofit fontScale="90000"/>
          </a:bodyPr>
          <a:lstStyle/>
          <a:p>
            <a:r>
              <a:rPr lang="en-US" sz="3100" b="1" dirty="0">
                <a:latin typeface="+mn-lt"/>
                <a:cs typeface="Segoe UI" panose="020B0502040204020203" pitchFamily="34" charset="0"/>
              </a:rPr>
              <a:t>Firebase</a:t>
            </a:r>
            <a:r>
              <a:rPr lang="en-US" sz="2800" b="1" dirty="0">
                <a:latin typeface="+mn-lt"/>
                <a:cs typeface="Segoe UI" panose="020B0502040204020203" pitchFamily="34" charset="0"/>
              </a:rPr>
              <a:t> data collection</a:t>
            </a:r>
            <a:br>
              <a:rPr lang="en-US" sz="2800" b="1" dirty="0">
                <a:latin typeface="+mn-lt"/>
                <a:cs typeface="Segoe UI" panose="020B0502040204020203" pitchFamily="34" charset="0"/>
              </a:rPr>
            </a:br>
            <a:endParaRPr lang="en-US" sz="2800" b="1" dirty="0">
              <a:latin typeface="+mn-lt"/>
              <a:cs typeface="Segoe UI" panose="020B0502040204020203" pitchFamily="34" charset="0"/>
            </a:endParaRPr>
          </a:p>
        </p:txBody>
      </p:sp>
      <p:sp>
        <p:nvSpPr>
          <p:cNvPr id="6" name="Content Placeholder 5">
            <a:extLst>
              <a:ext uri="{FF2B5EF4-FFF2-40B4-BE49-F238E27FC236}">
                <a16:creationId xmlns:a16="http://schemas.microsoft.com/office/drawing/2014/main" id="{985C939E-3B07-298A-F5DA-65B0907CB9A8}"/>
              </a:ext>
            </a:extLst>
          </p:cNvPr>
          <p:cNvSpPr>
            <a:spLocks noGrp="1"/>
          </p:cNvSpPr>
          <p:nvPr>
            <p:ph idx="1"/>
          </p:nvPr>
        </p:nvSpPr>
        <p:spPr>
          <a:xfrm>
            <a:off x="665463" y="1008121"/>
            <a:ext cx="10861074" cy="5605877"/>
          </a:xfrm>
        </p:spPr>
        <p:txBody>
          <a:bodyPr>
            <a:normAutofit fontScale="70000" lnSpcReduction="20000"/>
          </a:bodyPr>
          <a:lstStyle/>
          <a:p>
            <a:pPr marL="0" indent="0">
              <a:lnSpc>
                <a:spcPct val="120000"/>
              </a:lnSpc>
              <a:buNone/>
            </a:pPr>
            <a:r>
              <a:rPr lang="en-US" sz="3200" b="1" dirty="0">
                <a:solidFill>
                  <a:schemeClr val="accent1"/>
                </a:solidFill>
                <a:cs typeface="Segoe UI" panose="020B0502040204020203" pitchFamily="34" charset="0"/>
              </a:rPr>
              <a:t>1. </a:t>
            </a:r>
            <a:r>
              <a:rPr lang="en-US" sz="3200" b="1" dirty="0" err="1">
                <a:solidFill>
                  <a:schemeClr val="accent1"/>
                </a:solidFill>
                <a:cs typeface="Segoe UI" panose="020B0502040204020203" pitchFamily="34" charset="0"/>
              </a:rPr>
              <a:t>EmployeeProfile</a:t>
            </a:r>
            <a:r>
              <a:rPr lang="en-US" sz="3200" b="1" dirty="0">
                <a:solidFill>
                  <a:schemeClr val="accent1"/>
                </a:solidFill>
                <a:cs typeface="Segoe UI" panose="020B0502040204020203" pitchFamily="34" charset="0"/>
              </a:rPr>
              <a:t>: </a:t>
            </a:r>
            <a:r>
              <a:rPr lang="en-US" sz="3200" dirty="0">
                <a:cs typeface="Segoe UI" panose="020B0502040204020203" pitchFamily="34" charset="0"/>
              </a:rPr>
              <a:t>This collection will store the profiles and personal information of project all staff  members.</a:t>
            </a:r>
          </a:p>
          <a:p>
            <a:pPr marL="0" indent="0">
              <a:buNone/>
            </a:pPr>
            <a:endParaRPr lang="en-US" sz="3200" dirty="0">
              <a:cs typeface="Segoe UI" panose="020B0502040204020203" pitchFamily="34" charset="0"/>
            </a:endParaRPr>
          </a:p>
          <a:p>
            <a:pPr marL="0" indent="0">
              <a:buNone/>
            </a:pPr>
            <a:r>
              <a:rPr lang="en-US" sz="3200" b="1" dirty="0">
                <a:solidFill>
                  <a:schemeClr val="accent1"/>
                </a:solidFill>
                <a:cs typeface="Segoe UI" panose="020B0502040204020203" pitchFamily="34" charset="0"/>
              </a:rPr>
              <a:t>2. </a:t>
            </a:r>
            <a:r>
              <a:rPr lang="en-US" sz="3200" b="1" dirty="0" err="1">
                <a:solidFill>
                  <a:schemeClr val="accent1"/>
                </a:solidFill>
                <a:cs typeface="Segoe UI" panose="020B0502040204020203" pitchFamily="34" charset="0"/>
              </a:rPr>
              <a:t>EmployeeProjectDetails</a:t>
            </a:r>
            <a:r>
              <a:rPr lang="en-US" sz="3200" b="1" dirty="0">
                <a:solidFill>
                  <a:schemeClr val="accent1"/>
                </a:solidFill>
                <a:cs typeface="Segoe UI" panose="020B0502040204020203" pitchFamily="34" charset="0"/>
              </a:rPr>
              <a:t>: </a:t>
            </a:r>
            <a:r>
              <a:rPr lang="en-US" sz="3200" dirty="0">
                <a:cs typeface="Segoe UI" panose="020B0502040204020203" pitchFamily="34" charset="0"/>
              </a:rPr>
              <a:t>This collection detailed information about the projects of staff Sphere.</a:t>
            </a:r>
          </a:p>
          <a:p>
            <a:pPr marL="0" indent="0">
              <a:buNone/>
            </a:pPr>
            <a:endParaRPr lang="en-US" sz="3200" dirty="0">
              <a:cs typeface="Segoe UI" panose="020B0502040204020203" pitchFamily="34" charset="0"/>
            </a:endParaRPr>
          </a:p>
          <a:p>
            <a:pPr marL="0" indent="0">
              <a:lnSpc>
                <a:spcPct val="120000"/>
              </a:lnSpc>
              <a:buNone/>
            </a:pPr>
            <a:r>
              <a:rPr lang="en-US" sz="3200" b="1" dirty="0">
                <a:solidFill>
                  <a:schemeClr val="accent1"/>
                </a:solidFill>
                <a:cs typeface="Segoe UI" panose="020B0502040204020203" pitchFamily="34" charset="0"/>
              </a:rPr>
              <a:t>3.EmployeeProjectTasks: </a:t>
            </a:r>
            <a:r>
              <a:rPr lang="en-US" sz="3200" dirty="0">
                <a:cs typeface="Segoe UI" panose="020B0502040204020203" pitchFamily="34" charset="0"/>
              </a:rPr>
              <a:t>This collection will contain data related to the specific tasks assigned to each employee within their respective  projects.</a:t>
            </a:r>
          </a:p>
          <a:p>
            <a:pPr marL="0" indent="0">
              <a:buNone/>
            </a:pPr>
            <a:endParaRPr lang="en-US" sz="3200" b="1" dirty="0">
              <a:cs typeface="Segoe UI" panose="020B0502040204020203" pitchFamily="34" charset="0"/>
            </a:endParaRPr>
          </a:p>
          <a:p>
            <a:pPr marL="0" indent="0">
              <a:lnSpc>
                <a:spcPct val="120000"/>
              </a:lnSpc>
              <a:buNone/>
            </a:pPr>
            <a:r>
              <a:rPr lang="en-US" sz="3200" b="1" dirty="0">
                <a:solidFill>
                  <a:schemeClr val="accent1"/>
                </a:solidFill>
                <a:cs typeface="Segoe UI" panose="020B0502040204020203" pitchFamily="34" charset="0"/>
              </a:rPr>
              <a:t>4. </a:t>
            </a:r>
            <a:r>
              <a:rPr lang="en-US" sz="3200" b="1" dirty="0" err="1">
                <a:solidFill>
                  <a:schemeClr val="accent1"/>
                </a:solidFill>
                <a:cs typeface="Segoe UI" panose="020B0502040204020203" pitchFamily="34" charset="0"/>
              </a:rPr>
              <a:t>EmpProjectProgressStatus</a:t>
            </a:r>
            <a:r>
              <a:rPr lang="en-US" sz="3200" b="1" dirty="0">
                <a:solidFill>
                  <a:schemeClr val="accent1"/>
                </a:solidFill>
                <a:cs typeface="Segoe UI" panose="020B0502040204020203" pitchFamily="34" charset="0"/>
              </a:rPr>
              <a:t>: </a:t>
            </a:r>
            <a:r>
              <a:rPr lang="en-US" sz="3200" dirty="0">
                <a:cs typeface="Segoe UI" panose="020B0502040204020203" pitchFamily="34" charset="0"/>
              </a:rPr>
              <a:t>It will record the progress and status updates of each project, providing a clear overview of project advancement.</a:t>
            </a:r>
          </a:p>
          <a:p>
            <a:pPr marL="0" indent="0">
              <a:buNone/>
            </a:pPr>
            <a:endParaRPr lang="en-US" sz="3200" b="1" dirty="0">
              <a:cs typeface="Segoe UI" panose="020B0502040204020203" pitchFamily="34" charset="0"/>
            </a:endParaRPr>
          </a:p>
          <a:p>
            <a:pPr marL="0" indent="0">
              <a:lnSpc>
                <a:spcPct val="120000"/>
              </a:lnSpc>
              <a:buNone/>
            </a:pPr>
            <a:r>
              <a:rPr lang="en-US" sz="3200" b="1" dirty="0">
                <a:solidFill>
                  <a:schemeClr val="accent1"/>
                </a:solidFill>
                <a:cs typeface="Segoe UI" panose="020B0502040204020203" pitchFamily="34" charset="0"/>
              </a:rPr>
              <a:t>5. </a:t>
            </a:r>
            <a:r>
              <a:rPr lang="en-US" sz="3200" b="1" dirty="0" err="1">
                <a:solidFill>
                  <a:schemeClr val="accent1"/>
                </a:solidFill>
                <a:cs typeface="Segoe UI" panose="020B0502040204020203" pitchFamily="34" charset="0"/>
              </a:rPr>
              <a:t>EmpSendMsgDetails</a:t>
            </a:r>
            <a:r>
              <a:rPr lang="en-US" sz="3200" b="1" dirty="0">
                <a:solidFill>
                  <a:schemeClr val="accent1"/>
                </a:solidFill>
                <a:cs typeface="Segoe UI" panose="020B0502040204020203" pitchFamily="34" charset="0"/>
              </a:rPr>
              <a:t>: </a:t>
            </a:r>
            <a:r>
              <a:rPr lang="en-US" sz="3200" dirty="0">
                <a:cs typeface="Segoe UI" panose="020B0502040204020203" pitchFamily="34" charset="0"/>
              </a:rPr>
              <a:t>This collection will serve as a repository for messages and communication details 	between project staff members.</a:t>
            </a:r>
          </a:p>
          <a:p>
            <a:pPr marL="0" indent="0">
              <a:buNone/>
            </a:pPr>
            <a:endParaRPr lang="en-US" sz="6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65949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6B360D3-CC12-4CEB-9711-45C0F651BA00}"/>
              </a:ext>
            </a:extLst>
          </p:cNvPr>
          <p:cNvPicPr>
            <a:picLocks noChangeAspect="1"/>
          </p:cNvPicPr>
          <p:nvPr/>
        </p:nvPicPr>
        <p:blipFill>
          <a:blip r:embed="rId2"/>
          <a:stretch>
            <a:fillRect/>
          </a:stretch>
        </p:blipFill>
        <p:spPr>
          <a:xfrm>
            <a:off x="787940" y="2266545"/>
            <a:ext cx="10583694" cy="4416830"/>
          </a:xfrm>
          <a:prstGeom prst="rect">
            <a:avLst/>
          </a:prstGeom>
          <a:ln>
            <a:solidFill>
              <a:srgbClr val="C00000"/>
            </a:solidFill>
          </a:ln>
        </p:spPr>
      </p:pic>
      <p:sp>
        <p:nvSpPr>
          <p:cNvPr id="11" name="Title 10">
            <a:extLst>
              <a:ext uri="{FF2B5EF4-FFF2-40B4-BE49-F238E27FC236}">
                <a16:creationId xmlns:a16="http://schemas.microsoft.com/office/drawing/2014/main" id="{07FCF759-8F15-6522-DFFD-FDFA34E05F7E}"/>
              </a:ext>
            </a:extLst>
          </p:cNvPr>
          <p:cNvSpPr>
            <a:spLocks noGrp="1"/>
          </p:cNvSpPr>
          <p:nvPr>
            <p:ph type="title"/>
          </p:nvPr>
        </p:nvSpPr>
        <p:spPr>
          <a:xfrm>
            <a:off x="787940" y="174623"/>
            <a:ext cx="10690698" cy="2091921"/>
          </a:xfrm>
        </p:spPr>
        <p:txBody>
          <a:bodyPr>
            <a:normAutofit fontScale="90000"/>
          </a:bodyPr>
          <a:lstStyle/>
          <a:p>
            <a:r>
              <a:rPr lang="en-US" sz="2200" b="0" i="0" dirty="0">
                <a:solidFill>
                  <a:srgbClr val="374151"/>
                </a:solidFill>
                <a:effectLst/>
                <a:latin typeface="+mn-lt"/>
              </a:rPr>
              <a:t>In this manner, every project is systematically tracked, taking into account the contributions of each employee and team member. </a:t>
            </a:r>
            <a:r>
              <a:rPr lang="en-US" sz="2200" b="0" i="0" dirty="0">
                <a:solidFill>
                  <a:srgbClr val="374151"/>
                </a:solidFill>
                <a:effectLst/>
                <a:latin typeface="Söhne"/>
              </a:rPr>
              <a:t>The </a:t>
            </a:r>
            <a:r>
              <a:rPr lang="en-US" sz="2200" b="0" i="0" dirty="0" err="1">
                <a:solidFill>
                  <a:srgbClr val="374151"/>
                </a:solidFill>
                <a:effectLst/>
                <a:latin typeface="Söhne"/>
              </a:rPr>
              <a:t>StaffSphere</a:t>
            </a:r>
            <a:r>
              <a:rPr lang="en-US" sz="2200" b="0" i="0" dirty="0">
                <a:solidFill>
                  <a:srgbClr val="374151"/>
                </a:solidFill>
                <a:effectLst/>
                <a:latin typeface="Söhne"/>
              </a:rPr>
              <a:t> project stands as a cornerstone for seamless integration of all users and fostering effective project collaboration. It not only empowers employees by simplifying task management and facilitating smooth communication but also serves as a powerful tool for monitoring project progress and task status. Furthermore, it provides invaluable insights into individual employees' contributions and underscores the pivotal role of team leaders within each project, enhancing overall productivity and success."</a:t>
            </a:r>
            <a:br>
              <a:rPr lang="en-US" sz="2000" dirty="0"/>
            </a:br>
            <a:endParaRPr lang="en-US" sz="2000" dirty="0">
              <a:latin typeface="+mn-lt"/>
            </a:endParaRPr>
          </a:p>
        </p:txBody>
      </p:sp>
    </p:spTree>
    <p:extLst>
      <p:ext uri="{BB962C8B-B14F-4D97-AF65-F5344CB8AC3E}">
        <p14:creationId xmlns:p14="http://schemas.microsoft.com/office/powerpoint/2010/main" val="1563889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AB95-4984-769A-081B-C3CE04EFF4FC}"/>
              </a:ext>
            </a:extLst>
          </p:cNvPr>
          <p:cNvSpPr>
            <a:spLocks noGrp="1"/>
          </p:cNvSpPr>
          <p:nvPr>
            <p:ph type="ctrTitle"/>
          </p:nvPr>
        </p:nvSpPr>
        <p:spPr/>
        <p:txBody>
          <a:bodyPr>
            <a:normAutofit/>
          </a:bodyPr>
          <a:lstStyle/>
          <a:p>
            <a:pPr algn="ctr"/>
            <a:r>
              <a:rPr lang="en-US" sz="4000" b="1" dirty="0">
                <a:latin typeface="+mn-lt"/>
              </a:rPr>
              <a:t>Thank you</a:t>
            </a:r>
          </a:p>
        </p:txBody>
      </p:sp>
    </p:spTree>
    <p:extLst>
      <p:ext uri="{BB962C8B-B14F-4D97-AF65-F5344CB8AC3E}">
        <p14:creationId xmlns:p14="http://schemas.microsoft.com/office/powerpoint/2010/main" val="158344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B443-378F-07A4-8595-C39E1867953C}"/>
              </a:ext>
            </a:extLst>
          </p:cNvPr>
          <p:cNvSpPr>
            <a:spLocks noGrp="1"/>
          </p:cNvSpPr>
          <p:nvPr>
            <p:ph type="title"/>
          </p:nvPr>
        </p:nvSpPr>
        <p:spPr>
          <a:xfrm>
            <a:off x="502236" y="453957"/>
            <a:ext cx="8596668" cy="1138518"/>
          </a:xfrm>
        </p:spPr>
        <p:txBody>
          <a:bodyPr>
            <a:normAutofit fontScale="90000"/>
          </a:bodyPr>
          <a:lstStyle/>
          <a:p>
            <a:r>
              <a:rPr lang="en-US" sz="3100" b="1" i="0" dirty="0">
                <a:effectLst/>
                <a:latin typeface="+mn-lt"/>
              </a:rPr>
              <a:t>Key Features and Modules</a:t>
            </a:r>
            <a:br>
              <a:rPr lang="en-US" sz="3100" b="1" i="0" dirty="0">
                <a:effectLst/>
                <a:latin typeface="+mn-lt"/>
              </a:rPr>
            </a:br>
            <a:br>
              <a:rPr lang="en-US" b="1" i="0" dirty="0">
                <a:solidFill>
                  <a:srgbClr val="374151"/>
                </a:solidFill>
                <a:effectLst/>
                <a:latin typeface="+mn-lt"/>
              </a:rPr>
            </a:br>
            <a:r>
              <a:rPr lang="en-US" sz="2200" b="0" i="0" dirty="0" err="1">
                <a:solidFill>
                  <a:srgbClr val="374151"/>
                </a:solidFill>
                <a:effectLst/>
                <a:latin typeface="+mn-lt"/>
              </a:rPr>
              <a:t>StaffSphere</a:t>
            </a:r>
            <a:r>
              <a:rPr lang="en-US" sz="2200" b="0" i="0" dirty="0">
                <a:solidFill>
                  <a:srgbClr val="374151"/>
                </a:solidFill>
                <a:effectLst/>
                <a:latin typeface="+mn-lt"/>
              </a:rPr>
              <a:t> offers an array of essential features and modules, including:</a:t>
            </a:r>
            <a:endParaRPr lang="en-US" dirty="0">
              <a:latin typeface="+mn-lt"/>
            </a:endParaRPr>
          </a:p>
        </p:txBody>
      </p:sp>
      <p:sp>
        <p:nvSpPr>
          <p:cNvPr id="3" name="Content Placeholder 2">
            <a:extLst>
              <a:ext uri="{FF2B5EF4-FFF2-40B4-BE49-F238E27FC236}">
                <a16:creationId xmlns:a16="http://schemas.microsoft.com/office/drawing/2014/main" id="{C9440CEE-AB7F-8E55-7F2E-33C332D69D32}"/>
              </a:ext>
            </a:extLst>
          </p:cNvPr>
          <p:cNvSpPr>
            <a:spLocks noGrp="1"/>
          </p:cNvSpPr>
          <p:nvPr>
            <p:ph idx="1"/>
          </p:nvPr>
        </p:nvSpPr>
        <p:spPr>
          <a:xfrm>
            <a:off x="609038" y="1868556"/>
            <a:ext cx="11190816" cy="4288850"/>
          </a:xfrm>
        </p:spPr>
        <p:txBody>
          <a:bodyPr>
            <a:normAutofit/>
          </a:bodyPr>
          <a:lstStyle/>
          <a:p>
            <a:pPr algn="l">
              <a:lnSpc>
                <a:spcPct val="100000"/>
              </a:lnSpc>
              <a:buFont typeface="+mj-lt"/>
              <a:buAutoNum type="arabicPeriod"/>
            </a:pPr>
            <a:r>
              <a:rPr lang="en-US" sz="2000" b="1" i="0" dirty="0">
                <a:solidFill>
                  <a:schemeClr val="accent1"/>
                </a:solidFill>
                <a:effectLst/>
              </a:rPr>
              <a:t>Employee Creation:</a:t>
            </a:r>
            <a:r>
              <a:rPr lang="en-US" sz="2000" b="0" i="0" dirty="0">
                <a:solidFill>
                  <a:srgbClr val="374151"/>
                </a:solidFill>
                <a:effectLst/>
              </a:rPr>
              <a:t> A user-friendly module for effortlessly adding new employees to the system.</a:t>
            </a:r>
          </a:p>
          <a:p>
            <a:pPr algn="l">
              <a:lnSpc>
                <a:spcPct val="100000"/>
              </a:lnSpc>
              <a:buFont typeface="+mj-lt"/>
              <a:buAutoNum type="arabicPeriod"/>
            </a:pPr>
            <a:r>
              <a:rPr lang="en-US" sz="2000" b="1" i="0" dirty="0">
                <a:solidFill>
                  <a:schemeClr val="accent1"/>
                </a:solidFill>
                <a:effectLst/>
              </a:rPr>
              <a:t>Profile Management:</a:t>
            </a:r>
            <a:r>
              <a:rPr lang="en-US" sz="2000" b="0" i="0" dirty="0">
                <a:solidFill>
                  <a:schemeClr val="accent1"/>
                </a:solidFill>
                <a:effectLst/>
              </a:rPr>
              <a:t> </a:t>
            </a:r>
            <a:r>
              <a:rPr lang="en-US" sz="2000" b="0" i="0" dirty="0">
                <a:solidFill>
                  <a:srgbClr val="374151"/>
                </a:solidFill>
                <a:effectLst/>
              </a:rPr>
              <a:t>Convenient tools for maintaining and updating employee profiles, ensuring accurate and current information.</a:t>
            </a:r>
          </a:p>
          <a:p>
            <a:pPr algn="l">
              <a:lnSpc>
                <a:spcPct val="100000"/>
              </a:lnSpc>
              <a:buFont typeface="+mj-lt"/>
              <a:buAutoNum type="arabicPeriod"/>
            </a:pPr>
            <a:r>
              <a:rPr lang="en-US" sz="2000" b="1" i="0" dirty="0">
                <a:solidFill>
                  <a:schemeClr val="accent1"/>
                </a:solidFill>
                <a:effectLst/>
              </a:rPr>
              <a:t>Team Member Assignment:</a:t>
            </a:r>
            <a:r>
              <a:rPr lang="en-US" sz="2000" b="0" i="0" dirty="0">
                <a:solidFill>
                  <a:schemeClr val="accent1"/>
                </a:solidFill>
                <a:effectLst/>
              </a:rPr>
              <a:t> </a:t>
            </a:r>
            <a:r>
              <a:rPr lang="en-US" sz="2000" b="0" i="0" dirty="0">
                <a:solidFill>
                  <a:srgbClr val="374151"/>
                </a:solidFill>
                <a:effectLst/>
              </a:rPr>
              <a:t>Simplified processes for assigning team members to specific projects and tasks.</a:t>
            </a:r>
          </a:p>
          <a:p>
            <a:pPr algn="l">
              <a:lnSpc>
                <a:spcPct val="100000"/>
              </a:lnSpc>
              <a:buFont typeface="+mj-lt"/>
              <a:buAutoNum type="arabicPeriod"/>
            </a:pPr>
            <a:r>
              <a:rPr lang="en-US" sz="2000" b="1" i="0" dirty="0">
                <a:solidFill>
                  <a:schemeClr val="accent1"/>
                </a:solidFill>
                <a:effectLst/>
              </a:rPr>
              <a:t>Project Creation:</a:t>
            </a:r>
            <a:r>
              <a:rPr lang="en-US" sz="2000" b="0" i="0" dirty="0">
                <a:solidFill>
                  <a:schemeClr val="accent1"/>
                </a:solidFill>
                <a:effectLst/>
              </a:rPr>
              <a:t> </a:t>
            </a:r>
            <a:r>
              <a:rPr lang="en-US" sz="2000" b="0" i="0" dirty="0">
                <a:solidFill>
                  <a:srgbClr val="374151"/>
                </a:solidFill>
                <a:effectLst/>
              </a:rPr>
              <a:t>Effortless project initiation, enabling organizations to manage their project portfolios efficiently.</a:t>
            </a:r>
          </a:p>
          <a:p>
            <a:pPr algn="l">
              <a:lnSpc>
                <a:spcPct val="100000"/>
              </a:lnSpc>
              <a:buFont typeface="+mj-lt"/>
              <a:buAutoNum type="arabicPeriod"/>
            </a:pPr>
            <a:r>
              <a:rPr lang="en-US" sz="2000" b="1" i="0" dirty="0">
                <a:solidFill>
                  <a:schemeClr val="accent1"/>
                </a:solidFill>
                <a:effectLst/>
              </a:rPr>
              <a:t>Task Allocation:</a:t>
            </a:r>
            <a:r>
              <a:rPr lang="en-US" sz="2000" b="0" i="0" dirty="0">
                <a:solidFill>
                  <a:schemeClr val="accent1"/>
                </a:solidFill>
                <a:effectLst/>
              </a:rPr>
              <a:t> </a:t>
            </a:r>
            <a:r>
              <a:rPr lang="en-US" sz="2000" b="0" i="0" dirty="0">
                <a:solidFill>
                  <a:srgbClr val="374151"/>
                </a:solidFill>
                <a:effectLst/>
              </a:rPr>
              <a:t>Streamlined task assignment and tracking for enhanced project management.</a:t>
            </a:r>
          </a:p>
          <a:p>
            <a:pPr>
              <a:lnSpc>
                <a:spcPct val="100000"/>
              </a:lnSpc>
              <a:buFont typeface="+mj-lt"/>
              <a:buAutoNum type="arabicPeriod"/>
            </a:pPr>
            <a:r>
              <a:rPr lang="en-US" sz="2000" b="1" i="0" dirty="0">
                <a:solidFill>
                  <a:schemeClr val="accent1"/>
                </a:solidFill>
                <a:effectLst/>
              </a:rPr>
              <a:t>Message Log System:</a:t>
            </a:r>
            <a:r>
              <a:rPr lang="en-US" sz="2000" b="0" i="0" dirty="0">
                <a:solidFill>
                  <a:schemeClr val="accent1"/>
                </a:solidFill>
                <a:effectLst/>
              </a:rPr>
              <a:t> </a:t>
            </a:r>
            <a:r>
              <a:rPr lang="en-US" sz="2000" b="0" i="0" dirty="0">
                <a:solidFill>
                  <a:srgbClr val="374151"/>
                </a:solidFill>
                <a:effectLst/>
              </a:rPr>
              <a:t>An integrated messaging system that ensures effective communication by providing each employee with a dedicated message log.</a:t>
            </a:r>
            <a:r>
              <a:rPr lang="en-US" sz="2000" b="1" dirty="0">
                <a:solidFill>
                  <a:srgbClr val="374151"/>
                </a:solidFill>
              </a:rPr>
              <a:t> </a:t>
            </a:r>
            <a:endParaRPr lang="en-US" sz="2000" dirty="0"/>
          </a:p>
        </p:txBody>
      </p:sp>
    </p:spTree>
    <p:extLst>
      <p:ext uri="{BB962C8B-B14F-4D97-AF65-F5344CB8AC3E}">
        <p14:creationId xmlns:p14="http://schemas.microsoft.com/office/powerpoint/2010/main" val="104680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A384BE-4932-960D-C175-E879A86AF9DA}"/>
              </a:ext>
            </a:extLst>
          </p:cNvPr>
          <p:cNvSpPr txBox="1"/>
          <p:nvPr/>
        </p:nvSpPr>
        <p:spPr>
          <a:xfrm>
            <a:off x="410790" y="1284476"/>
            <a:ext cx="11828835" cy="3170099"/>
          </a:xfrm>
          <a:prstGeom prst="rect">
            <a:avLst/>
          </a:prstGeom>
          <a:noFill/>
        </p:spPr>
        <p:txBody>
          <a:bodyPr wrap="square" rtlCol="0">
            <a:spAutoFit/>
          </a:bodyPr>
          <a:lstStyle/>
          <a:p>
            <a:r>
              <a:rPr lang="en-US" sz="2000" dirty="0">
                <a:cs typeface="Segoe UI" panose="020B0502040204020203" pitchFamily="34" charset="0"/>
              </a:rPr>
              <a:t>In this  system, I 've designed three distinct user dashboards, each tailored to specific roles:</a:t>
            </a:r>
          </a:p>
          <a:p>
            <a:endParaRPr lang="en-US" sz="2000" dirty="0">
              <a:cs typeface="Segoe UI" panose="020B0502040204020203" pitchFamily="34" charset="0"/>
            </a:endParaRPr>
          </a:p>
          <a:p>
            <a:r>
              <a:rPr lang="en-US" sz="2000" b="1" dirty="0">
                <a:solidFill>
                  <a:schemeClr val="accent1"/>
                </a:solidFill>
                <a:cs typeface="Segoe UI" panose="020B0502040204020203" pitchFamily="34" charset="0"/>
              </a:rPr>
              <a:t>Admin Dashboard: </a:t>
            </a:r>
            <a:r>
              <a:rPr lang="en-US" sz="2000" dirty="0">
                <a:cs typeface="Segoe UI" panose="020B0502040204020203" pitchFamily="34" charset="0"/>
              </a:rPr>
              <a:t>This dashboard is for administrators and provides access to key administrative functions, allowing them to manage employees , projects and make high-level decisions.</a:t>
            </a:r>
          </a:p>
          <a:p>
            <a:endParaRPr lang="en-US" sz="2000" dirty="0">
              <a:cs typeface="Segoe UI" panose="020B0502040204020203" pitchFamily="34" charset="0"/>
            </a:endParaRPr>
          </a:p>
          <a:p>
            <a:r>
              <a:rPr lang="en-US" sz="2000" b="1" dirty="0">
                <a:solidFill>
                  <a:schemeClr val="accent1"/>
                </a:solidFill>
                <a:cs typeface="Segoe UI" panose="020B0502040204020203" pitchFamily="34" charset="0"/>
              </a:rPr>
              <a:t>Team Leader Dashboard: </a:t>
            </a:r>
            <a:r>
              <a:rPr lang="en-US" sz="2000" dirty="0">
                <a:cs typeface="Segoe UI" panose="020B0502040204020203" pitchFamily="34" charset="0"/>
              </a:rPr>
              <a:t>Team leaders have their own dashboard, which focuses on team management, task allocation, and monitoring project progress.</a:t>
            </a:r>
          </a:p>
          <a:p>
            <a:endParaRPr lang="en-US" sz="2000" dirty="0">
              <a:cs typeface="Segoe UI" panose="020B0502040204020203" pitchFamily="34" charset="0"/>
            </a:endParaRPr>
          </a:p>
          <a:p>
            <a:r>
              <a:rPr lang="en-US" sz="2000" b="1" dirty="0">
                <a:solidFill>
                  <a:schemeClr val="accent1"/>
                </a:solidFill>
                <a:cs typeface="Segoe UI" panose="020B0502040204020203" pitchFamily="34" charset="0"/>
              </a:rPr>
              <a:t>Employee Dashboard: </a:t>
            </a:r>
            <a:r>
              <a:rPr lang="en-US" sz="2000" dirty="0">
                <a:cs typeface="Segoe UI" panose="020B0502040204020203" pitchFamily="34" charset="0"/>
              </a:rPr>
              <a:t>The employee dashboard is designed for individual contributors, offering a view of their tasks, responsibilities, and progress within the projects they're involved in.</a:t>
            </a:r>
          </a:p>
        </p:txBody>
      </p:sp>
      <p:sp>
        <p:nvSpPr>
          <p:cNvPr id="9" name="TextBox 8">
            <a:extLst>
              <a:ext uri="{FF2B5EF4-FFF2-40B4-BE49-F238E27FC236}">
                <a16:creationId xmlns:a16="http://schemas.microsoft.com/office/drawing/2014/main" id="{833D6F82-84AB-38C6-9D99-6E25005DC642}"/>
              </a:ext>
            </a:extLst>
          </p:cNvPr>
          <p:cNvSpPr txBox="1"/>
          <p:nvPr/>
        </p:nvSpPr>
        <p:spPr>
          <a:xfrm>
            <a:off x="410790" y="435675"/>
            <a:ext cx="6099242" cy="523220"/>
          </a:xfrm>
          <a:prstGeom prst="rect">
            <a:avLst/>
          </a:prstGeom>
          <a:noFill/>
        </p:spPr>
        <p:txBody>
          <a:bodyPr wrap="square">
            <a:spAutoFit/>
          </a:bodyPr>
          <a:lstStyle/>
          <a:p>
            <a:r>
              <a:rPr lang="en-US" sz="2800" b="1" dirty="0">
                <a:cs typeface="Segoe UI" panose="020B0502040204020203" pitchFamily="34" charset="0"/>
              </a:rPr>
              <a:t>User Dashboards</a:t>
            </a:r>
          </a:p>
        </p:txBody>
      </p:sp>
    </p:spTree>
    <p:extLst>
      <p:ext uri="{BB962C8B-B14F-4D97-AF65-F5344CB8AC3E}">
        <p14:creationId xmlns:p14="http://schemas.microsoft.com/office/powerpoint/2010/main" val="48558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1DD0-3261-1F96-12A3-CDB35437078E}"/>
              </a:ext>
            </a:extLst>
          </p:cNvPr>
          <p:cNvSpPr>
            <a:spLocks noGrp="1"/>
          </p:cNvSpPr>
          <p:nvPr>
            <p:ph type="title"/>
          </p:nvPr>
        </p:nvSpPr>
        <p:spPr>
          <a:xfrm>
            <a:off x="528460" y="345494"/>
            <a:ext cx="2415749" cy="723089"/>
          </a:xfrm>
        </p:spPr>
        <p:txBody>
          <a:bodyPr>
            <a:normAutofit/>
          </a:bodyPr>
          <a:lstStyle/>
          <a:p>
            <a:r>
              <a:rPr lang="en-US" sz="2800" b="1" dirty="0">
                <a:latin typeface="+mn-lt"/>
                <a:cs typeface="Segoe UI" panose="020B0502040204020203" pitchFamily="34" charset="0"/>
              </a:rPr>
              <a:t>Admin</a:t>
            </a:r>
          </a:p>
        </p:txBody>
      </p:sp>
      <p:pic>
        <p:nvPicPr>
          <p:cNvPr id="11" name="Picture 10">
            <a:extLst>
              <a:ext uri="{FF2B5EF4-FFF2-40B4-BE49-F238E27FC236}">
                <a16:creationId xmlns:a16="http://schemas.microsoft.com/office/drawing/2014/main" id="{06D1EF89-662F-FD15-9080-148CB60091AD}"/>
              </a:ext>
            </a:extLst>
          </p:cNvPr>
          <p:cNvPicPr>
            <a:picLocks noChangeAspect="1"/>
          </p:cNvPicPr>
          <p:nvPr/>
        </p:nvPicPr>
        <p:blipFill>
          <a:blip r:embed="rId2"/>
          <a:stretch>
            <a:fillRect/>
          </a:stretch>
        </p:blipFill>
        <p:spPr>
          <a:xfrm>
            <a:off x="648151" y="1233950"/>
            <a:ext cx="2415749" cy="5624047"/>
          </a:xfrm>
          <a:prstGeom prst="rect">
            <a:avLst/>
          </a:prstGeom>
        </p:spPr>
      </p:pic>
      <p:pic>
        <p:nvPicPr>
          <p:cNvPr id="15" name="Picture 14">
            <a:extLst>
              <a:ext uri="{FF2B5EF4-FFF2-40B4-BE49-F238E27FC236}">
                <a16:creationId xmlns:a16="http://schemas.microsoft.com/office/drawing/2014/main" id="{B112914E-C94B-C7D0-2C97-91CABC9BF58F}"/>
              </a:ext>
            </a:extLst>
          </p:cNvPr>
          <p:cNvPicPr>
            <a:picLocks noChangeAspect="1"/>
          </p:cNvPicPr>
          <p:nvPr/>
        </p:nvPicPr>
        <p:blipFill>
          <a:blip r:embed="rId3"/>
          <a:stretch>
            <a:fillRect/>
          </a:stretch>
        </p:blipFill>
        <p:spPr>
          <a:xfrm>
            <a:off x="6841567" y="1368014"/>
            <a:ext cx="2263336" cy="3642676"/>
          </a:xfrm>
          <a:prstGeom prst="rect">
            <a:avLst/>
          </a:prstGeom>
        </p:spPr>
      </p:pic>
      <p:pic>
        <p:nvPicPr>
          <p:cNvPr id="19" name="Picture 18">
            <a:extLst>
              <a:ext uri="{FF2B5EF4-FFF2-40B4-BE49-F238E27FC236}">
                <a16:creationId xmlns:a16="http://schemas.microsoft.com/office/drawing/2014/main" id="{F8E8067D-B4DF-CEE1-2853-7C72679496BB}"/>
              </a:ext>
            </a:extLst>
          </p:cNvPr>
          <p:cNvPicPr>
            <a:picLocks noChangeAspect="1"/>
          </p:cNvPicPr>
          <p:nvPr/>
        </p:nvPicPr>
        <p:blipFill>
          <a:blip r:embed="rId4"/>
          <a:stretch>
            <a:fillRect/>
          </a:stretch>
        </p:blipFill>
        <p:spPr>
          <a:xfrm>
            <a:off x="3724138" y="1358489"/>
            <a:ext cx="2347163" cy="3627434"/>
          </a:xfrm>
          <a:prstGeom prst="rect">
            <a:avLst/>
          </a:prstGeom>
        </p:spPr>
      </p:pic>
      <p:sp>
        <p:nvSpPr>
          <p:cNvPr id="20" name="Title 1">
            <a:extLst>
              <a:ext uri="{FF2B5EF4-FFF2-40B4-BE49-F238E27FC236}">
                <a16:creationId xmlns:a16="http://schemas.microsoft.com/office/drawing/2014/main" id="{7B6E869E-6AF8-0E45-4E64-3119CFF67787}"/>
              </a:ext>
            </a:extLst>
          </p:cNvPr>
          <p:cNvSpPr txBox="1">
            <a:spLocks/>
          </p:cNvSpPr>
          <p:nvPr/>
        </p:nvSpPr>
        <p:spPr>
          <a:xfrm>
            <a:off x="3569737" y="510862"/>
            <a:ext cx="2655964" cy="72308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mn-lt"/>
              </a:rPr>
              <a:t>Team </a:t>
            </a:r>
            <a:r>
              <a:rPr lang="en-US" sz="2800" b="1" dirty="0">
                <a:solidFill>
                  <a:schemeClr val="tx1"/>
                </a:solidFill>
                <a:latin typeface="+mn-lt"/>
                <a:cs typeface="Segoe UI" panose="020B0502040204020203" pitchFamily="34" charset="0"/>
              </a:rPr>
              <a:t>Leader</a:t>
            </a:r>
          </a:p>
        </p:txBody>
      </p:sp>
      <p:sp>
        <p:nvSpPr>
          <p:cNvPr id="21" name="Title 1">
            <a:extLst>
              <a:ext uri="{FF2B5EF4-FFF2-40B4-BE49-F238E27FC236}">
                <a16:creationId xmlns:a16="http://schemas.microsoft.com/office/drawing/2014/main" id="{35814F23-7436-A601-C76F-01C2BA46E350}"/>
              </a:ext>
            </a:extLst>
          </p:cNvPr>
          <p:cNvSpPr txBox="1">
            <a:spLocks/>
          </p:cNvSpPr>
          <p:nvPr/>
        </p:nvSpPr>
        <p:spPr>
          <a:xfrm>
            <a:off x="6832042" y="510861"/>
            <a:ext cx="2415749" cy="7230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mn-lt"/>
                <a:cs typeface="Segoe UI" panose="020B0502040204020203" pitchFamily="34" charset="0"/>
              </a:rPr>
              <a:t>Employee</a:t>
            </a:r>
          </a:p>
        </p:txBody>
      </p:sp>
    </p:spTree>
    <p:extLst>
      <p:ext uri="{BB962C8B-B14F-4D97-AF65-F5344CB8AC3E}">
        <p14:creationId xmlns:p14="http://schemas.microsoft.com/office/powerpoint/2010/main" val="237416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C078-4F88-A114-7DFD-74049CC66EFB}"/>
              </a:ext>
            </a:extLst>
          </p:cNvPr>
          <p:cNvSpPr>
            <a:spLocks noGrp="1"/>
          </p:cNvSpPr>
          <p:nvPr>
            <p:ph type="title"/>
          </p:nvPr>
        </p:nvSpPr>
        <p:spPr>
          <a:xfrm>
            <a:off x="575553" y="181381"/>
            <a:ext cx="10515600" cy="781658"/>
          </a:xfrm>
        </p:spPr>
        <p:txBody>
          <a:bodyPr>
            <a:normAutofit/>
          </a:bodyPr>
          <a:lstStyle/>
          <a:p>
            <a:r>
              <a:rPr lang="en-US" sz="2800" b="1" dirty="0">
                <a:latin typeface="+mn-lt"/>
              </a:rPr>
              <a:t>Common features for All Dashboard Users</a:t>
            </a:r>
          </a:p>
        </p:txBody>
      </p:sp>
      <p:sp>
        <p:nvSpPr>
          <p:cNvPr id="3" name="Content Placeholder 2">
            <a:extLst>
              <a:ext uri="{FF2B5EF4-FFF2-40B4-BE49-F238E27FC236}">
                <a16:creationId xmlns:a16="http://schemas.microsoft.com/office/drawing/2014/main" id="{CD6D410A-7B39-B3E4-DF18-5424662E7E3E}"/>
              </a:ext>
            </a:extLst>
          </p:cNvPr>
          <p:cNvSpPr>
            <a:spLocks noGrp="1"/>
          </p:cNvSpPr>
          <p:nvPr>
            <p:ph idx="1"/>
          </p:nvPr>
        </p:nvSpPr>
        <p:spPr>
          <a:xfrm>
            <a:off x="5534025" y="1985150"/>
            <a:ext cx="5819775" cy="2860675"/>
          </a:xfrm>
          <a:ln>
            <a:solidFill>
              <a:srgbClr val="C00000"/>
            </a:solidFill>
          </a:ln>
        </p:spPr>
        <p:txBody>
          <a:bodyPr>
            <a:normAutofit/>
          </a:bodyPr>
          <a:lstStyle/>
          <a:p>
            <a:r>
              <a:rPr lang="en-US" sz="2000" dirty="0"/>
              <a:t>Home</a:t>
            </a:r>
          </a:p>
          <a:p>
            <a:r>
              <a:rPr lang="en-US" sz="2000" dirty="0"/>
              <a:t>Profile</a:t>
            </a:r>
          </a:p>
          <a:p>
            <a:r>
              <a:rPr lang="en-US" sz="2000" dirty="0"/>
              <a:t>My Inbox Message</a:t>
            </a:r>
          </a:p>
          <a:p>
            <a:r>
              <a:rPr lang="en-US" sz="2000" dirty="0"/>
              <a:t>Employee Directory</a:t>
            </a:r>
          </a:p>
          <a:p>
            <a:r>
              <a:rPr lang="en-US" sz="2000" dirty="0"/>
              <a:t>My Tasks</a:t>
            </a:r>
          </a:p>
          <a:p>
            <a:r>
              <a:rPr lang="en-US" sz="2000" dirty="0"/>
              <a:t>My Team Members</a:t>
            </a:r>
          </a:p>
        </p:txBody>
      </p:sp>
      <p:pic>
        <p:nvPicPr>
          <p:cNvPr id="7" name="Picture 6">
            <a:extLst>
              <a:ext uri="{FF2B5EF4-FFF2-40B4-BE49-F238E27FC236}">
                <a16:creationId xmlns:a16="http://schemas.microsoft.com/office/drawing/2014/main" id="{E079B23D-20AD-E51E-1D8A-B8EC1E1B1A54}"/>
              </a:ext>
            </a:extLst>
          </p:cNvPr>
          <p:cNvPicPr>
            <a:picLocks noChangeAspect="1"/>
          </p:cNvPicPr>
          <p:nvPr/>
        </p:nvPicPr>
        <p:blipFill>
          <a:blip r:embed="rId2"/>
          <a:stretch>
            <a:fillRect/>
          </a:stretch>
        </p:blipFill>
        <p:spPr>
          <a:xfrm>
            <a:off x="838200" y="1604186"/>
            <a:ext cx="2644369" cy="3246401"/>
          </a:xfrm>
          <a:prstGeom prst="rect">
            <a:avLst/>
          </a:prstGeom>
        </p:spPr>
      </p:pic>
      <p:cxnSp>
        <p:nvCxnSpPr>
          <p:cNvPr id="9" name="Connector: Elbow 8">
            <a:extLst>
              <a:ext uri="{FF2B5EF4-FFF2-40B4-BE49-F238E27FC236}">
                <a16:creationId xmlns:a16="http://schemas.microsoft.com/office/drawing/2014/main" id="{715A2D3D-1334-C764-510F-C116DD43A944}"/>
              </a:ext>
            </a:extLst>
          </p:cNvPr>
          <p:cNvCxnSpPr/>
          <p:nvPr/>
        </p:nvCxnSpPr>
        <p:spPr>
          <a:xfrm rot="5400000" flipH="1" flipV="1">
            <a:off x="8239125" y="3505200"/>
            <a:ext cx="12700" cy="127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F1EE53ED-EBE2-6837-8406-AD043E071FDB}"/>
              </a:ext>
            </a:extLst>
          </p:cNvPr>
          <p:cNvCxnSpPr>
            <a:stCxn id="7" idx="3"/>
          </p:cNvCxnSpPr>
          <p:nvPr/>
        </p:nvCxnSpPr>
        <p:spPr>
          <a:xfrm flipV="1">
            <a:off x="3482569" y="2762250"/>
            <a:ext cx="2022881" cy="46513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271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6A9B-142F-F81C-A42D-864A36BEB73D}"/>
              </a:ext>
            </a:extLst>
          </p:cNvPr>
          <p:cNvSpPr>
            <a:spLocks noGrp="1"/>
          </p:cNvSpPr>
          <p:nvPr>
            <p:ph type="title"/>
          </p:nvPr>
        </p:nvSpPr>
        <p:spPr>
          <a:xfrm>
            <a:off x="615199" y="219075"/>
            <a:ext cx="11262273" cy="1606550"/>
          </a:xfrm>
        </p:spPr>
        <p:txBody>
          <a:bodyPr>
            <a:normAutofit fontScale="90000"/>
          </a:bodyPr>
          <a:lstStyle/>
          <a:p>
            <a:r>
              <a:rPr lang="en-US" sz="3100" b="1" i="0" dirty="0">
                <a:effectLst/>
                <a:latin typeface="Calibri (Body)"/>
              </a:rPr>
              <a:t>Staff Sphere Homepage</a:t>
            </a:r>
            <a:br>
              <a:rPr lang="en-US" sz="2800" b="1" i="0" u="sng" dirty="0">
                <a:solidFill>
                  <a:srgbClr val="374151"/>
                </a:solidFill>
                <a:effectLst/>
                <a:latin typeface="Söhne"/>
              </a:rPr>
            </a:br>
            <a:br>
              <a:rPr lang="en-US" sz="2800" b="1" i="0" u="sng" dirty="0">
                <a:solidFill>
                  <a:srgbClr val="374151"/>
                </a:solidFill>
                <a:effectLst/>
                <a:latin typeface="Söhne"/>
              </a:rPr>
            </a:br>
            <a:r>
              <a:rPr lang="en-US" sz="2200" b="0" i="0" dirty="0">
                <a:effectLst/>
                <a:latin typeface="+mn-lt"/>
              </a:rPr>
              <a:t>The </a:t>
            </a:r>
            <a:r>
              <a:rPr lang="en-US" sz="2200" b="0" i="0" dirty="0" err="1">
                <a:effectLst/>
                <a:latin typeface="+mn-lt"/>
              </a:rPr>
              <a:t>StaffSphere</a:t>
            </a:r>
            <a:r>
              <a:rPr lang="en-US" sz="2200" b="0" i="0" dirty="0">
                <a:effectLst/>
                <a:latin typeface="+mn-lt"/>
              </a:rPr>
              <a:t> homepage is your gateway to streamlined Employee Management and Project Collaboration. Access essential modules for employee profiles, team formation, project creation, and seamless communication right from the homepage</a:t>
            </a:r>
            <a:endParaRPr lang="en-US" sz="2200" b="1" u="sng" dirty="0">
              <a:latin typeface="+mn-lt"/>
            </a:endParaRPr>
          </a:p>
        </p:txBody>
      </p:sp>
      <p:pic>
        <p:nvPicPr>
          <p:cNvPr id="5" name="Content Placeholder 4">
            <a:extLst>
              <a:ext uri="{FF2B5EF4-FFF2-40B4-BE49-F238E27FC236}">
                <a16:creationId xmlns:a16="http://schemas.microsoft.com/office/drawing/2014/main" id="{735E45B4-E4E3-2D20-D0EB-C29F8AEBDA8C}"/>
              </a:ext>
            </a:extLst>
          </p:cNvPr>
          <p:cNvPicPr>
            <a:picLocks noGrp="1" noChangeAspect="1"/>
          </p:cNvPicPr>
          <p:nvPr>
            <p:ph idx="1"/>
          </p:nvPr>
        </p:nvPicPr>
        <p:blipFill>
          <a:blip r:embed="rId2"/>
          <a:stretch>
            <a:fillRect/>
          </a:stretch>
        </p:blipFill>
        <p:spPr>
          <a:xfrm>
            <a:off x="781530" y="2127183"/>
            <a:ext cx="10716564" cy="4351338"/>
          </a:xfrm>
        </p:spPr>
      </p:pic>
    </p:spTree>
    <p:extLst>
      <p:ext uri="{BB962C8B-B14F-4D97-AF65-F5344CB8AC3E}">
        <p14:creationId xmlns:p14="http://schemas.microsoft.com/office/powerpoint/2010/main" val="883519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9214</TotalTime>
  <Words>1927</Words>
  <Application>Microsoft Office PowerPoint</Application>
  <PresentationFormat>Widescreen</PresentationFormat>
  <Paragraphs>110</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(Body)</vt:lpstr>
      <vt:lpstr>Calibri Light</vt:lpstr>
      <vt:lpstr>Segoe UI</vt:lpstr>
      <vt:lpstr>Söhne</vt:lpstr>
      <vt:lpstr>Wingdings 3</vt:lpstr>
      <vt:lpstr>Office Theme</vt:lpstr>
      <vt:lpstr>Staff Sphere</vt:lpstr>
      <vt:lpstr>Introduction</vt:lpstr>
      <vt:lpstr>Backend Data Structure</vt:lpstr>
      <vt:lpstr>Firebase data collection </vt:lpstr>
      <vt:lpstr>Key Features and Modules  StaffSphere offers an array of essential features and modules, including:</vt:lpstr>
      <vt:lpstr>PowerPoint Presentation</vt:lpstr>
      <vt:lpstr>Admin</vt:lpstr>
      <vt:lpstr>Common features for All Dashboard Users</vt:lpstr>
      <vt:lpstr>Staff Sphere Homepage  The StaffSphere homepage is your gateway to streamlined Employee Management and Project Collaboration. Access essential modules for employee profiles, team formation, project creation, and seamless communication right from the homepage</vt:lpstr>
      <vt:lpstr>Personal Profile   After logging into the application, all users will be able to access and view their own profiles directly from the header.</vt:lpstr>
      <vt:lpstr>Personal Profile</vt:lpstr>
      <vt:lpstr>Unread Message  Notification -All users</vt:lpstr>
      <vt:lpstr>My Inbox  All users in the system have their personal 'My Inbox,' where they can conveniently access both read and unread messages. They can also reply to senders directly from this inbox, ensuring seamless communication within the system.</vt:lpstr>
      <vt:lpstr>My Inbox   By clicking this button, users can view their messages and respond to the sender.</vt:lpstr>
      <vt:lpstr>My Inbox   Clicking on this "Reply" button allows users to send a direct message to the recipient.</vt:lpstr>
      <vt:lpstr>Employee Directory   Employee Directory with Filtering and Search for Sending Messages to Any User.</vt:lpstr>
      <vt:lpstr>Admin Dashboard  Admins can view a detailed dashboard that gives them a quick overview of essential Employees and Projects key metrics. This includes the total number of employees, team leaders,  projects, and project progress and allocated task  statuses. </vt:lpstr>
      <vt:lpstr>My Team Members  In the designated 'My Team Members' section, users can conveniently locate their team members along with their respective team leader, facilitating efficient communication and collaboration within the organization. </vt:lpstr>
      <vt:lpstr>My Team members   Users have access to view their team members' profiles and send direct messages for notifications, all in one place</vt:lpstr>
      <vt:lpstr>My Task</vt:lpstr>
      <vt:lpstr>Admin Dashboard  In the Admin Dashboard, administrators have comprehensive control. They can create new employee accounts, manage employee profiles, view, edit, update, and delete privileges. Additionally, admins can initiate new projects, assign projects to team leaders, and maintain seamless integration between employee and project management</vt:lpstr>
      <vt:lpstr>Create new Employee Account  Only administrators possess the ability to create new employee accounts</vt:lpstr>
      <vt:lpstr>Create Employee Profile</vt:lpstr>
      <vt:lpstr>View Employees  The Admin holds the authority to access and view the list of employees, including their profiles, with the capability to edit them. Furthermore, the Admin is empowered to delete both employees and team leaders."</vt:lpstr>
      <vt:lpstr>Employee profile   The Employee Profile section encompasses both Personal Information and Additional Employee Details, providing a comprehensive overview of individual staff members. </vt:lpstr>
      <vt:lpstr>Employee Profile   The Admin has the authority to select a Team Leader for a specific employee and edit various aspects, such as updating the designation, department, and salary. They can also assign a new Team Leader to that employee as needed.</vt:lpstr>
      <vt:lpstr>View Team Leader   Additionally, the Admin has the capability to view, edit, and revoke permissions for Team Leaders.</vt:lpstr>
      <vt:lpstr>PowerPoint Presentation</vt:lpstr>
      <vt:lpstr>Admin should be able to edit and update their Additional information, and also send direct message from this page.</vt:lpstr>
      <vt:lpstr>Create Project   With the Admin role, Admin have the authority to initiate new projects effortlessly. This includes specifying project details such as the title, client information, project description, and expected delivery date. Additionally, Admin can conveniently upload project files and assign a Team Leader to oversee and manage the project's successful execution."</vt:lpstr>
      <vt:lpstr>List of the project </vt:lpstr>
      <vt:lpstr>Project Summary   This page serves as the central hub for our project. The project summary not only help in monitoring project progress and task status but also provides valuable insights into individual employees' contributions and the level of involvement of team leaders within the project.</vt:lpstr>
      <vt:lpstr>Admin Dashboard  Within the Admin Dashboard, Admin can access a comprehensive overview of  organization's structure and project landscape. Here, Admin have the ability to view the number of users with Admin, Team Leader, and Employee roles. Admin can also access a list of all active projects and obtain individual project summaries, providing you with a centralized hub to monitor and manage your organization's activities and resources efficiently.</vt:lpstr>
      <vt:lpstr>List of the Employee  The Employees count is a direct reflection of the total users holding employee roles</vt:lpstr>
      <vt:lpstr>Project   This link directs list of the  Projects   and projects details status. Admins can oversee and Project progress and  the allocation of tasks within projects. </vt:lpstr>
      <vt:lpstr>Project Summary</vt:lpstr>
      <vt:lpstr>  Team Leader- My projects  When users log in as team leaders, they gain access to 'My Projects,' where they can create tasks for their team members within the project and track project progress based on the status of individual employee tasks. This feature empowers team leaders to efficiently manage their teams and project workflows.</vt:lpstr>
      <vt:lpstr>TeamLeader-Create tasks  Team leaders can select a project, specify the task details, assign it to a particular team member, set deadlines, and provide any necessary instructions. This feature ensures that tasks are clearly defined and effectively distributed among team members, streamlining project management and collaboration.</vt:lpstr>
      <vt:lpstr>TL-Project Progress Team Leaders can monitor and update project status on the 6 steps of the SDLC model, based on the employee task status . They can mark projects as complete and include comments or notes to ensure alignment with the chosen SDLC model. This empowers Team Leaders to efficiently track and manage project progress.</vt:lpstr>
      <vt:lpstr>In this manner, every project is systematically tracked, taking into account the contributions of each employee and team member. The StaffSphere project stands as a cornerstone for seamless integration of all users and fostering effective project collaboration. It not only empowers employees by simplifying task management and facilitating smooth communication but also serves as a powerful tool for monitoring project progress and task status. Furthermore, it provides invaluable insights into individual employees' contributions and underscores the pivotal role of team leaders within each project, enhancing overall productivity and success."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Staff Sphere</dc:title>
  <dc:creator>Gazi Salahuddin</dc:creator>
  <cp:lastModifiedBy>Gazi Salahuddin</cp:lastModifiedBy>
  <cp:revision>152</cp:revision>
  <dcterms:created xsi:type="dcterms:W3CDTF">2023-09-29T06:11:18Z</dcterms:created>
  <dcterms:modified xsi:type="dcterms:W3CDTF">2023-10-06T06:51:15Z</dcterms:modified>
</cp:coreProperties>
</file>