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8"/>
  </p:notesMasterIdLst>
  <p:sldIdLst>
    <p:sldId id="256" r:id="rId5"/>
    <p:sldId id="259" r:id="rId6"/>
    <p:sldId id="272" r:id="rId7"/>
    <p:sldId id="273" r:id="rId8"/>
    <p:sldId id="274" r:id="rId9"/>
    <p:sldId id="275" r:id="rId10"/>
    <p:sldId id="276"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Lor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22CAC-5FE3-4ED9-B2D1-D1802D226605}" v="8" dt="2020-11-04T18:35:05.271"/>
    <p1510:client id="{8758C9E3-9A3F-41F1-BFE0-A6721330D722}" v="1" dt="2020-12-30T05:21:27.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78"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viewProps" Target="viewProp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Cyclewala" userId="S::moc1942018@sicsr.ac.in::fc07fbae-7bc1-4cf8-93f0-567a21359ff5" providerId="AD" clId="Web-{8758C9E3-9A3F-41F1-BFE0-A6721330D722}"/>
    <pc:docChg chg="addSld">
      <pc:chgData name="Mohammed Cyclewala" userId="S::moc1942018@sicsr.ac.in::fc07fbae-7bc1-4cf8-93f0-567a21359ff5" providerId="AD" clId="Web-{8758C9E3-9A3F-41F1-BFE0-A6721330D722}" dt="2020-12-30T05:21:27.154" v="0"/>
      <pc:docMkLst>
        <pc:docMk/>
      </pc:docMkLst>
      <pc:sldChg chg="new">
        <pc:chgData name="Mohammed Cyclewala" userId="S::moc1942018@sicsr.ac.in::fc07fbae-7bc1-4cf8-93f0-567a21359ff5" providerId="AD" clId="Web-{8758C9E3-9A3F-41F1-BFE0-A6721330D722}" dt="2020-12-30T05:21:27.154" v="0"/>
        <pc:sldMkLst>
          <pc:docMk/>
          <pc:sldMk cId="1697027790" sldId="272"/>
        </pc:sldMkLst>
      </pc:sldChg>
    </pc:docChg>
  </pc:docChgLst>
  <pc:docChgLst>
    <pc:chgData name="Nicole Rajput" userId="S::nir1942020@sicsr.ac.in::1d006da0-0ca9-46b6-a7f5-a41deff234bf" providerId="AD" clId="Web-{41322CAC-5FE3-4ED9-B2D1-D1802D226605}"/>
    <pc:docChg chg="delSld">
      <pc:chgData name="Nicole Rajput" userId="S::nir1942020@sicsr.ac.in::1d006da0-0ca9-46b6-a7f5-a41deff234bf" providerId="AD" clId="Web-{41322CAC-5FE3-4ED9-B2D1-D1802D226605}" dt="2020-11-04T18:35:05.271" v="7"/>
      <pc:docMkLst>
        <pc:docMk/>
      </pc:docMkLst>
      <pc:sldChg chg="del">
        <pc:chgData name="Nicole Rajput" userId="S::nir1942020@sicsr.ac.in::1d006da0-0ca9-46b6-a7f5-a41deff234bf" providerId="AD" clId="Web-{41322CAC-5FE3-4ED9-B2D1-D1802D226605}" dt="2020-11-04T18:33:54.347" v="0"/>
        <pc:sldMkLst>
          <pc:docMk/>
          <pc:sldMk cId="0" sldId="258"/>
        </pc:sldMkLst>
      </pc:sldChg>
      <pc:sldChg chg="del">
        <pc:chgData name="Nicole Rajput" userId="S::nir1942020@sicsr.ac.in::1d006da0-0ca9-46b6-a7f5-a41deff234bf" providerId="AD" clId="Web-{41322CAC-5FE3-4ED9-B2D1-D1802D226605}" dt="2020-11-04T18:33:56.285" v="1"/>
        <pc:sldMkLst>
          <pc:docMk/>
          <pc:sldMk cId="0" sldId="260"/>
        </pc:sldMkLst>
      </pc:sldChg>
      <pc:sldChg chg="del">
        <pc:chgData name="Nicole Rajput" userId="S::nir1942020@sicsr.ac.in::1d006da0-0ca9-46b6-a7f5-a41deff234bf" providerId="AD" clId="Web-{41322CAC-5FE3-4ED9-B2D1-D1802D226605}" dt="2020-11-04T18:33:57.628" v="2"/>
        <pc:sldMkLst>
          <pc:docMk/>
          <pc:sldMk cId="0" sldId="261"/>
        </pc:sldMkLst>
      </pc:sldChg>
      <pc:sldChg chg="del">
        <pc:chgData name="Nicole Rajput" userId="S::nir1942020@sicsr.ac.in::1d006da0-0ca9-46b6-a7f5-a41deff234bf" providerId="AD" clId="Web-{41322CAC-5FE3-4ED9-B2D1-D1802D226605}" dt="2020-11-04T18:33:58.769" v="3"/>
        <pc:sldMkLst>
          <pc:docMk/>
          <pc:sldMk cId="0" sldId="262"/>
        </pc:sldMkLst>
      </pc:sldChg>
      <pc:sldChg chg="del">
        <pc:chgData name="Nicole Rajput" userId="S::nir1942020@sicsr.ac.in::1d006da0-0ca9-46b6-a7f5-a41deff234bf" providerId="AD" clId="Web-{41322CAC-5FE3-4ED9-B2D1-D1802D226605}" dt="2020-11-04T18:33:59.097" v="4"/>
        <pc:sldMkLst>
          <pc:docMk/>
          <pc:sldMk cId="0" sldId="263"/>
        </pc:sldMkLst>
      </pc:sldChg>
      <pc:sldChg chg="del">
        <pc:chgData name="Nicole Rajput" userId="S::nir1942020@sicsr.ac.in::1d006da0-0ca9-46b6-a7f5-a41deff234bf" providerId="AD" clId="Web-{41322CAC-5FE3-4ED9-B2D1-D1802D226605}" dt="2020-11-04T18:35:05.239" v="5"/>
        <pc:sldMkLst>
          <pc:docMk/>
          <pc:sldMk cId="0" sldId="264"/>
        </pc:sldMkLst>
      </pc:sldChg>
      <pc:sldChg chg="del">
        <pc:chgData name="Nicole Rajput" userId="S::nir1942020@sicsr.ac.in::1d006da0-0ca9-46b6-a7f5-a41deff234bf" providerId="AD" clId="Web-{41322CAC-5FE3-4ED9-B2D1-D1802D226605}" dt="2020-11-04T18:35:05.255" v="6"/>
        <pc:sldMkLst>
          <pc:docMk/>
          <pc:sldMk cId="0" sldId="265"/>
        </pc:sldMkLst>
      </pc:sldChg>
      <pc:sldChg chg="del">
        <pc:chgData name="Nicole Rajput" userId="S::nir1942020@sicsr.ac.in::1d006da0-0ca9-46b6-a7f5-a41deff234bf" providerId="AD" clId="Web-{41322CAC-5FE3-4ED9-B2D1-D1802D226605}" dt="2020-11-04T18:35:05.271" v="7"/>
        <pc:sldMkLst>
          <pc:docMk/>
          <pc:sldMk cId="0"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35cc3d75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35cc3d75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99a44dd0e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99a44dd0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35cc3d7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35cc3d7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9a544b259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9a544b259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Association </a:t>
            </a:r>
            <a:r>
              <a:rPr lang="en" dirty="0" smtClean="0"/>
              <a:t>Mining</a:t>
            </a:r>
            <a:endParaRPr dirty="0"/>
          </a:p>
        </p:txBody>
      </p:sp>
      <p:sp>
        <p:nvSpPr>
          <p:cNvPr id="86" name="Google Shape;86;p13"/>
          <p:cNvSpPr txBox="1">
            <a:spLocks noGrp="1"/>
          </p:cNvSpPr>
          <p:nvPr>
            <p:ph type="subTitle" idx="1"/>
          </p:nvPr>
        </p:nvSpPr>
        <p:spPr>
          <a:xfrm>
            <a:off x="5723108" y="4489959"/>
            <a:ext cx="2988331"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By: Dr. Farhana Desai</a:t>
            </a:r>
            <a:r>
              <a:rPr lang="e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p:nvPr/>
        </p:nvSpPr>
        <p:spPr>
          <a:xfrm>
            <a:off x="192275" y="607800"/>
            <a:ext cx="8951700" cy="43557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r>
              <a:rPr lang="en" sz="1700" b="1">
                <a:latin typeface="Calibri"/>
                <a:ea typeface="Calibri"/>
                <a:cs typeface="Calibri"/>
                <a:sym typeface="Calibri"/>
              </a:rPr>
              <a:t>minval </a:t>
            </a:r>
            <a:r>
              <a:rPr lang="en" sz="1700">
                <a:latin typeface="Calibri"/>
                <a:ea typeface="Calibri"/>
                <a:cs typeface="Calibri"/>
                <a:sym typeface="Calibri"/>
              </a:rPr>
              <a:t>is the minimum value of the support an itemset should satisfy to be a part of a rule.</a:t>
            </a:r>
            <a:endParaRPr sz="1700">
              <a:latin typeface="Calibri"/>
              <a:ea typeface="Calibri"/>
              <a:cs typeface="Calibri"/>
              <a:sym typeface="Calibri"/>
            </a:endParaRPr>
          </a:p>
          <a:p>
            <a:pPr marL="0" lvl="0" indent="0" algn="l" rtl="0">
              <a:lnSpc>
                <a:spcPct val="107916"/>
              </a:lnSpc>
              <a:spcBef>
                <a:spcPts val="800"/>
              </a:spcBef>
              <a:spcAft>
                <a:spcPts val="0"/>
              </a:spcAft>
              <a:buNone/>
            </a:pPr>
            <a:r>
              <a:rPr lang="en" sz="1700" b="1">
                <a:latin typeface="Calibri"/>
                <a:ea typeface="Calibri"/>
                <a:cs typeface="Calibri"/>
                <a:sym typeface="Calibri"/>
              </a:rPr>
              <a:t>smax</a:t>
            </a:r>
            <a:r>
              <a:rPr lang="en" sz="1700">
                <a:latin typeface="Calibri"/>
                <a:ea typeface="Calibri"/>
                <a:cs typeface="Calibri"/>
                <a:sym typeface="Calibri"/>
              </a:rPr>
              <a:t> is the maximum support value for an itemset.</a:t>
            </a:r>
            <a:endParaRPr sz="1700">
              <a:latin typeface="Calibri"/>
              <a:ea typeface="Calibri"/>
              <a:cs typeface="Calibri"/>
              <a:sym typeface="Calibri"/>
            </a:endParaRPr>
          </a:p>
          <a:p>
            <a:pPr marL="0" lvl="0" indent="0" algn="l" rtl="0">
              <a:lnSpc>
                <a:spcPct val="107916"/>
              </a:lnSpc>
              <a:spcBef>
                <a:spcPts val="800"/>
              </a:spcBef>
              <a:spcAft>
                <a:spcPts val="0"/>
              </a:spcAft>
              <a:buNone/>
            </a:pPr>
            <a:r>
              <a:rPr lang="en" sz="1700" b="1">
                <a:latin typeface="Calibri"/>
                <a:ea typeface="Calibri"/>
                <a:cs typeface="Calibri"/>
                <a:sym typeface="Calibri"/>
              </a:rPr>
              <a:t>arem </a:t>
            </a:r>
            <a:r>
              <a:rPr lang="en" sz="1700">
                <a:latin typeface="Calibri"/>
                <a:ea typeface="Calibri"/>
                <a:cs typeface="Calibri"/>
                <a:sym typeface="Calibri"/>
              </a:rPr>
              <a:t>is an Additional Rule Evaluation Parameter. In the above code we have constrained the number of rules using Support and Confidence. There are several other ways to constrain the rules using the arem parameter in the function and we will discuss more about it later in the article.</a:t>
            </a:r>
            <a:endParaRPr sz="1700">
              <a:latin typeface="Calibri"/>
              <a:ea typeface="Calibri"/>
              <a:cs typeface="Calibri"/>
              <a:sym typeface="Calibri"/>
            </a:endParaRPr>
          </a:p>
          <a:p>
            <a:pPr marL="0" lvl="0" indent="0" algn="l" rtl="0">
              <a:lnSpc>
                <a:spcPct val="107916"/>
              </a:lnSpc>
              <a:spcBef>
                <a:spcPts val="800"/>
              </a:spcBef>
              <a:spcAft>
                <a:spcPts val="0"/>
              </a:spcAft>
              <a:buNone/>
            </a:pPr>
            <a:r>
              <a:rPr lang="en" sz="1700" b="1">
                <a:latin typeface="Calibri"/>
                <a:ea typeface="Calibri"/>
                <a:cs typeface="Calibri"/>
                <a:sym typeface="Calibri"/>
              </a:rPr>
              <a:t>aval</a:t>
            </a:r>
            <a:r>
              <a:rPr lang="en" sz="1700">
                <a:latin typeface="Calibri"/>
                <a:ea typeface="Calibri"/>
                <a:cs typeface="Calibri"/>
                <a:sym typeface="Calibri"/>
              </a:rPr>
              <a:t> is a logical indicating whether to return the additional rule evaluation measure selected with arem.</a:t>
            </a:r>
            <a:endParaRPr sz="1700">
              <a:latin typeface="Calibri"/>
              <a:ea typeface="Calibri"/>
              <a:cs typeface="Calibri"/>
              <a:sym typeface="Calibri"/>
            </a:endParaRPr>
          </a:p>
          <a:p>
            <a:pPr marL="0" lvl="0" indent="0" algn="l" rtl="0">
              <a:lnSpc>
                <a:spcPct val="107916"/>
              </a:lnSpc>
              <a:spcBef>
                <a:spcPts val="800"/>
              </a:spcBef>
              <a:spcAft>
                <a:spcPts val="0"/>
              </a:spcAft>
              <a:buNone/>
            </a:pPr>
            <a:r>
              <a:rPr lang="en" sz="1700" b="1">
                <a:latin typeface="Calibri"/>
                <a:ea typeface="Calibri"/>
                <a:cs typeface="Calibri"/>
                <a:sym typeface="Calibri"/>
              </a:rPr>
              <a:t>originalSupport</a:t>
            </a:r>
            <a:r>
              <a:rPr lang="en" sz="1700">
                <a:latin typeface="Calibri"/>
                <a:ea typeface="Calibri"/>
                <a:cs typeface="Calibri"/>
                <a:sym typeface="Calibri"/>
              </a:rPr>
              <a:t> The traditional support value only considers both LHS and RHS items for calculating support. If you want to use only the LHS items for the calculation then you need to set this to FALSE.</a:t>
            </a:r>
            <a:endParaRPr sz="1700">
              <a:latin typeface="Calibri"/>
              <a:ea typeface="Calibri"/>
              <a:cs typeface="Calibri"/>
              <a:sym typeface="Calibri"/>
            </a:endParaRPr>
          </a:p>
          <a:p>
            <a:pPr marL="0" lvl="0" indent="0" algn="l" rtl="0">
              <a:lnSpc>
                <a:spcPct val="107916"/>
              </a:lnSpc>
              <a:spcBef>
                <a:spcPts val="800"/>
              </a:spcBef>
              <a:spcAft>
                <a:spcPts val="0"/>
              </a:spcAft>
              <a:buNone/>
            </a:pPr>
            <a:r>
              <a:rPr lang="en" sz="1700" b="1">
                <a:latin typeface="Calibri"/>
                <a:ea typeface="Calibri"/>
                <a:cs typeface="Calibri"/>
                <a:sym typeface="Calibri"/>
              </a:rPr>
              <a:t>maxtime</a:t>
            </a:r>
            <a:r>
              <a:rPr lang="en" sz="1700">
                <a:latin typeface="Calibri"/>
                <a:ea typeface="Calibri"/>
                <a:cs typeface="Calibri"/>
                <a:sym typeface="Calibri"/>
              </a:rPr>
              <a:t> is the maximum amount of time allowed to check for subsets.</a:t>
            </a:r>
            <a:endParaRPr sz="1700">
              <a:latin typeface="Calibri"/>
              <a:ea typeface="Calibri"/>
              <a:cs typeface="Calibri"/>
              <a:sym typeface="Calibri"/>
            </a:endParaRPr>
          </a:p>
          <a:p>
            <a:pPr marL="0" lvl="0" indent="0" algn="l" rtl="0">
              <a:lnSpc>
                <a:spcPct val="107916"/>
              </a:lnSpc>
              <a:spcBef>
                <a:spcPts val="800"/>
              </a:spcBef>
              <a:spcAft>
                <a:spcPts val="0"/>
              </a:spcAft>
              <a:buNone/>
            </a:pPr>
            <a:r>
              <a:rPr lang="en" sz="1700" b="1">
                <a:latin typeface="Calibri"/>
                <a:ea typeface="Calibri"/>
                <a:cs typeface="Calibri"/>
                <a:sym typeface="Calibri"/>
              </a:rPr>
              <a:t>minlen</a:t>
            </a:r>
            <a:r>
              <a:rPr lang="en" sz="1700">
                <a:latin typeface="Calibri"/>
                <a:ea typeface="Calibri"/>
                <a:cs typeface="Calibri"/>
                <a:sym typeface="Calibri"/>
              </a:rPr>
              <a:t> is the minimum number of items required in the rule.</a:t>
            </a:r>
            <a:endParaRPr sz="1700">
              <a:latin typeface="Calibri"/>
              <a:ea typeface="Calibri"/>
              <a:cs typeface="Calibri"/>
              <a:sym typeface="Calibri"/>
            </a:endParaRPr>
          </a:p>
          <a:p>
            <a:pPr marL="0" lvl="0" indent="0" algn="l" rtl="0">
              <a:lnSpc>
                <a:spcPct val="107916"/>
              </a:lnSpc>
              <a:spcBef>
                <a:spcPts val="800"/>
              </a:spcBef>
              <a:spcAft>
                <a:spcPts val="0"/>
              </a:spcAft>
              <a:buNone/>
            </a:pPr>
            <a:r>
              <a:rPr lang="en" sz="1700" b="1">
                <a:latin typeface="Calibri"/>
                <a:ea typeface="Calibri"/>
                <a:cs typeface="Calibri"/>
                <a:sym typeface="Calibri"/>
              </a:rPr>
              <a:t>maxlen </a:t>
            </a:r>
            <a:r>
              <a:rPr lang="en" sz="1700">
                <a:latin typeface="Calibri"/>
                <a:ea typeface="Calibri"/>
                <a:cs typeface="Calibri"/>
                <a:sym typeface="Calibri"/>
              </a:rPr>
              <a:t>is the maximum number of items that can be present in the rule.</a:t>
            </a:r>
            <a:endParaRPr sz="1700">
              <a:latin typeface="Calibri"/>
              <a:ea typeface="Calibri"/>
              <a:cs typeface="Calibri"/>
              <a:sym typeface="Calibri"/>
            </a:endParaRPr>
          </a:p>
          <a:p>
            <a:pPr marL="0" lvl="0" indent="0" algn="l" rtl="0">
              <a:spcBef>
                <a:spcPts val="800"/>
              </a:spcBef>
              <a:spcAft>
                <a:spcPts val="0"/>
              </a:spcAft>
              <a:buNone/>
            </a:pPr>
            <a:endParaRPr sz="1700">
              <a:latin typeface="Roboto"/>
              <a:ea typeface="Roboto"/>
              <a:cs typeface="Roboto"/>
              <a:sym typeface="Roboto"/>
            </a:endParaRPr>
          </a:p>
        </p:txBody>
      </p:sp>
      <p:sp>
        <p:nvSpPr>
          <p:cNvPr id="209" name="Google Shape;209;p25"/>
          <p:cNvSpPr txBox="1">
            <a:spLocks noGrp="1"/>
          </p:cNvSpPr>
          <p:nvPr>
            <p:ph type="title" idx="4294967295"/>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Parameters in Association Mining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4" name="Google Shape;214;p26"/>
          <p:cNvGrpSpPr/>
          <p:nvPr/>
        </p:nvGrpSpPr>
        <p:grpSpPr>
          <a:xfrm>
            <a:off x="4939500" y="1219611"/>
            <a:ext cx="3837000" cy="2704200"/>
            <a:chOff x="4939500" y="1219611"/>
            <a:chExt cx="3837000" cy="2704200"/>
          </a:xfrm>
        </p:grpSpPr>
        <p:cxnSp>
          <p:nvCxnSpPr>
            <p:cNvPr id="215" name="Google Shape;215;p26"/>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6" name="Google Shape;216;p26"/>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7" name="Google Shape;217;p26"/>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8" name="Google Shape;218;p26"/>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19" name="Google Shape;219;p26"/>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0" name="Google Shape;220;p26"/>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1" name="Google Shape;221;p26"/>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2" name="Google Shape;222;p26"/>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3" name="Google Shape;223;p26"/>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4" name="Google Shape;224;p26"/>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25" name="Google Shape;225;p26"/>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sp>
        <p:nvSpPr>
          <p:cNvPr id="227" name="Google Shape;227;p2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RStudio Output</a:t>
            </a:r>
            <a:endParaRPr/>
          </a:p>
        </p:txBody>
      </p:sp>
      <p:grpSp>
        <p:nvGrpSpPr>
          <p:cNvPr id="228" name="Google Shape;228;p26"/>
          <p:cNvGrpSpPr/>
          <p:nvPr/>
        </p:nvGrpSpPr>
        <p:grpSpPr>
          <a:xfrm>
            <a:off x="4939534" y="2017046"/>
            <a:ext cx="3825543" cy="1573620"/>
            <a:chOff x="1000000" y="2393988"/>
            <a:chExt cx="4144235" cy="1704713"/>
          </a:xfrm>
        </p:grpSpPr>
        <p:sp>
          <p:nvSpPr>
            <p:cNvPr id="229" name="Google Shape;229;p26"/>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30" name="Google Shape;230;p26"/>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26"/>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4939557" y="1778136"/>
            <a:ext cx="3836911" cy="1503799"/>
            <a:chOff x="1000025" y="2059300"/>
            <a:chExt cx="4156550" cy="1629075"/>
          </a:xfrm>
        </p:grpSpPr>
        <p:sp>
          <p:nvSpPr>
            <p:cNvPr id="240" name="Google Shape;240;p26"/>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41" name="Google Shape;241;p26"/>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26"/>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55" name="Google Shape;255;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56" name="Google Shape;256;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pic>
        <p:nvPicPr>
          <p:cNvPr id="257" name="Google Shape;257;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28"/>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Association Mining?</a:t>
            </a:r>
            <a:endParaRPr/>
          </a:p>
        </p:txBody>
      </p:sp>
      <p:sp>
        <p:nvSpPr>
          <p:cNvPr id="117" name="Google Shape;117;p16"/>
          <p:cNvSpPr txBox="1"/>
          <p:nvPr/>
        </p:nvSpPr>
        <p:spPr>
          <a:xfrm>
            <a:off x="455975" y="1207700"/>
            <a:ext cx="8330700" cy="3734100"/>
          </a:xfrm>
          <a:prstGeom prst="rect">
            <a:avLst/>
          </a:prstGeom>
          <a:noFill/>
          <a:ln>
            <a:noFill/>
          </a:ln>
        </p:spPr>
        <p:txBody>
          <a:bodyPr spcFirstLastPara="1" wrap="square" lIns="91425" tIns="91425" rIns="91425" bIns="91425" anchor="t" anchorCtr="0">
            <a:noAutofit/>
          </a:bodyPr>
          <a:lstStyle/>
          <a:p>
            <a:pPr marL="342900" lvl="0" indent="-342900" algn="just" rtl="0">
              <a:spcBef>
                <a:spcPts val="0"/>
              </a:spcBef>
              <a:spcAft>
                <a:spcPts val="0"/>
              </a:spcAft>
              <a:buFont typeface="Arial" panose="020B0604020202020204" pitchFamily="34" charset="0"/>
              <a:buChar char="•"/>
            </a:pPr>
            <a:r>
              <a:rPr lang="en" sz="2000" dirty="0">
                <a:solidFill>
                  <a:srgbClr val="3D4251"/>
                </a:solidFill>
                <a:highlight>
                  <a:srgbClr val="FFFFFF"/>
                </a:highlight>
                <a:latin typeface="Lora"/>
                <a:ea typeface="Lora"/>
                <a:cs typeface="Lora"/>
                <a:sym typeface="Lora"/>
              </a:rPr>
              <a:t>Association Rule Mining is used when you want to find an association between different objects in a set, find frequent patterns in a transaction database, relational databases or any other information repository. </a:t>
            </a:r>
            <a:endParaRPr lang="en" sz="2000" dirty="0" smtClean="0">
              <a:solidFill>
                <a:srgbClr val="3D4251"/>
              </a:solidFill>
              <a:highlight>
                <a:srgbClr val="FFFFFF"/>
              </a:highlight>
              <a:latin typeface="Lora"/>
              <a:ea typeface="Lora"/>
              <a:cs typeface="Lora"/>
              <a:sym typeface="Lora"/>
            </a:endParaRPr>
          </a:p>
          <a:p>
            <a:pPr marL="342900" lvl="0" indent="-342900" algn="just" rtl="0">
              <a:spcBef>
                <a:spcPts val="0"/>
              </a:spcBef>
              <a:spcAft>
                <a:spcPts val="0"/>
              </a:spcAft>
              <a:buFont typeface="Arial" panose="020B0604020202020204" pitchFamily="34" charset="0"/>
              <a:buChar char="•"/>
            </a:pPr>
            <a:endParaRPr lang="en" sz="2000" dirty="0" smtClean="0">
              <a:solidFill>
                <a:srgbClr val="3D4251"/>
              </a:solidFill>
              <a:highlight>
                <a:srgbClr val="FFFFFF"/>
              </a:highlight>
              <a:latin typeface="Lora"/>
              <a:ea typeface="Lora"/>
              <a:cs typeface="Lora"/>
              <a:sym typeface="Lora"/>
            </a:endParaRPr>
          </a:p>
          <a:p>
            <a:pPr marL="342900" lvl="0" indent="-342900" algn="just" rtl="0">
              <a:spcBef>
                <a:spcPts val="0"/>
              </a:spcBef>
              <a:spcAft>
                <a:spcPts val="0"/>
              </a:spcAft>
              <a:buFont typeface="Arial" panose="020B0604020202020204" pitchFamily="34" charset="0"/>
              <a:buChar char="•"/>
            </a:pPr>
            <a:r>
              <a:rPr lang="en" sz="2000" dirty="0" smtClean="0">
                <a:solidFill>
                  <a:srgbClr val="3D4251"/>
                </a:solidFill>
                <a:highlight>
                  <a:srgbClr val="FFFFFF"/>
                </a:highlight>
                <a:latin typeface="Lora"/>
                <a:ea typeface="Lora"/>
                <a:cs typeface="Lora"/>
                <a:sym typeface="Lora"/>
              </a:rPr>
              <a:t>The </a:t>
            </a:r>
            <a:r>
              <a:rPr lang="en" sz="2000" dirty="0">
                <a:solidFill>
                  <a:srgbClr val="3D4251"/>
                </a:solidFill>
                <a:highlight>
                  <a:srgbClr val="FFFFFF"/>
                </a:highlight>
                <a:latin typeface="Lora"/>
                <a:ea typeface="Lora"/>
                <a:cs typeface="Lora"/>
                <a:sym typeface="Lora"/>
              </a:rPr>
              <a:t>applications of Association Rule Mining are found in Marketing, Basket Data Analysis (or Market Basket Analysis) in retailing, clustering and classification</a:t>
            </a:r>
            <a:r>
              <a:rPr lang="en" sz="2000" dirty="0" smtClean="0">
                <a:solidFill>
                  <a:srgbClr val="3D4251"/>
                </a:solidFill>
                <a:highlight>
                  <a:srgbClr val="FFFFFF"/>
                </a:highlight>
                <a:latin typeface="Lora"/>
                <a:ea typeface="Lora"/>
                <a:cs typeface="Lora"/>
                <a:sym typeface="Lora"/>
              </a:rPr>
              <a:t>.</a:t>
            </a:r>
          </a:p>
          <a:p>
            <a:pPr marL="342900" lvl="0" indent="-342900" algn="just" rtl="0">
              <a:spcBef>
                <a:spcPts val="0"/>
              </a:spcBef>
              <a:spcAft>
                <a:spcPts val="0"/>
              </a:spcAft>
              <a:buFont typeface="Arial" panose="020B0604020202020204" pitchFamily="34" charset="0"/>
              <a:buChar char="•"/>
            </a:pPr>
            <a:endParaRPr lang="en" sz="2000" dirty="0">
              <a:solidFill>
                <a:srgbClr val="3D4251"/>
              </a:solidFill>
              <a:highlight>
                <a:srgbClr val="FFFFFF"/>
              </a:highlight>
              <a:latin typeface="Lora"/>
              <a:ea typeface="Lora"/>
              <a:cs typeface="Lora"/>
              <a:sym typeface="Lora"/>
            </a:endParaRPr>
          </a:p>
          <a:p>
            <a:pPr marL="342900" lvl="0" indent="-342900" algn="just" rtl="0">
              <a:spcBef>
                <a:spcPts val="0"/>
              </a:spcBef>
              <a:spcAft>
                <a:spcPts val="0"/>
              </a:spcAft>
              <a:buFont typeface="Arial" panose="020B0604020202020204" pitchFamily="34" charset="0"/>
              <a:buChar char="•"/>
            </a:pPr>
            <a:r>
              <a:rPr lang="en" sz="2000" dirty="0" smtClean="0">
                <a:solidFill>
                  <a:srgbClr val="3D4251"/>
                </a:solidFill>
                <a:highlight>
                  <a:srgbClr val="FFFFFF"/>
                </a:highlight>
                <a:latin typeface="Lora"/>
                <a:ea typeface="Lora"/>
                <a:cs typeface="Lora"/>
                <a:sym typeface="Lora"/>
              </a:rPr>
              <a:t> </a:t>
            </a:r>
            <a:r>
              <a:rPr lang="en" sz="2000" dirty="0">
                <a:solidFill>
                  <a:srgbClr val="3D4251"/>
                </a:solidFill>
                <a:highlight>
                  <a:srgbClr val="FFFFFF"/>
                </a:highlight>
                <a:latin typeface="Lora"/>
                <a:ea typeface="Lora"/>
                <a:cs typeface="Lora"/>
                <a:sym typeface="Lora"/>
              </a:rPr>
              <a:t>It can tell you what items do customers frequently buy together by generating a set of rules called </a:t>
            </a:r>
            <a:r>
              <a:rPr lang="en" sz="2000" b="1" dirty="0">
                <a:solidFill>
                  <a:srgbClr val="3D4251"/>
                </a:solidFill>
                <a:highlight>
                  <a:srgbClr val="FFFFFF"/>
                </a:highlight>
                <a:latin typeface="Lora"/>
                <a:ea typeface="Lora"/>
                <a:cs typeface="Lora"/>
                <a:sym typeface="Lora"/>
              </a:rPr>
              <a:t>Association Rules</a:t>
            </a:r>
            <a:r>
              <a:rPr lang="en" sz="2000" dirty="0">
                <a:solidFill>
                  <a:srgbClr val="3D4251"/>
                </a:solidFill>
                <a:highlight>
                  <a:srgbClr val="FFFFFF"/>
                </a:highlight>
                <a:latin typeface="Lora"/>
                <a:ea typeface="Lora"/>
                <a:cs typeface="Lora"/>
                <a:sym typeface="Lora"/>
              </a:rPr>
              <a:t>. </a:t>
            </a:r>
            <a:endParaRPr sz="2000" dirty="0">
              <a:solidFill>
                <a:srgbClr val="3D4251"/>
              </a:solidFill>
              <a:highlight>
                <a:srgbClr val="FFFFFF"/>
              </a:highlight>
              <a:latin typeface="Lora"/>
              <a:ea typeface="Lora"/>
              <a:cs typeface="Lora"/>
              <a:sym typeface="Lora"/>
            </a:endParaRPr>
          </a:p>
          <a:p>
            <a:pPr marL="342900" lvl="0" indent="-342900" algn="just" rtl="0">
              <a:spcBef>
                <a:spcPts val="0"/>
              </a:spcBef>
              <a:spcAft>
                <a:spcPts val="0"/>
              </a:spcAft>
              <a:buFont typeface="Arial" panose="020B0604020202020204" pitchFamily="34" charset="0"/>
              <a:buChar char="•"/>
            </a:pPr>
            <a:endParaRPr sz="2000" dirty="0">
              <a:solidFill>
                <a:srgbClr val="3D4251"/>
              </a:solidFill>
              <a:highlight>
                <a:srgbClr val="FFFFFF"/>
              </a:highlight>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9061-17DF-4C74-9DDD-2ADD67A4B779}"/>
              </a:ext>
            </a:extLst>
          </p:cNvPr>
          <p:cNvSpPr>
            <a:spLocks noGrp="1"/>
          </p:cNvSpPr>
          <p:nvPr>
            <p:ph type="title"/>
          </p:nvPr>
        </p:nvSpPr>
        <p:spPr>
          <a:xfrm>
            <a:off x="311700" y="409999"/>
            <a:ext cx="8520600" cy="4430297"/>
          </a:xfrm>
        </p:spPr>
        <p:txBody>
          <a:bodyPr/>
          <a:lstStyle/>
          <a:p>
            <a:pPr marL="342900" lvl="0" indent="-342900"/>
            <a:r>
              <a:rPr lang="en-US" sz="2000" dirty="0">
                <a:solidFill>
                  <a:srgbClr val="3D4251"/>
                </a:solidFill>
                <a:highlight>
                  <a:srgbClr val="FFFFFF"/>
                </a:highlight>
                <a:latin typeface="Lora"/>
                <a:ea typeface="Lora"/>
                <a:cs typeface="Lora"/>
                <a:sym typeface="Lora"/>
              </a:rPr>
              <a:t>In simple words, it gives you output as rules in form </a:t>
            </a:r>
            <a:r>
              <a:rPr lang="en-US" sz="2000" b="1" dirty="0">
                <a:solidFill>
                  <a:srgbClr val="3D4251"/>
                </a:solidFill>
                <a:highlight>
                  <a:srgbClr val="FFFFFF"/>
                </a:highlight>
                <a:latin typeface="Lora"/>
                <a:ea typeface="Lora"/>
                <a:cs typeface="Lora"/>
                <a:sym typeface="Lora"/>
              </a:rPr>
              <a:t>if this then that</a:t>
            </a:r>
            <a:r>
              <a:rPr lang="en-US" sz="2000" dirty="0">
                <a:solidFill>
                  <a:srgbClr val="3D4251"/>
                </a:solidFill>
                <a:highlight>
                  <a:srgbClr val="FFFFFF"/>
                </a:highlight>
                <a:latin typeface="Lora"/>
                <a:ea typeface="Lora"/>
                <a:cs typeface="Lora"/>
                <a:sym typeface="Lora"/>
              </a:rPr>
              <a:t>. Clients can use those rules for numerous marketing strategies</a:t>
            </a:r>
            <a:r>
              <a:rPr lang="en-US" sz="2000" dirty="0" smtClean="0">
                <a:solidFill>
                  <a:srgbClr val="3D4251"/>
                </a:solidFill>
                <a:highlight>
                  <a:srgbClr val="FFFFFF"/>
                </a:highlight>
                <a:latin typeface="Lora"/>
                <a:ea typeface="Lora"/>
                <a:cs typeface="Lora"/>
                <a:sym typeface="Lora"/>
              </a:rPr>
              <a:t>.</a:t>
            </a:r>
            <a:r>
              <a:rPr lang="en-US" sz="2000" dirty="0">
                <a:solidFill>
                  <a:srgbClr val="3D4251"/>
                </a:solidFill>
                <a:highlight>
                  <a:srgbClr val="FFFFFF"/>
                </a:highlight>
                <a:latin typeface="Lora"/>
                <a:ea typeface="Lora"/>
                <a:cs typeface="Lora"/>
                <a:sym typeface="Lora"/>
              </a:rPr>
              <a:t/>
            </a:r>
            <a:br>
              <a:rPr lang="en-US" sz="2000" dirty="0">
                <a:solidFill>
                  <a:srgbClr val="3D4251"/>
                </a:solidFill>
                <a:highlight>
                  <a:srgbClr val="FFFFFF"/>
                </a:highlight>
                <a:latin typeface="Lora"/>
                <a:ea typeface="Lora"/>
                <a:cs typeface="Lora"/>
                <a:sym typeface="Lora"/>
              </a:rPr>
            </a:br>
            <a:r>
              <a:rPr lang="en-US" sz="2000" dirty="0">
                <a:solidFill>
                  <a:srgbClr val="3D4251"/>
                </a:solidFill>
                <a:highlight>
                  <a:srgbClr val="FFFFFF"/>
                </a:highlight>
                <a:latin typeface="Lora"/>
                <a:ea typeface="Lora"/>
                <a:cs typeface="Lora"/>
                <a:sym typeface="Lora"/>
              </a:rPr>
              <a:t>An association rule consists of an antecedent (if part) and a consequent (then part). The dataset contains an antecedent, and we derive a consequent by using the antecedent</a:t>
            </a:r>
            <a:r>
              <a:rPr lang="en-US" sz="2000" dirty="0" smtClean="0">
                <a:solidFill>
                  <a:srgbClr val="3D4251"/>
                </a:solidFill>
                <a:highlight>
                  <a:srgbClr val="FFFFFF"/>
                </a:highlight>
                <a:latin typeface="Lora"/>
                <a:ea typeface="Lora"/>
                <a:cs typeface="Lora"/>
                <a:sym typeface="Lora"/>
              </a:rPr>
              <a:t>.</a:t>
            </a:r>
            <a:br>
              <a:rPr lang="en-US" sz="2000" dirty="0" smtClean="0">
                <a:solidFill>
                  <a:srgbClr val="3D4251"/>
                </a:solidFill>
                <a:highlight>
                  <a:srgbClr val="FFFFFF"/>
                </a:highlight>
                <a:latin typeface="Lora"/>
                <a:ea typeface="Lora"/>
                <a:cs typeface="Lora"/>
                <a:sym typeface="Lora"/>
              </a:rPr>
            </a:br>
            <a:endParaRPr lang="en-US" sz="2000" dirty="0"/>
          </a:p>
        </p:txBody>
      </p:sp>
      <p:pic>
        <p:nvPicPr>
          <p:cNvPr id="4" name="Picture 3"/>
          <p:cNvPicPr>
            <a:picLocks noChangeAspect="1"/>
          </p:cNvPicPr>
          <p:nvPr/>
        </p:nvPicPr>
        <p:blipFill>
          <a:blip r:embed="rId2"/>
          <a:stretch>
            <a:fillRect/>
          </a:stretch>
        </p:blipFill>
        <p:spPr>
          <a:xfrm>
            <a:off x="1328565" y="2082182"/>
            <a:ext cx="5972175" cy="2676525"/>
          </a:xfrm>
          <a:prstGeom prst="rect">
            <a:avLst/>
          </a:prstGeom>
        </p:spPr>
      </p:pic>
    </p:spTree>
    <p:extLst>
      <p:ext uri="{BB962C8B-B14F-4D97-AF65-F5344CB8AC3E}">
        <p14:creationId xmlns:p14="http://schemas.microsoft.com/office/powerpoint/2010/main" val="169702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9061-17DF-4C74-9DDD-2ADD67A4B779}"/>
              </a:ext>
            </a:extLst>
          </p:cNvPr>
          <p:cNvSpPr>
            <a:spLocks noGrp="1"/>
          </p:cNvSpPr>
          <p:nvPr>
            <p:ph type="title"/>
          </p:nvPr>
        </p:nvSpPr>
        <p:spPr>
          <a:xfrm>
            <a:off x="311700" y="409999"/>
            <a:ext cx="8520600" cy="4430297"/>
          </a:xfrm>
        </p:spPr>
        <p:txBody>
          <a:bodyPr/>
          <a:lstStyle/>
          <a:p>
            <a:pPr marL="342900" lvl="0" indent="-342900"/>
            <a:r>
              <a:rPr lang="en-US" sz="2000" b="1" u="sng" dirty="0" smtClean="0">
                <a:solidFill>
                  <a:srgbClr val="3D4251"/>
                </a:solidFill>
                <a:highlight>
                  <a:srgbClr val="FFFFFF"/>
                </a:highlight>
                <a:latin typeface="Lora"/>
                <a:ea typeface="Lora"/>
                <a:cs typeface="Lora"/>
                <a:sym typeface="Lora"/>
              </a:rPr>
              <a:t>Association Rule Mining</a:t>
            </a:r>
            <a:br>
              <a:rPr lang="en-US" sz="2000" b="1" u="sng" dirty="0" smtClean="0">
                <a:solidFill>
                  <a:srgbClr val="3D4251"/>
                </a:solidFill>
                <a:highlight>
                  <a:srgbClr val="FFFFFF"/>
                </a:highlight>
                <a:latin typeface="Lora"/>
                <a:ea typeface="Lora"/>
                <a:cs typeface="Lora"/>
                <a:sym typeface="Lora"/>
              </a:rPr>
            </a:br>
            <a:endParaRPr lang="en-US" sz="2000" b="1" u="sng" dirty="0"/>
          </a:p>
        </p:txBody>
      </p:sp>
      <p:pic>
        <p:nvPicPr>
          <p:cNvPr id="3" name="Picture 2"/>
          <p:cNvPicPr>
            <a:picLocks noChangeAspect="1"/>
          </p:cNvPicPr>
          <p:nvPr/>
        </p:nvPicPr>
        <p:blipFill>
          <a:blip r:embed="rId2"/>
          <a:stretch>
            <a:fillRect/>
          </a:stretch>
        </p:blipFill>
        <p:spPr>
          <a:xfrm>
            <a:off x="421609" y="969155"/>
            <a:ext cx="7282347" cy="3757709"/>
          </a:xfrm>
          <a:prstGeom prst="rect">
            <a:avLst/>
          </a:prstGeom>
        </p:spPr>
      </p:pic>
    </p:spTree>
    <p:extLst>
      <p:ext uri="{BB962C8B-B14F-4D97-AF65-F5344CB8AC3E}">
        <p14:creationId xmlns:p14="http://schemas.microsoft.com/office/powerpoint/2010/main" val="264148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9061-17DF-4C74-9DDD-2ADD67A4B779}"/>
              </a:ext>
            </a:extLst>
          </p:cNvPr>
          <p:cNvSpPr>
            <a:spLocks noGrp="1"/>
          </p:cNvSpPr>
          <p:nvPr>
            <p:ph type="title"/>
          </p:nvPr>
        </p:nvSpPr>
        <p:spPr>
          <a:xfrm>
            <a:off x="311700" y="409999"/>
            <a:ext cx="8520600" cy="4430297"/>
          </a:xfrm>
        </p:spPr>
        <p:txBody>
          <a:bodyPr/>
          <a:lstStyle/>
          <a:p>
            <a:pPr marL="342900" lvl="0" indent="-342900"/>
            <a:r>
              <a:rPr lang="en-US" sz="2000" b="1" u="sng" dirty="0" smtClean="0">
                <a:solidFill>
                  <a:srgbClr val="3D4251"/>
                </a:solidFill>
                <a:highlight>
                  <a:srgbClr val="FFFFFF"/>
                </a:highlight>
                <a:latin typeface="Lora"/>
                <a:ea typeface="Lora"/>
                <a:cs typeface="Lora"/>
                <a:sym typeface="Lora"/>
              </a:rPr>
              <a:t>Association Rule Mining</a:t>
            </a:r>
            <a:br>
              <a:rPr lang="en-US" sz="2000" b="1" u="sng" dirty="0" smtClean="0">
                <a:solidFill>
                  <a:srgbClr val="3D4251"/>
                </a:solidFill>
                <a:highlight>
                  <a:srgbClr val="FFFFFF"/>
                </a:highlight>
                <a:latin typeface="Lora"/>
                <a:ea typeface="Lora"/>
                <a:cs typeface="Lora"/>
                <a:sym typeface="Lora"/>
              </a:rPr>
            </a:br>
            <a:endParaRPr lang="en-US" sz="2000" b="1" u="sng" dirty="0"/>
          </a:p>
        </p:txBody>
      </p:sp>
      <p:pic>
        <p:nvPicPr>
          <p:cNvPr id="4" name="Picture 3"/>
          <p:cNvPicPr>
            <a:picLocks noChangeAspect="1"/>
          </p:cNvPicPr>
          <p:nvPr/>
        </p:nvPicPr>
        <p:blipFill>
          <a:blip r:embed="rId2"/>
          <a:stretch>
            <a:fillRect/>
          </a:stretch>
        </p:blipFill>
        <p:spPr>
          <a:xfrm>
            <a:off x="352425" y="223837"/>
            <a:ext cx="8439150" cy="4695825"/>
          </a:xfrm>
          <a:prstGeom prst="rect">
            <a:avLst/>
          </a:prstGeom>
        </p:spPr>
      </p:pic>
    </p:spTree>
    <p:extLst>
      <p:ext uri="{BB962C8B-B14F-4D97-AF65-F5344CB8AC3E}">
        <p14:creationId xmlns:p14="http://schemas.microsoft.com/office/powerpoint/2010/main" val="32482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9061-17DF-4C74-9DDD-2ADD67A4B779}"/>
              </a:ext>
            </a:extLst>
          </p:cNvPr>
          <p:cNvSpPr>
            <a:spLocks noGrp="1"/>
          </p:cNvSpPr>
          <p:nvPr>
            <p:ph type="title"/>
          </p:nvPr>
        </p:nvSpPr>
        <p:spPr>
          <a:xfrm>
            <a:off x="311700" y="409999"/>
            <a:ext cx="8520600" cy="4430297"/>
          </a:xfrm>
        </p:spPr>
        <p:txBody>
          <a:bodyPr/>
          <a:lstStyle/>
          <a:p>
            <a:pPr marL="342900" lvl="0" indent="-342900"/>
            <a:r>
              <a:rPr lang="en-US" sz="2000" b="1" u="sng" dirty="0" smtClean="0">
                <a:solidFill>
                  <a:srgbClr val="3D4251"/>
                </a:solidFill>
                <a:highlight>
                  <a:srgbClr val="FFFFFF"/>
                </a:highlight>
                <a:latin typeface="Lora"/>
                <a:ea typeface="Lora"/>
                <a:cs typeface="Lora"/>
                <a:sym typeface="Lora"/>
              </a:rPr>
              <a:t>Association Rule Mining</a:t>
            </a:r>
            <a:br>
              <a:rPr lang="en-US" sz="2000" b="1" u="sng" dirty="0" smtClean="0">
                <a:solidFill>
                  <a:srgbClr val="3D4251"/>
                </a:solidFill>
                <a:highlight>
                  <a:srgbClr val="FFFFFF"/>
                </a:highlight>
                <a:latin typeface="Lora"/>
                <a:ea typeface="Lora"/>
                <a:cs typeface="Lora"/>
                <a:sym typeface="Lora"/>
              </a:rPr>
            </a:br>
            <a:endParaRPr lang="en-US" sz="2000" b="1" u="sng" dirty="0"/>
          </a:p>
        </p:txBody>
      </p:sp>
      <p:pic>
        <p:nvPicPr>
          <p:cNvPr id="3" name="Picture 2"/>
          <p:cNvPicPr>
            <a:picLocks noChangeAspect="1"/>
          </p:cNvPicPr>
          <p:nvPr/>
        </p:nvPicPr>
        <p:blipFill>
          <a:blip r:embed="rId2"/>
          <a:stretch>
            <a:fillRect/>
          </a:stretch>
        </p:blipFill>
        <p:spPr>
          <a:xfrm>
            <a:off x="319087" y="280987"/>
            <a:ext cx="8505825" cy="4581525"/>
          </a:xfrm>
          <a:prstGeom prst="rect">
            <a:avLst/>
          </a:prstGeom>
        </p:spPr>
      </p:pic>
    </p:spTree>
    <p:extLst>
      <p:ext uri="{BB962C8B-B14F-4D97-AF65-F5344CB8AC3E}">
        <p14:creationId xmlns:p14="http://schemas.microsoft.com/office/powerpoint/2010/main" val="88582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9061-17DF-4C74-9DDD-2ADD67A4B779}"/>
              </a:ext>
            </a:extLst>
          </p:cNvPr>
          <p:cNvSpPr>
            <a:spLocks noGrp="1"/>
          </p:cNvSpPr>
          <p:nvPr>
            <p:ph type="title"/>
          </p:nvPr>
        </p:nvSpPr>
        <p:spPr>
          <a:xfrm>
            <a:off x="311700" y="409999"/>
            <a:ext cx="8520600" cy="4430297"/>
          </a:xfrm>
        </p:spPr>
        <p:txBody>
          <a:bodyPr/>
          <a:lstStyle/>
          <a:p>
            <a:pPr marL="342900" lvl="0" indent="-342900"/>
            <a:r>
              <a:rPr lang="en-US" sz="2000" b="1" u="sng" dirty="0" smtClean="0">
                <a:solidFill>
                  <a:srgbClr val="3D4251"/>
                </a:solidFill>
                <a:highlight>
                  <a:srgbClr val="FFFFFF"/>
                </a:highlight>
                <a:latin typeface="Lora"/>
                <a:ea typeface="Lora"/>
                <a:cs typeface="Lora"/>
                <a:sym typeface="Lora"/>
              </a:rPr>
              <a:t>Association Rule Mining</a:t>
            </a:r>
            <a:br>
              <a:rPr lang="en-US" sz="2000" b="1" u="sng" dirty="0" smtClean="0">
                <a:solidFill>
                  <a:srgbClr val="3D4251"/>
                </a:solidFill>
                <a:highlight>
                  <a:srgbClr val="FFFFFF"/>
                </a:highlight>
                <a:latin typeface="Lora"/>
                <a:ea typeface="Lora"/>
                <a:cs typeface="Lora"/>
                <a:sym typeface="Lora"/>
              </a:rPr>
            </a:br>
            <a:endParaRPr lang="en-US" sz="2000" b="1" u="sng" dirty="0"/>
          </a:p>
        </p:txBody>
      </p:sp>
      <p:pic>
        <p:nvPicPr>
          <p:cNvPr id="4" name="Picture 3"/>
          <p:cNvPicPr>
            <a:picLocks noChangeAspect="1"/>
          </p:cNvPicPr>
          <p:nvPr/>
        </p:nvPicPr>
        <p:blipFill>
          <a:blip r:embed="rId2"/>
          <a:stretch>
            <a:fillRect/>
          </a:stretch>
        </p:blipFill>
        <p:spPr>
          <a:xfrm>
            <a:off x="2124075" y="958203"/>
            <a:ext cx="4895850" cy="3909071"/>
          </a:xfrm>
          <a:prstGeom prst="rect">
            <a:avLst/>
          </a:prstGeom>
        </p:spPr>
      </p:pic>
    </p:spTree>
    <p:extLst>
      <p:ext uri="{BB962C8B-B14F-4D97-AF65-F5344CB8AC3E}">
        <p14:creationId xmlns:p14="http://schemas.microsoft.com/office/powerpoint/2010/main" val="137724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5" name="Google Shape;175;p24"/>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Package</a:t>
            </a:r>
            <a:endParaRPr sz="1600">
              <a:solidFill>
                <a:schemeClr val="lt1"/>
              </a:solidFill>
            </a:endParaRPr>
          </a:p>
        </p:txBody>
      </p:sp>
      <p:grpSp>
        <p:nvGrpSpPr>
          <p:cNvPr id="176" name="Google Shape;176;p24"/>
          <p:cNvGrpSpPr/>
          <p:nvPr/>
        </p:nvGrpSpPr>
        <p:grpSpPr>
          <a:xfrm>
            <a:off x="969270" y="1610215"/>
            <a:ext cx="198900" cy="593656"/>
            <a:chOff x="777447" y="1610215"/>
            <a:chExt cx="198900" cy="593656"/>
          </a:xfrm>
        </p:grpSpPr>
        <p:cxnSp>
          <p:nvCxnSpPr>
            <p:cNvPr id="177" name="Google Shape;177;p2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78" name="Google Shape;178;p24"/>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4"/>
          <p:cNvSpPr txBox="1">
            <a:spLocks noGrp="1"/>
          </p:cNvSpPr>
          <p:nvPr>
            <p:ph type="body" idx="4294967295"/>
          </p:nvPr>
        </p:nvSpPr>
        <p:spPr>
          <a:xfrm>
            <a:off x="318375" y="821577"/>
            <a:ext cx="2242800" cy="74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install.packages(“package name”)</a:t>
            </a:r>
            <a:endParaRPr sz="1600"/>
          </a:p>
        </p:txBody>
      </p:sp>
      <p:sp>
        <p:nvSpPr>
          <p:cNvPr id="180" name="Google Shape;180;p24"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1" name="Google Shape;181;p24"/>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Load</a:t>
            </a:r>
            <a:endParaRPr sz="1600">
              <a:solidFill>
                <a:schemeClr val="lt1"/>
              </a:solidFill>
            </a:endParaRPr>
          </a:p>
        </p:txBody>
      </p:sp>
      <p:grpSp>
        <p:nvGrpSpPr>
          <p:cNvPr id="182" name="Google Shape;182;p24"/>
          <p:cNvGrpSpPr/>
          <p:nvPr/>
        </p:nvGrpSpPr>
        <p:grpSpPr>
          <a:xfrm>
            <a:off x="2684632" y="2938958"/>
            <a:ext cx="198900" cy="593656"/>
            <a:chOff x="2223534" y="2938958"/>
            <a:chExt cx="198900" cy="593656"/>
          </a:xfrm>
        </p:grpSpPr>
        <p:cxnSp>
          <p:nvCxnSpPr>
            <p:cNvPr id="183" name="Google Shape;183;p2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84" name="Google Shape;184;p24"/>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4"/>
          <p:cNvSpPr txBox="1">
            <a:spLocks noGrp="1"/>
          </p:cNvSpPr>
          <p:nvPr>
            <p:ph type="body" idx="4294967295"/>
          </p:nvPr>
        </p:nvSpPr>
        <p:spPr>
          <a:xfrm>
            <a:off x="1662675" y="3757725"/>
            <a:ext cx="2242800" cy="470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library(packagename)</a:t>
            </a:r>
            <a:endParaRPr sz="1600"/>
          </a:p>
        </p:txBody>
      </p:sp>
      <p:sp>
        <p:nvSpPr>
          <p:cNvPr id="186" name="Google Shape;186;p24"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7" name="Google Shape;187;p24"/>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Help</a:t>
            </a:r>
            <a:endParaRPr sz="1600">
              <a:solidFill>
                <a:schemeClr val="lt1"/>
              </a:solidFill>
            </a:endParaRPr>
          </a:p>
        </p:txBody>
      </p:sp>
      <p:grpSp>
        <p:nvGrpSpPr>
          <p:cNvPr id="188" name="Google Shape;188;p24"/>
          <p:cNvGrpSpPr/>
          <p:nvPr/>
        </p:nvGrpSpPr>
        <p:grpSpPr>
          <a:xfrm>
            <a:off x="4319545" y="1610215"/>
            <a:ext cx="198900" cy="593656"/>
            <a:chOff x="3918084" y="1610215"/>
            <a:chExt cx="198900" cy="593656"/>
          </a:xfrm>
        </p:grpSpPr>
        <p:cxnSp>
          <p:nvCxnSpPr>
            <p:cNvPr id="189" name="Google Shape;189;p2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90" name="Google Shape;190;p2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4"/>
          <p:cNvSpPr txBox="1">
            <a:spLocks noGrp="1"/>
          </p:cNvSpPr>
          <p:nvPr>
            <p:ph type="body" idx="4294967295"/>
          </p:nvPr>
        </p:nvSpPr>
        <p:spPr>
          <a:xfrm>
            <a:off x="3297575" y="1201750"/>
            <a:ext cx="2242800" cy="36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 algorithm/dataset</a:t>
            </a:r>
            <a:endParaRPr sz="1600"/>
          </a:p>
        </p:txBody>
      </p:sp>
      <p:sp>
        <p:nvSpPr>
          <p:cNvPr id="192" name="Google Shape;192;p24"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3" name="Google Shape;193;p24"/>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History</a:t>
            </a:r>
            <a:endParaRPr sz="1600">
              <a:solidFill>
                <a:schemeClr val="lt1"/>
              </a:solidFill>
            </a:endParaRPr>
          </a:p>
        </p:txBody>
      </p:sp>
      <p:grpSp>
        <p:nvGrpSpPr>
          <p:cNvPr id="194" name="Google Shape;194;p24"/>
          <p:cNvGrpSpPr/>
          <p:nvPr/>
        </p:nvGrpSpPr>
        <p:grpSpPr>
          <a:xfrm>
            <a:off x="5973070" y="2938958"/>
            <a:ext cx="198900" cy="593656"/>
            <a:chOff x="5958946" y="2938958"/>
            <a:chExt cx="198900" cy="593656"/>
          </a:xfrm>
        </p:grpSpPr>
        <p:cxnSp>
          <p:nvCxnSpPr>
            <p:cNvPr id="195" name="Google Shape;195;p2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96" name="Google Shape;196;p24"/>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4"/>
          <p:cNvSpPr txBox="1">
            <a:spLocks noGrp="1"/>
          </p:cNvSpPr>
          <p:nvPr>
            <p:ph type="body" idx="4294967295"/>
          </p:nvPr>
        </p:nvSpPr>
        <p:spPr>
          <a:xfrm>
            <a:off x="5126902" y="3576350"/>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List of last 25 commands executed in RStudio</a:t>
            </a:r>
            <a:endParaRPr sz="1600"/>
          </a:p>
        </p:txBody>
      </p:sp>
      <p:sp>
        <p:nvSpPr>
          <p:cNvPr id="198" name="Google Shape;198;p24"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9" name="Google Shape;199;p2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Data</a:t>
            </a:r>
            <a:endParaRPr sz="1600">
              <a:solidFill>
                <a:schemeClr val="lt1"/>
              </a:solidFill>
            </a:endParaRPr>
          </a:p>
        </p:txBody>
      </p:sp>
      <p:grpSp>
        <p:nvGrpSpPr>
          <p:cNvPr id="200" name="Google Shape;200;p24"/>
          <p:cNvGrpSpPr/>
          <p:nvPr/>
        </p:nvGrpSpPr>
        <p:grpSpPr>
          <a:xfrm>
            <a:off x="7669807" y="1610215"/>
            <a:ext cx="198900" cy="593656"/>
            <a:chOff x="3918084" y="1610215"/>
            <a:chExt cx="198900" cy="593656"/>
          </a:xfrm>
        </p:grpSpPr>
        <p:cxnSp>
          <p:nvCxnSpPr>
            <p:cNvPr id="201" name="Google Shape;201;p2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02" name="Google Shape;202;p24"/>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4"/>
          <p:cNvSpPr txBox="1">
            <a:spLocks noGrp="1"/>
          </p:cNvSpPr>
          <p:nvPr>
            <p:ph type="body" idx="4294967295"/>
          </p:nvPr>
        </p:nvSpPr>
        <p:spPr>
          <a:xfrm>
            <a:off x="6685979" y="8215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data() shows all the datasets in the library</a:t>
            </a:r>
            <a:endParaRPr sz="16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a657bc2-4483-4f05-8bc8-77a9a715f465" xsi:nil="true"/>
    <lcf76f155ced4ddcb4097134ff3c332f xmlns="5d39c0cf-f72b-42a2-925b-b90c3b5f683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5E827E9A6177D4C8FB6710B0DDFE220" ma:contentTypeVersion="11" ma:contentTypeDescription="Create a new document." ma:contentTypeScope="" ma:versionID="e36041b2a496286326f4a4fad32e16cd">
  <xsd:schema xmlns:xsd="http://www.w3.org/2001/XMLSchema" xmlns:xs="http://www.w3.org/2001/XMLSchema" xmlns:p="http://schemas.microsoft.com/office/2006/metadata/properties" xmlns:ns2="5d39c0cf-f72b-42a2-925b-b90c3b5f683c" xmlns:ns3="aa657bc2-4483-4f05-8bc8-77a9a715f465" targetNamespace="http://schemas.microsoft.com/office/2006/metadata/properties" ma:root="true" ma:fieldsID="bfd24cc606eec2a6e65ceb84d7b5f7b5" ns2:_="" ns3:_="">
    <xsd:import namespace="5d39c0cf-f72b-42a2-925b-b90c3b5f683c"/>
    <xsd:import namespace="aa657bc2-4483-4f05-8bc8-77a9a715f4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39c0cf-f72b-42a2-925b-b90c3b5f68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a71deff7-28d7-44dc-9d23-bb3a9bb60f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a657bc2-4483-4f05-8bc8-77a9a715f46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f30b5efe-585c-478d-a3a4-fbb20e4f0dae}" ma:internalName="TaxCatchAll" ma:showField="CatchAllData" ma:web="aa657bc2-4483-4f05-8bc8-77a9a715f4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9BB114-B5C3-433E-A383-4766EB501DB4}">
  <ds:schemaRefs>
    <ds:schemaRef ds:uri="http://schemas.microsoft.com/office/2006/metadata/properties"/>
    <ds:schemaRef ds:uri="http://schemas.microsoft.com/office/infopath/2007/PartnerControls"/>
    <ds:schemaRef ds:uri="aa657bc2-4483-4f05-8bc8-77a9a715f465"/>
    <ds:schemaRef ds:uri="5d39c0cf-f72b-42a2-925b-b90c3b5f683c"/>
  </ds:schemaRefs>
</ds:datastoreItem>
</file>

<file path=customXml/itemProps2.xml><?xml version="1.0" encoding="utf-8"?>
<ds:datastoreItem xmlns:ds="http://schemas.openxmlformats.org/officeDocument/2006/customXml" ds:itemID="{FCFF1F3F-0783-47DF-8CD5-454EDD6141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39c0cf-f72b-42a2-925b-b90c3b5f683c"/>
    <ds:schemaRef ds:uri="aa657bc2-4483-4f05-8bc8-77a9a715f4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DD4250-E68F-442F-B06D-22DD3B40C3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TotalTime>
  <Words>354</Words>
  <Application>Microsoft Office PowerPoint</Application>
  <PresentationFormat>On-screen Show (16:9)</PresentationFormat>
  <Paragraphs>36</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Arial</vt:lpstr>
      <vt:lpstr>Calibri</vt:lpstr>
      <vt:lpstr>Lora</vt:lpstr>
      <vt:lpstr>Geometric</vt:lpstr>
      <vt:lpstr>Association Mining</vt:lpstr>
      <vt:lpstr>What is Association Mining?</vt:lpstr>
      <vt:lpstr>In simple words, it gives you output as rules in form if this then that. Clients can use those rules for numerous marketing strategies. An association rule consists of an antecedent (if part) and a consequent (then part). The dataset contains an antecedent, and we derive a consequent by using the antecedent. </vt:lpstr>
      <vt:lpstr>Association Rule Mining </vt:lpstr>
      <vt:lpstr>Association Rule Mining </vt:lpstr>
      <vt:lpstr>Association Rule Mining </vt:lpstr>
      <vt:lpstr>Association Rule Mining </vt:lpstr>
      <vt:lpstr>Implementation</vt:lpstr>
      <vt:lpstr>PowerPoint Presentation</vt:lpstr>
      <vt:lpstr>Parameters in Association Mining :</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Mining in RStudio</dc:title>
  <cp:lastModifiedBy>Farhana Desai</cp:lastModifiedBy>
  <cp:revision>10</cp:revision>
  <dcterms:modified xsi:type="dcterms:W3CDTF">2023-11-16T14:02:03Z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0x010100E5E827E9A6177D4C8FB6710B0DDFE220</vt:lpwstr>
  </property>
  <property fmtid="{D5CDD505-2E9C-101B-9397-08002B2CF9AE}" pid="3" name="MediaServiceImageTags">
    <vt:lpwstr/>
  </property>
</Properties>
</file>