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D1C0A-9C61-401C-A4AC-81ACB067819B}" v="1" dt="2024-03-05T16:24:4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77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FA4B-973C-3DB4-D87A-F80C350C2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20D94-D511-797D-41D3-2C4D5F43F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6981-110F-3E37-4B80-8D015AC5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6657-DC2B-A5AD-E45C-0CAF7B9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C350-A6D3-ABF3-347B-9B8FE605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1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34BF-D2C0-60C1-DBCF-4D6B33CB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6EA9D-3ED1-35A7-3423-EF0C6C6F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44FA-5B75-BCC5-E4D3-BEE1D34A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CB91B-E16E-F98B-D1E4-ADFC8449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BFD4-FFE9-A5C9-E150-EC59058F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B662E-4793-1FE0-1D3F-87B832FE5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F81AA-6E4E-D814-72F6-95EA8B02D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842AB-CAA1-BECC-F13D-F99A1822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6440-A475-8788-0FBD-F87200C1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57C9-384F-69E5-2F73-B6B7009F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5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7621-4CF4-56BE-635D-F83EFCFE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E2B6-CE80-1580-07E4-9D094C8EC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65ED-2CC6-97ED-9BA7-79BC3F01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4EDF-92CD-024F-17C4-1AD495FF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C198-FDCE-CDC2-3527-663DC48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2EEB-C966-E4A3-B714-91D1DA7F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C809D-EE70-2F95-5460-0BB5EADEE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6F1A-8ED2-8182-B694-8C3010D8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77B5E-F2C0-6715-31DC-20ED91F7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B1703-7CA6-43D3-E9C0-16C3A393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F034-A223-FBF0-5300-DD571A91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1A58-B8CD-5B03-CC27-D261A688C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94FBF-579B-BC9C-167A-9ECC5918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8053E-C967-A974-C8B2-193B34B0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00CB9-E50A-825C-81E1-99C24B0F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0ECEC-DCE5-63FF-401E-01285757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0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B1F0-CF39-867C-45FC-E6D231FD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510B8-6264-62CE-2633-A40EC5720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D93B1-55A1-FF42-23BC-EC31A6E7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8126D-0187-EDFF-8CB8-EF0115279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D42F2-5FF2-E1A7-DA09-4D699713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41AD9-55DD-E948-0F95-46378C89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2A99C-6230-6436-4CDE-850E4384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CA8C8-0B2E-878A-35E2-8D641999A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46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DACD-BCD4-55AA-7825-281CD89F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D440D-926F-01C4-851F-DE1979AD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CD06CB-2D37-59BF-4FED-AD1ED989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7164D-C7DD-19B6-0DEC-6FFFEAB7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61FF6-25A1-152B-638E-40EC02C6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43AF4-69CA-62B5-1389-2AC12BF7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7D727-A7BE-27AF-E003-72FD0222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7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B748-707D-15C4-5D00-EF73E8705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3152-49A2-1082-E223-948814679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41661-2CA9-09B9-070B-6946BCFE9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12059-B655-3DE8-D2C2-8D1CBABD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A44D0-1325-3E7A-3A11-2F661985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813B-B61C-6FFC-5191-B1726CF3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1051-B627-35CF-4939-96A6925D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0AA35-6AB3-3B0B-71EE-AC703DDAD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30CDA-8CEA-9F81-1AD5-C0D5A9E81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B6323-D5C0-F25D-1FAF-46951D8D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62BC-6AC3-8489-F119-44A0F891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7CA9-C351-FA6C-A84D-D15742DA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0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F82F4-AB7A-E0F8-670E-CF63EA4C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1CE7B-4BC3-5B18-61F8-714518F7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9A3D-E551-0E9E-345F-8666D6ECF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351EA-921A-44D6-A528-975C16309BF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360B-0B9A-C5FC-6FF4-D90943CE5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6C80-F8DD-B85D-5914-A95CB676B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66CA-C839-4711-B6D1-639B7746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DFA693E-13C3-5F8B-6E4F-7DA2EF0E33DE}"/>
              </a:ext>
            </a:extLst>
          </p:cNvPr>
          <p:cNvSpPr txBox="1">
            <a:spLocks/>
          </p:cNvSpPr>
          <p:nvPr/>
        </p:nvSpPr>
        <p:spPr>
          <a:xfrm>
            <a:off x="269904" y="126464"/>
            <a:ext cx="11267267" cy="5672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Translating Natural Language questions from users and return data from Snowflake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F3241-002D-E3CB-D3BD-B33B4591DB24}"/>
              </a:ext>
            </a:extLst>
          </p:cNvPr>
          <p:cNvSpPr txBox="1"/>
          <p:nvPr/>
        </p:nvSpPr>
        <p:spPr>
          <a:xfrm>
            <a:off x="366406" y="3952529"/>
            <a:ext cx="11459183" cy="240713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Overview: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has the potential to provide business users with quick insights into their company data, making it a big opportunity.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 application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allows users to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 a question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question is fed </a:t>
            </a:r>
            <a:r>
              <a:rPr lang="en-US" sz="1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ChatGPT  and AI Search.</a:t>
            </a:r>
            <a:endParaRPr lang="en-US" sz="1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generates a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query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gets executed in the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Snowflake Data Cloud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returned to application in a table format and then to the user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A9211-2E4E-A633-0E57-DBBB64C6E84F}"/>
              </a:ext>
            </a:extLst>
          </p:cNvPr>
          <p:cNvSpPr txBox="1"/>
          <p:nvPr/>
        </p:nvSpPr>
        <p:spPr>
          <a:xfrm>
            <a:off x="366407" y="1294442"/>
            <a:ext cx="11459183" cy="22416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Organizations are struggling to provide their users with an easily accessible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Despite of having a transformed data,</a:t>
            </a:r>
            <a:r>
              <a:rPr lang="en-US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some users struggle to take advantage of technical tools to get meaningful insights out of available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an AI-based approach allows users to ask a simple question using natural language and get desired result/insight almost instantly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use case, we shall explore how to create a Streamlit application that allows business users to input a question and query their Snowflake Data Cloud tables to get </a:t>
            </a:r>
            <a:r>
              <a:rPr lang="en-US" sz="1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60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76885E-D0C7-F76B-61B1-61F2ED18BBAA}"/>
              </a:ext>
            </a:extLst>
          </p:cNvPr>
          <p:cNvGrpSpPr/>
          <p:nvPr/>
        </p:nvGrpSpPr>
        <p:grpSpPr>
          <a:xfrm>
            <a:off x="1149485" y="1134055"/>
            <a:ext cx="9893029" cy="4858183"/>
            <a:chOff x="1149485" y="1134055"/>
            <a:chExt cx="9893029" cy="485818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FB5D74-1D74-9818-21D3-68A7344C331E}"/>
                </a:ext>
              </a:extLst>
            </p:cNvPr>
            <p:cNvSpPr/>
            <p:nvPr/>
          </p:nvSpPr>
          <p:spPr>
            <a:xfrm flipH="1">
              <a:off x="1317721" y="2547747"/>
              <a:ext cx="1106593" cy="431124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cs typeface="Times New Roman" panose="02020603050405020304" pitchFamily="18" charset="0"/>
                  <a:sym typeface="Calibri"/>
                </a:rPr>
                <a:t>User</a:t>
              </a:r>
            </a:p>
          </p:txBody>
        </p:sp>
        <p:pic>
          <p:nvPicPr>
            <p:cNvPr id="1026" name="Picture 2" descr="End User Icon Images – Browse 3,033 Stock Photos, Vectors, and Video |  Adobe Stock">
              <a:extLst>
                <a:ext uri="{FF2B5EF4-FFF2-40B4-BE49-F238E27FC236}">
                  <a16:creationId xmlns:a16="http://schemas.microsoft.com/office/drawing/2014/main" id="{0CD2F956-3352-2CF3-1B7B-F4F9864E3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9485" y="1290848"/>
              <a:ext cx="1348082" cy="1272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B069A6-E4DD-252F-51F5-FB9E76D57C67}"/>
                </a:ext>
              </a:extLst>
            </p:cNvPr>
            <p:cNvSpPr/>
            <p:nvPr/>
          </p:nvSpPr>
          <p:spPr>
            <a:xfrm flipH="1">
              <a:off x="2964848" y="2203552"/>
              <a:ext cx="1512336" cy="359271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sz="1400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Times New Roman" panose="02020603050405020304" pitchFamily="18" charset="0"/>
                  <a:cs typeface="Times New Roman" panose="02020603050405020304" pitchFamily="18" charset="0"/>
                  <a:sym typeface="Calibri"/>
                </a:rPr>
                <a:t>Question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C2F13C-01F9-130B-1ADC-A10AE360A12A}"/>
                </a:ext>
              </a:extLst>
            </p:cNvPr>
            <p:cNvSpPr/>
            <p:nvPr/>
          </p:nvSpPr>
          <p:spPr>
            <a:xfrm>
              <a:off x="5105470" y="1134055"/>
              <a:ext cx="1832724" cy="1789439"/>
            </a:xfrm>
            <a:prstGeom prst="rect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B50540AE-3F64-8110-2571-DA273423A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209" y="1392635"/>
              <a:ext cx="1701247" cy="99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C27D22-1B2C-0EC4-BE7D-5B579A81F1D0}"/>
                </a:ext>
              </a:extLst>
            </p:cNvPr>
            <p:cNvSpPr/>
            <p:nvPr/>
          </p:nvSpPr>
          <p:spPr>
            <a:xfrm flipH="1">
              <a:off x="5098560" y="2359684"/>
              <a:ext cx="1832725" cy="431124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cs typeface="Times New Roman" panose="02020603050405020304" pitchFamily="18" charset="0"/>
                  <a:sym typeface="Calibri"/>
                </a:rPr>
                <a:t>Application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7BF055-6860-8AEA-42D1-4C95EF76EA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967" y="2935987"/>
              <a:ext cx="1" cy="1462761"/>
            </a:xfrm>
            <a:prstGeom prst="line">
              <a:avLst/>
            </a:prstGeom>
            <a:ln w="2222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A6DB3E-E13E-D81B-B78D-3D752D84B947}"/>
                </a:ext>
              </a:extLst>
            </p:cNvPr>
            <p:cNvSpPr/>
            <p:nvPr/>
          </p:nvSpPr>
          <p:spPr>
            <a:xfrm flipH="1">
              <a:off x="3690912" y="3408837"/>
              <a:ext cx="2214314" cy="359255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sz="1400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Times New Roman" panose="02020603050405020304" pitchFamily="18" charset="0"/>
                  <a:cs typeface="Times New Roman" panose="02020603050405020304" pitchFamily="18" charset="0"/>
                  <a:sym typeface="Calibri"/>
                </a:rPr>
                <a:t> Prompt + Knowledge</a:t>
              </a:r>
            </a:p>
          </p:txBody>
        </p:sp>
        <p:pic>
          <p:nvPicPr>
            <p:cNvPr id="1032" name="Picture 8" descr="Snowflake logo - Social media &amp; Logos Icons">
              <a:extLst>
                <a:ext uri="{FF2B5EF4-FFF2-40B4-BE49-F238E27FC236}">
                  <a16:creationId xmlns:a16="http://schemas.microsoft.com/office/drawing/2014/main" id="{5FCB310D-9EA2-AC0F-77F3-BCD08C1D62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3147" y="1290848"/>
              <a:ext cx="1470100" cy="12508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133A10-F13F-8F24-3490-FBD6C6C42312}"/>
                </a:ext>
              </a:extLst>
            </p:cNvPr>
            <p:cNvSpPr/>
            <p:nvPr/>
          </p:nvSpPr>
          <p:spPr>
            <a:xfrm flipH="1">
              <a:off x="9530178" y="2611263"/>
              <a:ext cx="1512336" cy="431124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Times New Roman" panose="02020603050405020304" pitchFamily="18" charset="0"/>
                  <a:cs typeface="Times New Roman" panose="02020603050405020304" pitchFamily="18" charset="0"/>
                  <a:sym typeface="Calibri"/>
                </a:rPr>
                <a:t>Snowflake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B60F16-63B6-940E-73D1-F80D689BA9CC}"/>
                </a:ext>
              </a:extLst>
            </p:cNvPr>
            <p:cNvSpPr/>
            <p:nvPr/>
          </p:nvSpPr>
          <p:spPr>
            <a:xfrm flipH="1">
              <a:off x="7567852" y="2215975"/>
              <a:ext cx="1345636" cy="359271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sz="1400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Times New Roman" panose="02020603050405020304" pitchFamily="18" charset="0"/>
                  <a:cs typeface="Times New Roman" panose="02020603050405020304" pitchFamily="18" charset="0"/>
                  <a:sym typeface="Calibri"/>
                </a:rPr>
                <a:t>Query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06DCC9-CAF8-6A23-8A9F-54D99A0DC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356" y="2187539"/>
              <a:ext cx="2644376" cy="14783"/>
            </a:xfrm>
            <a:prstGeom prst="line">
              <a:avLst/>
            </a:prstGeom>
            <a:ln w="2222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5363C8B7-AECB-3EE2-5A32-5CA021E24AD3}"/>
                </a:ext>
              </a:extLst>
            </p:cNvPr>
            <p:cNvSpPr/>
            <p:nvPr/>
          </p:nvSpPr>
          <p:spPr>
            <a:xfrm flipH="1">
              <a:off x="6188334" y="3408837"/>
              <a:ext cx="1046115" cy="307777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sz="1400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cs typeface="Times New Roman" panose="02020603050405020304" pitchFamily="18" charset="0"/>
                  <a:sym typeface="Calibri"/>
                </a:rPr>
                <a:t>Response</a:t>
              </a:r>
            </a:p>
          </p:txBody>
        </p: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C46B98FB-45B2-D948-A7D8-8D8DB7B70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4523" y="2936039"/>
              <a:ext cx="0" cy="1450219"/>
            </a:xfrm>
            <a:prstGeom prst="line">
              <a:avLst/>
            </a:prstGeom>
            <a:ln w="2222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11860AB-5AC9-9FB0-24CC-A7F1C02A94BA}"/>
                </a:ext>
              </a:extLst>
            </p:cNvPr>
            <p:cNvSpPr/>
            <p:nvPr/>
          </p:nvSpPr>
          <p:spPr>
            <a:xfrm flipH="1">
              <a:off x="1871017" y="1269031"/>
              <a:ext cx="3639791" cy="307777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sz="1400" b="1" kern="0">
                  <a:solidFill>
                    <a:srgbClr val="000000">
                      <a:lumMod val="95000"/>
                      <a:lumOff val="5000"/>
                    </a:srgbClr>
                  </a:solidFill>
                  <a:ea typeface="Times New Roman" panose="02020603050405020304" pitchFamily="18" charset="0"/>
                  <a:cs typeface="Times New Roman" panose="02020603050405020304" pitchFamily="18" charset="0"/>
                  <a:sym typeface="Calibri"/>
                </a:rPr>
                <a:t>Result</a:t>
              </a:r>
              <a:endParaRPr lang="en-US" sz="1400" b="1" kern="0" dirty="0">
                <a:solidFill>
                  <a:srgbClr val="000000">
                    <a:lumMod val="95000"/>
                    <a:lumOff val="5000"/>
                  </a:srgbClr>
                </a:solidFill>
                <a:ea typeface="Times New Roman" panose="02020603050405020304" pitchFamily="18" charset="0"/>
                <a:cs typeface="Times New Roman" panose="02020603050405020304" pitchFamily="18" charset="0"/>
                <a:sym typeface="Calibri"/>
              </a:endParaRPr>
            </a:p>
          </p:txBody>
        </p:sp>
        <p:cxnSp>
          <p:nvCxnSpPr>
            <p:cNvPr id="1059" name="Elbow Connector 938">
              <a:extLst>
                <a:ext uri="{FF2B5EF4-FFF2-40B4-BE49-F238E27FC236}">
                  <a16:creationId xmlns:a16="http://schemas.microsoft.com/office/drawing/2014/main" id="{5BAEF987-240E-E834-4C8A-F05CC9F769F6}"/>
                </a:ext>
              </a:extLst>
            </p:cNvPr>
            <p:cNvCxnSpPr>
              <a:cxnSpLocks/>
            </p:cNvCxnSpPr>
            <p:nvPr/>
          </p:nvCxnSpPr>
          <p:spPr>
            <a:xfrm>
              <a:off x="2385144" y="1620943"/>
              <a:ext cx="2682999" cy="0"/>
            </a:xfrm>
            <a:prstGeom prst="straightConnector1">
              <a:avLst/>
            </a:prstGeom>
            <a:ln w="2222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1745E1E-0884-1FF8-E5AB-DF941DDEDCF7}"/>
                </a:ext>
              </a:extLst>
            </p:cNvPr>
            <p:cNvSpPr/>
            <p:nvPr/>
          </p:nvSpPr>
          <p:spPr>
            <a:xfrm flipH="1">
              <a:off x="4964416" y="5561114"/>
              <a:ext cx="2214325" cy="431124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ea typeface="Times New Roman" panose="02020603050405020304" pitchFamily="18" charset="0"/>
                  <a:cs typeface="Times New Roman" panose="02020603050405020304" pitchFamily="18" charset="0"/>
                  <a:sym typeface="Calibri"/>
                </a:rPr>
                <a:t>Azure Open AI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444D65-5C3C-6666-9E62-899BDD4F0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9815" y="4386258"/>
              <a:ext cx="2218688" cy="1120729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4E902E-79A8-E4F2-99B4-A65A586098FD}"/>
                </a:ext>
              </a:extLst>
            </p:cNvPr>
            <p:cNvCxnSpPr>
              <a:cxnSpLocks/>
            </p:cNvCxnSpPr>
            <p:nvPr/>
          </p:nvCxnSpPr>
          <p:spPr>
            <a:xfrm>
              <a:off x="6955292" y="2181520"/>
              <a:ext cx="2539215" cy="6019"/>
            </a:xfrm>
            <a:prstGeom prst="line">
              <a:avLst/>
            </a:prstGeom>
            <a:ln w="22225">
              <a:headEnd type="none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938">
              <a:extLst>
                <a:ext uri="{FF2B5EF4-FFF2-40B4-BE49-F238E27FC236}">
                  <a16:creationId xmlns:a16="http://schemas.microsoft.com/office/drawing/2014/main" id="{A103BEE1-4606-8103-A867-646F036A5C84}"/>
                </a:ext>
              </a:extLst>
            </p:cNvPr>
            <p:cNvCxnSpPr>
              <a:cxnSpLocks/>
            </p:cNvCxnSpPr>
            <p:nvPr/>
          </p:nvCxnSpPr>
          <p:spPr>
            <a:xfrm>
              <a:off x="6956858" y="1664306"/>
              <a:ext cx="2515433" cy="0"/>
            </a:xfrm>
            <a:prstGeom prst="straightConnector1">
              <a:avLst/>
            </a:prstGeom>
            <a:ln w="22225">
              <a:headEnd type="arrow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690ED2B-8D48-6ECC-AD53-F7DF6369A8A7}"/>
                </a:ext>
              </a:extLst>
            </p:cNvPr>
            <p:cNvSpPr/>
            <p:nvPr/>
          </p:nvSpPr>
          <p:spPr>
            <a:xfrm flipH="1">
              <a:off x="7541756" y="1313166"/>
              <a:ext cx="1345636" cy="307777"/>
            </a:xfrm>
            <a:prstGeom prst="rect">
              <a:avLst/>
            </a:prstGeom>
            <a:ln w="3175">
              <a:noFill/>
            </a:ln>
          </p:spPr>
          <p:txBody>
            <a:bodyPr wrap="square">
              <a:spAutoFit/>
            </a:bodyPr>
            <a:lstStyle/>
            <a:p>
              <a:pPr algn="ctr" hangingPunct="0"/>
              <a:r>
                <a:rPr lang="en-US" sz="1400" b="1" kern="0" dirty="0">
                  <a:solidFill>
                    <a:srgbClr val="000000">
                      <a:lumMod val="95000"/>
                      <a:lumOff val="5000"/>
                    </a:srgbClr>
                  </a:solidFill>
                  <a:cs typeface="Times New Roman" panose="02020603050405020304" pitchFamily="18" charset="0"/>
                  <a:sym typeface="Calibri"/>
                </a:rPr>
                <a:t>Data</a:t>
              </a:r>
            </a:p>
          </p:txBody>
        </p:sp>
      </p:grpSp>
      <p:sp>
        <p:nvSpPr>
          <p:cNvPr id="43" name="Title 2">
            <a:extLst>
              <a:ext uri="{FF2B5EF4-FFF2-40B4-BE49-F238E27FC236}">
                <a16:creationId xmlns:a16="http://schemas.microsoft.com/office/drawing/2014/main" id="{61AD49CA-7B14-E857-8468-46F5FBA34F42}"/>
              </a:ext>
            </a:extLst>
          </p:cNvPr>
          <p:cNvSpPr txBox="1">
            <a:spLocks/>
          </p:cNvSpPr>
          <p:nvPr/>
        </p:nvSpPr>
        <p:spPr>
          <a:xfrm>
            <a:off x="269904" y="126464"/>
            <a:ext cx="11267267" cy="56729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Proposed Architecture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8347</TotalTime>
  <Words>211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Farhana Shaikh</dc:creator>
  <cp:lastModifiedBy>Farhana Begum Shaikh</cp:lastModifiedBy>
  <cp:revision>119</cp:revision>
  <dcterms:created xsi:type="dcterms:W3CDTF">2024-02-21T10:33:34Z</dcterms:created>
  <dcterms:modified xsi:type="dcterms:W3CDTF">2024-07-12T16:19:39Z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2024-02-21T10:33:40Z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d402efe7-57a7-4fc4-aa35-856739e5752f</vt:lpwstr>
  </property>
  <property fmtid="{D5CDD505-2E9C-101B-9397-08002B2CF9AE}" pid="8" name="MSIP_Label_a0819fa7-4367-4500-ba88-dd630d977609_ContentBits">
    <vt:lpwstr>0</vt:lpwstr>
  </property>
</Properties>
</file>