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981" y="314460"/>
            <a:ext cx="9967734" cy="1501462"/>
          </a:xfrm>
        </p:spPr>
        <p:txBody>
          <a:bodyPr/>
          <a:lstStyle/>
          <a:p>
            <a:r>
              <a:rPr lang="en-US" sz="4400" dirty="0" smtClean="0"/>
              <a:t>Heart Rate Monitoring System During Physical Exercises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226" y="2742519"/>
            <a:ext cx="8825658" cy="8614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Mentor: </a:t>
            </a:r>
            <a:r>
              <a:rPr lang="en-US" sz="4000" dirty="0" err="1" smtClean="0"/>
              <a:t>dasi</a:t>
            </a:r>
            <a:r>
              <a:rPr lang="en-US" sz="4000" dirty="0" smtClean="0"/>
              <a:t> </a:t>
            </a:r>
            <a:r>
              <a:rPr lang="en-US" sz="4000" dirty="0" err="1" smtClean="0"/>
              <a:t>shivakrishna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2580" y="3837904"/>
            <a:ext cx="5383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members:</a:t>
            </a:r>
            <a:endParaRPr lang="en-US" sz="2800" dirty="0" smtClean="0"/>
          </a:p>
          <a:p>
            <a:r>
              <a:rPr lang="en-US" sz="2800" dirty="0" err="1" smtClean="0"/>
              <a:t>Shanmukh.G</a:t>
            </a:r>
            <a:endParaRPr lang="en-US" sz="2800" dirty="0" smtClean="0"/>
          </a:p>
          <a:p>
            <a:r>
              <a:rPr lang="en-US" sz="2800" dirty="0" err="1" smtClean="0"/>
              <a:t>Jaswanth.V</a:t>
            </a:r>
            <a:endParaRPr lang="en-US" sz="2800" dirty="0" smtClean="0"/>
          </a:p>
          <a:p>
            <a:r>
              <a:rPr lang="en-US" sz="2800" dirty="0" err="1" smtClean="0"/>
              <a:t>Nagendra.K</a:t>
            </a:r>
            <a:endParaRPr lang="en-US" sz="2800" dirty="0" smtClean="0"/>
          </a:p>
          <a:p>
            <a:r>
              <a:rPr lang="en-US" sz="2800" dirty="0" err="1" smtClean="0"/>
              <a:t>Sai</a:t>
            </a:r>
            <a:r>
              <a:rPr lang="en-US" sz="2800" dirty="0" smtClean="0"/>
              <a:t> Manish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Signal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equation is used to further reduce the noise in the signal Y=</a:t>
            </a:r>
            <a:r>
              <a:rPr lang="el-GR" dirty="0" smtClean="0"/>
              <a:t>φ</a:t>
            </a:r>
            <a:r>
              <a:rPr lang="en-US" dirty="0" err="1" smtClean="0"/>
              <a:t>X+n</a:t>
            </a:r>
            <a:r>
              <a:rPr lang="en-US" dirty="0" smtClean="0"/>
              <a:t> 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Φ</a:t>
            </a:r>
            <a:r>
              <a:rPr lang="en-US" baseline="-25000" dirty="0" err="1" smtClean="0"/>
              <a:t>m,n</a:t>
            </a:r>
            <a:r>
              <a:rPr lang="en-US" dirty="0" smtClean="0"/>
              <a:t> =e</a:t>
            </a:r>
            <a:r>
              <a:rPr lang="en-US" baseline="30000" dirty="0" smtClean="0"/>
              <a:t>j2</a:t>
            </a:r>
            <a:r>
              <a:rPr lang="el-GR" baseline="30000" dirty="0" smtClean="0"/>
              <a:t>π</a:t>
            </a:r>
            <a:r>
              <a:rPr lang="en-US" baseline="30000" dirty="0" err="1" smtClean="0"/>
              <a:t>mn</a:t>
            </a:r>
            <a:r>
              <a:rPr lang="en-US" baseline="30000" dirty="0" smtClean="0"/>
              <a:t>/N</a:t>
            </a:r>
            <a:r>
              <a:rPr lang="en-US" dirty="0" smtClean="0"/>
              <a:t> ;</a:t>
            </a: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/>
              <a:t> </a:t>
            </a:r>
            <a:r>
              <a:rPr lang="en-US" dirty="0" smtClean="0"/>
              <a:t>        min(||Y-</a:t>
            </a:r>
            <a:r>
              <a:rPr lang="el-GR" dirty="0" smtClean="0"/>
              <a:t>φ</a:t>
            </a:r>
            <a:r>
              <a:rPr lang="en-US" dirty="0" smtClean="0"/>
              <a:t>X||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) + </a:t>
            </a:r>
            <a:r>
              <a:rPr lang="el-GR" dirty="0" smtClean="0"/>
              <a:t>λ</a:t>
            </a:r>
            <a:r>
              <a:rPr lang="en-US" dirty="0" smtClean="0"/>
              <a:t> g(x);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l-GR" dirty="0" smtClean="0"/>
              <a:t>λ</a:t>
            </a:r>
            <a:r>
              <a:rPr lang="en-US" dirty="0" smtClean="0"/>
              <a:t> is a regularization parameter and g(x) is an l </a:t>
            </a:r>
            <a:r>
              <a:rPr lang="en-US" baseline="-25000" dirty="0" smtClean="0"/>
              <a:t>p</a:t>
            </a:r>
            <a:r>
              <a:rPr lang="en-US" dirty="0" smtClean="0"/>
              <a:t> - norm function.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using this we approximate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  removing n.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120464" y="4124900"/>
            <a:ext cx="412122" cy="1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Peak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14282"/>
            <a:ext cx="6463027" cy="3227420"/>
          </a:xfrm>
        </p:spPr>
        <p:txBody>
          <a:bodyPr/>
          <a:lstStyle/>
          <a:p>
            <a:r>
              <a:rPr lang="en-US" dirty="0" smtClean="0"/>
              <a:t>Here we measure the approximate distance between two beats and approximate magnitude of them.</a:t>
            </a:r>
            <a:endParaRPr lang="en-US" dirty="0" smtClean="0"/>
          </a:p>
          <a:p>
            <a:r>
              <a:rPr lang="en-US" dirty="0" smtClean="0"/>
              <a:t>By using this we track the number of beats.</a:t>
            </a:r>
            <a:endParaRPr lang="en-US" dirty="0" smtClean="0"/>
          </a:p>
          <a:p>
            <a:r>
              <a:rPr lang="en-US" dirty="0" smtClean="0"/>
              <a:t>Here we measure if the required peak value is present in a small range around that sample.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19213"/>
            <a:ext cx="8946541" cy="4195481"/>
          </a:xfrm>
        </p:spPr>
        <p:txBody>
          <a:bodyPr/>
          <a:p>
            <a:r>
              <a:rPr lang="en-US"/>
              <a:t>TROIKA: A General Framework for Heart Rate Monitoring Using Wrist-Type Photoplethysmographic Signals During Intensive Physical Exercise.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62" y="1153123"/>
            <a:ext cx="8946541" cy="4195481"/>
          </a:xfrm>
        </p:spPr>
        <p:txBody>
          <a:bodyPr/>
          <a:p>
            <a:r>
              <a:rPr lang="en-US"/>
              <a:t>Introduction</a:t>
            </a:r>
            <a:endParaRPr lang="en-US"/>
          </a:p>
          <a:p>
            <a:r>
              <a:rPr lang="en-US"/>
              <a:t>Objectives</a:t>
            </a:r>
            <a:endParaRPr lang="en-US"/>
          </a:p>
          <a:p>
            <a:r>
              <a:rPr lang="en-US"/>
              <a:t>Block Diagram</a:t>
            </a:r>
            <a:endParaRPr lang="en-US"/>
          </a:p>
          <a:p>
            <a:r>
              <a:rPr lang="en-US"/>
              <a:t>Bandpass filter</a:t>
            </a:r>
            <a:endParaRPr lang="en-US"/>
          </a:p>
          <a:p>
            <a:r>
              <a:rPr lang="en-US"/>
              <a:t>Signal Decomposition</a:t>
            </a:r>
            <a:endParaRPr lang="en-US"/>
          </a:p>
          <a:p>
            <a:r>
              <a:rPr lang="en-US"/>
              <a:t>Tempporal difference</a:t>
            </a:r>
            <a:endParaRPr lang="en-US"/>
          </a:p>
          <a:p>
            <a:r>
              <a:rPr lang="en-US"/>
              <a:t>Sparse Signal reconstruction</a:t>
            </a:r>
            <a:endParaRPr lang="en-US"/>
          </a:p>
          <a:p>
            <a:r>
              <a:rPr lang="en-US"/>
              <a:t>Spectral Peak Tracking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17" y="336808"/>
            <a:ext cx="9404723" cy="140053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17" y="2104434"/>
            <a:ext cx="8946541" cy="4195481"/>
          </a:xfrm>
        </p:spPr>
        <p:txBody>
          <a:bodyPr/>
          <a:lstStyle/>
          <a:p>
            <a:r>
              <a:rPr lang="en-US" dirty="0" smtClean="0"/>
              <a:t>PPG </a:t>
            </a:r>
            <a:r>
              <a:rPr lang="en-US" dirty="0"/>
              <a:t>stands for  </a:t>
            </a:r>
            <a:r>
              <a:rPr lang="en-US" dirty="0" err="1" smtClean="0"/>
              <a:t>photoplethysmographic</a:t>
            </a:r>
            <a:r>
              <a:rPr lang="en-US" dirty="0" smtClean="0"/>
              <a:t> .</a:t>
            </a:r>
            <a:endParaRPr lang="en-US" dirty="0" smtClean="0"/>
          </a:p>
          <a:p>
            <a:r>
              <a:rPr lang="en-US" dirty="0" smtClean="0"/>
              <a:t>It measures the pressure pulse of the wrist . So we get a signal corresponding to the heart beat.</a:t>
            </a:r>
            <a:endParaRPr lang="en-US" dirty="0" smtClean="0"/>
          </a:p>
          <a:p>
            <a:r>
              <a:rPr lang="en-US" dirty="0" smtClean="0"/>
              <a:t>Because of the intense motion of the wrist that a large amount of noise is added to the signal. This noise is called motion artifact(MA).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30947"/>
            <a:ext cx="6089540" cy="1398620"/>
          </a:xfrm>
        </p:spPr>
        <p:txBody>
          <a:bodyPr/>
          <a:lstStyle/>
          <a:p>
            <a:r>
              <a:rPr lang="en-US" dirty="0" smtClean="0"/>
              <a:t>To reduce the MA signal in the PPG.</a:t>
            </a:r>
            <a:endParaRPr lang="en-US" dirty="0" smtClean="0"/>
          </a:p>
          <a:p>
            <a:r>
              <a:rPr lang="en-US" dirty="0" smtClean="0"/>
              <a:t>To measure the number of beats.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696862"/>
            <a:ext cx="4518317" cy="2570598"/>
          </a:xfrm>
        </p:spPr>
        <p:txBody>
          <a:bodyPr/>
          <a:lstStyle/>
          <a:p>
            <a:r>
              <a:rPr lang="en-US" dirty="0" err="1" smtClean="0"/>
              <a:t>Bandpass</a:t>
            </a:r>
            <a:r>
              <a:rPr lang="en-US" dirty="0" smtClean="0"/>
              <a:t> filter.</a:t>
            </a:r>
            <a:endParaRPr lang="en-US" dirty="0" smtClean="0"/>
          </a:p>
          <a:p>
            <a:r>
              <a:rPr lang="en-US" dirty="0" smtClean="0"/>
              <a:t>Signal decomposition.</a:t>
            </a:r>
            <a:endParaRPr lang="en-US" dirty="0" smtClean="0"/>
          </a:p>
          <a:p>
            <a:r>
              <a:rPr lang="en-US" dirty="0" smtClean="0"/>
              <a:t>Temporal Difference.</a:t>
            </a:r>
            <a:endParaRPr lang="en-US" dirty="0" smtClean="0"/>
          </a:p>
          <a:p>
            <a:r>
              <a:rPr lang="en-US" dirty="0" smtClean="0"/>
              <a:t>Sparse signal reconstruction.</a:t>
            </a:r>
            <a:endParaRPr lang="en-US" dirty="0" smtClean="0"/>
          </a:p>
          <a:p>
            <a:r>
              <a:rPr lang="en-US" dirty="0" smtClean="0"/>
              <a:t>Spectral peak tracking.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85" y="2150772"/>
            <a:ext cx="5306095" cy="34386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Bandpass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01403"/>
            <a:ext cx="6192571" cy="1836501"/>
          </a:xfrm>
        </p:spPr>
        <p:txBody>
          <a:bodyPr/>
          <a:lstStyle/>
          <a:p>
            <a:r>
              <a:rPr lang="en-US" dirty="0" smtClean="0"/>
              <a:t>We know that the frequency of the heart beat signal lies between 0.4 to 5 Hz.</a:t>
            </a:r>
            <a:endParaRPr lang="en-US" dirty="0" smtClean="0"/>
          </a:p>
          <a:p>
            <a:r>
              <a:rPr lang="en-US" dirty="0" smtClean="0"/>
              <a:t>We filter the rest of the frequencies so as to reduce the noise.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20568"/>
            <a:ext cx="9404723" cy="1400530"/>
          </a:xfrm>
        </p:spPr>
        <p:txBody>
          <a:bodyPr/>
          <a:lstStyle/>
          <a:p>
            <a:r>
              <a:rPr lang="en-US" dirty="0" smtClean="0"/>
              <a:t>Signal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76635"/>
            <a:ext cx="8946541" cy="4195481"/>
          </a:xfrm>
        </p:spPr>
        <p:txBody>
          <a:bodyPr/>
          <a:lstStyle/>
          <a:p>
            <a:r>
              <a:rPr lang="en-US" dirty="0" smtClean="0"/>
              <a:t>We used the SVD technique to decompose the signal into three parts.</a:t>
            </a:r>
            <a:endParaRPr lang="en-US" dirty="0"/>
          </a:p>
          <a:p>
            <a:r>
              <a:rPr lang="en-US" dirty="0" smtClean="0"/>
              <a:t>The SVD of an </a:t>
            </a:r>
            <a:r>
              <a:rPr lang="en-US" dirty="0" err="1" smtClean="0"/>
              <a:t>mxn</a:t>
            </a:r>
            <a:r>
              <a:rPr lang="en-US" dirty="0" smtClean="0"/>
              <a:t> matrix real or complex is a factorization of the form U∑V*.</a:t>
            </a:r>
            <a:endParaRPr lang="en-US" dirty="0" smtClean="0"/>
          </a:p>
          <a:p>
            <a:r>
              <a:rPr lang="en-US" dirty="0" smtClean="0"/>
              <a:t>Where U and V are real or complex  unitary matrices.</a:t>
            </a:r>
            <a:endParaRPr lang="en-US" dirty="0" smtClean="0"/>
          </a:p>
          <a:p>
            <a:r>
              <a:rPr lang="en-US" dirty="0" smtClean="0"/>
              <a:t>∑ is an </a:t>
            </a:r>
            <a:r>
              <a:rPr lang="en-US" dirty="0" err="1" smtClean="0"/>
              <a:t>mxn</a:t>
            </a:r>
            <a:r>
              <a:rPr lang="en-US" dirty="0" smtClean="0"/>
              <a:t> rectangular diagonal matrix with non negative real numbers on the diagonal.</a:t>
            </a:r>
            <a:endParaRPr lang="en-US" dirty="0" smtClean="0"/>
          </a:p>
        </p:txBody>
      </p:sp>
      <p:sp>
        <p:nvSpPr>
          <p:cNvPr id="5" name="AutoShape 2" descr="m\times n"/>
          <p:cNvSpPr>
            <a:spLocks noChangeAspect="1" noChangeArrowheads="1"/>
          </p:cNvSpPr>
          <p:nvPr/>
        </p:nvSpPr>
        <p:spPr bwMode="auto">
          <a:xfrm>
            <a:off x="2649425" y="16766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3" descr="\mathbf {M} "/>
          <p:cNvSpPr>
            <a:spLocks noChangeAspect="1" noChangeArrowheads="1"/>
          </p:cNvSpPr>
          <p:nvPr/>
        </p:nvSpPr>
        <p:spPr bwMode="auto">
          <a:xfrm>
            <a:off x="4067063" y="16766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4" descr="{\displaystyle \mathbf {U\Sigma V^{*}} }"/>
          <p:cNvSpPr>
            <a:spLocks noChangeAspect="1" noChangeArrowheads="1"/>
          </p:cNvSpPr>
          <p:nvPr/>
        </p:nvSpPr>
        <p:spPr bwMode="auto">
          <a:xfrm>
            <a:off x="5789500" y="16766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30947"/>
            <a:ext cx="6063782" cy="2493324"/>
          </a:xfrm>
        </p:spPr>
        <p:txBody>
          <a:bodyPr/>
          <a:lstStyle/>
          <a:p>
            <a:r>
              <a:rPr lang="en-US" dirty="0" smtClean="0"/>
              <a:t>Our data is a 1xm matrix. So we have U as 1x1, ∑ as 1xm,V as </a:t>
            </a:r>
            <a:r>
              <a:rPr lang="en-US" dirty="0" err="1" smtClean="0"/>
              <a:t>mxm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So based on our signal we identify the components of noise and remove them.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We subtract two consecutive samples to reduce noise.</a:t>
            </a:r>
            <a:endParaRPr lang="en-US" dirty="0" smtClean="0"/>
          </a:p>
          <a:p>
            <a:r>
              <a:rPr lang="en-US" dirty="0" smtClean="0"/>
              <a:t>It can be done with different orders for required number of accuracy.</a:t>
            </a:r>
            <a:endParaRPr lang="en-US" dirty="0" smtClean="0"/>
          </a:p>
          <a:p>
            <a:r>
              <a:rPr lang="en-US" dirty="0" smtClean="0"/>
              <a:t>Since the signal is periodic it is justified as it still remains periodic unless all the samples are almost same.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2286</Words>
  <Application>WPS Presentation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Century Gothic</vt:lpstr>
      <vt:lpstr>Liberation Mono</vt:lpstr>
      <vt:lpstr>Microsoft YaHei</vt:lpstr>
      <vt:lpstr>Symbol</vt:lpstr>
      <vt:lpstr>Calibri</vt:lpstr>
      <vt:lpstr>Ion</vt:lpstr>
      <vt:lpstr>Heart Rate Monitoring System During Physical Exercises</vt:lpstr>
      <vt:lpstr>PowerPoint 演示文稿</vt:lpstr>
      <vt:lpstr>PPG Signal and MA </vt:lpstr>
      <vt:lpstr>Objectives:</vt:lpstr>
      <vt:lpstr>Techniques:</vt:lpstr>
      <vt:lpstr>Bandpass Filter</vt:lpstr>
      <vt:lpstr>Signal Decomposition</vt:lpstr>
      <vt:lpstr>SVD</vt:lpstr>
      <vt:lpstr>Temporal Difference</vt:lpstr>
      <vt:lpstr>Sparse Signal Reconstruction</vt:lpstr>
      <vt:lpstr>Spectral Peak Tracking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Monitoring System During Physical Exercises</dc:title>
  <dc:creator>jaswanth</dc:creator>
  <cp:lastModifiedBy>Shanmukh</cp:lastModifiedBy>
  <cp:revision>8</cp:revision>
  <dcterms:created xsi:type="dcterms:W3CDTF">2017-05-01T18:21:00Z</dcterms:created>
  <dcterms:modified xsi:type="dcterms:W3CDTF">2017-05-02T05:56:41Z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