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4" r:id="rId3"/>
    <p:sldId id="270" r:id="rId4"/>
    <p:sldId id="268" r:id="rId5"/>
    <p:sldId id="269" r:id="rId6"/>
    <p:sldId id="259" r:id="rId7"/>
    <p:sldId id="271" r:id="rId8"/>
    <p:sldId id="263" r:id="rId9"/>
    <p:sldId id="257" r:id="rId10"/>
    <p:sldId id="258" r:id="rId11"/>
    <p:sldId id="267" r:id="rId12"/>
    <p:sldId id="261" r:id="rId13"/>
    <p:sldId id="264" r:id="rId14"/>
    <p:sldId id="265" r:id="rId15"/>
    <p:sldId id="266" r:id="rId16"/>
    <p:sldId id="273" r:id="rId17"/>
    <p:sldId id="272" r:id="rId18"/>
    <p:sldId id="278" r:id="rId19"/>
    <p:sldId id="274" r:id="rId20"/>
    <p:sldId id="275" r:id="rId21"/>
    <p:sldId id="276" r:id="rId22"/>
    <p:sldId id="279" r:id="rId23"/>
    <p:sldId id="277"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100" d="100"/>
          <a:sy n="100" d="100"/>
        </p:scale>
        <p:origin x="17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4585" y="332508"/>
            <a:ext cx="8915399" cy="2262781"/>
          </a:xfrm>
        </p:spPr>
        <p:txBody>
          <a:bodyPr>
            <a:normAutofit/>
          </a:bodyPr>
          <a:lstStyle/>
          <a:p>
            <a:pPr algn="ctr"/>
            <a:r>
              <a:rPr lang="en-US" sz="4800" dirty="0"/>
              <a:t>A</a:t>
            </a:r>
            <a:r>
              <a:rPr lang="en-US" sz="4800" dirty="0" smtClean="0"/>
              <a:t>cquisition and extensive analysis of data from eBike</a:t>
            </a:r>
            <a:endParaRPr lang="en-US" sz="4800" dirty="0"/>
          </a:p>
        </p:txBody>
      </p:sp>
      <p:sp>
        <p:nvSpPr>
          <p:cNvPr id="3" name="Subtitle 2"/>
          <p:cNvSpPr>
            <a:spLocks noGrp="1"/>
          </p:cNvSpPr>
          <p:nvPr>
            <p:ph type="subTitle" idx="1"/>
          </p:nvPr>
        </p:nvSpPr>
        <p:spPr>
          <a:xfrm>
            <a:off x="2350222" y="3221182"/>
            <a:ext cx="8915399" cy="1757689"/>
          </a:xfrm>
        </p:spPr>
        <p:txBody>
          <a:bodyPr>
            <a:normAutofit fontScale="92500" lnSpcReduction="20000"/>
          </a:bodyPr>
          <a:lstStyle/>
          <a:p>
            <a:r>
              <a:rPr lang="en-US" sz="2000" b="1" dirty="0" smtClean="0"/>
              <a:t>				</a:t>
            </a:r>
            <a:r>
              <a:rPr lang="en-US" sz="2000" dirty="0" smtClean="0"/>
              <a:t>	</a:t>
            </a:r>
            <a:r>
              <a:rPr lang="en-US" sz="2000" dirty="0" smtClean="0">
                <a:latin typeface="Arial" panose="020B0604020202020204" pitchFamily="34" charset="0"/>
                <a:cs typeface="Arial" panose="020B0604020202020204" pitchFamily="34" charset="0"/>
              </a:rPr>
              <a:t>Nizam Ahmad  </a:t>
            </a:r>
            <a:endParaRPr lang="en-US" sz="2000" dirty="0">
              <a:solidFill>
                <a:schemeClr val="bg1">
                  <a:lumMod val="65000"/>
                </a:schemeClr>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Fahad Aziz	</a:t>
            </a:r>
            <a:endParaRPr lang="en-US" sz="2000" dirty="0" smtClean="0">
              <a:solidFill>
                <a:schemeClr val="bg1">
                  <a:lumMod val="65000"/>
                </a:schemeClr>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Farhan Ali </a:t>
            </a:r>
            <a:r>
              <a:rPr lang="en-US" sz="2000" b="1" dirty="0" smtClean="0">
                <a:latin typeface="Arial" panose="020B0604020202020204" pitchFamily="34" charset="0"/>
                <a:cs typeface="Arial" panose="020B0604020202020204" pitchFamily="34" charset="0"/>
              </a:rPr>
              <a:t>	</a:t>
            </a:r>
            <a:endParaRPr lang="en-US" sz="2000" dirty="0" smtClean="0">
              <a:solidFill>
                <a:schemeClr val="bg1">
                  <a:lumMod val="65000"/>
                </a:schemeClr>
              </a:solidFill>
              <a:latin typeface="Arial" panose="020B0604020202020204" pitchFamily="34" charset="0"/>
              <a:cs typeface="Arial" panose="020B0604020202020204" pitchFamily="34" charset="0"/>
            </a:endParaRPr>
          </a:p>
          <a:p>
            <a:endParaRPr lang="en-US" sz="2000" dirty="0" smtClean="0">
              <a:solidFill>
                <a:schemeClr val="bg1">
                  <a:lumMod val="65000"/>
                </a:schemeClr>
              </a:solidFill>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Supervisor:	</a:t>
            </a:r>
            <a:r>
              <a:rPr lang="en-US" sz="2000" b="1" dirty="0" smtClean="0">
                <a:latin typeface="Arial" panose="020B0604020202020204" pitchFamily="34" charset="0"/>
                <a:cs typeface="Arial" panose="020B0604020202020204" pitchFamily="34" charset="0"/>
              </a:rPr>
              <a:t>  Dr</a:t>
            </a:r>
            <a:r>
              <a:rPr lang="en-US" sz="2000" b="1" dirty="0">
                <a:latin typeface="Arial" panose="020B0604020202020204" pitchFamily="34" charset="0"/>
                <a:cs typeface="Arial" panose="020B0604020202020204" pitchFamily="34" charset="0"/>
              </a:rPr>
              <a:t>. Bilal Habib</a:t>
            </a:r>
          </a:p>
          <a:p>
            <a:endParaRPr lang="en-US" sz="2000" b="1" dirty="0"/>
          </a:p>
        </p:txBody>
      </p:sp>
    </p:spTree>
    <p:extLst>
      <p:ext uri="{BB962C8B-B14F-4D97-AF65-F5344CB8AC3E}">
        <p14:creationId xmlns:p14="http://schemas.microsoft.com/office/powerpoint/2010/main" val="572456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Timer1</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8146791" cy="2886635"/>
          </a:xfrm>
        </p:spPr>
      </p:pic>
    </p:spTree>
    <p:extLst>
      <p:ext uri="{BB962C8B-B14F-4D97-AF65-F5344CB8AC3E}">
        <p14:creationId xmlns:p14="http://schemas.microsoft.com/office/powerpoint/2010/main" val="865408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b="1" dirty="0" smtClean="0">
                <a:latin typeface="Arial" panose="020B0604020202020204" pitchFamily="34" charset="0"/>
                <a:cs typeface="Arial" panose="020B0604020202020204" pitchFamily="34" charset="0"/>
              </a:rPr>
              <a:t>Timer Code</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703294"/>
            <a:ext cx="8915400" cy="3777622"/>
          </a:xfrm>
        </p:spPr>
        <p:txBody>
          <a:bodyPr>
            <a:normAutofit fontScale="92500" lnSpcReduction="10000"/>
          </a:bodyPr>
          <a:lstStyle/>
          <a:p>
            <a:pPr marL="0" indent="0">
              <a:buNone/>
            </a:pPr>
            <a:r>
              <a:rPr lang="en-US" dirty="0"/>
              <a:t>void setup</a:t>
            </a:r>
            <a:r>
              <a:rPr lang="en-US" dirty="0" smtClean="0"/>
              <a:t>() {</a:t>
            </a:r>
            <a:endParaRPr lang="en-US" dirty="0"/>
          </a:p>
          <a:p>
            <a:pPr marL="0" indent="0">
              <a:buNone/>
            </a:pPr>
            <a:r>
              <a:rPr lang="en-US" dirty="0"/>
              <a:t>  TCCR1A = 0</a:t>
            </a:r>
            <a:r>
              <a:rPr lang="en-US" dirty="0" smtClean="0"/>
              <a:t>;</a:t>
            </a:r>
            <a:endParaRPr lang="en-US" dirty="0"/>
          </a:p>
          <a:p>
            <a:pPr marL="0" indent="0">
              <a:buNone/>
            </a:pPr>
            <a:r>
              <a:rPr lang="en-US" dirty="0"/>
              <a:t>  TCCR1B = 0</a:t>
            </a:r>
            <a:r>
              <a:rPr lang="en-US" dirty="0" smtClean="0"/>
              <a:t>;</a:t>
            </a:r>
            <a:endParaRPr lang="en-US" dirty="0"/>
          </a:p>
          <a:p>
            <a:pPr marL="0" indent="0">
              <a:buNone/>
            </a:pPr>
            <a:r>
              <a:rPr lang="en-US" dirty="0"/>
              <a:t>  TCNT1  = 0</a:t>
            </a:r>
            <a:r>
              <a:rPr lang="en-US" dirty="0" smtClean="0"/>
              <a:t>;</a:t>
            </a:r>
            <a:endParaRPr lang="en-US" dirty="0"/>
          </a:p>
          <a:p>
            <a:pPr marL="0" indent="0">
              <a:buNone/>
            </a:pPr>
            <a:r>
              <a:rPr lang="en-US" dirty="0"/>
              <a:t>  OCR1A = 1;           </a:t>
            </a:r>
            <a:r>
              <a:rPr lang="en-US" dirty="0" smtClean="0"/>
              <a:t>                      // </a:t>
            </a:r>
            <a:r>
              <a:rPr lang="en-US" dirty="0"/>
              <a:t>compare match register </a:t>
            </a:r>
            <a:r>
              <a:rPr lang="en-US" dirty="0" smtClean="0"/>
              <a:t>16MHz/256/2Hz</a:t>
            </a:r>
            <a:endParaRPr lang="en-US" dirty="0"/>
          </a:p>
          <a:p>
            <a:pPr marL="0" indent="0">
              <a:buNone/>
            </a:pPr>
            <a:r>
              <a:rPr lang="en-US" dirty="0"/>
              <a:t>  TCCR1B |= (1 &lt;&lt; WGM12);  </a:t>
            </a:r>
            <a:r>
              <a:rPr lang="en-US" dirty="0" smtClean="0"/>
              <a:t>     // </a:t>
            </a:r>
            <a:r>
              <a:rPr lang="en-US" dirty="0"/>
              <a:t>CTC </a:t>
            </a:r>
            <a:r>
              <a:rPr lang="en-US" dirty="0" smtClean="0"/>
              <a:t>mode</a:t>
            </a:r>
            <a:endParaRPr lang="en-US" dirty="0"/>
          </a:p>
          <a:p>
            <a:pPr marL="0" indent="0">
              <a:buNone/>
            </a:pPr>
            <a:r>
              <a:rPr lang="en-US" dirty="0"/>
              <a:t>  TCCR1B |= (1 &lt;&lt; CS10);    </a:t>
            </a:r>
            <a:r>
              <a:rPr lang="en-US" dirty="0" smtClean="0"/>
              <a:t>        // </a:t>
            </a:r>
            <a:r>
              <a:rPr lang="en-US" dirty="0"/>
              <a:t>62 prescaler </a:t>
            </a:r>
          </a:p>
          <a:p>
            <a:pPr marL="0" indent="0">
              <a:buNone/>
            </a:pPr>
            <a:r>
              <a:rPr lang="en-US" dirty="0"/>
              <a:t>  TIMSK1 |= (1 &lt;&lt; OCIE1A); </a:t>
            </a:r>
            <a:r>
              <a:rPr lang="en-US" dirty="0" smtClean="0"/>
              <a:t>        // </a:t>
            </a:r>
            <a:r>
              <a:rPr lang="en-US" dirty="0"/>
              <a:t>enable timer compare interrupt</a:t>
            </a:r>
          </a:p>
          <a:p>
            <a:pPr marL="0" indent="0">
              <a:buNone/>
            </a:pPr>
            <a:r>
              <a:rPr lang="en-US" dirty="0" smtClean="0"/>
              <a:t>interrupts</a:t>
            </a:r>
            <a:r>
              <a:rPr lang="en-US" dirty="0"/>
              <a:t>();            </a:t>
            </a:r>
            <a:r>
              <a:rPr lang="en-US" dirty="0" smtClean="0"/>
              <a:t>                       </a:t>
            </a:r>
            <a:r>
              <a:rPr lang="en-US" dirty="0"/>
              <a:t>// enable all </a:t>
            </a:r>
            <a:r>
              <a:rPr lang="en-US" dirty="0" smtClean="0"/>
              <a:t>interrupts</a:t>
            </a:r>
            <a:endParaRPr lang="en-US" dirty="0"/>
          </a:p>
          <a:p>
            <a:pPr marL="0" indent="0">
              <a:buNone/>
            </a:pPr>
            <a:r>
              <a:rPr lang="en-US" dirty="0"/>
              <a:t>}</a:t>
            </a:r>
          </a:p>
          <a:p>
            <a:endParaRPr lang="en-US" dirty="0"/>
          </a:p>
        </p:txBody>
      </p:sp>
    </p:spTree>
    <p:extLst>
      <p:ext uri="{BB962C8B-B14F-4D97-AF65-F5344CB8AC3E}">
        <p14:creationId xmlns:p14="http://schemas.microsoft.com/office/powerpoint/2010/main" val="8178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Timing Diagram</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8497486" cy="3677163"/>
          </a:xfrm>
        </p:spPr>
      </p:pic>
    </p:spTree>
    <p:extLst>
      <p:ext uri="{BB962C8B-B14F-4D97-AF65-F5344CB8AC3E}">
        <p14:creationId xmlns:p14="http://schemas.microsoft.com/office/powerpoint/2010/main" val="529147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 Service Routine</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ISR(TIMER1_COMPA_vect)          // timer compare interrupt service </a:t>
            </a:r>
            <a:r>
              <a:rPr lang="en-US" dirty="0" smtClean="0"/>
              <a:t>routine</a:t>
            </a:r>
            <a:endParaRPr lang="en-US" dirty="0"/>
          </a:p>
          <a:p>
            <a:pPr marL="0" indent="0">
              <a:buNone/>
            </a:pPr>
            <a:r>
              <a:rPr lang="en-US" dirty="0"/>
              <a:t>{</a:t>
            </a:r>
          </a:p>
          <a:p>
            <a:pPr marL="0" indent="0">
              <a:buNone/>
            </a:pPr>
            <a:r>
              <a:rPr lang="en-US" dirty="0"/>
              <a:t>  digitalWrite(8, !digitalRead(8));</a:t>
            </a:r>
          </a:p>
          <a:p>
            <a:pPr marL="0" indent="0">
              <a:buNone/>
            </a:pPr>
            <a:r>
              <a:rPr lang="en-US" dirty="0"/>
              <a:t>  if (countC &lt;= 10000){</a:t>
            </a:r>
          </a:p>
          <a:p>
            <a:pPr marL="0" indent="0">
              <a:buNone/>
            </a:pPr>
            <a:r>
              <a:rPr lang="en-US" dirty="0"/>
              <a:t>  countC++;</a:t>
            </a:r>
          </a:p>
          <a:p>
            <a:pPr marL="0" indent="0">
              <a:buNone/>
            </a:pPr>
            <a:endParaRPr lang="en-US" dirty="0"/>
          </a:p>
          <a:p>
            <a:pPr marL="0" indent="0">
              <a:buNone/>
            </a:pPr>
            <a:r>
              <a:rPr lang="en-US" dirty="0"/>
              <a:t>  int Latd = analogRead(A0</a:t>
            </a:r>
            <a:r>
              <a:rPr lang="en-US" dirty="0" smtClean="0"/>
              <a:t>);</a:t>
            </a:r>
            <a:endParaRPr lang="en-US" dirty="0"/>
          </a:p>
          <a:p>
            <a:pPr marL="0" indent="0">
              <a:buNone/>
            </a:pPr>
            <a:r>
              <a:rPr lang="en-US" dirty="0"/>
              <a:t>  }</a:t>
            </a:r>
          </a:p>
          <a:p>
            <a:pPr marL="0" indent="0">
              <a:buNone/>
            </a:pPr>
            <a:r>
              <a:rPr lang="en-US" dirty="0"/>
              <a:t>  else{</a:t>
            </a:r>
          </a:p>
          <a:p>
            <a:pPr marL="0" indent="0">
              <a:buNone/>
            </a:pPr>
            <a:r>
              <a:rPr lang="en-US" dirty="0"/>
              <a:t>  file.close();</a:t>
            </a:r>
          </a:p>
          <a:p>
            <a:pPr marL="0" indent="0">
              <a:buNone/>
            </a:pPr>
            <a:r>
              <a:rPr lang="en-US" dirty="0"/>
              <a:t>  }</a:t>
            </a:r>
          </a:p>
        </p:txBody>
      </p:sp>
    </p:spTree>
    <p:extLst>
      <p:ext uri="{BB962C8B-B14F-4D97-AF65-F5344CB8AC3E}">
        <p14:creationId xmlns:p14="http://schemas.microsoft.com/office/powerpoint/2010/main" val="2538577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200000"/>
              </a:lnSpc>
            </a:pPr>
            <a:r>
              <a:rPr lang="en-US" b="1" dirty="0">
                <a:latin typeface="Arial" panose="020B0604020202020204" pitchFamily="34" charset="0"/>
                <a:cs typeface="Arial" panose="020B0604020202020204" pitchFamily="34" charset="0"/>
              </a:rPr>
              <a:t>SD modules </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b="1" dirty="0"/>
          </a:p>
        </p:txBody>
      </p:sp>
      <p:sp>
        <p:nvSpPr>
          <p:cNvPr id="8" name="Text Placeholder 7"/>
          <p:cNvSpPr>
            <a:spLocks noGrp="1"/>
          </p:cNvSpPr>
          <p:nvPr>
            <p:ph type="body" sz="half" idx="2"/>
          </p:nvPr>
        </p:nvSpPr>
        <p:spPr>
          <a:xfrm>
            <a:off x="2203730" y="1598613"/>
            <a:ext cx="3505199" cy="4262436"/>
          </a:xfrm>
        </p:spPr>
        <p:txBody>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Connect VCC with 5V in the Arduino.</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Then, connect the GND of SD card to the ground of Arduino.</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Connect CS to pin 14</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Connect SCK to pin 13</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MOSI connect to the pin 11</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Lastly, connect MISO to pin 12</a:t>
            </a:r>
          </a:p>
          <a:p>
            <a:endParaRPr lang="en-US" dirty="0"/>
          </a:p>
        </p:txBody>
      </p:sp>
      <p:pic>
        <p:nvPicPr>
          <p:cNvPr id="10" name="Picture 2" descr="Arduino SD Card Reader Module In Pakista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12540" y="1192306"/>
            <a:ext cx="3639221" cy="340168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4691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en-US" b="1" dirty="0" smtClean="0"/>
              <a:t>Designing SD module</a:t>
            </a:r>
            <a:endParaRPr lang="en-US" b="1" dirty="0"/>
          </a:p>
        </p:txBody>
      </p:sp>
      <p:sp>
        <p:nvSpPr>
          <p:cNvPr id="13" name="Content Placeholder 12"/>
          <p:cNvSpPr>
            <a:spLocks noGrp="1"/>
          </p:cNvSpPr>
          <p:nvPr>
            <p:ph sz="half" idx="2"/>
          </p:nvPr>
        </p:nvSpPr>
        <p:spPr/>
        <p:txBody>
          <a:bodyPr/>
          <a:lstStyle/>
          <a:p>
            <a:r>
              <a:rPr lang="en-US" dirty="0" smtClean="0"/>
              <a:t>Design</a:t>
            </a:r>
          </a:p>
          <a:p>
            <a:endParaRPr lang="en-US" dirty="0"/>
          </a:p>
          <a:p>
            <a:endParaRPr 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7437526" y="2684855"/>
            <a:ext cx="2970498" cy="2810509"/>
          </a:xfrm>
          <a:prstGeom prst="rect">
            <a:avLst/>
          </a:prstGeom>
        </p:spPr>
      </p:pic>
      <p:sp>
        <p:nvSpPr>
          <p:cNvPr id="17" name="Content Placeholder 16"/>
          <p:cNvSpPr>
            <a:spLocks noGrp="1"/>
          </p:cNvSpPr>
          <p:nvPr>
            <p:ph sz="half" idx="1"/>
          </p:nvPr>
        </p:nvSpPr>
        <p:spPr/>
        <p:txBody>
          <a:bodyPr/>
          <a:lstStyle/>
          <a:p>
            <a:r>
              <a:rPr lang="en-US" dirty="0" smtClean="0"/>
              <a:t>Code</a:t>
            </a:r>
          </a:p>
          <a:p>
            <a:endParaRPr lang="en-US" dirty="0" smtClean="0"/>
          </a:p>
          <a:p>
            <a:endParaRPr lang="en-US"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1541" y="2624189"/>
            <a:ext cx="4420217" cy="2781688"/>
          </a:xfrm>
          <a:prstGeom prst="rect">
            <a:avLst/>
          </a:prstGeom>
        </p:spPr>
      </p:pic>
    </p:spTree>
    <p:extLst>
      <p:ext uri="{BB962C8B-B14F-4D97-AF65-F5344CB8AC3E}">
        <p14:creationId xmlns:p14="http://schemas.microsoft.com/office/powerpoint/2010/main" val="2293385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200000"/>
              </a:lnSpc>
            </a:pPr>
            <a:r>
              <a:rPr lang="en-US" b="1" dirty="0" smtClean="0"/>
              <a:t>Testing</a:t>
            </a:r>
            <a:endParaRPr lang="en-US" b="1" dirty="0"/>
          </a:p>
        </p:txBody>
      </p:sp>
      <p:sp>
        <p:nvSpPr>
          <p:cNvPr id="6" name="Content Placeholder 5"/>
          <p:cNvSpPr>
            <a:spLocks noGrp="1"/>
          </p:cNvSpPr>
          <p:nvPr>
            <p:ph idx="1"/>
          </p:nvPr>
        </p:nvSpPr>
        <p:spPr/>
        <p:txBody>
          <a:bodyPr/>
          <a:lstStyle/>
          <a:p>
            <a:r>
              <a:rPr lang="en-US" dirty="0" smtClean="0"/>
              <a:t>Missing cycles</a:t>
            </a:r>
          </a:p>
          <a:p>
            <a:r>
              <a:rPr lang="en-US" dirty="0"/>
              <a:t>Maximum analog-to-digital conversion </a:t>
            </a:r>
            <a:r>
              <a:rPr lang="en-US" dirty="0" smtClean="0"/>
              <a:t>speed</a:t>
            </a:r>
          </a:p>
          <a:p>
            <a:r>
              <a:rPr lang="en-US" dirty="0" smtClean="0"/>
              <a:t>Maximum Transferring speed</a:t>
            </a:r>
          </a:p>
          <a:p>
            <a:endParaRPr lang="en-US" dirty="0"/>
          </a:p>
        </p:txBody>
      </p:sp>
    </p:spTree>
    <p:extLst>
      <p:ext uri="{BB962C8B-B14F-4D97-AF65-F5344CB8AC3E}">
        <p14:creationId xmlns:p14="http://schemas.microsoft.com/office/powerpoint/2010/main" val="2200712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b="1" dirty="0" smtClean="0"/>
              <a:t>Test1 (missing cycle)</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686791"/>
            <a:ext cx="7184168" cy="3778250"/>
          </a:xfrm>
        </p:spPr>
      </p:pic>
    </p:spTree>
    <p:extLst>
      <p:ext uri="{BB962C8B-B14F-4D97-AF65-F5344CB8AC3E}">
        <p14:creationId xmlns:p14="http://schemas.microsoft.com/office/powerpoint/2010/main" val="1057980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52600" y="633635"/>
            <a:ext cx="8911687" cy="1280890"/>
          </a:xfrm>
        </p:spPr>
        <p:txBody>
          <a:bodyPr>
            <a:normAutofit fontScale="90000"/>
          </a:bodyPr>
          <a:lstStyle/>
          <a:p>
            <a:pPr>
              <a:lnSpc>
                <a:spcPct val="150000"/>
              </a:lnSpc>
            </a:pPr>
            <a:r>
              <a:rPr lang="en-US" b="1" dirty="0">
                <a:latin typeface="Arial" panose="020B0604020202020204" pitchFamily="34" charset="0"/>
                <a:cs typeface="Arial" panose="020B0604020202020204" pitchFamily="34" charset="0"/>
              </a:rPr>
              <a:t>analog-to-digital conversion speed</a:t>
            </a:r>
            <a:r>
              <a:rPr lang="en-US" dirty="0"/>
              <a:t/>
            </a:r>
            <a:br>
              <a:rPr lang="en-US" dirty="0"/>
            </a:b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38300" y="2314575"/>
            <a:ext cx="5264151" cy="3390900"/>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02450" y="2438399"/>
            <a:ext cx="5003799" cy="3171825"/>
          </a:xfrm>
        </p:spPr>
      </p:pic>
    </p:spTree>
    <p:extLst>
      <p:ext uri="{BB962C8B-B14F-4D97-AF65-F5344CB8AC3E}">
        <p14:creationId xmlns:p14="http://schemas.microsoft.com/office/powerpoint/2010/main" val="25241656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9296" y="530592"/>
            <a:ext cx="8911687" cy="1280890"/>
          </a:xfrm>
        </p:spPr>
        <p:txBody>
          <a:bodyPr>
            <a:normAutofit fontScale="90000"/>
          </a:bodyPr>
          <a:lstStyle/>
          <a:p>
            <a:pPr>
              <a:lnSpc>
                <a:spcPct val="200000"/>
              </a:lnSpc>
            </a:pPr>
            <a:r>
              <a:rPr lang="en-US" b="1" dirty="0" smtClean="0"/>
              <a:t> </a:t>
            </a:r>
            <a:r>
              <a:rPr lang="en-US" b="1" dirty="0" smtClean="0">
                <a:latin typeface="Arial" panose="020B0604020202020204" pitchFamily="34" charset="0"/>
                <a:cs typeface="Arial" panose="020B0604020202020204" pitchFamily="34" charset="0"/>
              </a:rPr>
              <a:t>Transferring </a:t>
            </a:r>
            <a:r>
              <a:rPr lang="en-US" b="1" dirty="0">
                <a:latin typeface="Arial" panose="020B0604020202020204" pitchFamily="34" charset="0"/>
                <a:cs typeface="Arial" panose="020B0604020202020204" pitchFamily="34" charset="0"/>
              </a:rPr>
              <a:t>speed</a:t>
            </a:r>
            <a:r>
              <a:rPr lang="en-US" dirty="0"/>
              <a:t/>
            </a:r>
            <a:br>
              <a:rPr lang="en-US" dirty="0"/>
            </a:br>
            <a:endParaRPr lang="en-US" dirty="0"/>
          </a:p>
        </p:txBody>
      </p:sp>
      <p:sp>
        <p:nvSpPr>
          <p:cNvPr id="4" name="Content Placeholder 3"/>
          <p:cNvSpPr>
            <a:spLocks noGrp="1"/>
          </p:cNvSpPr>
          <p:nvPr>
            <p:ph sz="half" idx="1"/>
          </p:nvPr>
        </p:nvSpPr>
        <p:spPr>
          <a:xfrm>
            <a:off x="1299296" y="2133600"/>
            <a:ext cx="4313864" cy="3777622"/>
          </a:xfrm>
        </p:spPr>
        <p:txBody>
          <a:bodyPr/>
          <a:lstStyle/>
          <a:p>
            <a:pPr marL="0" indent="0">
              <a:buNone/>
            </a:pPr>
            <a:r>
              <a:rPr lang="en-US" b="1" dirty="0" smtClean="0"/>
              <a:t>256 prescaler</a:t>
            </a:r>
          </a:p>
          <a:p>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21582" y="2473036"/>
            <a:ext cx="5538354" cy="3430808"/>
          </a:xfrm>
        </p:spPr>
      </p:pic>
      <p:pic>
        <p:nvPicPr>
          <p:cNvPr id="6" name="Picture 5"/>
          <p:cNvPicPr>
            <a:picLocks noChangeAspect="1"/>
          </p:cNvPicPr>
          <p:nvPr/>
        </p:nvPicPr>
        <p:blipFill>
          <a:blip r:embed="rId3"/>
          <a:stretch>
            <a:fillRect/>
          </a:stretch>
        </p:blipFill>
        <p:spPr>
          <a:xfrm>
            <a:off x="1299296" y="2473036"/>
            <a:ext cx="5264642" cy="3430808"/>
          </a:xfrm>
          <a:prstGeom prst="rect">
            <a:avLst/>
          </a:prstGeom>
        </p:spPr>
      </p:pic>
    </p:spTree>
    <p:extLst>
      <p:ext uri="{BB962C8B-B14F-4D97-AF65-F5344CB8AC3E}">
        <p14:creationId xmlns:p14="http://schemas.microsoft.com/office/powerpoint/2010/main" val="678976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b="1" dirty="0" smtClean="0">
                <a:latin typeface="Arial" panose="020B0604020202020204" pitchFamily="34" charset="0"/>
                <a:cs typeface="Arial" panose="020B0604020202020204" pitchFamily="34" charset="0"/>
              </a:rPr>
              <a:t>Outlines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Arial" panose="020B0604020202020204" pitchFamily="34" charset="0"/>
                <a:cs typeface="Arial" panose="020B0604020202020204" pitchFamily="34" charset="0"/>
              </a:rPr>
              <a:t>Project info</a:t>
            </a:r>
          </a:p>
          <a:p>
            <a:r>
              <a:rPr lang="en-US" dirty="0" smtClean="0">
                <a:latin typeface="Arial" panose="020B0604020202020204" pitchFamily="34" charset="0"/>
                <a:cs typeface="Arial" panose="020B0604020202020204" pitchFamily="34" charset="0"/>
              </a:rPr>
              <a:t>Problem statement</a:t>
            </a:r>
          </a:p>
          <a:p>
            <a:r>
              <a:rPr lang="en-US" dirty="0" smtClean="0">
                <a:latin typeface="Arial" panose="020B0604020202020204" pitchFamily="34" charset="0"/>
                <a:cs typeface="Arial" panose="020B0604020202020204" pitchFamily="34" charset="0"/>
              </a:rPr>
              <a:t>Project idea</a:t>
            </a:r>
          </a:p>
          <a:p>
            <a:r>
              <a:rPr lang="en-US" dirty="0" smtClean="0">
                <a:latin typeface="Arial" panose="020B0604020202020204" pitchFamily="34" charset="0"/>
                <a:cs typeface="Arial" panose="020B0604020202020204" pitchFamily="34" charset="0"/>
              </a:rPr>
              <a:t>Project equipment details</a:t>
            </a:r>
          </a:p>
          <a:p>
            <a:r>
              <a:rPr lang="en-US" dirty="0" smtClean="0">
                <a:latin typeface="Arial" panose="020B0604020202020204" pitchFamily="34" charset="0"/>
                <a:cs typeface="Arial" panose="020B0604020202020204" pitchFamily="34" charset="0"/>
              </a:rPr>
              <a:t>Signal generator</a:t>
            </a:r>
          </a:p>
          <a:p>
            <a:r>
              <a:rPr lang="en-US" dirty="0" smtClean="0">
                <a:latin typeface="Arial" panose="020B0604020202020204" pitchFamily="34" charset="0"/>
                <a:cs typeface="Arial" panose="020B0604020202020204" pitchFamily="34" charset="0"/>
              </a:rPr>
              <a:t>Sampling</a:t>
            </a:r>
          </a:p>
          <a:p>
            <a:r>
              <a:rPr lang="en-US" dirty="0" smtClean="0">
                <a:latin typeface="Arial" panose="020B0604020202020204" pitchFamily="34" charset="0"/>
                <a:cs typeface="Arial" panose="020B0604020202020204" pitchFamily="34" charset="0"/>
              </a:rPr>
              <a:t>Timer and interrupts</a:t>
            </a:r>
          </a:p>
          <a:p>
            <a:r>
              <a:rPr lang="en-US" dirty="0" smtClean="0">
                <a:latin typeface="Arial" panose="020B0604020202020204" pitchFamily="34" charset="0"/>
                <a:cs typeface="Arial" panose="020B0604020202020204" pitchFamily="34" charset="0"/>
              </a:rPr>
              <a:t>SD module</a:t>
            </a:r>
          </a:p>
          <a:p>
            <a:r>
              <a:rPr lang="en-US" dirty="0" smtClean="0">
                <a:latin typeface="Arial" panose="020B0604020202020204" pitchFamily="34" charset="0"/>
                <a:cs typeface="Arial" panose="020B0604020202020204" pitchFamily="34" charset="0"/>
              </a:rPr>
              <a:t>Calculating speeds</a:t>
            </a:r>
          </a:p>
          <a:p>
            <a:r>
              <a:rPr lang="en-US" dirty="0" smtClean="0">
                <a:latin typeface="Arial" panose="020B0604020202020204" pitchFamily="34" charset="0"/>
                <a:cs typeface="Arial" panose="020B0604020202020204" pitchFamily="34" charset="0"/>
              </a:rPr>
              <a:t>Voltage and current sensor</a:t>
            </a:r>
          </a:p>
          <a:p>
            <a:r>
              <a:rPr lang="en-US" dirty="0" smtClean="0">
                <a:latin typeface="Arial" panose="020B0604020202020204" pitchFamily="34" charset="0"/>
                <a:cs typeface="Arial" panose="020B0604020202020204" pitchFamily="34" charset="0"/>
              </a:rPr>
              <a:t>Remaining milestones</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176423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9625" y="540983"/>
            <a:ext cx="8911687" cy="1280890"/>
          </a:xfrm>
        </p:spPr>
        <p:txBody>
          <a:bodyPr/>
          <a:lstStyle/>
          <a:p>
            <a:pPr>
              <a:lnSpc>
                <a:spcPct val="200000"/>
              </a:lnSpc>
            </a:pPr>
            <a:r>
              <a:rPr lang="en-US" b="1" dirty="0" smtClean="0">
                <a:latin typeface="Arial" panose="020B0604020202020204" pitchFamily="34" charset="0"/>
                <a:cs typeface="Arial" panose="020B0604020202020204" pitchFamily="34" charset="0"/>
              </a:rPr>
              <a:t>Transferring Speed</a:t>
            </a:r>
            <a:endParaRPr lang="en-US" b="1"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39625" y="2462645"/>
            <a:ext cx="5062825" cy="3054928"/>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13864" y="2462645"/>
            <a:ext cx="4956463" cy="3054928"/>
          </a:xfrm>
        </p:spPr>
      </p:pic>
    </p:spTree>
    <p:extLst>
      <p:ext uri="{BB962C8B-B14F-4D97-AF65-F5344CB8AC3E}">
        <p14:creationId xmlns:p14="http://schemas.microsoft.com/office/powerpoint/2010/main" val="2069823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4259" y="791058"/>
            <a:ext cx="8911687" cy="1280890"/>
          </a:xfrm>
        </p:spPr>
        <p:txBody>
          <a:bodyPr/>
          <a:lstStyle/>
          <a:p>
            <a:pPr>
              <a:lnSpc>
                <a:spcPct val="200000"/>
              </a:lnSpc>
            </a:pPr>
            <a:r>
              <a:rPr lang="en-US" b="1" dirty="0" smtClean="0">
                <a:latin typeface="Arial" panose="020B0604020202020204" pitchFamily="34" charset="0"/>
                <a:cs typeface="Arial" panose="020B0604020202020204" pitchFamily="34" charset="0"/>
              </a:rPr>
              <a:t>Transferring Speed (Max)</a:t>
            </a:r>
            <a:endParaRPr lang="en-US" b="1" dirty="0">
              <a:latin typeface="Arial" panose="020B0604020202020204" pitchFamily="34" charset="0"/>
              <a:cs typeface="Arial" panose="020B0604020202020204" pitchFamily="34" charset="0"/>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4483" y="2296390"/>
            <a:ext cx="5644593" cy="3512128"/>
          </a:xfr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02451" y="2296390"/>
            <a:ext cx="5202958" cy="3512128"/>
          </a:xfrm>
        </p:spPr>
      </p:pic>
    </p:spTree>
    <p:extLst>
      <p:ext uri="{BB962C8B-B14F-4D97-AF65-F5344CB8AC3E}">
        <p14:creationId xmlns:p14="http://schemas.microsoft.com/office/powerpoint/2010/main" val="3026551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b="1" dirty="0" smtClean="0"/>
              <a:t>Voltage Sensor Design </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647825"/>
            <a:ext cx="5835650" cy="4582266"/>
          </a:xfrm>
        </p:spPr>
      </p:pic>
    </p:spTree>
    <p:extLst>
      <p:ext uri="{BB962C8B-B14F-4D97-AF65-F5344CB8AC3E}">
        <p14:creationId xmlns:p14="http://schemas.microsoft.com/office/powerpoint/2010/main" val="2286273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5249" y="595535"/>
            <a:ext cx="8911687" cy="1280890"/>
          </a:xfrm>
        </p:spPr>
        <p:txBody>
          <a:bodyPr/>
          <a:lstStyle/>
          <a:p>
            <a:pPr>
              <a:lnSpc>
                <a:spcPct val="150000"/>
              </a:lnSpc>
            </a:pPr>
            <a:r>
              <a:rPr lang="en-US" b="1" dirty="0" smtClean="0"/>
              <a:t>Voltage sensor</a:t>
            </a:r>
            <a:endParaRPr lang="en-US"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38376" y="1566624"/>
            <a:ext cx="3981450" cy="5002566"/>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24625" y="1566624"/>
            <a:ext cx="4449239" cy="5002599"/>
          </a:xfrm>
        </p:spPr>
      </p:pic>
    </p:spTree>
    <p:extLst>
      <p:ext uri="{BB962C8B-B14F-4D97-AF65-F5344CB8AC3E}">
        <p14:creationId xmlns:p14="http://schemas.microsoft.com/office/powerpoint/2010/main" val="3413840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b="1" dirty="0" smtClean="0">
                <a:latin typeface="Arial" panose="020B0604020202020204" pitchFamily="34" charset="0"/>
                <a:cs typeface="Arial" panose="020B0604020202020204" pitchFamily="34" charset="0"/>
              </a:rPr>
              <a:t>Current sensor</a:t>
            </a:r>
            <a:endParaRPr lang="en-US" b="1"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6173" y="2126222"/>
            <a:ext cx="4802207" cy="2760103"/>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6" y="1304928"/>
            <a:ext cx="3660062" cy="4598985"/>
          </a:xfrm>
        </p:spPr>
      </p:pic>
    </p:spTree>
    <p:extLst>
      <p:ext uri="{BB962C8B-B14F-4D97-AF65-F5344CB8AC3E}">
        <p14:creationId xmlns:p14="http://schemas.microsoft.com/office/powerpoint/2010/main" val="392513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50000"/>
              </a:lnSpc>
            </a:pPr>
            <a:r>
              <a:rPr lang="en-US" b="1" dirty="0" smtClean="0"/>
              <a:t>Current sensor code</a:t>
            </a:r>
            <a:endParaRPr lang="en-US"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7550" y="1733550"/>
            <a:ext cx="5839704" cy="4876800"/>
          </a:xfrm>
        </p:spPr>
      </p:pic>
    </p:spTree>
    <p:extLst>
      <p:ext uri="{BB962C8B-B14F-4D97-AF65-F5344CB8AC3E}">
        <p14:creationId xmlns:p14="http://schemas.microsoft.com/office/powerpoint/2010/main" val="1559615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b="1" dirty="0" smtClean="0">
                <a:latin typeface="Arial" panose="020B0604020202020204" pitchFamily="34" charset="0"/>
                <a:cs typeface="Arial" panose="020B0604020202020204" pitchFamily="34" charset="0"/>
              </a:rPr>
              <a:t>Remaining milestone</a:t>
            </a:r>
            <a:endParaRPr lang="en-US" b="1"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9574499"/>
              </p:ext>
            </p:extLst>
          </p:nvPr>
        </p:nvGraphicFramePr>
        <p:xfrm>
          <a:off x="2589213" y="2133600"/>
          <a:ext cx="8915400" cy="1483360"/>
        </p:xfrm>
        <a:graphic>
          <a:graphicData uri="http://schemas.openxmlformats.org/drawingml/2006/table">
            <a:tbl>
              <a:tblPr firstRow="1" bandRow="1">
                <a:tableStyleId>{5C22544A-7EE6-4342-B048-85BDC9FD1C3A}</a:tableStyleId>
              </a:tblPr>
              <a:tblGrid>
                <a:gridCol w="4457700"/>
                <a:gridCol w="4457700"/>
              </a:tblGrid>
              <a:tr h="370840">
                <a:tc>
                  <a:txBody>
                    <a:bodyPr/>
                    <a:lstStyle/>
                    <a:p>
                      <a:r>
                        <a:rPr lang="en-US" dirty="0" smtClean="0"/>
                        <a:t>Elapsed time in weeks</a:t>
                      </a:r>
                      <a:endParaRPr lang="en-US" dirty="0"/>
                    </a:p>
                  </a:txBody>
                  <a:tcPr/>
                </a:tc>
                <a:tc>
                  <a:txBody>
                    <a:bodyPr/>
                    <a:lstStyle/>
                    <a:p>
                      <a:r>
                        <a:rPr lang="en-US" dirty="0" smtClean="0"/>
                        <a:t>milestones</a:t>
                      </a:r>
                      <a:endParaRPr lang="en-US" dirty="0"/>
                    </a:p>
                  </a:txBody>
                  <a:tcPr/>
                </a:tc>
              </a:tr>
              <a:tr h="370840">
                <a:tc>
                  <a:txBody>
                    <a:bodyPr/>
                    <a:lstStyle/>
                    <a:p>
                      <a:r>
                        <a:rPr lang="en-US" dirty="0" smtClean="0"/>
                        <a:t>8</a:t>
                      </a:r>
                      <a:r>
                        <a:rPr lang="en-US" baseline="30000" dirty="0" smtClean="0"/>
                        <a:t>th</a:t>
                      </a:r>
                      <a:r>
                        <a:rPr lang="en-US" baseline="0" dirty="0" smtClean="0"/>
                        <a:t> semester – week13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Designing</a:t>
                      </a:r>
                      <a:r>
                        <a:rPr lang="en-US" baseline="0" dirty="0" smtClean="0"/>
                        <a:t> </a:t>
                      </a:r>
                      <a:r>
                        <a:rPr lang="en-US" dirty="0" smtClean="0"/>
                        <a:t>GPS</a:t>
                      </a:r>
                      <a:r>
                        <a:rPr lang="en-US" baseline="0" dirty="0" smtClean="0"/>
                        <a:t> Sensor</a:t>
                      </a:r>
                      <a:endParaRPr lang="en-US" dirty="0" smtClean="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8</a:t>
                      </a:r>
                      <a:r>
                        <a:rPr lang="en-US" baseline="30000" dirty="0" smtClean="0"/>
                        <a:t>th</a:t>
                      </a:r>
                      <a:r>
                        <a:rPr lang="en-US" baseline="0" dirty="0" smtClean="0"/>
                        <a:t> semester – week14</a:t>
                      </a:r>
                      <a:endParaRPr lang="en-US" dirty="0" smtClean="0"/>
                    </a:p>
                  </a:txBody>
                  <a:tcPr/>
                </a:tc>
                <a:tc>
                  <a:txBody>
                    <a:bodyPr/>
                    <a:lstStyle/>
                    <a:p>
                      <a:r>
                        <a:rPr lang="en-US" dirty="0" smtClean="0"/>
                        <a:t>Testing</a:t>
                      </a:r>
                      <a:r>
                        <a:rPr lang="en-US" baseline="0" dirty="0" smtClean="0"/>
                        <a:t> on real system</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8</a:t>
                      </a:r>
                      <a:r>
                        <a:rPr lang="en-US" baseline="30000" dirty="0" smtClean="0"/>
                        <a:t>th</a:t>
                      </a:r>
                      <a:r>
                        <a:rPr lang="en-US" baseline="0" dirty="0" smtClean="0"/>
                        <a:t> semester – onwards</a:t>
                      </a:r>
                      <a:endParaRPr lang="en-US" dirty="0" smtClean="0"/>
                    </a:p>
                  </a:txBody>
                  <a:tcPr/>
                </a:tc>
                <a:tc>
                  <a:txBody>
                    <a:bodyPr/>
                    <a:lstStyle/>
                    <a:p>
                      <a:r>
                        <a:rPr lang="en-US" dirty="0" smtClean="0"/>
                        <a:t>Upload data to the</a:t>
                      </a:r>
                      <a:r>
                        <a:rPr lang="en-US" baseline="0" dirty="0" smtClean="0"/>
                        <a:t> cloud</a:t>
                      </a:r>
                      <a:endParaRPr lang="en-US" dirty="0"/>
                    </a:p>
                  </a:txBody>
                  <a:tcPr/>
                </a:tc>
              </a:tr>
            </a:tbl>
          </a:graphicData>
        </a:graphic>
      </p:graphicFrame>
    </p:spTree>
    <p:extLst>
      <p:ext uri="{BB962C8B-B14F-4D97-AF65-F5344CB8AC3E}">
        <p14:creationId xmlns:p14="http://schemas.microsoft.com/office/powerpoint/2010/main" val="26496544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21474" y="2633885"/>
            <a:ext cx="8911687" cy="1280890"/>
          </a:xfrm>
        </p:spPr>
        <p:txBody>
          <a:bodyPr>
            <a:normAutofit/>
          </a:bodyPr>
          <a:lstStyle/>
          <a:p>
            <a:pPr algn="ctr"/>
            <a:r>
              <a:rPr lang="en-US" sz="4400" b="1" dirty="0" smtClean="0">
                <a:latin typeface="Arial" panose="020B0604020202020204" pitchFamily="34" charset="0"/>
                <a:cs typeface="Arial" panose="020B0604020202020204" pitchFamily="34" charset="0"/>
              </a:rPr>
              <a:t>Thank you!!</a:t>
            </a:r>
            <a:endParaRPr lang="en-US"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7795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b="1" dirty="0" smtClean="0"/>
              <a:t>Project info</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Arial" panose="020B0604020202020204" pitchFamily="34" charset="0"/>
                <a:cs typeface="Arial" panose="020B0604020202020204" pitchFamily="34" charset="0"/>
              </a:rPr>
              <a:t>Electric bike known as </a:t>
            </a:r>
            <a:r>
              <a:rPr lang="en-US" b="1" dirty="0">
                <a:latin typeface="Arial" panose="020B0604020202020204" pitchFamily="34" charset="0"/>
                <a:cs typeface="Arial" panose="020B0604020202020204" pitchFamily="34" charset="0"/>
              </a:rPr>
              <a:t>E-Bike</a:t>
            </a:r>
          </a:p>
          <a:p>
            <a:pPr>
              <a:buFont typeface="Wingdings" panose="05000000000000000000" pitchFamily="2" charset="2"/>
              <a:buChar char="q"/>
            </a:pPr>
            <a:r>
              <a:rPr lang="en-US" dirty="0">
                <a:latin typeface="Arial" panose="020B0604020202020204" pitchFamily="34" charset="0"/>
                <a:cs typeface="Arial" panose="020B0604020202020204" pitchFamily="34" charset="0"/>
              </a:rPr>
              <a:t>E-Bike use rechargeable batteries which is coupled to electric motor</a:t>
            </a:r>
          </a:p>
          <a:p>
            <a:pPr lvl="2">
              <a:buFont typeface="Wingdings" panose="05000000000000000000" pitchFamily="2" charset="2"/>
              <a:buChar char="Ø"/>
            </a:pPr>
            <a:r>
              <a:rPr lang="en-US" dirty="0">
                <a:latin typeface="Arial" panose="020B0604020202020204" pitchFamily="34" charset="0"/>
                <a:cs typeface="Arial" panose="020B0604020202020204" pitchFamily="34" charset="0"/>
              </a:rPr>
              <a:t>Lighter varieties ( 25 to 32 km/h)</a:t>
            </a:r>
          </a:p>
          <a:p>
            <a:pPr lvl="2">
              <a:buFont typeface="Wingdings" panose="05000000000000000000" pitchFamily="2" charset="2"/>
              <a:buChar char="Ø"/>
            </a:pPr>
            <a:r>
              <a:rPr lang="en-US" dirty="0">
                <a:latin typeface="Arial" panose="020B0604020202020204" pitchFamily="34" charset="0"/>
                <a:cs typeface="Arial" panose="020B0604020202020204" pitchFamily="34" charset="0"/>
              </a:rPr>
              <a:t>High-powered varieties (45 km/h)</a:t>
            </a:r>
          </a:p>
          <a:p>
            <a:pPr>
              <a:buFont typeface="Wingdings" panose="05000000000000000000" pitchFamily="2" charset="2"/>
              <a:buChar char="q"/>
            </a:pPr>
            <a:r>
              <a:rPr lang="en-US" dirty="0">
                <a:latin typeface="Arial" panose="020B0604020202020204" pitchFamily="34" charset="0"/>
                <a:cs typeface="Arial" panose="020B0604020202020204" pitchFamily="34" charset="0"/>
              </a:rPr>
              <a:t>The range of E-Bike is dependent on battery, weight of the rider, location and speed you are traveling</a:t>
            </a:r>
          </a:p>
          <a:p>
            <a:endParaRPr lang="en-US" dirty="0"/>
          </a:p>
        </p:txBody>
      </p:sp>
    </p:spTree>
    <p:extLst>
      <p:ext uri="{BB962C8B-B14F-4D97-AF65-F5344CB8AC3E}">
        <p14:creationId xmlns:p14="http://schemas.microsoft.com/office/powerpoint/2010/main" val="2349910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b="1" dirty="0" smtClean="0"/>
              <a:t>Problem Statement</a:t>
            </a:r>
            <a:endParaRPr lang="en-US" b="1" dirty="0"/>
          </a:p>
        </p:txBody>
      </p:sp>
      <p:sp>
        <p:nvSpPr>
          <p:cNvPr id="3" name="Content Placeholder 2"/>
          <p:cNvSpPr>
            <a:spLocks noGrp="1"/>
          </p:cNvSpPr>
          <p:nvPr>
            <p:ph idx="1"/>
          </p:nvPr>
        </p:nvSpPr>
        <p:spPr>
          <a:xfrm>
            <a:off x="2589212" y="1613648"/>
            <a:ext cx="8915400" cy="3777622"/>
          </a:xfrm>
        </p:spPr>
        <p:txBody>
          <a:bodyPr/>
          <a:lstStyle/>
          <a:p>
            <a:pPr marL="0" indent="0">
              <a:buNone/>
            </a:pPr>
            <a:endParaRPr lang="en-US" dirty="0" smtClean="0"/>
          </a:p>
          <a:p>
            <a:pPr marL="0" indent="0">
              <a:buNone/>
            </a:pPr>
            <a:r>
              <a:rPr lang="en-US" dirty="0" smtClean="0">
                <a:latin typeface="Arial" panose="020B0604020202020204" pitchFamily="34" charset="0"/>
                <a:cs typeface="Arial" panose="020B0604020202020204" pitchFamily="34" charset="0"/>
              </a:rPr>
              <a:t>Electric </a:t>
            </a:r>
            <a:r>
              <a:rPr lang="en-US" dirty="0">
                <a:latin typeface="Arial" panose="020B0604020202020204" pitchFamily="34" charset="0"/>
                <a:cs typeface="Arial" panose="020B0604020202020204" pitchFamily="34" charset="0"/>
              </a:rPr>
              <a:t>bikes </a:t>
            </a:r>
            <a:r>
              <a:rPr lang="en-US" dirty="0" smtClean="0">
                <a:latin typeface="Arial" panose="020B0604020202020204" pitchFamily="34" charset="0"/>
                <a:cs typeface="Arial" panose="020B0604020202020204" pitchFamily="34" charset="0"/>
              </a:rPr>
              <a:t>are </a:t>
            </a:r>
            <a:r>
              <a:rPr lang="en-US" dirty="0">
                <a:latin typeface="Arial" panose="020B0604020202020204" pitchFamily="34" charset="0"/>
                <a:cs typeface="Arial" panose="020B0604020202020204" pitchFamily="34" charset="0"/>
              </a:rPr>
              <a:t>associated with the </a:t>
            </a:r>
            <a:r>
              <a:rPr lang="en-US" i="1" dirty="0">
                <a:latin typeface="Arial" panose="020B0604020202020204" pitchFamily="34" charset="0"/>
                <a:cs typeface="Arial" panose="020B0604020202020204" pitchFamily="34" charset="0"/>
              </a:rPr>
              <a:t>range-anxiety</a:t>
            </a:r>
            <a:r>
              <a:rPr lang="en-US" dirty="0">
                <a:latin typeface="Arial" panose="020B0604020202020204" pitchFamily="34" charset="0"/>
                <a:cs typeface="Arial" panose="020B0604020202020204" pitchFamily="34" charset="0"/>
              </a:rPr>
              <a:t>. It means the rider, or the driver is always anxious about the potential range that can be achieved with the available electric power. We plan to mitigate this problem in our project</a:t>
            </a:r>
            <a:r>
              <a:rPr lang="en-US"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23906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b="1" dirty="0" smtClean="0"/>
              <a:t>Project Idea</a:t>
            </a:r>
            <a:endParaRPr lang="en-US" b="1" dirty="0"/>
          </a:p>
        </p:txBody>
      </p:sp>
      <p:sp>
        <p:nvSpPr>
          <p:cNvPr id="3" name="Content Placeholder 2"/>
          <p:cNvSpPr>
            <a:spLocks noGrp="1"/>
          </p:cNvSpPr>
          <p:nvPr>
            <p:ph idx="1"/>
          </p:nvPr>
        </p:nvSpPr>
        <p:spPr/>
        <p:txBody>
          <a:bodyPr/>
          <a:lstStyle/>
          <a:p>
            <a:r>
              <a:rPr lang="en-US" dirty="0"/>
              <a:t>In this project, we will develop a system to collect data using </a:t>
            </a:r>
            <a:r>
              <a:rPr lang="en-US" b="1" dirty="0"/>
              <a:t>IoT</a:t>
            </a:r>
            <a:r>
              <a:rPr lang="en-US" dirty="0"/>
              <a:t> sensors for optimal battery usage</a:t>
            </a:r>
          </a:p>
          <a:p>
            <a:endParaRPr lang="en-US" dirty="0" smtClean="0"/>
          </a:p>
          <a:p>
            <a:r>
              <a:rPr lang="en-US" dirty="0" smtClean="0"/>
              <a:t>We </a:t>
            </a:r>
            <a:r>
              <a:rPr lang="en-US" dirty="0"/>
              <a:t>plan to extract the sensor data using microcontrollers. These controllers have built-in ADCs (analog-to-digital converters). The data extracted will be stored in the memory. Furthermore, we plan to upload it to the </a:t>
            </a:r>
            <a:r>
              <a:rPr lang="en-US" dirty="0" smtClean="0"/>
              <a:t>cloud</a:t>
            </a:r>
            <a:endParaRPr lang="en-US" dirty="0"/>
          </a:p>
        </p:txBody>
      </p:sp>
    </p:spTree>
    <p:extLst>
      <p:ext uri="{BB962C8B-B14F-4D97-AF65-F5344CB8AC3E}">
        <p14:creationId xmlns:p14="http://schemas.microsoft.com/office/powerpoint/2010/main" val="3304146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b="1" dirty="0" smtClean="0"/>
              <a:t>Project Equipment Details</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Ardunio UNO (16MHz)</a:t>
            </a:r>
          </a:p>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Oscilloscope</a:t>
            </a: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Signal generator</a:t>
            </a: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Current and voltage sensors</a:t>
            </a: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Multi-meter </a:t>
            </a: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SD modules + SD card (16GB)</a:t>
            </a:r>
          </a:p>
          <a:p>
            <a:pPr>
              <a:buFont typeface="Wingdings" panose="05000000000000000000" pitchFamily="2" charset="2"/>
              <a:buChar char="q"/>
            </a:pPr>
            <a:endParaRPr lang="en-US" dirty="0" smtClean="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q"/>
            </a:pPr>
            <a:endParaRPr lang="en-US" dirty="0" smtClean="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456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b="1" dirty="0" smtClean="0"/>
              <a:t>Generating Signals</a:t>
            </a:r>
            <a:endParaRPr lang="en-US" b="1" dirty="0"/>
          </a:p>
        </p:txBody>
      </p:sp>
      <p:sp>
        <p:nvSpPr>
          <p:cNvPr id="3" name="Content Placeholder 2"/>
          <p:cNvSpPr>
            <a:spLocks noGrp="1"/>
          </p:cNvSpPr>
          <p:nvPr>
            <p:ph idx="1"/>
          </p:nvPr>
        </p:nvSpPr>
        <p:spPr/>
        <p:txBody>
          <a:bodyPr/>
          <a:lstStyle/>
          <a:p>
            <a:r>
              <a:rPr lang="en-US" dirty="0"/>
              <a:t>G</a:t>
            </a:r>
            <a:r>
              <a:rPr lang="en-US" dirty="0" smtClean="0"/>
              <a:t>enerate signals (10Hz, 100Hz, 1KHz, …)</a:t>
            </a:r>
          </a:p>
          <a:p>
            <a:r>
              <a:rPr lang="en-US" dirty="0" smtClean="0"/>
              <a:t>We give the signal to the microcontroller </a:t>
            </a:r>
          </a:p>
          <a:p>
            <a:r>
              <a:rPr lang="en-US" dirty="0" smtClean="0"/>
              <a:t>ADC convert signals into a digital signals </a:t>
            </a:r>
            <a:endParaRPr lang="en-US" dirty="0"/>
          </a:p>
        </p:txBody>
      </p:sp>
    </p:spTree>
    <p:extLst>
      <p:ext uri="{BB962C8B-B14F-4D97-AF65-F5344CB8AC3E}">
        <p14:creationId xmlns:p14="http://schemas.microsoft.com/office/powerpoint/2010/main" val="539712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Sampling</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5118" y="1522658"/>
            <a:ext cx="8915400" cy="3368558"/>
          </a:xfrm>
        </p:spPr>
      </p:pic>
    </p:spTree>
    <p:extLst>
      <p:ext uri="{BB962C8B-B14F-4D97-AF65-F5344CB8AC3E}">
        <p14:creationId xmlns:p14="http://schemas.microsoft.com/office/powerpoint/2010/main" val="3746393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Timer1</a:t>
            </a:r>
            <a:br>
              <a:rPr lang="en-US" b="1" dirty="0" smtClean="0"/>
            </a:br>
            <a:r>
              <a:rPr lang="en-US" b="1" dirty="0" smtClean="0"/>
              <a:t/>
            </a:r>
            <a:br>
              <a:rPr lang="en-US" b="1" dirty="0" smtClean="0"/>
            </a:br>
            <a:r>
              <a:rPr lang="en-US" sz="2000" dirty="0" smtClean="0">
                <a:latin typeface="Arial" panose="020B0604020202020204" pitchFamily="34" charset="0"/>
                <a:cs typeface="Arial" panose="020B0604020202020204" pitchFamily="34" charset="0"/>
              </a:rPr>
              <a:t>You </a:t>
            </a:r>
            <a:r>
              <a:rPr lang="en-US" sz="2000" dirty="0">
                <a:latin typeface="Arial" panose="020B0604020202020204" pitchFamily="34" charset="0"/>
                <a:cs typeface="Arial" panose="020B0604020202020204" pitchFamily="34" charset="0"/>
              </a:rPr>
              <a:t>can change the Timer </a:t>
            </a:r>
            <a:r>
              <a:rPr lang="en-US" sz="2000" dirty="0" smtClean="0">
                <a:latin typeface="Arial" panose="020B0604020202020204" pitchFamily="34" charset="0"/>
                <a:cs typeface="Arial" panose="020B0604020202020204" pitchFamily="34" charset="0"/>
              </a:rPr>
              <a:t>behavior </a:t>
            </a:r>
            <a:r>
              <a:rPr lang="en-US" sz="2000" dirty="0">
                <a:latin typeface="Arial" panose="020B0604020202020204" pitchFamily="34" charset="0"/>
                <a:cs typeface="Arial" panose="020B0604020202020204" pitchFamily="34" charset="0"/>
              </a:rPr>
              <a:t>through the timer register.  The most important timer registers are:</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TCCRx - Timer/Counter Control Register. The prescaler can be configured here.</a:t>
            </a:r>
            <a:endParaRPr lang="en-US" sz="2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2892" y="2160494"/>
            <a:ext cx="9753601" cy="3648636"/>
          </a:xfrm>
        </p:spPr>
      </p:pic>
    </p:spTree>
    <p:extLst>
      <p:ext uri="{BB962C8B-B14F-4D97-AF65-F5344CB8AC3E}">
        <p14:creationId xmlns:p14="http://schemas.microsoft.com/office/powerpoint/2010/main" val="3373612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9417</TotalTime>
  <Words>399</Words>
  <Application>Microsoft Office PowerPoint</Application>
  <PresentationFormat>Widescreen</PresentationFormat>
  <Paragraphs>107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Gothic</vt:lpstr>
      <vt:lpstr>Wingdings</vt:lpstr>
      <vt:lpstr>Wingdings 3</vt:lpstr>
      <vt:lpstr>Wisp</vt:lpstr>
      <vt:lpstr>Acquisition and extensive analysis of data from eBike</vt:lpstr>
      <vt:lpstr>Outlines</vt:lpstr>
      <vt:lpstr>Project info</vt:lpstr>
      <vt:lpstr>Problem Statement</vt:lpstr>
      <vt:lpstr>Project Idea</vt:lpstr>
      <vt:lpstr> Project Equipment Details</vt:lpstr>
      <vt:lpstr>Generating Signals</vt:lpstr>
      <vt:lpstr>Sampling</vt:lpstr>
      <vt:lpstr> Timer1  You can change the Timer behavior through the timer register.  The most important timer registers are: TCCRx - Timer/Counter Control Register. The prescaler can be configured here.</vt:lpstr>
      <vt:lpstr> Timer1</vt:lpstr>
      <vt:lpstr>Timer Code</vt:lpstr>
      <vt:lpstr> Timing Diagram</vt:lpstr>
      <vt:lpstr>Interrupt Service Routine</vt:lpstr>
      <vt:lpstr>SD modules  </vt:lpstr>
      <vt:lpstr>Designing SD module</vt:lpstr>
      <vt:lpstr>Testing</vt:lpstr>
      <vt:lpstr>Test1 (missing cycle)</vt:lpstr>
      <vt:lpstr>analog-to-digital conversion speed </vt:lpstr>
      <vt:lpstr> Transferring speed </vt:lpstr>
      <vt:lpstr>Transferring Speed</vt:lpstr>
      <vt:lpstr>Transferring Speed (Max)</vt:lpstr>
      <vt:lpstr>Voltage Sensor Design </vt:lpstr>
      <vt:lpstr>Voltage sensor</vt:lpstr>
      <vt:lpstr>Current sensor</vt:lpstr>
      <vt:lpstr>Current sensor code</vt:lpstr>
      <vt:lpstr>Remaining milestone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Acquisition and analysis of E-Bike</dc:title>
  <dc:creator>nizam</dc:creator>
  <cp:lastModifiedBy>nizam</cp:lastModifiedBy>
  <cp:revision>58</cp:revision>
  <dcterms:created xsi:type="dcterms:W3CDTF">2021-11-30T17:03:39Z</dcterms:created>
  <dcterms:modified xsi:type="dcterms:W3CDTF">2022-05-30T09:10:29Z</dcterms:modified>
</cp:coreProperties>
</file>