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270" r:id="rId6"/>
    <p:sldId id="283" r:id="rId7"/>
    <p:sldId id="298" r:id="rId8"/>
    <p:sldId id="262" r:id="rId9"/>
    <p:sldId id="286" r:id="rId10"/>
    <p:sldId id="265" r:id="rId11"/>
    <p:sldId id="291" r:id="rId12"/>
    <p:sldId id="289" r:id="rId13"/>
    <p:sldId id="305" r:id="rId14"/>
    <p:sldId id="308" r:id="rId15"/>
    <p:sldId id="309" r:id="rId16"/>
    <p:sldId id="310" r:id="rId17"/>
    <p:sldId id="290" r:id="rId18"/>
    <p:sldId id="27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2D3B9-59A8-4806-9E1A-C9E18AC5915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C7D9-FC67-4992-B579-5EBE97119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C7D9-FC67-4992-B579-5EBE97119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C7D9-FC67-4992-B579-5EBE97119E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C7D9-FC67-4992-B579-5EBE97119E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552" y="3805778"/>
            <a:ext cx="4355976" cy="522725"/>
          </a:xfrm>
        </p:spPr>
        <p:txBody>
          <a:bodyPr/>
          <a:lstStyle/>
          <a:p>
            <a:pPr lvl="0" algn="l"/>
            <a:r>
              <a:rPr lang="en-ID" altLang="ko-KR" sz="3200" dirty="0" smtClean="0">
                <a:ea typeface="맑은 고딕" pitchFamily="50" charset="-127"/>
              </a:rPr>
              <a:t>KEAMANAN &amp;</a:t>
            </a:r>
          </a:p>
          <a:p>
            <a:pPr lvl="0" algn="l"/>
            <a:r>
              <a:rPr lang="en-ID" altLang="ko-KR" sz="3200" dirty="0" smtClean="0">
                <a:ea typeface="맑은 고딕" pitchFamily="50" charset="-127"/>
              </a:rPr>
              <a:t>PENGENDALIAN </a:t>
            </a:r>
            <a:r>
              <a:rPr lang="en-ID" altLang="ko-KR" sz="3200" dirty="0">
                <a:ea typeface="맑은 고딕" pitchFamily="50" charset="-127"/>
              </a:rPr>
              <a:t>SISTEM INFORMASI</a:t>
            </a:r>
            <a:endParaRPr lang="en-US" altLang="ko-K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3723878"/>
            <a:ext cx="255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>
                <a:latin typeface="Adobe Devanagari" panose="02040503050201020203" pitchFamily="18" charset="0"/>
                <a:cs typeface="Adobe Devanagari" panose="02040503050201020203" pitchFamily="18" charset="0"/>
              </a:rPr>
              <a:t>Penyusun :</a:t>
            </a:r>
          </a:p>
          <a:p>
            <a:pPr marL="342900" indent="-342900">
              <a:buAutoNum type="arabicPeriod"/>
            </a:pPr>
            <a:r>
              <a:rPr lang="en-ID" sz="1200">
                <a:latin typeface="Adobe Devanagari" panose="02040503050201020203" pitchFamily="18" charset="0"/>
                <a:cs typeface="Adobe Devanagari" panose="02040503050201020203" pitchFamily="18" charset="0"/>
              </a:rPr>
              <a:t>Ahmad Maghfur A. (20081010055)</a:t>
            </a:r>
          </a:p>
          <a:p>
            <a:pPr marL="342900" indent="-342900">
              <a:buAutoNum type="arabicPeriod"/>
            </a:pPr>
            <a:r>
              <a:rPr lang="en-ID" sz="1200">
                <a:latin typeface="Adobe Devanagari" panose="02040503050201020203" pitchFamily="18" charset="0"/>
                <a:cs typeface="Adobe Devanagari" panose="02040503050201020203" pitchFamily="18" charset="0"/>
              </a:rPr>
              <a:t>Dimas Dharu R. (20081010068)</a:t>
            </a:r>
          </a:p>
          <a:p>
            <a:pPr marL="342900" indent="-342900">
              <a:buAutoNum type="arabicPeriod"/>
            </a:pPr>
            <a:r>
              <a:rPr lang="en-ID" sz="1200">
                <a:latin typeface="Adobe Devanagari" panose="02040503050201020203" pitchFamily="18" charset="0"/>
                <a:cs typeface="Adobe Devanagari" panose="02040503050201020203" pitchFamily="18" charset="0"/>
              </a:rPr>
              <a:t>Syahrul Hidayat (20081010076)</a:t>
            </a:r>
            <a:endParaRPr lang="en-US" sz="12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altLang="ko-KR" dirty="0"/>
              <a:t>Cara </a:t>
            </a:r>
            <a:r>
              <a:rPr lang="en-ID" altLang="ko-KR" dirty="0" err="1"/>
              <a:t>Mencegah</a:t>
            </a:r>
            <a:r>
              <a:rPr lang="en-ID" altLang="ko-KR" dirty="0"/>
              <a:t> Malware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Pada </a:t>
            </a:r>
            <a:r>
              <a:rPr lang="en-US" altLang="ko-KR" dirty="0" err="1"/>
              <a:t>perangkat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endParaRPr lang="en-US" altLang="ko-KR" dirty="0"/>
          </a:p>
        </p:txBody>
      </p:sp>
      <p:sp>
        <p:nvSpPr>
          <p:cNvPr id="4" name="Bent Arrow 3"/>
          <p:cNvSpPr/>
          <p:nvPr/>
        </p:nvSpPr>
        <p:spPr>
          <a:xfrm>
            <a:off x="899592" y="1275606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 rot="5400000">
            <a:off x="2541928" y="1433469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2384784" y="3147814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16200000">
            <a:off x="741305" y="2974898"/>
            <a:ext cx="1512168" cy="1628489"/>
          </a:xfrm>
          <a:prstGeom prst="bentArrow">
            <a:avLst>
              <a:gd name="adj1" fmla="val 51751"/>
              <a:gd name="adj2" fmla="val 39841"/>
              <a:gd name="adj3" fmla="val 37699"/>
              <a:gd name="adj4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27"/>
          <p:cNvSpPr/>
          <p:nvPr/>
        </p:nvSpPr>
        <p:spPr>
          <a:xfrm>
            <a:off x="1655676" y="1707654"/>
            <a:ext cx="360282" cy="27674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9"/>
          <p:cNvSpPr/>
          <p:nvPr/>
        </p:nvSpPr>
        <p:spPr>
          <a:xfrm>
            <a:off x="1135009" y="3363838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7"/>
          <p:cNvSpPr/>
          <p:nvPr/>
        </p:nvSpPr>
        <p:spPr>
          <a:xfrm>
            <a:off x="3347864" y="2247713"/>
            <a:ext cx="335114" cy="28919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ound Same Side Corner Rectangle 36"/>
          <p:cNvSpPr/>
          <p:nvPr/>
        </p:nvSpPr>
        <p:spPr>
          <a:xfrm>
            <a:off x="2699792" y="4002212"/>
            <a:ext cx="331327" cy="2619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14"/>
          <p:cNvSpPr/>
          <p:nvPr/>
        </p:nvSpPr>
        <p:spPr>
          <a:xfrm rot="16200000">
            <a:off x="2092645" y="2715574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912368" y="3743925"/>
            <a:ext cx="145383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cs typeface="Arial" pitchFamily="34" charset="0"/>
              </a:rPr>
              <a:t>Matikan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cs typeface="Arial" pitchFamily="34" charset="0"/>
              </a:rPr>
              <a:t>Autoplay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802" y="4067084"/>
            <a:ext cx="14538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cs typeface="Arial" pitchFamily="34" charset="0"/>
              </a:rPr>
              <a:t>Waspadai memori eksternal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57320" y="1976366"/>
            <a:ext cx="14538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cs typeface="Arial" pitchFamily="34" charset="0"/>
              </a:rPr>
              <a:t>Waspada terhadap link di Internet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7" y="1508940"/>
            <a:ext cx="145383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cs typeface="Arial" pitchFamily="34" charset="0"/>
              </a:rPr>
              <a:t>Matikan Start Up tidak dikenal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65981" y="1242762"/>
            <a:ext cx="4038465" cy="1061829"/>
            <a:chOff x="572117" y="2264822"/>
            <a:chExt cx="2436534" cy="1061829"/>
          </a:xfrm>
        </p:grpSpPr>
        <p:sp>
          <p:nvSpPr>
            <p:cNvPr id="18" name="TextBox 17"/>
            <p:cNvSpPr txBox="1"/>
            <p:nvPr/>
          </p:nvSpPr>
          <p:spPr>
            <a:xfrm>
              <a:off x="572117" y="2297666"/>
              <a:ext cx="243653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Matikan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Start Up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dikenal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118" y="2264822"/>
              <a:ext cx="2436533" cy="10618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Program Malware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langsung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menempel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ketika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dihidupkan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tentu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sangat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berbahaya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Malware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tidak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merusak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boleh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jadi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mengunduh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diambil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oleh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pihak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lain.</a:t>
              </a:r>
            </a:p>
            <a:p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65980" y="2165251"/>
            <a:ext cx="4070417" cy="838547"/>
            <a:chOff x="-867416" y="3168851"/>
            <a:chExt cx="3769042" cy="838547"/>
          </a:xfrm>
        </p:grpSpPr>
        <p:sp>
          <p:nvSpPr>
            <p:cNvPr id="21" name="TextBox 20"/>
            <p:cNvSpPr txBox="1"/>
            <p:nvPr/>
          </p:nvSpPr>
          <p:spPr>
            <a:xfrm>
              <a:off x="-867415" y="3168851"/>
              <a:ext cx="3739457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Matikan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Autoplay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867416" y="3430317"/>
              <a:ext cx="3769042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Tidak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menutup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kemungkinan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media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penyimpanan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external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menjadi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sarang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malware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menjangkit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itu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dianjurkan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mematikan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autorun pada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5981" y="3010574"/>
            <a:ext cx="4038463" cy="1001336"/>
            <a:chOff x="-264176" y="4103374"/>
            <a:chExt cx="3739454" cy="1001336"/>
          </a:xfrm>
        </p:grpSpPr>
        <p:sp>
          <p:nvSpPr>
            <p:cNvPr id="24" name="TextBox 23"/>
            <p:cNvSpPr txBox="1"/>
            <p:nvPr/>
          </p:nvSpPr>
          <p:spPr>
            <a:xfrm>
              <a:off x="-264176" y="4103374"/>
              <a:ext cx="3739454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Waspadai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Memori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Eksternal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264176" y="4366046"/>
              <a:ext cx="373945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Tidak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menutup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kemungkinan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bahwa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flashdisk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dvd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menjadi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media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penyebaran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malware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cukup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berbahaya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Karenanya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perlu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memastikan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apakah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media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penyimpanan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tersebut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65981" y="4020979"/>
            <a:ext cx="4070417" cy="855027"/>
            <a:chOff x="-264176" y="5080906"/>
            <a:chExt cx="3769043" cy="855027"/>
          </a:xfrm>
        </p:grpSpPr>
        <p:sp>
          <p:nvSpPr>
            <p:cNvPr id="27" name="TextBox 26"/>
            <p:cNvSpPr txBox="1"/>
            <p:nvPr/>
          </p:nvSpPr>
          <p:spPr>
            <a:xfrm>
              <a:off x="-264176" y="5080906"/>
              <a:ext cx="3769043" cy="2812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Waspada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link di Internet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64176" y="5358852"/>
              <a:ext cx="3769043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Banyak modus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penyampaian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malware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di internet,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kebanyakan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berupa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iklan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link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berupa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popup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atau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iklan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hadiah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undian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sebanarnya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penipu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sebagainya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0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2211711"/>
            <a:ext cx="3744416" cy="576063"/>
          </a:xfrm>
        </p:spPr>
        <p:txBody>
          <a:bodyPr/>
          <a:lstStyle/>
          <a:p>
            <a:r>
              <a:rPr lang="en-US" altLang="ko-KR"/>
              <a:t>Pengendalian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5182" y="2787774"/>
            <a:ext cx="24134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 Informasi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Kontrol Pengamanan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mtClean="0"/>
              <a:t>Sistem Informasi</a:t>
            </a:r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6069539" y="357986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10875" y="3622118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Proteksi Fisik Terhadap Pusat Data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9201" y="429994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1771" y="4373556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Kontrol Terhadap Bencana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19201" y="285978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1771" y="2994754"/>
            <a:ext cx="19191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Aplikasi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19201" y="1418991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1771" y="1347614"/>
            <a:ext cx="19191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Akses Terhadap Sistem 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84168" y="213029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04247" y="2161768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Pengembangan &amp; Pemeliharaan Sistem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84168" y="1419622"/>
            <a:ext cx="57606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12209" y="1476820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</a:t>
            </a:r>
          </a:p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Administratif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2574" y="1602817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30"/>
          <p:cNvSpPr>
            <a:spLocks noChangeAspect="1"/>
          </p:cNvSpPr>
          <p:nvPr/>
        </p:nvSpPr>
        <p:spPr>
          <a:xfrm>
            <a:off x="6232223" y="1568087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Oval 7"/>
          <p:cNvSpPr>
            <a:spLocks noChangeAspect="1"/>
          </p:cNvSpPr>
          <p:nvPr/>
        </p:nvSpPr>
        <p:spPr>
          <a:xfrm>
            <a:off x="6204971" y="2258576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77" r="29777"/>
          <a:stretch>
            <a:fillRect/>
          </a:stretch>
        </p:blipFill>
        <p:spPr/>
      </p:pic>
      <p:sp>
        <p:nvSpPr>
          <p:cNvPr id="36" name="Oval 35"/>
          <p:cNvSpPr/>
          <p:nvPr/>
        </p:nvSpPr>
        <p:spPr>
          <a:xfrm>
            <a:off x="6084168" y="285978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04247" y="2983591"/>
            <a:ext cx="19191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Operasi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088017" y="429994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829353" y="4342198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Kontrol Perangkat Keras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Oval 21"/>
          <p:cNvSpPr>
            <a:spLocks noChangeAspect="1"/>
          </p:cNvSpPr>
          <p:nvPr/>
        </p:nvSpPr>
        <p:spPr>
          <a:xfrm>
            <a:off x="6208820" y="4419349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2534974" y="357986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3653476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bg1"/>
                </a:solidFill>
                <a:cs typeface="Arial" pitchFamily="34" charset="0"/>
              </a:rPr>
              <a:t>Kontrol Terhadap Perlindungan Akhir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534974" y="2137961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67544" y="2180600"/>
            <a:ext cx="19191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altLang="ko-KR" sz="12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 Terhadap Akses Informasi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ounded Rectangle 27"/>
          <p:cNvSpPr/>
          <p:nvPr/>
        </p:nvSpPr>
        <p:spPr>
          <a:xfrm>
            <a:off x="2685191" y="2320272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3E79AC26-E557-4DA6-B074-CAB705C80ED2}"/>
              </a:ext>
            </a:extLst>
          </p:cNvPr>
          <p:cNvSpPr>
            <a:spLocks noChangeAspect="1"/>
          </p:cNvSpPr>
          <p:nvPr/>
        </p:nvSpPr>
        <p:spPr>
          <a:xfrm>
            <a:off x="6183767" y="3687934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Rectangle 9"/>
          <p:cNvSpPr/>
          <p:nvPr/>
        </p:nvSpPr>
        <p:spPr>
          <a:xfrm>
            <a:off x="6220518" y="3001406"/>
            <a:ext cx="304281" cy="2848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Block Arc 25">
            <a:extLst>
              <a:ext uri="{FF2B5EF4-FFF2-40B4-BE49-F238E27FC236}">
                <a16:creationId xmlns:a16="http://schemas.microsoft.com/office/drawing/2014/main" id="{A868A0AC-BDA5-4A5B-830B-1D8EC797667F}"/>
              </a:ext>
            </a:extLst>
          </p:cNvPr>
          <p:cNvSpPr/>
          <p:nvPr/>
        </p:nvSpPr>
        <p:spPr>
          <a:xfrm>
            <a:off x="2686498" y="2955992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Parallelogram 30">
            <a:extLst>
              <a:ext uri="{FF2B5EF4-FFF2-40B4-BE49-F238E27FC236}">
                <a16:creationId xmlns:a16="http://schemas.microsoft.com/office/drawing/2014/main" id="{A095942D-EB6D-4E4B-9049-77A6CF953606}"/>
              </a:ext>
            </a:extLst>
          </p:cNvPr>
          <p:cNvSpPr/>
          <p:nvPr/>
        </p:nvSpPr>
        <p:spPr>
          <a:xfrm flipH="1">
            <a:off x="2644390" y="3695379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55D64088-315A-4C1A-B377-09956282E928}"/>
              </a:ext>
            </a:extLst>
          </p:cNvPr>
          <p:cNvSpPr/>
          <p:nvPr/>
        </p:nvSpPr>
        <p:spPr>
          <a:xfrm rot="11700000" flipH="1">
            <a:off x="2593591" y="4418751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3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451067" y="771550"/>
            <a:ext cx="6225389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Kontrol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administratif dimaksudkan untuk menjamin bahwa seluruh kerangka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kontrol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dilaksanakan sepenuhnya dalam organisasi berdasarkan prosedur-prosedur yang jelas.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1067" y="506297"/>
            <a:ext cx="2932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Administratif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51067" y="1593768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Aft>
                <a:spcPts val="300"/>
              </a:spcAft>
              <a:buNone/>
              <a:tabLst>
                <a:tab pos="685800" algn="l"/>
              </a:tabLst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Auditor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sistem informasi harus dilibatkan dari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keseluruhan penegndalian untuk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memastikan bahwa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sistem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benar-benar terkendali, termasuk dalam hal otorisasi pemakai system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1067" y="1328515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Pengembangan </a:t>
            </a:r>
            <a:r>
              <a:rPr lang="en-US" altLang="ko-KR" sz="1200" b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&amp;</a:t>
            </a:r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Pemeliharaan Sistem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51067" y="2385856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Mengoptimalkan kontrol sistem terhadap pembatasan akses data, pengendalian terhadap personel pengoperasi, peralatan, penyimpanan arsip, dan terhadap virus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1067" y="2120603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Operasi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451067" y="3197043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Untuk menjaga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yang tidak diinginkan terhadap pusat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data, faktor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lingkungan yang menyangkut suhu,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kebersihan, kelembapan, keamanan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fisik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ruangan, dll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perlu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diperhatikan.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1067" y="2931790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Proteksi Fisik Terhadap Pusat Data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451067" y="4061139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Untuk mengatisipasi kegagalan sistem komputer, terkadang organisasi menerapkan sistem komputer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berbasis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fault-tolerant (toleran terhadap kegagalan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1067" y="3795886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Perangkat Keras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451067" y="771550"/>
            <a:ext cx="6225389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Kontrol ini bermaksud untuk mengamankan sistem dari berbagai ancaman dari luar. Sistem keamanan biasanya menggunakan unique code seperti id pengguna, password, dll.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1067" y="506297"/>
            <a:ext cx="37051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Akses Terhadap Sistem Komputer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51067" y="1593768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Aft>
                <a:spcPts val="300"/>
              </a:spcAft>
              <a:buNone/>
              <a:tabLst>
                <a:tab pos="685800" algn="l"/>
              </a:tabLst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Suatu Informasi diubah dalam bentuk yang tidak dapat dikenal oleh orang lain (kriptogafi), dengan mengubah teks aslinya menjadi teks yang telah diacak (enkripsi).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1067" y="1328515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Terhadap Akses Informasi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51067" y="2385856"/>
            <a:ext cx="6297397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Zwass (1998) membagi rencana pemulihan terhadap bencana ke dalam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empat komponen yaitu, </a:t>
            </a:r>
            <a:r>
              <a:rPr lang="en-US" sz="12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emergency plan, backup plan, recovery plan, dan</a:t>
            </a:r>
            <a:r>
              <a:rPr lang="en-US" sz="1200" i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i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plan.</a:t>
            </a:r>
            <a:endParaRPr lang="en-US" sz="12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1067" y="2120603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Terhadap Bencana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451067" y="3197043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Kontrol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perlindungan dapat berupa, rencana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pemulihan terhadap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bencana dan asuransi.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1067" y="2931790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Terhadap Perlindungan Terakhir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451067" y="3826016"/>
            <a:ext cx="6225389" cy="6899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Pengendalian aplikasi adalah kontrol yang diwujudkan secara spesifik dalam suatu aplikasi sistem informasi. Wilayah yang dicakup 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meliputi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pengendalian masukan, pemrosesan, keluaran, basis data, telekomunikasi.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1067" y="3560763"/>
            <a:ext cx="45028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Kontrol Aplikasi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Strategi Keamanan Informasi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Dibangun dengan tujuan tertentu sesuai kebutuhan</a:t>
            </a:r>
            <a:endParaRPr lang="en-US" altLang="ko-KR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74380" y="1617638"/>
            <a:ext cx="2322264" cy="3209688"/>
            <a:chOff x="1721331" y="1721968"/>
            <a:chExt cx="2322264" cy="3209688"/>
          </a:xfrm>
        </p:grpSpPr>
        <p:sp>
          <p:nvSpPr>
            <p:cNvPr id="4" name="Rectangle 3"/>
            <p:cNvSpPr/>
            <p:nvPr/>
          </p:nvSpPr>
          <p:spPr>
            <a:xfrm>
              <a:off x="3942375" y="1992015"/>
              <a:ext cx="101220" cy="29396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1992016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21331" y="1721968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84972" y="2364718"/>
            <a:ext cx="2247000" cy="2727312"/>
            <a:chOff x="5199147" y="1811984"/>
            <a:chExt cx="2247000" cy="2727312"/>
          </a:xfrm>
        </p:grpSpPr>
        <p:sp>
          <p:nvSpPr>
            <p:cNvPr id="7" name="Rectangle 6"/>
            <p:cNvSpPr/>
            <p:nvPr/>
          </p:nvSpPr>
          <p:spPr>
            <a:xfrm>
              <a:off x="5199147" y="2091024"/>
              <a:ext cx="103052" cy="2448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301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64708" y="3226405"/>
            <a:ext cx="1952333" cy="1603332"/>
            <a:chOff x="5146901" y="3226405"/>
            <a:chExt cx="1952333" cy="160333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5146901" y="350785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9893" y="3505445"/>
              <a:ext cx="1232960" cy="991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63632" y="3075806"/>
            <a:ext cx="2249036" cy="1753932"/>
            <a:chOff x="2178948" y="3075806"/>
            <a:chExt cx="2249036" cy="175393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328976" y="3363838"/>
              <a:ext cx="99008" cy="14659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3" y="3363838"/>
              <a:ext cx="1728493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075806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82123" y="2283718"/>
            <a:ext cx="2566009" cy="793105"/>
            <a:chOff x="2551706" y="4327204"/>
            <a:chExt cx="2152228" cy="793105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43228"/>
              <a:ext cx="2152228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Mengamankan media komunikasi serta memanfaatkannya untuk mencapai tujuan organisasi.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Comunication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9592" y="3786023"/>
            <a:ext cx="2809020" cy="801951"/>
            <a:chOff x="2551706" y="4327204"/>
            <a:chExt cx="2152228" cy="801951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52074"/>
              <a:ext cx="2152228" cy="577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mengamankan peralatan jaringan, data organisasi, serta menggunakannya dalam memenuhi fungsi komunikasi data organisasi.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Network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15926" y="3928629"/>
            <a:ext cx="2566009" cy="671690"/>
            <a:chOff x="2551706" y="4327204"/>
            <a:chExt cx="2152228" cy="671690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83396"/>
              <a:ext cx="2152228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Mengamankan kemampuan organisasi untuk berorganisasi tanpa gangguan.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Operasional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20272" y="2355726"/>
            <a:ext cx="2027550" cy="694165"/>
            <a:chOff x="2551706" y="4327204"/>
            <a:chExt cx="2152228" cy="694165"/>
          </a:xfrm>
        </p:grpSpPr>
        <p:sp>
          <p:nvSpPr>
            <p:cNvPr id="26" name="TextBox 25"/>
            <p:cNvSpPr txBox="1"/>
            <p:nvPr/>
          </p:nvSpPr>
          <p:spPr>
            <a:xfrm>
              <a:off x="2551706" y="4605871"/>
              <a:ext cx="2152228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Keamanan informasi yang berhubungan dengan keamanan personil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169244" y="3291830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440952" y="2604830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4718" y="1826187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5956389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018042" y="1310278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200800" y="1478674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735675" y="1311464"/>
            <a:ext cx="1780541" cy="1116270"/>
            <a:chOff x="2536050" y="4327204"/>
            <a:chExt cx="2167884" cy="1116270"/>
          </a:xfrm>
        </p:grpSpPr>
        <p:sp>
          <p:nvSpPr>
            <p:cNvPr id="37" name="TextBox 36"/>
            <p:cNvSpPr txBox="1"/>
            <p:nvPr/>
          </p:nvSpPr>
          <p:spPr>
            <a:xfrm>
              <a:off x="2536050" y="4543228"/>
              <a:ext cx="2152228" cy="9002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mengamankan dari berbagai ancaman yang meliputi bahaya kebakaran, akses tanpa otorisasi, dan bencana alam.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6" y="4327204"/>
              <a:ext cx="21522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Physical Security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For your attention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411510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3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Topik Pembahasan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27567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50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65702"/>
              <a:ext cx="569802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73651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Pengertian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&amp;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Pengendalian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95814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50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57544"/>
              <a:ext cx="569802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65493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Tujuan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Keamanan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&amp;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Pengendalian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715830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50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49386"/>
              <a:ext cx="569802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57335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Bentuk Ancaman Sistem Informasi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435910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50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41228"/>
              <a:ext cx="569802" cy="307777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49177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bg1"/>
                  </a:solidFill>
                  <a:cs typeface="Arial" pitchFamily="34" charset="0"/>
                </a:rPr>
                <a:t>Pengendalian Sistem Informasi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altLang="ko-KR" b="1" dirty="0" err="1" smtClean="0"/>
              <a:t>Definisi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altLang="ko-KR" b="1" dirty="0" err="1" smtClean="0"/>
              <a:t>Keamanan</a:t>
            </a:r>
            <a:r>
              <a:rPr lang="en-ID" altLang="ko-KR" b="1" dirty="0" smtClean="0"/>
              <a:t> &amp; </a:t>
            </a:r>
            <a:r>
              <a:rPr lang="en-ID" altLang="ko-KR" b="1" dirty="0" err="1" smtClean="0"/>
              <a:t>Pengendalian</a:t>
            </a:r>
            <a:r>
              <a:rPr lang="en-ID" altLang="ko-KR" b="1" dirty="0" smtClean="0"/>
              <a:t> </a:t>
            </a:r>
            <a:r>
              <a:rPr lang="en-ID" altLang="ko-KR" b="1" dirty="0" err="1"/>
              <a:t>Sistem</a:t>
            </a:r>
            <a:r>
              <a:rPr lang="en-ID" altLang="ko-KR" b="1" dirty="0"/>
              <a:t> </a:t>
            </a:r>
            <a:r>
              <a:rPr lang="en-ID" altLang="ko-KR" b="1" dirty="0" err="1"/>
              <a:t>Informasi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059582"/>
            <a:ext cx="21307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G. J. Simons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482338"/>
            <a:ext cx="41044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Keamanan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bagaimana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mencegah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penipuan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cheating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paling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mendeteksi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penipuan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sebuah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berbasis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dimana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informasinya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sendiri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fisik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9598" y="2571750"/>
            <a:ext cx="412685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Keamanan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kebijakan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prosedur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pengukuran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teknis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proteksi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perlindungan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sumber-sumber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fiksik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konseptual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(data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bahaya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alam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manusia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9597" y="3468945"/>
            <a:ext cx="41268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Pengendalian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semua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kebijakan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prosedur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menjamin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keselamatan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asset-asset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5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Keamanan Sistem Informasi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ID" altLang="ko-KR" sz="1600" b="1"/>
              <a:t>Seberapa penting?</a:t>
            </a:r>
            <a:endParaRPr lang="en-US" altLang="ko-KR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5124" y="1672228"/>
            <a:ext cx="385334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Pengamanan</a:t>
            </a:r>
            <a:r>
              <a:rPr lang="en-US" sz="1200" dirty="0" smtClean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sangatlah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kerahasiaan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 smtClean="0"/>
              <a:t>informasi,apabila</a:t>
            </a:r>
            <a:r>
              <a:rPr lang="en-US" sz="1200" dirty="0" smtClean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jatuh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tangan</a:t>
            </a:r>
            <a:r>
              <a:rPr lang="en-US" sz="1200" dirty="0"/>
              <a:t> </a:t>
            </a:r>
            <a:r>
              <a:rPr lang="en-US" sz="1200" dirty="0" err="1"/>
              <a:t>pihak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bertanggungjawab</a:t>
            </a:r>
            <a:r>
              <a:rPr lang="en-US" sz="1200" dirty="0"/>
              <a:t> </a:t>
            </a:r>
            <a:r>
              <a:rPr lang="en-US" sz="1200" dirty="0" err="1"/>
              <a:t>pastilah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merugikan</a:t>
            </a:r>
            <a:r>
              <a:rPr lang="en-US" sz="1200" dirty="0"/>
              <a:t> </a:t>
            </a:r>
            <a:r>
              <a:rPr lang="en-US" sz="1200" dirty="0" err="1"/>
              <a:t>pemilik</a:t>
            </a:r>
            <a:r>
              <a:rPr lang="en-US" sz="1200" dirty="0"/>
              <a:t>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 smtClean="0"/>
              <a:t>Diterbitkannya</a:t>
            </a:r>
            <a:r>
              <a:rPr lang="en-US" sz="1200" dirty="0"/>
              <a:t> </a:t>
            </a:r>
            <a:r>
              <a:rPr lang="en-US" sz="1200" b="1" dirty="0" err="1"/>
              <a:t>Peraturan</a:t>
            </a:r>
            <a:r>
              <a:rPr lang="en-US" sz="1200" b="1" dirty="0"/>
              <a:t> </a:t>
            </a:r>
            <a:r>
              <a:rPr lang="en-US" sz="1200" b="1" dirty="0" err="1"/>
              <a:t>Menteri</a:t>
            </a:r>
            <a:r>
              <a:rPr lang="en-US" sz="1200" b="1" dirty="0"/>
              <a:t> </a:t>
            </a:r>
            <a:r>
              <a:rPr lang="en-US" sz="1200" b="1" dirty="0" err="1"/>
              <a:t>Komunikasi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Informatika</a:t>
            </a:r>
            <a:r>
              <a:rPr lang="en-US" sz="1200" b="1" dirty="0"/>
              <a:t> </a:t>
            </a:r>
            <a:r>
              <a:rPr lang="en-US" sz="1200" b="1" dirty="0" err="1"/>
              <a:t>Republik</a:t>
            </a:r>
            <a:r>
              <a:rPr lang="en-US" sz="1200" b="1" dirty="0"/>
              <a:t> Indonesia No. 04 </a:t>
            </a:r>
            <a:r>
              <a:rPr lang="en-US" sz="1200" b="1" dirty="0" err="1"/>
              <a:t>Tahun</a:t>
            </a:r>
            <a:r>
              <a:rPr lang="en-US" sz="1200" b="1" dirty="0"/>
              <a:t> 2016</a:t>
            </a:r>
            <a:r>
              <a:rPr lang="en-US" sz="1200" dirty="0"/>
              <a:t> </a:t>
            </a:r>
            <a:r>
              <a:rPr lang="en-US" sz="1200" dirty="0" err="1"/>
              <a:t>tentang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Pengamanan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. </a:t>
            </a:r>
          </a:p>
          <a:p>
            <a:pPr algn="just"/>
            <a:endParaRPr lang="en-US" sz="12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r="11972"/>
          <a:stretch>
            <a:fillRect/>
          </a:stretch>
        </p:blipFill>
        <p:spPr>
          <a:xfrm>
            <a:off x="982663" y="1731963"/>
            <a:ext cx="3084512" cy="2281237"/>
          </a:xfrm>
        </p:spPr>
      </p:pic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/>
              <a:t>Tujuan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/>
              <a:t>Keamanan Sistem Informasi</a:t>
            </a:r>
            <a:endParaRPr lang="en-US" altLang="ko-K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488453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15261" y="886534"/>
            <a:ext cx="1811213" cy="1541200"/>
            <a:chOff x="2227884" y="1299585"/>
            <a:chExt cx="2835932" cy="1541200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825122"/>
              <a:ext cx="283593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Meyakinkan data dan informasi perusahaan hanya dapat digunakan oleh orang yang berhak menggunakannya.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299585"/>
              <a:ext cx="28359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Ketersediaan</a:t>
              </a:r>
              <a:r>
                <a:rPr lang="en-US" altLang="ko-KR" sz="1200" b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(Availability)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15261" y="461738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16016" y="913249"/>
            <a:ext cx="1811213" cy="1533649"/>
            <a:chOff x="2227884" y="1299585"/>
            <a:chExt cx="2835932" cy="1533649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817571"/>
              <a:ext cx="283593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Melindungi data dan informasi perusahaan dari penyingkapan orang-orang/pihak yang tidak berhak.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299585"/>
              <a:ext cx="28359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Kerahasiaan </a:t>
              </a:r>
              <a:r>
                <a:rPr lang="en-US" altLang="ko-KR" sz="120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(Confidenitiality)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05003" y="2691882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05003" y="3097871"/>
            <a:ext cx="1811213" cy="2045629"/>
            <a:chOff x="2227884" y="1299585"/>
            <a:chExt cx="2835932" cy="1718315"/>
          </a:xfrm>
        </p:grpSpPr>
        <p:sp>
          <p:nvSpPr>
            <p:cNvPr id="22" name="TextBox 21"/>
            <p:cNvSpPr txBox="1"/>
            <p:nvPr/>
          </p:nvSpPr>
          <p:spPr>
            <a:xfrm>
              <a:off x="2227884" y="1632905"/>
              <a:ext cx="2835932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/>
                <a:t>Menjamin</a:t>
              </a:r>
              <a:r>
                <a:rPr lang="en-US" sz="1200" dirty="0"/>
                <a:t> </a:t>
              </a:r>
              <a:r>
                <a:rPr lang="en-US" sz="1200" dirty="0" err="1"/>
                <a:t>konsistensi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menjamin</a:t>
              </a:r>
              <a:r>
                <a:rPr lang="en-US" sz="1200" dirty="0"/>
                <a:t> data </a:t>
              </a:r>
              <a:r>
                <a:rPr lang="en-US" sz="1200" dirty="0" err="1"/>
                <a:t>tersebut</a:t>
              </a:r>
              <a:r>
                <a:rPr lang="en-US" sz="1200" dirty="0"/>
                <a:t> </a:t>
              </a:r>
              <a:r>
                <a:rPr lang="en-US" sz="1200" dirty="0" err="1"/>
                <a:t>sesuai</a:t>
              </a:r>
              <a:r>
                <a:rPr lang="en-US" sz="1200" dirty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 </a:t>
              </a:r>
              <a:r>
                <a:rPr lang="en-US" sz="1200" dirty="0" err="1"/>
                <a:t>aslinya</a:t>
              </a:r>
              <a:r>
                <a:rPr lang="en-US" sz="1200" dirty="0"/>
                <a:t>, </a:t>
              </a:r>
              <a:r>
                <a:rPr lang="en-US" sz="1200" dirty="0" err="1"/>
                <a:t>sehingga</a:t>
              </a:r>
              <a:r>
                <a:rPr lang="en-US" sz="1200" dirty="0"/>
                <a:t> </a:t>
              </a:r>
              <a:r>
                <a:rPr lang="en-US" sz="1200" dirty="0" err="1"/>
                <a:t>upaya</a:t>
              </a:r>
              <a:r>
                <a:rPr lang="en-US" sz="1200" dirty="0"/>
                <a:t> orang lain yang </a:t>
              </a:r>
              <a:r>
                <a:rPr lang="en-US" sz="1200" dirty="0" err="1"/>
                <a:t>berusaha</a:t>
              </a:r>
              <a:r>
                <a:rPr lang="en-US" sz="1200" dirty="0"/>
                <a:t> </a:t>
              </a:r>
              <a:r>
                <a:rPr lang="en-US" sz="1200" dirty="0" err="1"/>
                <a:t>merubah</a:t>
              </a:r>
              <a:r>
                <a:rPr lang="en-US" sz="1200" dirty="0"/>
                <a:t> data </a:t>
              </a:r>
              <a:r>
                <a:rPr lang="en-US" sz="1200" dirty="0" err="1"/>
                <a:t>akan</a:t>
              </a:r>
              <a:r>
                <a:rPr lang="en-US" sz="1200" dirty="0"/>
                <a:t> </a:t>
              </a:r>
              <a:r>
                <a:rPr lang="en-US" sz="1200" dirty="0" err="1"/>
                <a:t>segera</a:t>
              </a:r>
              <a:r>
                <a:rPr lang="en-US" sz="1200" dirty="0"/>
                <a:t> </a:t>
              </a:r>
              <a:r>
                <a:rPr lang="en-US" sz="1200" dirty="0" err="1"/>
                <a:t>dapat</a:t>
              </a:r>
              <a:r>
                <a:rPr lang="en-US" sz="1200" dirty="0"/>
                <a:t> </a:t>
              </a:r>
              <a:r>
                <a:rPr lang="en-US" sz="1200" dirty="0" err="1"/>
                <a:t>diketahui</a:t>
              </a:r>
              <a:r>
                <a:rPr lang="en-US" sz="1200" dirty="0"/>
                <a:t>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27884" y="1299585"/>
              <a:ext cx="283593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Integritas</a:t>
              </a:r>
            </a:p>
            <a:p>
              <a:r>
                <a:rPr lang="en-US" altLang="ko-KR" sz="120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(Integrity)</a:t>
              </a:r>
              <a:endParaRPr lang="ko-KR" altLang="en-US" sz="12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9792" y="2067694"/>
            <a:ext cx="3744416" cy="576063"/>
          </a:xfrm>
        </p:spPr>
        <p:txBody>
          <a:bodyPr/>
          <a:lstStyle/>
          <a:p>
            <a:r>
              <a:rPr lang="en-US" altLang="ko-KR"/>
              <a:t>Bentuk Ancaman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5182" y="2931790"/>
            <a:ext cx="24134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 Informasi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Ancaman Sistem Informasi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/>
              <a:t>Berdasarkan Sumbernya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97173" y="2911272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7"/>
          <p:cNvSpPr>
            <a:spLocks noChangeAspect="1"/>
          </p:cNvSpPr>
          <p:nvPr/>
        </p:nvSpPr>
        <p:spPr>
          <a:xfrm>
            <a:off x="2676898" y="3979509"/>
            <a:ext cx="320500" cy="3204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27"/>
          <p:cNvSpPr>
            <a:spLocks noChangeAspect="1"/>
          </p:cNvSpPr>
          <p:nvPr/>
        </p:nvSpPr>
        <p:spPr>
          <a:xfrm>
            <a:off x="2682376" y="1852681"/>
            <a:ext cx="309544" cy="23777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431216"/>
            <a:ext cx="1849684" cy="988365"/>
            <a:chOff x="3017859" y="4310610"/>
            <a:chExt cx="1860628" cy="988365"/>
          </a:xfrm>
        </p:grpSpPr>
        <p:sp>
          <p:nvSpPr>
            <p:cNvPr id="19" name="TextBox 18"/>
            <p:cNvSpPr txBox="1"/>
            <p:nvPr/>
          </p:nvSpPr>
          <p:spPr>
            <a:xfrm>
              <a:off x="3017860" y="4652644"/>
              <a:ext cx="186062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Seperti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Banjir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Tsunami,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Gempa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bumi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tornado, 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kebakaran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hutan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ID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dsb</a:t>
              </a: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606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Ancaman Alam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264" y="2510488"/>
            <a:ext cx="1859808" cy="1080700"/>
            <a:chOff x="3017859" y="4310610"/>
            <a:chExt cx="1870812" cy="1080700"/>
          </a:xfrm>
        </p:grpSpPr>
        <p:sp>
          <p:nvSpPr>
            <p:cNvPr id="22" name="TextBox 21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penurunan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penaikan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tegangan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tiba-tiba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polusi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kimia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dsb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Ancaman Lingkungan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9264" y="3599408"/>
            <a:ext cx="1859808" cy="1080700"/>
            <a:chOff x="3017859" y="4310610"/>
            <a:chExt cx="1870812" cy="1080700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penyebaran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virus, hacking, cracking,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pengkopian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izin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perusakan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dsb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Ancaman Manusia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308304" y="2750942"/>
            <a:ext cx="1512168" cy="461185"/>
            <a:chOff x="3017859" y="4310610"/>
            <a:chExt cx="1870812" cy="461185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10185"/>
              <a:ext cx="186681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 Sumber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 Ancaman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14"/>
          <p:cNvSpPr/>
          <p:nvPr/>
        </p:nvSpPr>
        <p:spPr>
          <a:xfrm rot="16200000">
            <a:off x="5167359" y="2798939"/>
            <a:ext cx="537473" cy="537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Ancaman Sistem Informasi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Berdasarkan</a:t>
            </a:r>
            <a:r>
              <a:rPr lang="en-US" altLang="ko-KR" dirty="0"/>
              <a:t> </a:t>
            </a:r>
            <a:r>
              <a:rPr lang="en-US" altLang="ko-KR" dirty="0" err="1"/>
              <a:t>Fungsinya</a:t>
            </a:r>
            <a:endParaRPr lang="en-US" altLang="ko-KR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8" y="1482998"/>
            <a:ext cx="2932815" cy="1107996"/>
            <a:chOff x="1448988" y="1595280"/>
            <a:chExt cx="3030085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Interupsi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ancaman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terhadap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ketersediaan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Contoh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penghancuran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bagian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perangkat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keras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seperti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harddisk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pemotongan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kabel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komunikasi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dsb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8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Interupsi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Interuption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3017605" cy="1324020"/>
            <a:chOff x="1448989" y="1595280"/>
            <a:chExt cx="3117687" cy="1324020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03637"/>
              <a:ext cx="311265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Intersepsi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ancaman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terhadap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kerahasiaan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Pihak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tak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diotorisasi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berupa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orang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atau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  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Contoh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penyadapan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mengambil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data    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rahasia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mengetahui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file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tanpa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otorisasi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Intersepsi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(Interception)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29205"/>
            <a:chOff x="1448989" y="1595280"/>
            <a:chExt cx="3030085" cy="1129205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93488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Modifikasi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ancaman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terhadap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integritas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Contoh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mengubah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nilai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file data,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mengubah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memodifikasi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ditransmisi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pada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jaringan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Modifikasi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(Modification)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81548"/>
            <a:chOff x="1448989" y="1595280"/>
            <a:chExt cx="3030085" cy="1181548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945831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Fabrikasi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ancaman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terhadap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integritas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Contoh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memasukkan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pesan-pesan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palsu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jaringan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penambahan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record </a:t>
              </a:r>
              <a:r>
                <a:rPr lang="en-US" sz="12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</a:t>
              </a:r>
              <a:r>
                <a:rPr 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file.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Fabrikisasi</a:t>
              </a:r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 (Fabrication)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0F49B48-C313-4822-95FC-367F86F958C3}"/>
              </a:ext>
            </a:extLst>
          </p:cNvPr>
          <p:cNvGrpSpPr/>
          <p:nvPr/>
        </p:nvGrpSpPr>
        <p:grpSpPr>
          <a:xfrm>
            <a:off x="2530325" y="2022715"/>
            <a:ext cx="4078599" cy="2399608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18A8C08D-F40B-4D01-ABFC-46E677B33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EFFF8DE9-7652-4879-9360-AAE96F8B8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F15D860D-D267-486F-9368-927B9F522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406C1E01-CD6E-46B3-A695-AC87B9757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MALWARE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843558"/>
            <a:ext cx="7992888" cy="288032"/>
          </a:xfrm>
        </p:spPr>
        <p:txBody>
          <a:bodyPr/>
          <a:lstStyle/>
          <a:p>
            <a:pPr lvl="0"/>
            <a:r>
              <a:rPr lang="en-US" altLang="ko-KR" sz="1200" dirty="0"/>
              <a:t>Malware </a:t>
            </a:r>
            <a:r>
              <a:rPr lang="en-US" altLang="ko-KR" sz="1200" dirty="0" err="1"/>
              <a:t>adalah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singkatan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dari</a:t>
            </a:r>
            <a:r>
              <a:rPr lang="en-US" altLang="ko-KR" sz="1200" dirty="0"/>
              <a:t> malicious software. Malware </a:t>
            </a:r>
            <a:r>
              <a:rPr lang="en-US" altLang="ko-KR" sz="1200" dirty="0" err="1"/>
              <a:t>adalah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sebuah</a:t>
            </a:r>
            <a:r>
              <a:rPr lang="en-US" altLang="ko-KR" sz="1200" dirty="0"/>
              <a:t> software yang </a:t>
            </a:r>
            <a:r>
              <a:rPr lang="en-US" altLang="ko-KR" sz="1200" dirty="0" err="1"/>
              <a:t>dirancang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dengan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tujuan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untuk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membahayakan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menyusup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atau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merusak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sebuah</a:t>
            </a:r>
            <a:r>
              <a:rPr lang="en-US" altLang="ko-KR" sz="1200" dirty="0"/>
              <a:t> computer, </a:t>
            </a:r>
            <a:r>
              <a:rPr lang="en-US" altLang="ko-KR" sz="1200" dirty="0" err="1"/>
              <a:t>berikut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adalah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jenis</a:t>
            </a:r>
            <a:r>
              <a:rPr lang="en-US" altLang="ko-KR" sz="1200" dirty="0"/>
              <a:t> malware yang </a:t>
            </a:r>
            <a:r>
              <a:rPr lang="en-US" altLang="ko-KR" sz="1200" dirty="0" err="1"/>
              <a:t>sering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mengancam</a:t>
            </a:r>
            <a:r>
              <a:rPr lang="en-US" altLang="ko-KR" sz="1200" dirty="0"/>
              <a:t> system </a:t>
            </a:r>
            <a:r>
              <a:rPr lang="en-US" altLang="ko-KR" sz="1200" dirty="0" err="1"/>
              <a:t>informasi</a:t>
            </a:r>
            <a:r>
              <a:rPr lang="en-US" altLang="ko-KR" sz="1200" dirty="0"/>
              <a:t> :</a:t>
            </a:r>
          </a:p>
        </p:txBody>
      </p:sp>
      <p:sp>
        <p:nvSpPr>
          <p:cNvPr id="9" name="Freeform 8"/>
          <p:cNvSpPr/>
          <p:nvPr/>
        </p:nvSpPr>
        <p:spPr>
          <a:xfrm>
            <a:off x="1456933" y="3444149"/>
            <a:ext cx="3079063" cy="231859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049802 w 3049802"/>
              <a:gd name="connsiteY0" fmla="*/ 0 h 334272"/>
              <a:gd name="connsiteX1" fmla="*/ 2472855 w 3049802"/>
              <a:gd name="connsiteY1" fmla="*/ 334272 h 334272"/>
              <a:gd name="connsiteX2" fmla="*/ 0 w 3049802"/>
              <a:gd name="connsiteY2" fmla="*/ 326321 h 334272"/>
              <a:gd name="connsiteX0" fmla="*/ 3079063 w 3079063"/>
              <a:gd name="connsiteY0" fmla="*/ 0 h 231859"/>
              <a:gd name="connsiteX1" fmla="*/ 2472855 w 3079063"/>
              <a:gd name="connsiteY1" fmla="*/ 231859 h 231859"/>
              <a:gd name="connsiteX2" fmla="*/ 0 w 3079063"/>
              <a:gd name="connsiteY2" fmla="*/ 223908 h 23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063" h="231859">
                <a:moveTo>
                  <a:pt x="3079063" y="0"/>
                </a:moveTo>
                <a:lnTo>
                  <a:pt x="2472855" y="231859"/>
                </a:lnTo>
                <a:lnTo>
                  <a:pt x="0" y="223908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59632" y="3358463"/>
            <a:ext cx="2609586" cy="1301519"/>
            <a:chOff x="2923258" y="4195628"/>
            <a:chExt cx="1965414" cy="1301519"/>
          </a:xfrm>
        </p:grpSpPr>
        <p:sp>
          <p:nvSpPr>
            <p:cNvPr id="11" name="TextBox 10"/>
            <p:cNvSpPr txBox="1"/>
            <p:nvPr/>
          </p:nvSpPr>
          <p:spPr>
            <a:xfrm>
              <a:off x="2923258" y="4389151"/>
              <a:ext cx="196541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Trojan Horse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dibuat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menanamkan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virus/worms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kerjanya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mirip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sebuah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taktik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perang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digunakan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merebut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kota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benteng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kuat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TROJAN HORSE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721136" y="1824779"/>
            <a:ext cx="3254628" cy="514927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54628 w 3254628"/>
              <a:gd name="connsiteY0" fmla="*/ 514927 h 514927"/>
              <a:gd name="connsiteX1" fmla="*/ 2472855 w 3254628"/>
              <a:gd name="connsiteY1" fmla="*/ 7951 h 514927"/>
              <a:gd name="connsiteX2" fmla="*/ 0 w 3254628"/>
              <a:gd name="connsiteY2" fmla="*/ 0 h 51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4628" h="514927">
                <a:moveTo>
                  <a:pt x="3254628" y="514927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1273" y="1488726"/>
            <a:ext cx="2483979" cy="1570967"/>
            <a:chOff x="3017859" y="4195628"/>
            <a:chExt cx="1870813" cy="1570967"/>
          </a:xfrm>
        </p:grpSpPr>
        <p:sp>
          <p:nvSpPr>
            <p:cNvPr id="15" name="TextBox 14"/>
            <p:cNvSpPr txBox="1"/>
            <p:nvPr/>
          </p:nvSpPr>
          <p:spPr>
            <a:xfrm>
              <a:off x="3021857" y="4643211"/>
              <a:ext cx="1866815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Virus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jahat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dapat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menginfeksi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satu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atau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lebih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melalui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berbagai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penularan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dipicu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oleh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otorasisasi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atau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keterlibatan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“user”.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VIRUS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 flipH="1">
            <a:off x="5566224" y="1749216"/>
            <a:ext cx="3115639" cy="1165980"/>
          </a:xfrm>
          <a:custGeom>
            <a:avLst/>
            <a:gdLst>
              <a:gd name="connsiteX0" fmla="*/ 2735248 w 2735248"/>
              <a:gd name="connsiteY0" fmla="*/ 310101 h 310101"/>
              <a:gd name="connsiteX1" fmla="*/ 2472855 w 2735248"/>
              <a:gd name="connsiteY1" fmla="*/ 7951 h 310101"/>
              <a:gd name="connsiteX2" fmla="*/ 0 w 2735248"/>
              <a:gd name="connsiteY2" fmla="*/ 0 h 310101"/>
              <a:gd name="connsiteX0" fmla="*/ 3218052 w 3218052"/>
              <a:gd name="connsiteY0" fmla="*/ 807535 h 807535"/>
              <a:gd name="connsiteX1" fmla="*/ 2472855 w 3218052"/>
              <a:gd name="connsiteY1" fmla="*/ 7951 h 807535"/>
              <a:gd name="connsiteX2" fmla="*/ 0 w 3218052"/>
              <a:gd name="connsiteY2" fmla="*/ 0 h 807535"/>
              <a:gd name="connsiteX0" fmla="*/ 3115639 w 3115639"/>
              <a:gd name="connsiteY0" fmla="*/ 1165980 h 1165980"/>
              <a:gd name="connsiteX1" fmla="*/ 2472855 w 3115639"/>
              <a:gd name="connsiteY1" fmla="*/ 7951 h 1165980"/>
              <a:gd name="connsiteX2" fmla="*/ 0 w 3115639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639" h="1165980">
                <a:moveTo>
                  <a:pt x="3115639" y="1165980"/>
                </a:moveTo>
                <a:lnTo>
                  <a:pt x="2472855" y="7951"/>
                </a:lnTo>
                <a:lnTo>
                  <a:pt x="0" y="0"/>
                </a:lnTo>
              </a:path>
            </a:pathLst>
          </a:cu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197885" y="1419622"/>
            <a:ext cx="2483978" cy="1468036"/>
            <a:chOff x="3017859" y="4195628"/>
            <a:chExt cx="1870812" cy="1468036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55668"/>
              <a:ext cx="186681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Worms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merupakan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 yang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dibangun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algoritma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tertentu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sehingga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mampu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mereplikasikan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dirinya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sendiri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pada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sebuah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jaringan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komputer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tanpa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melalui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bantuan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maupun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keterlibatan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pengguna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195628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rPr>
                <a:t>WORMS</a:t>
              </a:r>
              <a:endParaRPr lang="ko-KR" altLang="en-US" sz="12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4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1105</Words>
  <Application>Microsoft Office PowerPoint</Application>
  <PresentationFormat>On-screen Show (16:9)</PresentationFormat>
  <Paragraphs>141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Adobe Devanagari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 e n o v o</cp:lastModifiedBy>
  <cp:revision>188</cp:revision>
  <dcterms:created xsi:type="dcterms:W3CDTF">2016-12-05T23:26:54Z</dcterms:created>
  <dcterms:modified xsi:type="dcterms:W3CDTF">2020-12-14T07:40:16Z</dcterms:modified>
</cp:coreProperties>
</file>