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0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8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9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335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7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15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0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3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2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9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A2DB15-00CD-4D73-BC1D-75724554217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5548AA-0E97-45EC-8A98-C34BB813A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6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376" y="1135810"/>
            <a:ext cx="10080812" cy="2479675"/>
          </a:xfrm>
        </p:spPr>
        <p:txBody>
          <a:bodyPr/>
          <a:lstStyle/>
          <a:p>
            <a:pPr marL="12700" marR="26730" algn="l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T04 -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470" y="3843867"/>
            <a:ext cx="5807541" cy="1947333"/>
          </a:xfrm>
        </p:spPr>
        <p:txBody>
          <a:bodyPr/>
          <a:lstStyle/>
          <a:p>
            <a:r>
              <a:rPr lang="en-US" dirty="0" err="1" smtClean="0"/>
              <a:t>Henni</a:t>
            </a:r>
            <a:r>
              <a:rPr lang="en-US" dirty="0" smtClean="0"/>
              <a:t> </a:t>
            </a:r>
            <a:r>
              <a:rPr lang="en-US" dirty="0" err="1" smtClean="0"/>
              <a:t>Endah</a:t>
            </a:r>
            <a:r>
              <a:rPr lang="en-US" dirty="0" smtClean="0"/>
              <a:t> </a:t>
            </a:r>
            <a:r>
              <a:rPr lang="en-US" dirty="0" err="1" smtClean="0"/>
              <a:t>Wahanani</a:t>
            </a:r>
            <a:r>
              <a:rPr lang="en-US" dirty="0" smtClean="0"/>
              <a:t>, ST.,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8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798003" y="506991"/>
            <a:ext cx="8032115" cy="40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Etika d</a:t>
            </a:r>
            <a:r>
              <a:rPr sz="30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3000" spc="1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ek</a:t>
            </a:r>
            <a:r>
              <a:rPr sz="3000" spc="-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00" spc="-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000" spc="-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i: </a:t>
            </a:r>
            <a:r>
              <a:rPr sz="3000" spc="2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spc="-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30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000" spc="-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Masa</a:t>
            </a:r>
            <a:r>
              <a:rPr sz="3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000" spc="-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spc="-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000" spc="9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557" y="1374434"/>
            <a:ext cx="8148392" cy="4865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2">
              <a:lnSpc>
                <a:spcPts val="2350"/>
              </a:lnSpc>
              <a:spcBef>
                <a:spcPts val="117"/>
              </a:spcBef>
            </a:pP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eruba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ekn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ol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ogi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spc="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batkan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perub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han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cara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berp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</a:p>
          <a:p>
            <a:pPr marL="12700" marR="35492">
              <a:lnSpc>
                <a:spcPct val="95825"/>
              </a:lnSpc>
            </a:pP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a,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sed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</a:t>
            </a:r>
            <a:r>
              <a:rPr sz="2200" spc="6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berpe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garuh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 err="1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 err="1">
                <a:solidFill>
                  <a:schemeClr val="bg1"/>
                </a:solidFill>
                <a:latin typeface="Arial"/>
                <a:cs typeface="Arial"/>
              </a:rPr>
              <a:t>erhad</a:t>
            </a:r>
            <a:r>
              <a:rPr sz="2200" spc="-9" dirty="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 err="1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 err="1" smtClean="0">
                <a:solidFill>
                  <a:schemeClr val="bg1"/>
                </a:solidFill>
                <a:latin typeface="Arial"/>
                <a:cs typeface="Arial"/>
              </a:rPr>
              <a:t>pe</a:t>
            </a:r>
            <a:r>
              <a:rPr sz="2200" spc="-14" dirty="0" err="1" smtClean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 err="1" smtClean="0">
                <a:solidFill>
                  <a:schemeClr val="bg1"/>
                </a:solidFill>
                <a:latin typeface="Arial"/>
                <a:cs typeface="Arial"/>
              </a:rPr>
              <a:t>ak</a:t>
            </a:r>
            <a:r>
              <a:rPr lang="en-US" sz="2200" dirty="0" err="1" smtClean="0">
                <a:solidFill>
                  <a:schemeClr val="bg1"/>
                </a:solidFill>
                <a:latin typeface="Arial"/>
                <a:cs typeface="Arial"/>
              </a:rPr>
              <a:t>sa</a:t>
            </a:r>
            <a:r>
              <a:rPr sz="2200" spc="-9" dirty="0" err="1" smtClean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 err="1" smtClean="0">
                <a:solidFill>
                  <a:schemeClr val="bg1"/>
                </a:solidFill>
                <a:latin typeface="Arial"/>
                <a:cs typeface="Arial"/>
              </a:rPr>
              <a:t>aan</a:t>
            </a:r>
            <a:r>
              <a:rPr sz="2200" spc="3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dan</a:t>
            </a:r>
          </a:p>
          <a:p>
            <a:pPr marL="12700" marR="35492">
              <a:lnSpc>
                <a:spcPts val="2529"/>
              </a:lnSpc>
              <a:spcBef>
                <a:spcPts val="110"/>
              </a:spcBef>
            </a:pP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cara pa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ng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us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erh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eti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 dan 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175" baseline="25989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2175" spc="226" baseline="2598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hi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n.</a:t>
            </a:r>
          </a:p>
          <a:p>
            <a:pPr marL="12700">
              <a:lnSpc>
                <a:spcPct val="100041"/>
              </a:lnSpc>
              <a:spcBef>
                <a:spcPts val="631"/>
              </a:spcBef>
            </a:pP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eruba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cara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nte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aksi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a,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seb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el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4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8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nte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aksi se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ara 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k/l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su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g,</a:t>
            </a:r>
            <a:r>
              <a:rPr sz="2200"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rke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se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ara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nte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net,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dsb)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nte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aksi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akuk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secara o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ne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dgn ha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6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uk di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 ko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puter.</a:t>
            </a:r>
          </a:p>
          <a:p>
            <a:pPr marL="12700" marR="925080">
              <a:lnSpc>
                <a:spcPct val="100041"/>
              </a:lnSpc>
              <a:spcBef>
                <a:spcPts val="544"/>
              </a:spcBef>
            </a:pPr>
            <a:r>
              <a:rPr sz="2200" spc="-4" dirty="0" smtClean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 smtClean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 smtClean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spc="24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per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 di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ng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ekn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ol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ogi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ha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ah</a:t>
            </a:r>
            <a:r>
              <a:rPr sz="2200" spc="7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spc="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gu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akan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utk men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j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ab</a:t>
            </a:r>
            <a:r>
              <a:rPr sz="2200" spc="7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antan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 dlm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akt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a.</a:t>
            </a:r>
          </a:p>
          <a:p>
            <a:pPr marL="12700" marR="203102">
              <a:lnSpc>
                <a:spcPct val="100041"/>
              </a:lnSpc>
              <a:spcBef>
                <a:spcPts val="522"/>
              </a:spcBef>
            </a:pP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di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kan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spc="7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asuk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pe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aksa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aan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nor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dan etika </a:t>
            </a:r>
            <a:r>
              <a:rPr sz="2200" dirty="0" err="1">
                <a:solidFill>
                  <a:schemeClr val="bg1"/>
                </a:solidFill>
                <a:latin typeface="Arial"/>
                <a:cs typeface="Arial"/>
              </a:rPr>
              <a:t>kema</a:t>
            </a:r>
            <a:r>
              <a:rPr sz="2200" spc="-4" dirty="0" err="1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 err="1">
                <a:solidFill>
                  <a:schemeClr val="bg1"/>
                </a:solidFill>
                <a:latin typeface="Arial"/>
                <a:cs typeface="Arial"/>
              </a:rPr>
              <a:t>us</a:t>
            </a:r>
            <a:r>
              <a:rPr sz="2200" spc="-14" dirty="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 err="1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9" dirty="0" err="1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39" dirty="0" err="1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8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 err="1" smtClean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 err="1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200" dirty="0" err="1" smtClean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 err="1" smtClean="0">
                <a:solidFill>
                  <a:schemeClr val="bg1"/>
                </a:solidFill>
                <a:latin typeface="Arial"/>
                <a:cs typeface="Arial"/>
              </a:rPr>
              <a:t>ap</a:t>
            </a:r>
            <a:r>
              <a:rPr sz="2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rus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rada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pd p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ri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eratas, ser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dak ha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6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akuk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pemu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j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erhad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ekn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ol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ogi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ng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i be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1341" y="1419796"/>
            <a:ext cx="225897" cy="248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1" y="2492057"/>
            <a:ext cx="225897" cy="248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41" y="3902266"/>
            <a:ext cx="225897" cy="248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31341" y="4974527"/>
            <a:ext cx="225897" cy="248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4378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8003" y="227469"/>
            <a:ext cx="8494417" cy="6249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30">
              <a:lnSpc>
                <a:spcPts val="2965"/>
              </a:lnSpc>
              <a:spcBef>
                <a:spcPts val="148"/>
              </a:spcBef>
            </a:pPr>
            <a:r>
              <a:rPr sz="2800" spc="-9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4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bagai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9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cam</a:t>
            </a:r>
            <a:r>
              <a:rPr sz="2800" spc="-9" dirty="0">
                <a:latin typeface="Arial"/>
                <a:cs typeface="Arial"/>
              </a:rPr>
              <a:t> E</a:t>
            </a:r>
            <a:r>
              <a:rPr sz="2800" dirty="0">
                <a:latin typeface="Arial"/>
                <a:cs typeface="Arial"/>
              </a:rPr>
              <a:t>tika</a:t>
            </a:r>
          </a:p>
          <a:p>
            <a:pPr marL="12700" marR="26730">
              <a:lnSpc>
                <a:spcPct val="95825"/>
              </a:lnSpc>
            </a:pPr>
            <a:r>
              <a:rPr sz="2800" spc="-59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ang</a:t>
            </a:r>
            <a:r>
              <a:rPr sz="2800" spc="6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Berke</a:t>
            </a:r>
            <a:r>
              <a:rPr sz="2800" spc="14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ba</a:t>
            </a:r>
            <a:r>
              <a:rPr sz="2800" spc="4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 </a:t>
            </a:r>
            <a:r>
              <a:rPr sz="2800" spc="9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54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akat</a:t>
            </a:r>
          </a:p>
          <a:p>
            <a:pPr marL="46037" marR="26730">
              <a:lnSpc>
                <a:spcPct val="95825"/>
              </a:lnSpc>
              <a:spcBef>
                <a:spcPts val="2237"/>
              </a:spcBef>
            </a:pPr>
            <a:r>
              <a:rPr sz="190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1900" spc="409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r>
              <a:rPr sz="2400" spc="4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ka d</a:t>
            </a:r>
            <a:r>
              <a:rPr sz="2400" spc="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9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9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9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kan</a:t>
            </a:r>
            <a:r>
              <a:rPr sz="2400" spc="-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9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b="1" spc="4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oral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9" dirty="0">
                <a:latin typeface="Arial"/>
                <a:cs typeface="Arial"/>
              </a:rPr>
              <a:t>o</a:t>
            </a:r>
            <a:r>
              <a:rPr sz="2400" spc="4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ntn</a:t>
            </a:r>
            <a:r>
              <a:rPr sz="2400" spc="-54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9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ah</a:t>
            </a:r>
            <a:r>
              <a:rPr sz="2400" spc="1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14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lai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spc="4" dirty="0">
                <a:latin typeface="Arial"/>
                <a:cs typeface="Arial"/>
              </a:rPr>
              <a:t>dan</a:t>
            </a:r>
            <a:endParaRPr sz="2400" dirty="0">
              <a:latin typeface="Arial"/>
              <a:cs typeface="Arial"/>
            </a:endParaRPr>
          </a:p>
          <a:p>
            <a:pPr marL="338455" marR="26730">
              <a:lnSpc>
                <a:spcPts val="2600"/>
              </a:lnSpc>
              <a:spcBef>
                <a:spcPts val="130"/>
              </a:spcBef>
            </a:pP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9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9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spc="-59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9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rke</a:t>
            </a:r>
            <a:r>
              <a:rPr sz="2400" spc="4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9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-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9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spc="9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4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9" dirty="0">
                <a:latin typeface="Arial"/>
                <a:cs typeface="Arial"/>
              </a:rPr>
              <a:t>u</a:t>
            </a:r>
            <a:r>
              <a:rPr sz="2400" b="1" dirty="0">
                <a:latin typeface="Arial"/>
                <a:cs typeface="Arial"/>
              </a:rPr>
              <a:t>pan</a:t>
            </a:r>
            <a:r>
              <a:rPr sz="2400" b="1" spc="9" dirty="0">
                <a:latin typeface="Arial"/>
                <a:cs typeface="Arial"/>
              </a:rPr>
              <a:t> </a:t>
            </a:r>
            <a:r>
              <a:rPr sz="2400" b="1" spc="4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9" dirty="0">
                <a:latin typeface="Arial"/>
                <a:cs typeface="Arial"/>
              </a:rPr>
              <a:t>s</a:t>
            </a:r>
            <a:r>
              <a:rPr sz="2400" b="1" spc="-34" dirty="0">
                <a:latin typeface="Arial"/>
                <a:cs typeface="Arial"/>
              </a:rPr>
              <a:t>y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9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spc="9" dirty="0">
                <a:latin typeface="Arial"/>
                <a:cs typeface="Arial"/>
              </a:rPr>
              <a:t>at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338455" marR="804609" indent="-292417">
              <a:lnSpc>
                <a:spcPts val="2828"/>
              </a:lnSpc>
              <a:spcBef>
                <a:spcPts val="400"/>
              </a:spcBef>
            </a:pPr>
            <a:r>
              <a:rPr sz="190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r>
              <a:rPr sz="1900" spc="404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Jika d</a:t>
            </a:r>
            <a:r>
              <a:rPr sz="2400" spc="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9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4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4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ri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b="1" spc="-4" dirty="0">
                <a:latin typeface="Arial"/>
                <a:cs typeface="Arial"/>
              </a:rPr>
              <a:t>nil</a:t>
            </a:r>
            <a:r>
              <a:rPr sz="2400" b="1" dirty="0">
                <a:latin typeface="Arial"/>
                <a:cs typeface="Arial"/>
              </a:rPr>
              <a:t>ai</a:t>
            </a:r>
            <a:r>
              <a:rPr sz="2400" b="1" spc="9" dirty="0">
                <a:latin typeface="Arial"/>
                <a:cs typeface="Arial"/>
              </a:rPr>
              <a:t> </a:t>
            </a:r>
            <a:r>
              <a:rPr sz="2400" spc="4" dirty="0">
                <a:latin typeface="Arial"/>
                <a:cs typeface="Arial"/>
              </a:rPr>
              <a:t>da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9" dirty="0">
                <a:latin typeface="Arial"/>
                <a:cs typeface="Arial"/>
              </a:rPr>
              <a:t> </a:t>
            </a:r>
            <a:r>
              <a:rPr sz="2400" b="1" spc="-4" dirty="0">
                <a:latin typeface="Arial"/>
                <a:cs typeface="Arial"/>
              </a:rPr>
              <a:t>no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9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spc="-59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5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te</a:t>
            </a:r>
            <a:r>
              <a:rPr sz="2400" b="1" spc="4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spc="4" dirty="0">
                <a:latin typeface="Arial"/>
                <a:cs typeface="Arial"/>
              </a:rPr>
              <a:t>a</a:t>
            </a:r>
            <a:r>
              <a:rPr sz="2400" b="1" spc="-4" dirty="0">
                <a:latin typeface="Arial"/>
                <a:cs typeface="Arial"/>
              </a:rPr>
              <a:t>ndun</a:t>
            </a:r>
            <a:r>
              <a:rPr sz="2400" b="1" dirty="0">
                <a:latin typeface="Arial"/>
                <a:cs typeface="Arial"/>
              </a:rPr>
              <a:t>g </a:t>
            </a:r>
            <a:endParaRPr sz="2400" dirty="0">
              <a:latin typeface="Arial"/>
              <a:cs typeface="Arial"/>
            </a:endParaRPr>
          </a:p>
          <a:p>
            <a:pPr marL="338455" marR="804609">
              <a:lnSpc>
                <a:spcPts val="2828"/>
              </a:lnSpc>
            </a:pP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14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da</a:t>
            </a:r>
            <a:r>
              <a:rPr sz="2400" b="1" spc="-4" dirty="0">
                <a:latin typeface="Arial"/>
                <a:cs typeface="Arial"/>
              </a:rPr>
              <a:t>l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9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39" dirty="0">
                <a:latin typeface="Arial"/>
                <a:cs typeface="Arial"/>
              </a:rPr>
              <a:t>y</a:t>
            </a:r>
            <a:r>
              <a:rPr sz="2400" b="1" spc="9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2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etika</a:t>
            </a:r>
            <a:r>
              <a:rPr sz="2400" b="1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9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14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spc="9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-14" dirty="0">
                <a:latin typeface="Arial"/>
                <a:cs typeface="Arial"/>
              </a:rPr>
              <a:t>o</a:t>
            </a:r>
            <a:r>
              <a:rPr sz="2400" b="1" spc="4" dirty="0">
                <a:latin typeface="Arial"/>
                <a:cs typeface="Arial"/>
              </a:rPr>
              <a:t>m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-9" dirty="0">
                <a:latin typeface="Arial"/>
                <a:cs typeface="Arial"/>
              </a:rPr>
              <a:t>o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spc="9" dirty="0">
                <a:latin typeface="Arial"/>
                <a:cs typeface="Arial"/>
              </a:rPr>
              <a:t>k</a:t>
            </a:r>
            <a:r>
              <a:rPr sz="2400" b="1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ke d</a:t>
            </a:r>
            <a:r>
              <a:rPr sz="2400" spc="4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am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spc="-9" dirty="0">
                <a:latin typeface="Arial"/>
                <a:cs typeface="Arial"/>
              </a:rPr>
              <a:t>u</a:t>
            </a:r>
            <a:r>
              <a:rPr sz="2400" b="1" dirty="0">
                <a:latin typeface="Arial"/>
                <a:cs typeface="Arial"/>
              </a:rPr>
              <a:t>a </a:t>
            </a:r>
            <a:endParaRPr sz="2400" dirty="0">
              <a:latin typeface="Arial"/>
              <a:cs typeface="Arial"/>
            </a:endParaRPr>
          </a:p>
          <a:p>
            <a:pPr marL="338455" marR="804609">
              <a:lnSpc>
                <a:spcPts val="2828"/>
              </a:lnSpc>
            </a:pPr>
            <a:r>
              <a:rPr sz="2400" b="1" spc="-4" dirty="0">
                <a:latin typeface="Arial"/>
                <a:cs typeface="Arial"/>
              </a:rPr>
              <a:t>j</a:t>
            </a:r>
            <a:r>
              <a:rPr sz="2400" b="1" dirty="0">
                <a:latin typeface="Arial"/>
                <a:cs typeface="Arial"/>
              </a:rPr>
              <a:t>en</a:t>
            </a:r>
            <a:r>
              <a:rPr sz="2400" b="1" spc="-9" dirty="0">
                <a:latin typeface="Arial"/>
                <a:cs typeface="Arial"/>
              </a:rPr>
              <a:t>i</a:t>
            </a:r>
            <a:r>
              <a:rPr sz="2400" b="1" spc="4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spc="-59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9" dirty="0">
                <a:latin typeface="Arial"/>
                <a:cs typeface="Arial"/>
              </a:rPr>
              <a:t>i</a:t>
            </a:r>
            <a:r>
              <a:rPr sz="2400" spc="-4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</a:t>
            </a:r>
          </a:p>
          <a:p>
            <a:pPr marL="450215" marR="26730">
              <a:lnSpc>
                <a:spcPct val="95825"/>
              </a:lnSpc>
              <a:spcBef>
                <a:spcPts val="203"/>
              </a:spcBef>
            </a:pPr>
            <a:r>
              <a:rPr b="1" dirty="0">
                <a:solidFill>
                  <a:srgbClr val="6600CC"/>
                </a:solidFill>
                <a:latin typeface="Arial"/>
                <a:cs typeface="Arial"/>
              </a:rPr>
              <a:t>1.</a:t>
            </a:r>
            <a:r>
              <a:rPr b="1" spc="278" dirty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Eti</a:t>
            </a:r>
            <a:r>
              <a:rPr sz="2000" b="1" spc="9" dirty="0">
                <a:latin typeface="Arial"/>
                <a:cs typeface="Arial"/>
              </a:rPr>
              <a:t>k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9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9" dirty="0">
                <a:latin typeface="Arial"/>
                <a:cs typeface="Arial"/>
              </a:rPr>
              <a:t>s</a:t>
            </a:r>
            <a:r>
              <a:rPr sz="2000" b="1" spc="4" dirty="0">
                <a:latin typeface="Arial"/>
                <a:cs typeface="Arial"/>
              </a:rPr>
              <a:t>k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4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p</a:t>
            </a:r>
            <a:r>
              <a:rPr sz="2000" b="1" spc="-9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if</a:t>
            </a:r>
            <a:endParaRPr sz="2000" dirty="0">
              <a:latin typeface="Arial"/>
              <a:cs typeface="Arial"/>
            </a:endParaRPr>
          </a:p>
          <a:p>
            <a:pPr marL="1141158" marR="188771" indent="-287083">
              <a:lnSpc>
                <a:spcPts val="2069"/>
              </a:lnSpc>
              <a:spcBef>
                <a:spcPts val="405"/>
              </a:spcBef>
              <a:tabLst>
                <a:tab pos="1130300" algn="l"/>
              </a:tabLst>
            </a:pPr>
            <a:r>
              <a:rPr sz="1150" dirty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150" spc="-1141" dirty="0">
                <a:solidFill>
                  <a:srgbClr val="009900"/>
                </a:solidFill>
                <a:latin typeface="Wingdings"/>
                <a:cs typeface="Wingdings"/>
              </a:rPr>
              <a:t></a:t>
            </a:r>
            <a:r>
              <a:rPr sz="1150" dirty="0">
                <a:solidFill>
                  <a:srgbClr val="0099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latin typeface="Arial"/>
                <a:cs typeface="Arial"/>
              </a:rPr>
              <a:t>Eti</a:t>
            </a:r>
            <a:r>
              <a:rPr spc="19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a</a:t>
            </a:r>
            <a:r>
              <a:rPr spc="-19" dirty="0">
                <a:latin typeface="Arial"/>
                <a:cs typeface="Arial"/>
              </a:rPr>
              <a:t> </a:t>
            </a:r>
            <a:r>
              <a:rPr spc="-39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g</a:t>
            </a:r>
            <a:r>
              <a:rPr spc="3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berbicara </a:t>
            </a:r>
            <a:r>
              <a:rPr spc="1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engenai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19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a</a:t>
            </a:r>
            <a:r>
              <a:rPr spc="19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ta,</a:t>
            </a:r>
            <a:r>
              <a:rPr spc="-39" dirty="0">
                <a:latin typeface="Arial"/>
                <a:cs typeface="Arial"/>
              </a:rPr>
              <a:t> y</a:t>
            </a:r>
            <a:r>
              <a:rPr dirty="0">
                <a:latin typeface="Arial"/>
                <a:cs typeface="Arial"/>
              </a:rPr>
              <a:t>aitu</a:t>
            </a:r>
            <a:r>
              <a:rPr spc="3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ttg nilai dan pola perila</a:t>
            </a:r>
            <a:r>
              <a:rPr spc="14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u </a:t>
            </a:r>
          </a:p>
          <a:p>
            <a:pPr marL="1141158" marR="188771">
              <a:lnSpc>
                <a:spcPts val="2069"/>
              </a:lnSpc>
              <a:tabLst>
                <a:tab pos="1130300" algn="l"/>
              </a:tabLst>
            </a:pPr>
            <a:r>
              <a:rPr spc="1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an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sia</a:t>
            </a:r>
            <a:r>
              <a:rPr spc="-2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ter</a:t>
            </a:r>
            <a:r>
              <a:rPr spc="14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ait</a:t>
            </a:r>
            <a:r>
              <a:rPr spc="-2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dgn sit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asi </a:t>
            </a:r>
            <a:r>
              <a:rPr spc="-4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an reali</a:t>
            </a: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as </a:t>
            </a:r>
            <a:r>
              <a:rPr spc="-44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g</a:t>
            </a:r>
            <a:r>
              <a:rPr spc="34" dirty="0">
                <a:latin typeface="Arial"/>
                <a:cs typeface="Arial"/>
              </a:rPr>
              <a:t> </a:t>
            </a:r>
            <a:r>
              <a:rPr spc="1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r>
              <a:rPr spc="1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bu</a:t>
            </a:r>
            <a:r>
              <a:rPr spc="-4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a</a:t>
            </a:r>
            <a:r>
              <a:rPr spc="-44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lm </a:t>
            </a:r>
            <a:r>
              <a:rPr spc="14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ehi</a:t>
            </a:r>
            <a:r>
              <a:rPr spc="-4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up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 </a:t>
            </a:r>
          </a:p>
          <a:p>
            <a:pPr marL="1141158" marR="188771">
              <a:lnSpc>
                <a:spcPts val="2069"/>
              </a:lnSpc>
              <a:tabLst>
                <a:tab pos="1130300" algn="l"/>
              </a:tabLst>
            </a:pPr>
            <a:r>
              <a:rPr spc="19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as</a:t>
            </a:r>
            <a:r>
              <a:rPr spc="-39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a</a:t>
            </a:r>
            <a:r>
              <a:rPr spc="19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arat.</a:t>
            </a:r>
          </a:p>
          <a:p>
            <a:pPr marL="821659" marR="646637" algn="ctr">
              <a:lnSpc>
                <a:spcPct val="95825"/>
              </a:lnSpc>
              <a:spcBef>
                <a:spcPts val="192"/>
              </a:spcBef>
            </a:pPr>
            <a:r>
              <a:rPr sz="1150" dirty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150" dirty="0">
                <a:solidFill>
                  <a:srgbClr val="009900"/>
                </a:solidFill>
                <a:latin typeface="Times New Roman"/>
                <a:cs typeface="Times New Roman"/>
              </a:rPr>
              <a:t>   </a:t>
            </a:r>
            <a:r>
              <a:rPr sz="1150" spc="251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Jadi, eti</a:t>
            </a:r>
            <a:r>
              <a:rPr spc="14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a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ini berusaha </a:t>
            </a:r>
            <a:r>
              <a:rPr spc="1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en</a:t>
            </a:r>
            <a:r>
              <a:rPr spc="-39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oroti</a:t>
            </a:r>
            <a:r>
              <a:rPr spc="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scr rasional dan </a:t>
            </a:r>
            <a:r>
              <a:rPr spc="14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ritis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ttg apa </a:t>
            </a:r>
            <a:r>
              <a:rPr spc="-44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g</a:t>
            </a:r>
          </a:p>
          <a:p>
            <a:pPr marL="1111289" marR="822132" algn="ctr">
              <a:lnSpc>
                <a:spcPts val="1960"/>
              </a:lnSpc>
              <a:spcBef>
                <a:spcPts val="98"/>
              </a:spcBef>
            </a:pPr>
            <a:r>
              <a:rPr dirty="0">
                <a:latin typeface="Arial"/>
                <a:cs typeface="Arial"/>
              </a:rPr>
              <a:t>dih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rap</a:t>
            </a:r>
            <a:r>
              <a:rPr spc="14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an</a:t>
            </a:r>
            <a:r>
              <a:rPr spc="-24" dirty="0">
                <a:latin typeface="Arial"/>
                <a:cs typeface="Arial"/>
              </a:rPr>
              <a:t> </a:t>
            </a:r>
            <a:r>
              <a:rPr spc="1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an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sia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dlm hid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p i</a:t>
            </a:r>
            <a:r>
              <a:rPr spc="-4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i </a:t>
            </a:r>
            <a:r>
              <a:rPr spc="1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en</a:t>
            </a:r>
            <a:r>
              <a:rPr spc="-4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en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i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ses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atu </a:t>
            </a:r>
            <a:r>
              <a:rPr spc="-39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g</a:t>
            </a:r>
            <a:r>
              <a:rPr spc="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ber</a:t>
            </a:r>
            <a:r>
              <a:rPr spc="-4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ilai.</a:t>
            </a:r>
          </a:p>
          <a:p>
            <a:pPr marL="450215" marR="26730">
              <a:lnSpc>
                <a:spcPct val="95825"/>
              </a:lnSpc>
              <a:spcBef>
                <a:spcPts val="222"/>
              </a:spcBef>
            </a:pPr>
            <a:r>
              <a:rPr b="1" dirty="0">
                <a:solidFill>
                  <a:srgbClr val="6600CC"/>
                </a:solidFill>
                <a:latin typeface="Arial"/>
                <a:cs typeface="Arial"/>
              </a:rPr>
              <a:t>2.</a:t>
            </a:r>
            <a:r>
              <a:rPr b="1" spc="278" dirty="0">
                <a:solidFill>
                  <a:srgbClr val="6600CC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Eti</a:t>
            </a:r>
            <a:r>
              <a:rPr sz="2000" b="1" spc="9" dirty="0">
                <a:latin typeface="Arial"/>
                <a:cs typeface="Arial"/>
              </a:rPr>
              <a:t>k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9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norm</a:t>
            </a:r>
            <a:r>
              <a:rPr sz="2000" b="1" spc="9" dirty="0">
                <a:latin typeface="Arial"/>
                <a:cs typeface="Arial"/>
              </a:rPr>
              <a:t>a</a:t>
            </a:r>
            <a:r>
              <a:rPr sz="2000" b="1" spc="-4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4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1141158" indent="-287083">
              <a:lnSpc>
                <a:spcPts val="1960"/>
              </a:lnSpc>
              <a:spcBef>
                <a:spcPts val="523"/>
              </a:spcBef>
              <a:tabLst>
                <a:tab pos="1130300" algn="l"/>
              </a:tabLst>
            </a:pPr>
            <a:r>
              <a:rPr sz="1150" dirty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150" spc="-1141" dirty="0">
                <a:solidFill>
                  <a:srgbClr val="009900"/>
                </a:solidFill>
                <a:latin typeface="Wingdings"/>
                <a:cs typeface="Wingdings"/>
              </a:rPr>
              <a:t></a:t>
            </a:r>
            <a:r>
              <a:rPr sz="1150" dirty="0">
                <a:solidFill>
                  <a:srgbClr val="0099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latin typeface="Arial"/>
                <a:cs typeface="Arial"/>
              </a:rPr>
              <a:t>Eti</a:t>
            </a:r>
            <a:r>
              <a:rPr spc="19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a</a:t>
            </a:r>
            <a:r>
              <a:rPr spc="-19" dirty="0">
                <a:latin typeface="Arial"/>
                <a:cs typeface="Arial"/>
              </a:rPr>
              <a:t> </a:t>
            </a:r>
            <a:r>
              <a:rPr spc="-39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g</a:t>
            </a:r>
            <a:r>
              <a:rPr spc="39" dirty="0">
                <a:latin typeface="Arial"/>
                <a:cs typeface="Arial"/>
              </a:rPr>
              <a:t> </a:t>
            </a:r>
            <a:r>
              <a:rPr spc="19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r>
              <a:rPr spc="19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beri</a:t>
            </a:r>
            <a:r>
              <a:rPr spc="19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an</a:t>
            </a:r>
            <a:r>
              <a:rPr spc="-5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penilaian serta hi</a:t>
            </a:r>
            <a:r>
              <a:rPr spc="19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bauan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19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epada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19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anusia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tentang bagai</a:t>
            </a:r>
            <a:r>
              <a:rPr spc="1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ana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harus bertind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k sesuai nor</a:t>
            </a:r>
            <a:r>
              <a:rPr spc="1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</a:t>
            </a:r>
            <a:r>
              <a:rPr spc="-19" dirty="0">
                <a:latin typeface="Arial"/>
                <a:cs typeface="Arial"/>
              </a:rPr>
              <a:t> </a:t>
            </a:r>
            <a:r>
              <a:rPr spc="-39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g</a:t>
            </a:r>
            <a:r>
              <a:rPr spc="3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berla</a:t>
            </a:r>
            <a:r>
              <a:rPr spc="14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u.</a:t>
            </a:r>
          </a:p>
          <a:p>
            <a:pPr marL="1141158" marR="445084" indent="-287083">
              <a:lnSpc>
                <a:spcPts val="1960"/>
              </a:lnSpc>
              <a:spcBef>
                <a:spcPts val="400"/>
              </a:spcBef>
              <a:tabLst>
                <a:tab pos="1130300" algn="l"/>
              </a:tabLst>
            </a:pPr>
            <a:r>
              <a:rPr sz="1150" dirty="0">
                <a:solidFill>
                  <a:srgbClr val="009900"/>
                </a:solidFill>
                <a:latin typeface="Wingdings"/>
                <a:cs typeface="Wingdings"/>
              </a:rPr>
              <a:t></a:t>
            </a:r>
            <a:r>
              <a:rPr sz="1150" spc="-1141" dirty="0">
                <a:solidFill>
                  <a:srgbClr val="009900"/>
                </a:solidFill>
                <a:latin typeface="Wingdings"/>
                <a:cs typeface="Wingdings"/>
              </a:rPr>
              <a:t></a:t>
            </a:r>
            <a:r>
              <a:rPr sz="1150" dirty="0">
                <a:solidFill>
                  <a:srgbClr val="0099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latin typeface="Arial"/>
                <a:cs typeface="Arial"/>
              </a:rPr>
              <a:t>Jadi, eti</a:t>
            </a:r>
            <a:r>
              <a:rPr spc="14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a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ini berbicara </a:t>
            </a:r>
            <a:r>
              <a:rPr spc="1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engenai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nor</a:t>
            </a:r>
            <a:r>
              <a:rPr spc="19" dirty="0">
                <a:latin typeface="Arial"/>
                <a:cs typeface="Arial"/>
              </a:rPr>
              <a:t>m</a:t>
            </a:r>
            <a:r>
              <a:rPr spc="14" dirty="0">
                <a:latin typeface="Arial"/>
                <a:cs typeface="Arial"/>
              </a:rPr>
              <a:t>a</a:t>
            </a:r>
            <a:r>
              <a:rPr baseline="26572" dirty="0">
                <a:latin typeface="Arial"/>
                <a:cs typeface="Arial"/>
              </a:rPr>
              <a:t>2</a:t>
            </a:r>
            <a:r>
              <a:rPr spc="139" baseline="26572" dirty="0">
                <a:latin typeface="Arial"/>
                <a:cs typeface="Arial"/>
              </a:rPr>
              <a:t> </a:t>
            </a:r>
            <a:r>
              <a:rPr spc="-39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g</a:t>
            </a:r>
            <a:r>
              <a:rPr spc="39" dirty="0">
                <a:latin typeface="Arial"/>
                <a:cs typeface="Arial"/>
              </a:rPr>
              <a:t> </a:t>
            </a:r>
            <a:r>
              <a:rPr spc="19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enuntun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ting</a:t>
            </a:r>
            <a:r>
              <a:rPr spc="14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ah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</a:t>
            </a:r>
            <a:r>
              <a:rPr spc="19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u </a:t>
            </a:r>
            <a:r>
              <a:rPr spc="19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anusia</a:t>
            </a:r>
            <a:r>
              <a:rPr spc="-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dlm </a:t>
            </a:r>
            <a:r>
              <a:rPr spc="19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ehidupan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sehar</a:t>
            </a:r>
            <a:r>
              <a:rPr spc="9" dirty="0">
                <a:latin typeface="Arial"/>
                <a:cs typeface="Arial"/>
              </a:rPr>
              <a:t>i</a:t>
            </a:r>
            <a:r>
              <a:rPr spc="-4" baseline="26572" dirty="0">
                <a:latin typeface="Arial"/>
                <a:cs typeface="Arial"/>
              </a:rPr>
              <a:t>2</a:t>
            </a:r>
            <a:r>
              <a:rPr dirty="0">
                <a:latin typeface="Arial"/>
                <a:cs typeface="Arial"/>
              </a:rPr>
              <a:t>n</a:t>
            </a:r>
            <a:r>
              <a:rPr spc="-39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49989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798002" y="227468"/>
            <a:ext cx="8165708" cy="2516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82">
              <a:lnSpc>
                <a:spcPts val="2965"/>
              </a:lnSpc>
              <a:spcBef>
                <a:spcPts val="148"/>
              </a:spcBef>
            </a:pP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bagai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cam</a:t>
            </a:r>
            <a:r>
              <a:rPr sz="2800" spc="-9" dirty="0">
                <a:solidFill>
                  <a:srgbClr val="FFFFFF"/>
                </a:solidFill>
                <a:latin typeface="Arial"/>
                <a:cs typeface="Arial"/>
              </a:rPr>
              <a:t> 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tika</a:t>
            </a:r>
            <a:endParaRPr sz="2800" dirty="0">
              <a:latin typeface="Arial"/>
              <a:cs typeface="Arial"/>
            </a:endParaRPr>
          </a:p>
          <a:p>
            <a:pPr marL="12700" marR="37682">
              <a:lnSpc>
                <a:spcPct val="95825"/>
              </a:lnSpc>
            </a:pPr>
            <a:r>
              <a:rPr sz="2800" spc="-59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ang</a:t>
            </a:r>
            <a:r>
              <a:rPr sz="280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Berke</a:t>
            </a:r>
            <a:r>
              <a:rPr sz="2800" spc="1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2800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2800" spc="9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800" spc="-5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aka</a:t>
            </a:r>
            <a:r>
              <a:rPr sz="2800" spc="3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800" dirty="0">
              <a:latin typeface="Arial"/>
              <a:cs typeface="Arial"/>
            </a:endParaRPr>
          </a:p>
          <a:p>
            <a:pPr marL="46037" marR="24170">
              <a:lnSpc>
                <a:spcPct val="95825"/>
              </a:lnSpc>
              <a:spcBef>
                <a:spcPts val="2237"/>
              </a:spcBef>
            </a:pPr>
            <a:r>
              <a:rPr sz="1900" dirty="0">
                <a:solidFill>
                  <a:schemeClr val="bg1"/>
                </a:solidFill>
                <a:latin typeface="Wingdings"/>
                <a:cs typeface="Wingdings"/>
              </a:rPr>
              <a:t></a:t>
            </a:r>
            <a:r>
              <a:rPr sz="1900" spc="40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Ada</a:t>
            </a:r>
            <a:r>
              <a:rPr sz="24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2400" spc="-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spc="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cam</a:t>
            </a:r>
            <a:r>
              <a:rPr sz="24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nor</a:t>
            </a:r>
            <a:r>
              <a:rPr sz="24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2400" spc="-59" dirty="0" err="1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400" dirty="0" err="1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400" spc="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 err="1" smtClean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00" spc="9" dirty="0" err="1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400" dirty="0" err="1" smtClean="0">
                <a:solidFill>
                  <a:schemeClr val="bg1"/>
                </a:solidFill>
                <a:latin typeface="Arial"/>
                <a:cs typeface="Arial"/>
              </a:rPr>
              <a:t>rke</a:t>
            </a:r>
            <a:r>
              <a:rPr sz="2400" spc="4" dirty="0" err="1" smtClean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400" dirty="0" err="1" smtClean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400" spc="9" dirty="0" err="1" smtClean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400" dirty="0" err="1" smtClean="0">
                <a:solidFill>
                  <a:schemeClr val="bg1"/>
                </a:solidFill>
                <a:latin typeface="Arial"/>
                <a:cs typeface="Arial"/>
              </a:rPr>
              <a:t>ng</a:t>
            </a:r>
            <a:r>
              <a:rPr lang="en-US" sz="2400" spc="-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90575" indent="-342900">
              <a:lnSpc>
                <a:spcPts val="2480"/>
              </a:lnSpc>
              <a:spcBef>
                <a:spcPts val="691"/>
              </a:spcBef>
            </a:pPr>
            <a:r>
              <a:rPr sz="2150" b="1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150" b="1" spc="3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chemeClr val="bg1"/>
                </a:solidFill>
                <a:latin typeface="Arial"/>
                <a:cs typeface="Arial"/>
              </a:rPr>
              <a:t>Norma Umum</a:t>
            </a:r>
            <a:r>
              <a:rPr sz="2300" b="1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sz="2300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3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300" spc="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lik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3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si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fat</a:t>
            </a:r>
            <a:r>
              <a:rPr sz="2300" spc="-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un</a:t>
            </a:r>
            <a:r>
              <a:rPr sz="2300" spc="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300" spc="-9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ersa</a:t>
            </a:r>
            <a:r>
              <a:rPr sz="2300" spc="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2300"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spc="9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erdiri</a:t>
            </a:r>
            <a:r>
              <a:rPr sz="2300" spc="-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atas</a:t>
            </a:r>
            <a:r>
              <a:rPr sz="23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3 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300" spc="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po</a:t>
            </a:r>
            <a:r>
              <a:rPr sz="2300" spc="9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846454" marR="21185">
              <a:lnSpc>
                <a:spcPct val="95825"/>
              </a:lnSpc>
              <a:spcBef>
                <a:spcPts val="255"/>
              </a:spcBef>
            </a:pPr>
            <a:r>
              <a:rPr sz="2050" spc="-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20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2050" spc="41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 So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antun :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2200" spc="-4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kut</a:t>
            </a:r>
            <a:r>
              <a:rPr sz="2200" spc="5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ata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 err="1">
                <a:solidFill>
                  <a:schemeClr val="bg1"/>
                </a:solidFill>
                <a:latin typeface="Arial"/>
                <a:cs typeface="Arial"/>
              </a:rPr>
              <a:t>cara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 err="1" smtClean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lang="en-US" sz="2200" dirty="0" err="1" smtClean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sz="2200" spc="-14" dirty="0" err="1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dirty="0" err="1" smtClean="0">
                <a:solidFill>
                  <a:schemeClr val="bg1"/>
                </a:solidFill>
                <a:latin typeface="Arial"/>
                <a:cs typeface="Arial"/>
              </a:rPr>
              <a:t>up</a:t>
            </a:r>
            <a:r>
              <a:rPr sz="2200" spc="19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74594" y="2741331"/>
            <a:ext cx="4199344" cy="604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rga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ar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2,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spt: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</a:p>
          <a:p>
            <a:pPr marL="12700" marR="41957">
              <a:lnSpc>
                <a:spcPts val="2360"/>
              </a:lnSpc>
            </a:pP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ber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u,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dsb.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65180" y="2741331"/>
            <a:ext cx="2072932" cy="30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so</a:t>
            </a:r>
            <a:r>
              <a:rPr sz="2200" spc="-9" dirty="0">
                <a:latin typeface="Arial"/>
                <a:cs typeface="Arial"/>
              </a:rPr>
              <a:t>p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9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ata ca</a:t>
            </a:r>
            <a:r>
              <a:rPr sz="2200" spc="4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758" y="3412149"/>
            <a:ext cx="7093115" cy="1275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050" spc="-4" dirty="0">
                <a:solidFill>
                  <a:srgbClr val="009900"/>
                </a:solidFill>
                <a:latin typeface="Arial"/>
                <a:cs typeface="Arial"/>
              </a:rPr>
              <a:t>2</a:t>
            </a:r>
            <a:r>
              <a:rPr sz="20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2050" spc="41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 Huk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ili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ki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keb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akuk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eb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eg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</a:p>
          <a:p>
            <a:pPr marL="355536" marR="41909">
              <a:lnSpc>
                <a:spcPts val="2360"/>
              </a:lnSpc>
            </a:pP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atur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eh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kum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j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ami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kuman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gi</a:t>
            </a:r>
          </a:p>
          <a:p>
            <a:pPr marL="355536" marR="41909">
              <a:lnSpc>
                <a:spcPts val="2380"/>
              </a:lnSpc>
              <a:spcBef>
                <a:spcPts val="1"/>
              </a:spcBef>
            </a:pP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pe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garn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a.</a:t>
            </a:r>
          </a:p>
          <a:p>
            <a:pPr marL="12700" marR="41909">
              <a:lnSpc>
                <a:spcPct val="95825"/>
              </a:lnSpc>
              <a:spcBef>
                <a:spcPts val="250"/>
              </a:spcBef>
            </a:pPr>
            <a:r>
              <a:rPr sz="2050" spc="-4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20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2050" spc="41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 smtClean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200" dirty="0" smtClean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2200" spc="4" dirty="0" smtClean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 smtClean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oral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: ser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ng d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kan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sbg </a:t>
            </a:r>
            <a:r>
              <a:rPr sz="2200" spc="4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o</a:t>
            </a:r>
            <a:r>
              <a:rPr sz="2200" spc="-14" dirty="0">
                <a:latin typeface="Arial"/>
                <a:cs typeface="Arial"/>
              </a:rPr>
              <a:t>l</a:t>
            </a:r>
            <a:r>
              <a:rPr sz="2200" dirty="0">
                <a:latin typeface="Arial"/>
                <a:cs typeface="Arial"/>
              </a:rPr>
              <a:t>ok uk</a:t>
            </a:r>
            <a:r>
              <a:rPr sz="2200" spc="-9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32978" y="4685323"/>
            <a:ext cx="7229817" cy="1308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4316">
              <a:lnSpc>
                <a:spcPts val="2350"/>
              </a:lnSpc>
              <a:spcBef>
                <a:spcPts val="117"/>
              </a:spcBef>
            </a:pP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2200" spc="-4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arakat</a:t>
            </a:r>
            <a:r>
              <a:rPr sz="2200" spc="5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utk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ntukan ba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200" spc="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burukn</a:t>
            </a:r>
            <a:r>
              <a:rPr sz="2200" spc="-4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6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seorang</a:t>
            </a:r>
          </a:p>
          <a:p>
            <a:pPr marL="754316" marR="41909">
              <a:lnSpc>
                <a:spcPts val="2380"/>
              </a:lnSpc>
              <a:spcBef>
                <a:spcPts val="1"/>
              </a:spcBef>
            </a:pP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a.</a:t>
            </a:r>
          </a:p>
          <a:p>
            <a:pPr marL="12700" marR="41909">
              <a:lnSpc>
                <a:spcPct val="95825"/>
              </a:lnSpc>
              <a:spcBef>
                <a:spcPts val="276"/>
              </a:spcBef>
            </a:pPr>
            <a:r>
              <a:rPr sz="2150" b="1" dirty="0">
                <a:solidFill>
                  <a:schemeClr val="bg1"/>
                </a:solidFill>
                <a:latin typeface="Arial"/>
                <a:cs typeface="Arial"/>
              </a:rPr>
              <a:t>2.</a:t>
            </a:r>
            <a:r>
              <a:rPr sz="2150" b="1" spc="3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chemeClr val="bg1"/>
                </a:solidFill>
                <a:latin typeface="Arial"/>
                <a:cs typeface="Arial"/>
              </a:rPr>
              <a:t>Norma Kh</a:t>
            </a:r>
            <a:r>
              <a:rPr sz="2300" b="1" spc="-14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300" b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300" b="1" spc="-4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300" b="1" dirty="0">
                <a:solidFill>
                  <a:schemeClr val="bg1"/>
                </a:solidFill>
                <a:latin typeface="Arial"/>
                <a:cs typeface="Arial"/>
              </a:rPr>
              <a:t>s 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: atu</a:t>
            </a:r>
            <a:r>
              <a:rPr sz="2300" spc="-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300" spc="-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300" spc="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2300" spc="-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300"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300" spc="-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dang</a:t>
            </a:r>
          </a:p>
          <a:p>
            <a:pPr marL="355600" marR="41909">
              <a:lnSpc>
                <a:spcPts val="2480"/>
              </a:lnSpc>
              <a:spcBef>
                <a:spcPts val="124"/>
              </a:spcBef>
            </a:pP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eg</a:t>
            </a:r>
            <a:r>
              <a:rPr sz="2300" spc="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atan/</a:t>
            </a:r>
            <a:r>
              <a:rPr sz="2300" spc="9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eh</a:t>
            </a:r>
            <a:r>
              <a:rPr sz="23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dup</a:t>
            </a:r>
            <a:r>
              <a:rPr sz="2300" spc="-1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300" spc="-5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dl</a:t>
            </a:r>
            <a:r>
              <a:rPr sz="2300" spc="-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li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ng</a:t>
            </a:r>
            <a:r>
              <a:rPr sz="2300" spc="9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up</a:t>
            </a:r>
            <a:r>
              <a:rPr sz="2300"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3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eb</a:t>
            </a:r>
            <a:r>
              <a:rPr sz="2300" spc="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300"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300" spc="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t,</a:t>
            </a:r>
            <a:r>
              <a:rPr sz="2300" spc="-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300" spc="4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schemeClr val="bg1"/>
                </a:solidFill>
                <a:latin typeface="Arial"/>
                <a:cs typeface="Arial"/>
              </a:rPr>
              <a:t>pt: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51390" y="4685323"/>
            <a:ext cx="517702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dirty="0">
                <a:latin typeface="Arial"/>
                <a:cs typeface="Arial"/>
              </a:rPr>
              <a:t>sbg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75878" y="5990812"/>
            <a:ext cx="7523569" cy="633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  <a:spcBef>
                <a:spcPts val="122"/>
              </a:spcBef>
            </a:pPr>
            <a:r>
              <a:rPr sz="2300" dirty="0">
                <a:latin typeface="Arial"/>
                <a:cs typeface="Arial"/>
              </a:rPr>
              <a:t>mengun</a:t>
            </a:r>
            <a:r>
              <a:rPr sz="2300" spc="9" dirty="0">
                <a:latin typeface="Arial"/>
                <a:cs typeface="Arial"/>
              </a:rPr>
              <a:t>j</a:t>
            </a:r>
            <a:r>
              <a:rPr sz="2300" dirty="0">
                <a:latin typeface="Arial"/>
                <a:cs typeface="Arial"/>
              </a:rPr>
              <a:t>ungi</a:t>
            </a:r>
            <a:r>
              <a:rPr sz="2300" spc="-4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pa</a:t>
            </a:r>
            <a:r>
              <a:rPr sz="2300" spc="4" dirty="0">
                <a:latin typeface="Arial"/>
                <a:cs typeface="Arial"/>
              </a:rPr>
              <a:t>si</a:t>
            </a:r>
            <a:r>
              <a:rPr sz="2300" dirty="0">
                <a:latin typeface="Arial"/>
                <a:cs typeface="Arial"/>
              </a:rPr>
              <a:t>en</a:t>
            </a:r>
            <a:r>
              <a:rPr sz="2300" spc="-3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di</a:t>
            </a:r>
            <a:r>
              <a:rPr sz="2300" spc="-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RS, aturan</a:t>
            </a:r>
            <a:r>
              <a:rPr sz="2300" spc="-1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be</a:t>
            </a:r>
            <a:r>
              <a:rPr sz="2300" spc="-4" dirty="0">
                <a:latin typeface="Arial"/>
                <a:cs typeface="Arial"/>
              </a:rPr>
              <a:t>r</a:t>
            </a:r>
            <a:r>
              <a:rPr sz="2300" dirty="0">
                <a:latin typeface="Arial"/>
                <a:cs typeface="Arial"/>
              </a:rPr>
              <a:t>ma</a:t>
            </a:r>
            <a:r>
              <a:rPr sz="2300" spc="9" dirty="0">
                <a:latin typeface="Arial"/>
                <a:cs typeface="Arial"/>
              </a:rPr>
              <a:t>i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3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</a:t>
            </a:r>
            <a:r>
              <a:rPr sz="2300" spc="4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m</a:t>
            </a:r>
            <a:r>
              <a:rPr sz="2300" spc="-1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</a:t>
            </a:r>
            <a:r>
              <a:rPr sz="2300" spc="4" dirty="0">
                <a:latin typeface="Arial"/>
                <a:cs typeface="Arial"/>
              </a:rPr>
              <a:t>l</a:t>
            </a:r>
            <a:r>
              <a:rPr sz="2300" dirty="0">
                <a:latin typeface="Arial"/>
                <a:cs typeface="Arial"/>
              </a:rPr>
              <a:t>ah</a:t>
            </a:r>
            <a:r>
              <a:rPr sz="2300" spc="-1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ga,</a:t>
            </a:r>
            <a:endParaRPr sz="2300">
              <a:latin typeface="Arial"/>
              <a:cs typeface="Arial"/>
            </a:endParaRPr>
          </a:p>
          <a:p>
            <a:pPr marL="12700" marR="43862">
              <a:lnSpc>
                <a:spcPts val="2485"/>
              </a:lnSpc>
              <a:spcBef>
                <a:spcPts val="1"/>
              </a:spcBef>
            </a:pPr>
            <a:r>
              <a:rPr sz="2300" dirty="0">
                <a:latin typeface="Arial"/>
                <a:cs typeface="Arial"/>
              </a:rPr>
              <a:t>d</a:t>
            </a:r>
            <a:r>
              <a:rPr sz="2300" spc="9" dirty="0">
                <a:latin typeface="Arial"/>
                <a:cs typeface="Arial"/>
              </a:rPr>
              <a:t>s</a:t>
            </a:r>
            <a:r>
              <a:rPr sz="2300" dirty="0">
                <a:latin typeface="Arial"/>
                <a:cs typeface="Arial"/>
              </a:rPr>
              <a:t>b.</a:t>
            </a:r>
            <a:endParaRPr sz="2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4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0200" y="180976"/>
            <a:ext cx="8839200" cy="6372225"/>
          </a:xfrm>
          <a:prstGeom prst="roundRect">
            <a:avLst/>
          </a:prstGeom>
          <a:solidFill>
            <a:srgbClr val="99CCFF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0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b="1" dirty="0">
                <a:solidFill>
                  <a:prstClr val="black"/>
                </a:solidFill>
              </a:rPr>
              <a:t>         Etika Umum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dirty="0">
                <a:solidFill>
                  <a:prstClr val="black"/>
                </a:solidFill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dirty="0">
                <a:solidFill>
                  <a:prstClr val="black"/>
                </a:solidFill>
              </a:rPr>
              <a:t>		          </a:t>
            </a:r>
            <a:r>
              <a:rPr lang="id-ID" sz="2000" b="1" dirty="0">
                <a:solidFill>
                  <a:prstClr val="black"/>
                </a:solidFill>
              </a:rPr>
              <a:t>Etika Individual</a:t>
            </a:r>
            <a:r>
              <a:rPr lang="id-ID" sz="2000" dirty="0">
                <a:solidFill>
                  <a:prstClr val="black"/>
                </a:solidFill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000" b="1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dirty="0">
                <a:solidFill>
                  <a:prstClr val="black"/>
                </a:solidFill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b="1" dirty="0">
                <a:solidFill>
                  <a:prstClr val="black"/>
                </a:solidFill>
              </a:rPr>
              <a:t>         Etika Khusus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dirty="0">
                <a:solidFill>
                  <a:prstClr val="black"/>
                </a:solidFill>
              </a:rPr>
              <a:t>			     	       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dirty="0">
                <a:solidFill>
                  <a:prstClr val="black"/>
                </a:solidFill>
              </a:rPr>
              <a:t>			 	       		   	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dirty="0">
                <a:solidFill>
                  <a:prstClr val="black"/>
                </a:solidFill>
              </a:rPr>
              <a:t> 		           </a:t>
            </a:r>
            <a:r>
              <a:rPr lang="id-ID" sz="2000" b="1" dirty="0">
                <a:solidFill>
                  <a:prstClr val="black"/>
                </a:solidFill>
              </a:rPr>
              <a:t>Etika Sosial</a:t>
            </a:r>
            <a:r>
              <a:rPr lang="id-ID" sz="2000" dirty="0">
                <a:solidFill>
                  <a:prstClr val="black"/>
                </a:solidFill>
              </a:rPr>
              <a:t>       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dirty="0">
                <a:solidFill>
                  <a:prstClr val="black"/>
                </a:solidFill>
              </a:rPr>
              <a:t>		 	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dirty="0">
                <a:solidFill>
                  <a:prstClr val="black"/>
                </a:solidFill>
              </a:rPr>
              <a:t>				 	   		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dirty="0">
                <a:solidFill>
                  <a:prstClr val="black"/>
                </a:solidFill>
              </a:rPr>
              <a:t>	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d-ID" sz="2000" dirty="0">
              <a:solidFill>
                <a:prstClr val="black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dirty="0">
                <a:solidFill>
                  <a:prstClr val="black"/>
                </a:solidFill>
              </a:rPr>
              <a:t>			 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d-ID" sz="2000" dirty="0">
                <a:solidFill>
                  <a:prstClr val="black"/>
                </a:solidFill>
              </a:rPr>
              <a:t>Diperjelas dengan uraian sebagai berikut :			 	</a:t>
            </a:r>
          </a:p>
        </p:txBody>
      </p:sp>
      <p:sp>
        <p:nvSpPr>
          <p:cNvPr id="5" name="Left Brace 4"/>
          <p:cNvSpPr/>
          <p:nvPr/>
        </p:nvSpPr>
        <p:spPr>
          <a:xfrm>
            <a:off x="2287588" y="1419226"/>
            <a:ext cx="304800" cy="1541463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 dirty="0">
              <a:solidFill>
                <a:prstClr val="black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5450" y="1952626"/>
            <a:ext cx="261938" cy="1933575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 dirty="0">
              <a:solidFill>
                <a:prstClr val="black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5970588" y="2971800"/>
            <a:ext cx="304800" cy="175260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 dirty="0">
              <a:solidFill>
                <a:prstClr val="black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8534400" y="2971800"/>
            <a:ext cx="304800" cy="1371600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id-ID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7696200" y="3657600"/>
            <a:ext cx="8382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TextBox 12"/>
          <p:cNvSpPr txBox="1">
            <a:spLocks noChangeArrowheads="1"/>
          </p:cNvSpPr>
          <p:nvPr/>
        </p:nvSpPr>
        <p:spPr bwMode="auto">
          <a:xfrm>
            <a:off x="6169025" y="2971800"/>
            <a:ext cx="2667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d-ID" sz="1800" b="1">
                <a:solidFill>
                  <a:prstClr val="black"/>
                </a:solidFill>
                <a:latin typeface="Arial" panose="020B0604020202020204" pitchFamily="34" charset="0"/>
              </a:rPr>
              <a:t>Etika Sesama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d-ID" sz="1800" b="1">
                <a:solidFill>
                  <a:prstClr val="black"/>
                </a:solidFill>
                <a:latin typeface="Arial" panose="020B0604020202020204" pitchFamily="34" charset="0"/>
              </a:rPr>
              <a:t>Etika Keluarga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d-ID" sz="1800" b="1">
                <a:solidFill>
                  <a:prstClr val="black"/>
                </a:solidFill>
                <a:latin typeface="Arial" panose="020B0604020202020204" pitchFamily="34" charset="0"/>
              </a:rPr>
              <a:t>Etika Profesi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d-ID" sz="1800" b="1">
                <a:solidFill>
                  <a:prstClr val="black"/>
                </a:solidFill>
                <a:latin typeface="Arial" panose="020B0604020202020204" pitchFamily="34" charset="0"/>
              </a:rPr>
              <a:t>Etika Politik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d-ID" sz="1800" b="1">
                <a:solidFill>
                  <a:prstClr val="black"/>
                </a:solidFill>
                <a:latin typeface="Arial" panose="020B0604020202020204" pitchFamily="34" charset="0"/>
              </a:rPr>
              <a:t>Etika Masyarakat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d-ID" sz="1800" b="1">
                <a:solidFill>
                  <a:prstClr val="black"/>
                </a:solidFill>
                <a:latin typeface="Arial" panose="020B0604020202020204" pitchFamily="34" charset="0"/>
              </a:rPr>
              <a:t>Etika Idiologi</a:t>
            </a:r>
          </a:p>
        </p:txBody>
      </p:sp>
      <p:sp>
        <p:nvSpPr>
          <p:cNvPr id="17417" name="TextBox 14"/>
          <p:cNvSpPr txBox="1">
            <a:spLocks noChangeArrowheads="1"/>
          </p:cNvSpPr>
          <p:nvPr/>
        </p:nvSpPr>
        <p:spPr bwMode="auto">
          <a:xfrm>
            <a:off x="8686800" y="3124201"/>
            <a:ext cx="2133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d-ID" sz="1600" b="1">
                <a:solidFill>
                  <a:prstClr val="black"/>
                </a:solidFill>
                <a:latin typeface="Arial" panose="020B0604020202020204" pitchFamily="34" charset="0"/>
              </a:rPr>
              <a:t>BIOMEDIS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d-ID" sz="1600" b="1">
                <a:solidFill>
                  <a:prstClr val="black"/>
                </a:solidFill>
                <a:latin typeface="Arial" panose="020B0604020202020204" pitchFamily="34" charset="0"/>
              </a:rPr>
              <a:t>HUKUM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d-ID" sz="1600" b="1">
                <a:solidFill>
                  <a:prstClr val="black"/>
                </a:solidFill>
                <a:latin typeface="Arial" panose="020B0604020202020204" pitchFamily="34" charset="0"/>
              </a:rPr>
              <a:t>PENGETAHUAN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d-ID" sz="1600" b="1">
                <a:solidFill>
                  <a:prstClr val="black"/>
                </a:solidFill>
                <a:latin typeface="Arial" panose="020B0604020202020204" pitchFamily="34" charset="0"/>
              </a:rPr>
              <a:t>DLL</a:t>
            </a:r>
          </a:p>
        </p:txBody>
      </p:sp>
      <p:sp>
        <p:nvSpPr>
          <p:cNvPr id="29706" name="TextBox 15"/>
          <p:cNvSpPr txBox="1">
            <a:spLocks noChangeArrowheads="1"/>
          </p:cNvSpPr>
          <p:nvPr/>
        </p:nvSpPr>
        <p:spPr bwMode="auto">
          <a:xfrm>
            <a:off x="1600200" y="19812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id-ID" sz="1800" b="1">
                <a:solidFill>
                  <a:prstClr val="black"/>
                </a:solidFill>
                <a:latin typeface="Arial" panose="020B0604020202020204" pitchFamily="34" charset="0"/>
              </a:rPr>
              <a:t>Etika</a:t>
            </a:r>
            <a:endParaRPr lang="id-ID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037" y="265476"/>
            <a:ext cx="6816725" cy="1143000"/>
          </a:xfrm>
          <a:solidFill>
            <a:schemeClr val="accent6">
              <a:lumMod val="60000"/>
              <a:lumOff val="40000"/>
              <a:alpha val="44000"/>
            </a:schemeClr>
          </a:solidFill>
          <a:ln w="25400">
            <a:solidFill>
              <a:schemeClr val="tx1"/>
            </a:solidFill>
            <a:prstDash val="lgDash"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Etika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secara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umum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dibagi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menjadi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dua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: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40848"/>
            <a:ext cx="8461740" cy="3502752"/>
          </a:xfr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44450">
            <a:solidFill>
              <a:schemeClr val="tx1"/>
            </a:solidFill>
            <a:prstDash val="dashDot"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365760" indent="-283464" algn="just" eaLnBrk="1" fontAlgn="auto" hangingPunct="1">
              <a:spcAft>
                <a:spcPts val="0"/>
              </a:spcAft>
              <a:buClr>
                <a:srgbClr val="FF0000"/>
              </a:buClr>
              <a:buFont typeface="Wingdings 2"/>
              <a:buChar char=""/>
              <a:defRPr/>
            </a:pPr>
            <a:r>
              <a:rPr lang="en-US" sz="2400" b="1" dirty="0"/>
              <a:t>ETIKA UMUM</a:t>
            </a:r>
            <a:r>
              <a:rPr lang="en-US" sz="2400" dirty="0"/>
              <a:t>, </a:t>
            </a:r>
            <a:r>
              <a:rPr lang="id-ID" sz="2400" dirty="0"/>
              <a:t>mengajarkan tentang</a:t>
            </a:r>
            <a:r>
              <a:rPr lang="en-US" sz="2400" dirty="0"/>
              <a:t> </a:t>
            </a:r>
            <a:r>
              <a:rPr lang="en-US" sz="2400" dirty="0" err="1"/>
              <a:t>kondisi-kondisi</a:t>
            </a:r>
            <a:r>
              <a:rPr lang="id-ID" sz="2400" dirty="0"/>
              <a:t> &amp;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id-ID" sz="2400" dirty="0"/>
              <a:t>-dasar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id-ID" sz="2400" dirty="0"/>
              <a:t> seharusnya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bertindak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etis</a:t>
            </a:r>
            <a:r>
              <a:rPr lang="en-US" sz="2400" dirty="0"/>
              <a:t>, </a:t>
            </a:r>
            <a:r>
              <a:rPr lang="en-US" sz="2400" dirty="0" err="1"/>
              <a:t>bagaimana</a:t>
            </a:r>
            <a:r>
              <a:rPr lang="id-ID" sz="2400" dirty="0"/>
              <a:t> pula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id-ID" sz="2400" dirty="0"/>
              <a:t> bersikap</a:t>
            </a:r>
            <a:r>
              <a:rPr lang="en-US" sz="2400" dirty="0"/>
              <a:t> </a:t>
            </a:r>
            <a:r>
              <a:rPr lang="en-US" sz="2400" dirty="0" err="1"/>
              <a:t>etis</a:t>
            </a:r>
            <a:r>
              <a:rPr lang="en-US" sz="2400" dirty="0"/>
              <a:t>, </a:t>
            </a:r>
            <a:r>
              <a:rPr lang="en-US" sz="2400" dirty="0" err="1"/>
              <a:t>teori-teori</a:t>
            </a:r>
            <a:r>
              <a:rPr lang="en-US" sz="2400" dirty="0"/>
              <a:t> </a:t>
            </a:r>
            <a:r>
              <a:rPr lang="en-US" sz="2400" dirty="0" err="1"/>
              <a:t>etika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prinsip-prinsip</a:t>
            </a:r>
            <a:r>
              <a:rPr lang="en-US" sz="2400" dirty="0"/>
              <a:t> moral </a:t>
            </a:r>
            <a:r>
              <a:rPr lang="en-US" sz="2400" dirty="0" err="1"/>
              <a:t>dasar</a:t>
            </a:r>
            <a:r>
              <a:rPr lang="en-US" sz="2400" dirty="0"/>
              <a:t>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pegangan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bertindak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tol</a:t>
            </a:r>
            <a:r>
              <a:rPr lang="id-ID" sz="2400" dirty="0"/>
              <a:t>o</a:t>
            </a:r>
            <a:r>
              <a:rPr lang="en-US" sz="2400" dirty="0"/>
              <a:t>k </a:t>
            </a:r>
            <a:r>
              <a:rPr lang="en-US" sz="2400" dirty="0" err="1"/>
              <a:t>ukur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menilai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buruknya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. </a:t>
            </a:r>
            <a:r>
              <a:rPr lang="en-US" sz="2400" dirty="0" err="1"/>
              <a:t>Etika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id-ID" sz="2400" dirty="0"/>
              <a:t> pula</a:t>
            </a:r>
            <a:r>
              <a:rPr lang="en-US" sz="2400" dirty="0"/>
              <a:t> </a:t>
            </a:r>
            <a:r>
              <a:rPr lang="en-US" sz="2400" dirty="0" err="1"/>
              <a:t>dianalogkan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pengetahuan</a:t>
            </a:r>
            <a:r>
              <a:rPr lang="en-US" sz="2400" dirty="0"/>
              <a:t>, yang </a:t>
            </a:r>
            <a:r>
              <a:rPr lang="en-US" sz="2400" dirty="0" err="1"/>
              <a:t>membahas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teori-teori</a:t>
            </a:r>
            <a:r>
              <a:rPr lang="id-ID" sz="2400" dirty="0"/>
              <a:t> etika</a:t>
            </a:r>
            <a:r>
              <a:rPr lang="en-US" sz="2400" dirty="0"/>
              <a:t>.</a:t>
            </a:r>
          </a:p>
        </p:txBody>
      </p:sp>
      <p:sp>
        <p:nvSpPr>
          <p:cNvPr id="7" name="Down Arrow 6"/>
          <p:cNvSpPr/>
          <p:nvPr/>
        </p:nvSpPr>
        <p:spPr>
          <a:xfrm>
            <a:off x="6248400" y="16002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7471" y="685800"/>
            <a:ext cx="9085729" cy="4876800"/>
          </a:xfrm>
          <a:prstGeom prst="roundRect">
            <a:avLst/>
          </a:prstGeom>
          <a:solidFill>
            <a:srgbClr val="FFFF00">
              <a:alpha val="49000"/>
            </a:srgbClr>
          </a:solidFill>
          <a:ln w="508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indent="-366713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</a:rPr>
              <a:t>ETIKA KHUSUS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 err="1">
                <a:solidFill>
                  <a:prstClr val="black"/>
                </a:solidFill>
              </a:rPr>
              <a:t>merupakan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penerapan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prinsip-prinsip</a:t>
            </a:r>
            <a:r>
              <a:rPr lang="en-US" sz="2800" dirty="0">
                <a:solidFill>
                  <a:prstClr val="black"/>
                </a:solidFill>
              </a:rPr>
              <a:t> moral </a:t>
            </a:r>
            <a:r>
              <a:rPr lang="en-US" sz="2800" dirty="0" err="1">
                <a:solidFill>
                  <a:prstClr val="black"/>
                </a:solidFill>
              </a:rPr>
              <a:t>dasar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dalam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bidang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kehidupan</a:t>
            </a:r>
            <a:r>
              <a:rPr lang="en-US" sz="2800" dirty="0">
                <a:solidFill>
                  <a:prstClr val="black"/>
                </a:solidFill>
              </a:rPr>
              <a:t>. </a:t>
            </a:r>
            <a:r>
              <a:rPr lang="en-US" sz="2800" dirty="0" err="1">
                <a:solidFill>
                  <a:prstClr val="black"/>
                </a:solidFill>
              </a:rPr>
              <a:t>Penerapan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ini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bisa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berwujud</a:t>
            </a:r>
            <a:r>
              <a:rPr lang="en-US" sz="2800" dirty="0">
                <a:solidFill>
                  <a:prstClr val="black"/>
                </a:solidFill>
              </a:rPr>
              <a:t> : </a:t>
            </a:r>
            <a:r>
              <a:rPr lang="en-US" sz="2800" dirty="0" err="1">
                <a:solidFill>
                  <a:prstClr val="black"/>
                </a:solidFill>
              </a:rPr>
              <a:t>Bagaimana</a:t>
            </a:r>
            <a:r>
              <a:rPr lang="id-ID" sz="2800" dirty="0">
                <a:solidFill>
                  <a:prstClr val="black"/>
                </a:solidFill>
              </a:rPr>
              <a:t> seseorang bersikap </a:t>
            </a:r>
            <a:r>
              <a:rPr lang="en-US" sz="2800" dirty="0" err="1">
                <a:solidFill>
                  <a:prstClr val="black"/>
                </a:solidFill>
              </a:rPr>
              <a:t>dan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bertindak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dalam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kehidupan</a:t>
            </a:r>
            <a:r>
              <a:rPr lang="id-ID" sz="2800" dirty="0">
                <a:solidFill>
                  <a:prstClr val="black"/>
                </a:solidFill>
              </a:rPr>
              <a:t>nya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dan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kegiatan</a:t>
            </a:r>
            <a:r>
              <a:rPr lang="id-ID" sz="2800" dirty="0">
                <a:solidFill>
                  <a:prstClr val="black"/>
                </a:solidFill>
              </a:rPr>
              <a:t> profesi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khusus</a:t>
            </a:r>
            <a:r>
              <a:rPr lang="en-US" sz="2800" dirty="0">
                <a:solidFill>
                  <a:prstClr val="black"/>
                </a:solidFill>
              </a:rPr>
              <a:t> yang</a:t>
            </a:r>
            <a:r>
              <a:rPr lang="id-ID" sz="2800" dirty="0">
                <a:solidFill>
                  <a:prstClr val="black"/>
                </a:solidFill>
              </a:rPr>
              <a:t> dilandasi dengan etika moral</a:t>
            </a:r>
            <a:r>
              <a:rPr lang="en-US" sz="2800" dirty="0">
                <a:solidFill>
                  <a:prstClr val="black"/>
                </a:solidFill>
              </a:rPr>
              <a:t>. </a:t>
            </a:r>
            <a:r>
              <a:rPr lang="en-US" sz="2800" dirty="0" err="1">
                <a:solidFill>
                  <a:prstClr val="black"/>
                </a:solidFill>
              </a:rPr>
              <a:t>Namun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 err="1">
                <a:solidFill>
                  <a:prstClr val="black"/>
                </a:solidFill>
              </a:rPr>
              <a:t>penerapan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itu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dapat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juga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berwujud</a:t>
            </a:r>
            <a:r>
              <a:rPr lang="en-US" sz="2800" dirty="0">
                <a:solidFill>
                  <a:prstClr val="black"/>
                </a:solidFill>
              </a:rPr>
              <a:t>  </a:t>
            </a:r>
            <a:r>
              <a:rPr lang="en-US" sz="2800" dirty="0" err="1">
                <a:solidFill>
                  <a:prstClr val="black"/>
                </a:solidFill>
              </a:rPr>
              <a:t>Bagaimana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id-ID" sz="2800" dirty="0">
                <a:solidFill>
                  <a:prstClr val="black"/>
                </a:solidFill>
              </a:rPr>
              <a:t>manusia bersikap atau melakukan tindakan dalam kehidupan terhadap sesama.</a:t>
            </a:r>
            <a:endParaRPr lang="en-US" sz="2800" dirty="0">
              <a:solidFill>
                <a:prstClr val="black"/>
              </a:solidFill>
            </a:endParaRPr>
          </a:p>
          <a:p>
            <a:pPr lvl="1" indent="-366713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id-ID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79636"/>
            <a:ext cx="8628888" cy="2944764"/>
          </a:xfr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b="100000"/>
            </a:path>
            <a:tileRect t="-100000" r="-100000"/>
          </a:gradFill>
          <a:ln w="25400">
            <a:solidFill>
              <a:schemeClr val="tx1"/>
            </a:solidFill>
            <a:prstDash val="lgDashDot"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err="1" smtClean="0"/>
              <a:t>Etika</a:t>
            </a:r>
            <a:r>
              <a:rPr lang="en-US" b="1" dirty="0" smtClean="0"/>
              <a:t> individual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menyangkut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err="1" smtClean="0"/>
              <a:t>Etika</a:t>
            </a:r>
            <a:r>
              <a:rPr lang="en-US" b="1" dirty="0" smtClean="0"/>
              <a:t> </a:t>
            </a:r>
            <a:r>
              <a:rPr lang="en-US" b="1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id-ID" dirty="0" smtClean="0"/>
              <a:t> sikap dan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, </a:t>
            </a:r>
            <a:r>
              <a:rPr lang="id-ID" dirty="0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id-ID" dirty="0" smtClean="0"/>
              <a:t>bermasyarakat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2133600" y="0"/>
            <a:ext cx="8305800" cy="16002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  <a:cs typeface="Aharoni" pitchFamily="2" charset="-79"/>
              </a:rPr>
              <a:t>ETIKA KHUSUS </a:t>
            </a:r>
            <a:r>
              <a:rPr lang="id-ID" sz="2400" b="1" dirty="0">
                <a:solidFill>
                  <a:srgbClr val="FF0000"/>
                </a:solidFill>
                <a:latin typeface="Bookman Old Style" pitchFamily="18" charset="0"/>
                <a:cs typeface="Aharoni" pitchFamily="2" charset="-79"/>
              </a:rPr>
              <a:t>DIBAGI MENJADI DUA :</a:t>
            </a:r>
          </a:p>
        </p:txBody>
      </p:sp>
    </p:spTree>
    <p:extLst>
      <p:ext uri="{BB962C8B-B14F-4D97-AF65-F5344CB8AC3E}">
        <p14:creationId xmlns:p14="http://schemas.microsoft.com/office/powerpoint/2010/main" val="41066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8061"/>
            <a:ext cx="8534400" cy="1507067"/>
          </a:xfr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lgDashDotDot"/>
          </a:ln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sz="3200" b="1" dirty="0">
                <a:solidFill>
                  <a:srgbClr val="FF0000"/>
                </a:solidFill>
              </a:rPr>
              <a:t>ETIKA SOSIAL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id-ID" sz="3200" b="1" dirty="0">
                <a:solidFill>
                  <a:srgbClr val="FF0000"/>
                </a:solidFill>
              </a:rPr>
              <a:t>MELIPUTI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id-ID" sz="3200" b="1" dirty="0">
                <a:solidFill>
                  <a:srgbClr val="FF0000"/>
                </a:solidFill>
              </a:rPr>
              <a:t>BANYAK BIDANG ANTARA LAIN 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645" y="2617414"/>
            <a:ext cx="6464300" cy="2671762"/>
          </a:xfr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Sikap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sesama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idiologi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4" name="Picture 2"/>
          <p:cNvSpPr>
            <a:spLocks noChangeAspect="1" noChangeArrowheads="1"/>
          </p:cNvSpPr>
          <p:nvPr/>
        </p:nvSpPr>
        <p:spPr bwMode="auto">
          <a:xfrm>
            <a:off x="8305801" y="1600200"/>
            <a:ext cx="21367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id-ID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1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9" presetID="5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81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2133600" y="2743200"/>
            <a:ext cx="6172200" cy="381000"/>
          </a:xfrm>
          <a:custGeom>
            <a:avLst/>
            <a:gdLst/>
            <a:ahLst/>
            <a:cxnLst/>
            <a:rect l="l" t="t" r="r" b="b"/>
            <a:pathLst>
              <a:path w="6172200" h="381000">
                <a:moveTo>
                  <a:pt x="0" y="63500"/>
                </a:moveTo>
                <a:lnTo>
                  <a:pt x="8" y="318554"/>
                </a:lnTo>
                <a:lnTo>
                  <a:pt x="14304" y="357644"/>
                </a:lnTo>
                <a:lnTo>
                  <a:pt x="49082" y="379354"/>
                </a:lnTo>
                <a:lnTo>
                  <a:pt x="63500" y="381000"/>
                </a:lnTo>
                <a:lnTo>
                  <a:pt x="6109754" y="380991"/>
                </a:lnTo>
                <a:lnTo>
                  <a:pt x="6148844" y="366691"/>
                </a:lnTo>
                <a:lnTo>
                  <a:pt x="6170554" y="331913"/>
                </a:lnTo>
                <a:lnTo>
                  <a:pt x="6172200" y="317500"/>
                </a:lnTo>
                <a:lnTo>
                  <a:pt x="6172191" y="62445"/>
                </a:lnTo>
                <a:lnTo>
                  <a:pt x="6157891" y="23355"/>
                </a:lnTo>
                <a:lnTo>
                  <a:pt x="6123113" y="1645"/>
                </a:lnTo>
                <a:lnTo>
                  <a:pt x="6108700" y="0"/>
                </a:lnTo>
                <a:lnTo>
                  <a:pt x="62444" y="8"/>
                </a:lnTo>
                <a:lnTo>
                  <a:pt x="23350" y="14308"/>
                </a:lnTo>
                <a:lnTo>
                  <a:pt x="1644" y="49086"/>
                </a:lnTo>
                <a:lnTo>
                  <a:pt x="0" y="635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3600" y="1338326"/>
            <a:ext cx="3200400" cy="381000"/>
          </a:xfrm>
          <a:custGeom>
            <a:avLst/>
            <a:gdLst/>
            <a:ahLst/>
            <a:cxnLst/>
            <a:rect l="l" t="t" r="r" b="b"/>
            <a:pathLst>
              <a:path w="3200400" h="381000">
                <a:moveTo>
                  <a:pt x="0" y="63500"/>
                </a:moveTo>
                <a:lnTo>
                  <a:pt x="10" y="318535"/>
                </a:lnTo>
                <a:lnTo>
                  <a:pt x="14339" y="357663"/>
                </a:lnTo>
                <a:lnTo>
                  <a:pt x="49096" y="379357"/>
                </a:lnTo>
                <a:lnTo>
                  <a:pt x="63500" y="381000"/>
                </a:lnTo>
                <a:lnTo>
                  <a:pt x="3138058" y="380989"/>
                </a:lnTo>
                <a:lnTo>
                  <a:pt x="3177086" y="366645"/>
                </a:lnTo>
                <a:lnTo>
                  <a:pt x="3198758" y="331818"/>
                </a:lnTo>
                <a:lnTo>
                  <a:pt x="3200400" y="317373"/>
                </a:lnTo>
                <a:lnTo>
                  <a:pt x="3200391" y="62441"/>
                </a:lnTo>
                <a:lnTo>
                  <a:pt x="3186091" y="23302"/>
                </a:lnTo>
                <a:lnTo>
                  <a:pt x="3151313" y="1638"/>
                </a:lnTo>
                <a:lnTo>
                  <a:pt x="3136900" y="0"/>
                </a:lnTo>
                <a:lnTo>
                  <a:pt x="62444" y="8"/>
                </a:lnTo>
                <a:lnTo>
                  <a:pt x="23350" y="14268"/>
                </a:lnTo>
                <a:lnTo>
                  <a:pt x="1644" y="49047"/>
                </a:lnTo>
                <a:lnTo>
                  <a:pt x="0" y="635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8002" y="496442"/>
            <a:ext cx="8228990" cy="431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0"/>
              </a:lnSpc>
              <a:spcBef>
                <a:spcPts val="168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Etika dan Tekno</a:t>
            </a:r>
            <a:r>
              <a:rPr sz="3200" spc="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og</a:t>
            </a:r>
            <a:r>
              <a:rPr sz="32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Tantangan</a:t>
            </a:r>
            <a:r>
              <a:rPr sz="3200" spc="-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Masa </a:t>
            </a:r>
            <a:r>
              <a:rPr sz="3200" spc="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epan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4558" y="1374434"/>
            <a:ext cx="8241063" cy="5335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192">
              <a:lnSpc>
                <a:spcPts val="2350"/>
              </a:lnSpc>
              <a:spcBef>
                <a:spcPts val="117"/>
              </a:spcBef>
            </a:pP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erke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gan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ekn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ol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ogi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da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am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keh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a,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ber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kan</a:t>
            </a:r>
          </a:p>
          <a:p>
            <a:pPr marL="12700" marR="48192">
              <a:lnSpc>
                <a:spcPct val="95825"/>
              </a:lnSpc>
            </a:pP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</a:t>
            </a:r>
            <a:r>
              <a:rPr sz="2200" spc="6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perub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han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pd cara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berp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asuk pemecah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</a:p>
          <a:p>
            <a:pPr marL="12700" marR="48192">
              <a:lnSpc>
                <a:spcPct val="95825"/>
              </a:lnSpc>
              <a:spcBef>
                <a:spcPts val="110"/>
              </a:spcBef>
            </a:pP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renc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am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amb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5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utus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n.</a:t>
            </a:r>
          </a:p>
          <a:p>
            <a:pPr marL="12700" marR="96011">
              <a:lnSpc>
                <a:spcPts val="2529"/>
              </a:lnSpc>
              <a:spcBef>
                <a:spcPts val="631"/>
              </a:spcBef>
            </a:pP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ara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pak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il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kog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ni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ukan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pemik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bhw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ketika </a:t>
            </a:r>
          </a:p>
          <a:p>
            <a:pPr marL="12700" marR="96011">
              <a:lnSpc>
                <a:spcPts val="2529"/>
              </a:lnSpc>
              <a:spcBef>
                <a:spcPts val="111"/>
              </a:spcBef>
            </a:pP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gsi</a:t>
            </a:r>
            <a:r>
              <a:rPr sz="2175" baseline="25989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2175" spc="226" baseline="2598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al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us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a,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pd sa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ah </a:t>
            </a:r>
          </a:p>
          <a:p>
            <a:pPr marL="12700" marR="96011">
              <a:lnSpc>
                <a:spcPct val="100041"/>
              </a:lnSpc>
              <a:spcBef>
                <a:spcPts val="111"/>
              </a:spcBef>
            </a:pP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erj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di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kerug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39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spc="4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batkan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eh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4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8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si kerja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ental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a.</a:t>
            </a:r>
          </a:p>
          <a:p>
            <a:pPr marL="12700" marR="345236">
              <a:lnSpc>
                <a:spcPct val="100041"/>
              </a:lnSpc>
              <a:spcBef>
                <a:spcPts val="544"/>
              </a:spcBef>
            </a:pP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ontoh: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4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6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ekn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ol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ogi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ko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puter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kan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ug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si otak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ba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erenca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aka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berp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12700" marR="48192">
              <a:lnSpc>
                <a:spcPct val="95825"/>
              </a:lnSpc>
              <a:spcBef>
                <a:spcPts val="525"/>
              </a:spcBef>
            </a:pP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hi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ga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 ad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4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6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kemu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sb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ni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kan</a:t>
            </a:r>
          </a:p>
          <a:p>
            <a:pPr marL="12700" marR="48192">
              <a:lnSpc>
                <a:spcPct val="95825"/>
              </a:lnSpc>
              <a:spcBef>
                <a:spcPts val="110"/>
              </a:spcBef>
            </a:pP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kete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1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erhad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spc="2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ekn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ol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og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pPr marL="12700">
              <a:lnSpc>
                <a:spcPct val="95825"/>
              </a:lnSpc>
              <a:spcBef>
                <a:spcPts val="652"/>
              </a:spcBef>
            </a:pP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ek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i otomasi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k jg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urkan</a:t>
            </a:r>
            <a:r>
              <a:rPr sz="2200" spc="3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araf ke</a:t>
            </a:r>
            <a:r>
              <a:rPr sz="2200" spc="-54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</a:p>
          <a:p>
            <a:pPr marL="12700" marR="48192">
              <a:lnSpc>
                <a:spcPct val="95825"/>
              </a:lnSpc>
              <a:spcBef>
                <a:spcPts val="110"/>
              </a:spcBef>
            </a:pP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uasi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sz="2200" i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i="1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i="1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i="1" dirty="0">
                <a:solidFill>
                  <a:schemeClr val="bg1"/>
                </a:solidFill>
                <a:latin typeface="Arial"/>
                <a:cs typeface="Arial"/>
              </a:rPr>
              <a:t>uati</a:t>
            </a:r>
            <a:r>
              <a:rPr sz="2200" i="1" spc="-9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2200" i="1" dirty="0">
                <a:solidFill>
                  <a:schemeClr val="bg1"/>
                </a:solidFill>
                <a:latin typeface="Arial"/>
                <a:cs typeface="Arial"/>
              </a:rPr>
              <a:t>n aw</a:t>
            </a:r>
            <a:r>
              <a:rPr sz="2200" i="1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i="1" spc="4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200" i="1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2200" i="1" spc="-9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i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i="1" spc="9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sa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pd p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ot.</a:t>
            </a:r>
          </a:p>
          <a:p>
            <a:pPr marL="12700" marR="48192">
              <a:lnSpc>
                <a:spcPts val="2529"/>
              </a:lnSpc>
              <a:spcBef>
                <a:spcPts val="632"/>
              </a:spcBef>
            </a:pP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bi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4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175" baseline="25989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2175" spc="246" baseline="2598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ni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embu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gsi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al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us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 l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spc="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200" spc="-9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</a:p>
          <a:p>
            <a:pPr marL="12700" marR="48192">
              <a:lnSpc>
                <a:spcPct val="95825"/>
              </a:lnSpc>
              <a:spcBef>
                <a:spcPts val="110"/>
              </a:spcBef>
            </a:pP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2200" spc="-14" dirty="0">
                <a:solidFill>
                  <a:schemeClr val="bg1"/>
                </a:solidFill>
                <a:latin typeface="Arial"/>
                <a:cs typeface="Arial"/>
              </a:rPr>
              <a:t>j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adi</a:t>
            </a:r>
            <a:r>
              <a:rPr sz="2200" spc="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200" spc="4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dk </a:t>
            </a:r>
            <a:r>
              <a:rPr sz="2200" spc="9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chemeClr val="bg1"/>
                </a:solidFill>
                <a:latin typeface="Arial"/>
                <a:cs typeface="Arial"/>
              </a:rPr>
              <a:t>erasah.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31341" y="1419796"/>
            <a:ext cx="225897" cy="248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41" y="2492057"/>
            <a:ext cx="225897" cy="248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41" y="3902266"/>
            <a:ext cx="225897" cy="248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40" y="4638990"/>
            <a:ext cx="226182" cy="249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40" y="5378384"/>
            <a:ext cx="226182" cy="249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31341" y="6115621"/>
            <a:ext cx="225897" cy="248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95"/>
              </a:lnSpc>
              <a:spcBef>
                <a:spcPts val="94"/>
              </a:spcBef>
            </a:pPr>
            <a:r>
              <a:rPr sz="1750" dirty="0">
                <a:solidFill>
                  <a:srgbClr val="0066FF"/>
                </a:solidFill>
                <a:latin typeface="Wingdings"/>
                <a:cs typeface="Wingdings"/>
              </a:rPr>
              <a:t></a:t>
            </a:r>
            <a:endParaRPr sz="1750">
              <a:latin typeface="Wingdings"/>
              <a:cs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7985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643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Aharoni</vt:lpstr>
      <vt:lpstr>Arial</vt:lpstr>
      <vt:lpstr>Bookman Old Style</vt:lpstr>
      <vt:lpstr>Century Gothic</vt:lpstr>
      <vt:lpstr>Times New Roman</vt:lpstr>
      <vt:lpstr>Wingdings</vt:lpstr>
      <vt:lpstr>Wingdings 2</vt:lpstr>
      <vt:lpstr>Wingdings 3</vt:lpstr>
      <vt:lpstr>Slice</vt:lpstr>
      <vt:lpstr>T04 - Berbagai macam etika yang berkembang di masyarakat</vt:lpstr>
      <vt:lpstr>PowerPoint Presentation</vt:lpstr>
      <vt:lpstr>PowerPoint Presentation</vt:lpstr>
      <vt:lpstr>PowerPoint Presentation</vt:lpstr>
      <vt:lpstr>Etika secara umum dibagi menjadi dua :</vt:lpstr>
      <vt:lpstr>PowerPoint Presentation</vt:lpstr>
      <vt:lpstr>PowerPoint Presentation</vt:lpstr>
      <vt:lpstr>ETIKA SOSIAL MELIPUTI BANYAK BIDANG ANTARA LAIN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Berbagai macam etika yang berkembang di masyarakat</dc:title>
  <dc:creator>User</dc:creator>
  <cp:lastModifiedBy>User</cp:lastModifiedBy>
  <cp:revision>3</cp:revision>
  <dcterms:created xsi:type="dcterms:W3CDTF">2020-09-28T04:17:42Z</dcterms:created>
  <dcterms:modified xsi:type="dcterms:W3CDTF">2020-10-04T13:24:35Z</dcterms:modified>
</cp:coreProperties>
</file>