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6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85800" y="2070100"/>
            <a:ext cx="7391400" cy="3352800"/>
          </a:xfrm>
          <a:custGeom>
            <a:avLst/>
            <a:gdLst/>
            <a:ahLst/>
            <a:cxnLst/>
            <a:rect l="l" t="t" r="r" b="b"/>
            <a:pathLst>
              <a:path w="7391400" h="3352800">
                <a:moveTo>
                  <a:pt x="0" y="558800"/>
                </a:moveTo>
                <a:lnTo>
                  <a:pt x="1852" y="512970"/>
                </a:lnTo>
                <a:lnTo>
                  <a:pt x="7313" y="468161"/>
                </a:lnTo>
                <a:lnTo>
                  <a:pt x="16240" y="424516"/>
                </a:lnTo>
                <a:lnTo>
                  <a:pt x="28488" y="382178"/>
                </a:lnTo>
                <a:lnTo>
                  <a:pt x="43914" y="341292"/>
                </a:lnTo>
                <a:lnTo>
                  <a:pt x="62373" y="302002"/>
                </a:lnTo>
                <a:lnTo>
                  <a:pt x="83723" y="264450"/>
                </a:lnTo>
                <a:lnTo>
                  <a:pt x="107818" y="228782"/>
                </a:lnTo>
                <a:lnTo>
                  <a:pt x="134516" y="195141"/>
                </a:lnTo>
                <a:lnTo>
                  <a:pt x="163672" y="163671"/>
                </a:lnTo>
                <a:lnTo>
                  <a:pt x="195143" y="134515"/>
                </a:lnTo>
                <a:lnTo>
                  <a:pt x="228785" y="107817"/>
                </a:lnTo>
                <a:lnTo>
                  <a:pt x="264454" y="83722"/>
                </a:lnTo>
                <a:lnTo>
                  <a:pt x="302006" y="62373"/>
                </a:lnTo>
                <a:lnTo>
                  <a:pt x="341298" y="43914"/>
                </a:lnTo>
                <a:lnTo>
                  <a:pt x="382185" y="28488"/>
                </a:lnTo>
                <a:lnTo>
                  <a:pt x="424523" y="16240"/>
                </a:lnTo>
                <a:lnTo>
                  <a:pt x="468170" y="7313"/>
                </a:lnTo>
                <a:lnTo>
                  <a:pt x="512981" y="1852"/>
                </a:lnTo>
                <a:lnTo>
                  <a:pt x="558812" y="0"/>
                </a:lnTo>
                <a:lnTo>
                  <a:pt x="6832600" y="0"/>
                </a:lnTo>
                <a:lnTo>
                  <a:pt x="6878429" y="1852"/>
                </a:lnTo>
                <a:lnTo>
                  <a:pt x="6923238" y="7313"/>
                </a:lnTo>
                <a:lnTo>
                  <a:pt x="6966883" y="16240"/>
                </a:lnTo>
                <a:lnTo>
                  <a:pt x="7009221" y="28488"/>
                </a:lnTo>
                <a:lnTo>
                  <a:pt x="7050107" y="43914"/>
                </a:lnTo>
                <a:lnTo>
                  <a:pt x="7089397" y="62373"/>
                </a:lnTo>
                <a:lnTo>
                  <a:pt x="7126949" y="83722"/>
                </a:lnTo>
                <a:lnTo>
                  <a:pt x="7162617" y="107817"/>
                </a:lnTo>
                <a:lnTo>
                  <a:pt x="7196258" y="134515"/>
                </a:lnTo>
                <a:lnTo>
                  <a:pt x="7227728" y="163671"/>
                </a:lnTo>
                <a:lnTo>
                  <a:pt x="7256884" y="195141"/>
                </a:lnTo>
                <a:lnTo>
                  <a:pt x="7283582" y="228782"/>
                </a:lnTo>
                <a:lnTo>
                  <a:pt x="7307677" y="264450"/>
                </a:lnTo>
                <a:lnTo>
                  <a:pt x="7329026" y="302002"/>
                </a:lnTo>
                <a:lnTo>
                  <a:pt x="7347485" y="341292"/>
                </a:lnTo>
                <a:lnTo>
                  <a:pt x="7362911" y="382178"/>
                </a:lnTo>
                <a:lnTo>
                  <a:pt x="7375159" y="424516"/>
                </a:lnTo>
                <a:lnTo>
                  <a:pt x="7384086" y="468161"/>
                </a:lnTo>
                <a:lnTo>
                  <a:pt x="7389547" y="512970"/>
                </a:lnTo>
                <a:lnTo>
                  <a:pt x="7391400" y="558800"/>
                </a:lnTo>
                <a:lnTo>
                  <a:pt x="7391400" y="2794000"/>
                </a:lnTo>
                <a:lnTo>
                  <a:pt x="7389547" y="2839829"/>
                </a:lnTo>
                <a:lnTo>
                  <a:pt x="7384086" y="2884638"/>
                </a:lnTo>
                <a:lnTo>
                  <a:pt x="7375159" y="2928283"/>
                </a:lnTo>
                <a:lnTo>
                  <a:pt x="7362911" y="2970621"/>
                </a:lnTo>
                <a:lnTo>
                  <a:pt x="7347485" y="3011507"/>
                </a:lnTo>
                <a:lnTo>
                  <a:pt x="7329026" y="3050797"/>
                </a:lnTo>
                <a:lnTo>
                  <a:pt x="7307677" y="3088349"/>
                </a:lnTo>
                <a:lnTo>
                  <a:pt x="7283582" y="3124017"/>
                </a:lnTo>
                <a:lnTo>
                  <a:pt x="7256884" y="3157658"/>
                </a:lnTo>
                <a:lnTo>
                  <a:pt x="7227728" y="3189128"/>
                </a:lnTo>
                <a:lnTo>
                  <a:pt x="7196258" y="3218284"/>
                </a:lnTo>
                <a:lnTo>
                  <a:pt x="7162617" y="3244982"/>
                </a:lnTo>
                <a:lnTo>
                  <a:pt x="7126949" y="3269077"/>
                </a:lnTo>
                <a:lnTo>
                  <a:pt x="7089397" y="3290426"/>
                </a:lnTo>
                <a:lnTo>
                  <a:pt x="7050107" y="3308885"/>
                </a:lnTo>
                <a:lnTo>
                  <a:pt x="7009221" y="3324311"/>
                </a:lnTo>
                <a:lnTo>
                  <a:pt x="6966883" y="3336559"/>
                </a:lnTo>
                <a:lnTo>
                  <a:pt x="6923238" y="3345486"/>
                </a:lnTo>
                <a:lnTo>
                  <a:pt x="6878429" y="3350947"/>
                </a:lnTo>
                <a:lnTo>
                  <a:pt x="6832600" y="3352800"/>
                </a:lnTo>
                <a:lnTo>
                  <a:pt x="558812" y="3352800"/>
                </a:lnTo>
                <a:lnTo>
                  <a:pt x="512981" y="3350947"/>
                </a:lnTo>
                <a:lnTo>
                  <a:pt x="468170" y="3345486"/>
                </a:lnTo>
                <a:lnTo>
                  <a:pt x="424523" y="3336559"/>
                </a:lnTo>
                <a:lnTo>
                  <a:pt x="382185" y="3324311"/>
                </a:lnTo>
                <a:lnTo>
                  <a:pt x="341298" y="3308885"/>
                </a:lnTo>
                <a:lnTo>
                  <a:pt x="302006" y="3290426"/>
                </a:lnTo>
                <a:lnTo>
                  <a:pt x="264454" y="3269077"/>
                </a:lnTo>
                <a:lnTo>
                  <a:pt x="228785" y="3244982"/>
                </a:lnTo>
                <a:lnTo>
                  <a:pt x="195143" y="3218284"/>
                </a:lnTo>
                <a:lnTo>
                  <a:pt x="163672" y="3189128"/>
                </a:lnTo>
                <a:lnTo>
                  <a:pt x="134516" y="3157658"/>
                </a:lnTo>
                <a:lnTo>
                  <a:pt x="107818" y="3124017"/>
                </a:lnTo>
                <a:lnTo>
                  <a:pt x="83723" y="3088349"/>
                </a:lnTo>
                <a:lnTo>
                  <a:pt x="62373" y="3050797"/>
                </a:lnTo>
                <a:lnTo>
                  <a:pt x="43914" y="3011507"/>
                </a:lnTo>
                <a:lnTo>
                  <a:pt x="28488" y="2970621"/>
                </a:lnTo>
                <a:lnTo>
                  <a:pt x="16240" y="2928283"/>
                </a:lnTo>
                <a:lnTo>
                  <a:pt x="7313" y="2884638"/>
                </a:lnTo>
                <a:lnTo>
                  <a:pt x="1852" y="2839829"/>
                </a:lnTo>
                <a:lnTo>
                  <a:pt x="0" y="2794000"/>
                </a:lnTo>
                <a:lnTo>
                  <a:pt x="0" y="558800"/>
                </a:lnTo>
                <a:close/>
              </a:path>
            </a:pathLst>
          </a:custGeom>
          <a:ln w="50800">
            <a:solidFill>
              <a:srgbClr val="66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" y="927100"/>
            <a:ext cx="7162800" cy="990600"/>
          </a:xfrm>
          <a:custGeom>
            <a:avLst/>
            <a:gdLst/>
            <a:ahLst/>
            <a:cxnLst/>
            <a:rect l="l" t="t" r="r" b="b"/>
            <a:pathLst>
              <a:path w="7162800" h="990600">
                <a:moveTo>
                  <a:pt x="0" y="990600"/>
                </a:moveTo>
                <a:lnTo>
                  <a:pt x="7162800" y="990600"/>
                </a:lnTo>
                <a:lnTo>
                  <a:pt x="7162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57150">
            <a:solidFill>
              <a:srgbClr val="66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84300"/>
            <a:ext cx="8991600" cy="1828800"/>
          </a:xfrm>
          <a:custGeom>
            <a:avLst/>
            <a:gdLst/>
            <a:ahLst/>
            <a:cxnLst/>
            <a:rect l="l" t="t" r="r" b="b"/>
            <a:pathLst>
              <a:path w="8991600" h="1828800">
                <a:moveTo>
                  <a:pt x="0" y="0"/>
                </a:moveTo>
                <a:lnTo>
                  <a:pt x="0" y="1828800"/>
                </a:lnTo>
                <a:lnTo>
                  <a:pt x="8077200" y="1828800"/>
                </a:lnTo>
                <a:lnTo>
                  <a:pt x="8152170" y="1825525"/>
                </a:lnTo>
                <a:lnTo>
                  <a:pt x="8225475" y="1816391"/>
                </a:lnTo>
                <a:lnTo>
                  <a:pt x="8296881" y="1801629"/>
                </a:lnTo>
                <a:lnTo>
                  <a:pt x="8366150" y="1781470"/>
                </a:lnTo>
                <a:lnTo>
                  <a:pt x="8433048" y="1756148"/>
                </a:lnTo>
                <a:lnTo>
                  <a:pt x="8497338" y="1725893"/>
                </a:lnTo>
                <a:lnTo>
                  <a:pt x="8558785" y="1690938"/>
                </a:lnTo>
                <a:lnTo>
                  <a:pt x="8617153" y="1651516"/>
                </a:lnTo>
                <a:lnTo>
                  <a:pt x="8672206" y="1607857"/>
                </a:lnTo>
                <a:lnTo>
                  <a:pt x="8723709" y="1560195"/>
                </a:lnTo>
                <a:lnTo>
                  <a:pt x="8771426" y="1508760"/>
                </a:lnTo>
                <a:lnTo>
                  <a:pt x="8815120" y="1453786"/>
                </a:lnTo>
                <a:lnTo>
                  <a:pt x="8854557" y="1395504"/>
                </a:lnTo>
                <a:lnTo>
                  <a:pt x="8889501" y="1334146"/>
                </a:lnTo>
                <a:lnTo>
                  <a:pt x="8919716" y="1269944"/>
                </a:lnTo>
                <a:lnTo>
                  <a:pt x="8944965" y="1203130"/>
                </a:lnTo>
                <a:lnTo>
                  <a:pt x="8965014" y="1133937"/>
                </a:lnTo>
                <a:lnTo>
                  <a:pt x="8979627" y="1062596"/>
                </a:lnTo>
                <a:lnTo>
                  <a:pt x="8988567" y="989340"/>
                </a:lnTo>
                <a:lnTo>
                  <a:pt x="8991600" y="914400"/>
                </a:lnTo>
                <a:lnTo>
                  <a:pt x="8988567" y="839189"/>
                </a:lnTo>
                <a:lnTo>
                  <a:pt x="8979625" y="765692"/>
                </a:lnTo>
                <a:lnTo>
                  <a:pt x="8965008" y="694140"/>
                </a:lnTo>
                <a:lnTo>
                  <a:pt x="8944951" y="624766"/>
                </a:lnTo>
                <a:lnTo>
                  <a:pt x="8919688" y="557801"/>
                </a:lnTo>
                <a:lnTo>
                  <a:pt x="8889453" y="493477"/>
                </a:lnTo>
                <a:lnTo>
                  <a:pt x="8854481" y="432026"/>
                </a:lnTo>
                <a:lnTo>
                  <a:pt x="8815007" y="373678"/>
                </a:lnTo>
                <a:lnTo>
                  <a:pt x="8771264" y="318667"/>
                </a:lnTo>
                <a:lnTo>
                  <a:pt x="8723487" y="267223"/>
                </a:lnTo>
                <a:lnTo>
                  <a:pt x="8671910" y="219579"/>
                </a:lnTo>
                <a:lnTo>
                  <a:pt x="8616769" y="175967"/>
                </a:lnTo>
                <a:lnTo>
                  <a:pt x="8558296" y="136617"/>
                </a:lnTo>
                <a:lnTo>
                  <a:pt x="8496728" y="101762"/>
                </a:lnTo>
                <a:lnTo>
                  <a:pt x="8432297" y="71633"/>
                </a:lnTo>
                <a:lnTo>
                  <a:pt x="8365240" y="46463"/>
                </a:lnTo>
                <a:lnTo>
                  <a:pt x="8295789" y="26483"/>
                </a:lnTo>
                <a:lnTo>
                  <a:pt x="8224179" y="11924"/>
                </a:lnTo>
                <a:lnTo>
                  <a:pt x="8150645" y="3019"/>
                </a:lnTo>
                <a:lnTo>
                  <a:pt x="8075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0607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1613272"/>
            <a:ext cx="1769410" cy="60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endParaRPr sz="4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6160" y="1613272"/>
            <a:ext cx="2062806" cy="609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0"/>
              </a:lnSpc>
              <a:spcBef>
                <a:spcPts val="240"/>
              </a:spcBef>
            </a:pP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Ethic</a:t>
            </a:r>
            <a:r>
              <a:rPr sz="4600" b="1" spc="9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4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314360"/>
            <a:ext cx="5604099" cy="610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5"/>
              </a:lnSpc>
              <a:spcBef>
                <a:spcPts val="240"/>
              </a:spcBef>
            </a:pP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Etika Menggunakan</a:t>
            </a:r>
            <a:endParaRPr sz="4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0881" y="2314360"/>
            <a:ext cx="2257230" cy="610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805"/>
              </a:lnSpc>
              <a:spcBef>
                <a:spcPts val="240"/>
              </a:spcBef>
            </a:pPr>
            <a:r>
              <a:rPr sz="4600" b="1" spc="0" dirty="0" smtClean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4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927100"/>
            <a:ext cx="7162800" cy="990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6737"/>
            <a:ext cx="9018524" cy="672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9698" y="5356096"/>
            <a:ext cx="1426463" cy="1426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066" y="439760"/>
            <a:ext cx="8213164" cy="6174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254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Netiket : Contoh Etika Bertinternet</a:t>
            </a:r>
            <a:endParaRPr sz="4200">
              <a:latin typeface="Arial"/>
              <a:cs typeface="Arial"/>
            </a:endParaRPr>
          </a:p>
          <a:p>
            <a:pPr marL="388874" marR="566182" indent="-342900">
              <a:lnSpc>
                <a:spcPct val="100041"/>
              </a:lnSpc>
              <a:spcBef>
                <a:spcPts val="2588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400" spc="305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 smtClean="0">
                <a:latin typeface="Arial"/>
                <a:cs typeface="Arial"/>
              </a:rPr>
              <a:t>Netiket </a:t>
            </a:r>
            <a:r>
              <a:rPr sz="3000" spc="0" dirty="0" smtClean="0">
                <a:latin typeface="Arial"/>
                <a:cs typeface="Arial"/>
              </a:rPr>
              <a:t>atau </a:t>
            </a:r>
            <a:r>
              <a:rPr sz="3000" b="1" i="1" spc="0" dirty="0" smtClean="0">
                <a:latin typeface="Arial"/>
                <a:cs typeface="Arial"/>
              </a:rPr>
              <a:t>Nettiquett</a:t>
            </a:r>
            <a:r>
              <a:rPr sz="3000" b="1" i="1" spc="4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, adal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h etika</a:t>
            </a:r>
            <a:r>
              <a:rPr sz="3000" spc="-2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dlm berkomun</a:t>
            </a:r>
            <a:r>
              <a:rPr sz="3000" spc="-9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kasi</a:t>
            </a:r>
            <a:r>
              <a:rPr sz="3000" spc="-1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menggu</a:t>
            </a:r>
            <a:r>
              <a:rPr sz="3000" spc="-14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akan</a:t>
            </a:r>
            <a:r>
              <a:rPr sz="3000" spc="-2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internet.</a:t>
            </a:r>
            <a:endParaRPr sz="3000">
              <a:latin typeface="Arial"/>
              <a:cs typeface="Arial"/>
            </a:endParaRPr>
          </a:p>
          <a:p>
            <a:pPr marL="936752" indent="-433578">
              <a:lnSpc>
                <a:spcPct val="100041"/>
              </a:lnSpc>
              <a:spcBef>
                <a:spcPts val="612"/>
              </a:spcBef>
              <a:tabLst>
                <a:tab pos="927100" algn="l"/>
              </a:tabLst>
            </a:pPr>
            <a:r>
              <a:rPr sz="2300" b="1" spc="0" dirty="0" smtClean="0">
                <a:solidFill>
                  <a:srgbClr val="6600CC"/>
                </a:solidFill>
                <a:latin typeface="Arial"/>
                <a:cs typeface="Arial"/>
              </a:rPr>
              <a:t>a.</a:t>
            </a:r>
            <a:r>
              <a:rPr sz="2300" b="1" spc="-617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300" b="1" spc="0" dirty="0" smtClean="0">
                <a:solidFill>
                  <a:srgbClr val="6600CC"/>
                </a:solidFill>
                <a:latin typeface="Arial"/>
                <a:cs typeface="Arial"/>
              </a:rPr>
              <a:t>	</a:t>
            </a:r>
            <a:r>
              <a:rPr sz="2600" b="1" spc="0" dirty="0" smtClean="0">
                <a:latin typeface="Arial"/>
                <a:cs typeface="Arial"/>
              </a:rPr>
              <a:t>Netiket</a:t>
            </a:r>
            <a:r>
              <a:rPr sz="2600" b="1" spc="-66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pd</a:t>
            </a:r>
            <a:r>
              <a:rPr sz="2600" b="1" spc="9" dirty="0" smtClean="0">
                <a:latin typeface="Arial"/>
                <a:cs typeface="Arial"/>
              </a:rPr>
              <a:t> </a:t>
            </a:r>
            <a:r>
              <a:rPr sz="2600" b="1" i="1" spc="0" dirty="0" smtClean="0">
                <a:latin typeface="Arial"/>
                <a:cs typeface="Arial"/>
              </a:rPr>
              <a:t>one to</a:t>
            </a:r>
            <a:r>
              <a:rPr sz="2600" b="1" i="1" spc="9" dirty="0" smtClean="0">
                <a:latin typeface="Arial"/>
                <a:cs typeface="Arial"/>
              </a:rPr>
              <a:t> </a:t>
            </a:r>
            <a:r>
              <a:rPr sz="2600" b="1" i="1" spc="0" dirty="0" smtClean="0">
                <a:latin typeface="Arial"/>
                <a:cs typeface="Arial"/>
              </a:rPr>
              <a:t>one communications</a:t>
            </a:r>
            <a:r>
              <a:rPr sz="2600" b="1" i="1" spc="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adalah kondi</a:t>
            </a:r>
            <a:r>
              <a:rPr sz="2600" spc="9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-7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dimana</a:t>
            </a:r>
            <a:r>
              <a:rPr sz="2600" spc="-60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kom</a:t>
            </a:r>
            <a:r>
              <a:rPr sz="2600" spc="4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nika</a:t>
            </a:r>
            <a:r>
              <a:rPr sz="2600" spc="4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-1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terjadi</a:t>
            </a:r>
            <a:r>
              <a:rPr sz="2600" spc="-50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antar</a:t>
            </a:r>
            <a:r>
              <a:rPr sz="2600" spc="-3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individu “</a:t>
            </a:r>
            <a:r>
              <a:rPr sz="2600" b="1" i="1" spc="0" dirty="0" smtClean="0">
                <a:latin typeface="Arial"/>
                <a:cs typeface="Arial"/>
              </a:rPr>
              <a:t>face</a:t>
            </a:r>
            <a:r>
              <a:rPr sz="2600" b="1" i="1" spc="-50" dirty="0" smtClean="0">
                <a:latin typeface="Arial"/>
                <a:cs typeface="Arial"/>
              </a:rPr>
              <a:t> </a:t>
            </a:r>
            <a:r>
              <a:rPr sz="2600" b="1" i="1" spc="0" dirty="0" smtClean="0">
                <a:latin typeface="Arial"/>
                <a:cs typeface="Arial"/>
              </a:rPr>
              <a:t>to fac</a:t>
            </a:r>
            <a:r>
              <a:rPr sz="2600" b="1" i="1" spc="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”</a:t>
            </a:r>
            <a:r>
              <a:rPr sz="2600" spc="-5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dlm</a:t>
            </a:r>
            <a:r>
              <a:rPr sz="2600" spc="-41" dirty="0" smtClean="0">
                <a:latin typeface="Arial"/>
                <a:cs typeface="Arial"/>
              </a:rPr>
              <a:t> </a:t>
            </a:r>
            <a:r>
              <a:rPr sz="2600" spc="9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ebuah</a:t>
            </a:r>
            <a:r>
              <a:rPr sz="2600" spc="-60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dialog.</a:t>
            </a:r>
            <a:r>
              <a:rPr sz="2600" spc="-51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Komuni</a:t>
            </a:r>
            <a:r>
              <a:rPr sz="2600" spc="9" dirty="0" smtClean="0">
                <a:latin typeface="Arial"/>
                <a:cs typeface="Arial"/>
              </a:rPr>
              <a:t>k</a:t>
            </a:r>
            <a:r>
              <a:rPr sz="2600" spc="0" dirty="0" smtClean="0">
                <a:latin typeface="Arial"/>
                <a:cs typeface="Arial"/>
              </a:rPr>
              <a:t>asi</a:t>
            </a:r>
            <a:r>
              <a:rPr sz="2600" spc="-1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via </a:t>
            </a:r>
            <a:r>
              <a:rPr sz="2600" b="1" i="1" spc="0" dirty="0" smtClean="0">
                <a:latin typeface="Arial"/>
                <a:cs typeface="Arial"/>
              </a:rPr>
              <a:t>electronic</a:t>
            </a:r>
            <a:r>
              <a:rPr sz="2600" b="1" i="1" spc="29" dirty="0" smtClean="0">
                <a:latin typeface="Arial"/>
                <a:cs typeface="Arial"/>
              </a:rPr>
              <a:t> </a:t>
            </a:r>
            <a:r>
              <a:rPr sz="2600" b="1" i="1" spc="0" dirty="0" smtClean="0">
                <a:latin typeface="Arial"/>
                <a:cs typeface="Arial"/>
              </a:rPr>
              <a:t>mail</a:t>
            </a:r>
            <a:r>
              <a:rPr sz="2600" spc="0" dirty="0" smtClean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61996" marR="886459" algn="ctr">
              <a:lnSpc>
                <a:spcPct val="95825"/>
              </a:lnSpc>
              <a:spcBef>
                <a:spcPts val="628"/>
              </a:spcBef>
            </a:pPr>
            <a:r>
              <a:rPr sz="2350" b="1" spc="0" dirty="0" smtClean="0">
                <a:solidFill>
                  <a:srgbClr val="6600CC"/>
                </a:solidFill>
                <a:latin typeface="Arial"/>
                <a:cs typeface="Arial"/>
              </a:rPr>
              <a:t>b. </a:t>
            </a:r>
            <a:r>
              <a:rPr sz="2350" b="1" spc="14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Netiket</a:t>
            </a:r>
            <a:r>
              <a:rPr sz="2600" b="1" spc="-66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pd</a:t>
            </a:r>
            <a:r>
              <a:rPr sz="2600" b="1" spc="9" dirty="0" smtClean="0">
                <a:latin typeface="Arial"/>
                <a:cs typeface="Arial"/>
              </a:rPr>
              <a:t> </a:t>
            </a:r>
            <a:r>
              <a:rPr sz="2600" b="1" i="1" spc="0" dirty="0" smtClean="0">
                <a:latin typeface="Arial"/>
                <a:cs typeface="Arial"/>
              </a:rPr>
              <a:t>one to</a:t>
            </a:r>
            <a:r>
              <a:rPr sz="2600" b="1" i="1" spc="9" dirty="0" smtClean="0">
                <a:latin typeface="Arial"/>
                <a:cs typeface="Arial"/>
              </a:rPr>
              <a:t> </a:t>
            </a:r>
            <a:r>
              <a:rPr sz="2600" b="1" i="1" spc="0" dirty="0" smtClean="0">
                <a:latin typeface="Arial"/>
                <a:cs typeface="Arial"/>
              </a:rPr>
              <a:t>many</a:t>
            </a:r>
            <a:r>
              <a:rPr sz="2600" b="1" i="1" spc="-52" dirty="0" smtClean="0">
                <a:latin typeface="Arial"/>
                <a:cs typeface="Arial"/>
              </a:rPr>
              <a:t> </a:t>
            </a:r>
            <a:r>
              <a:rPr sz="2600" b="1" i="1" spc="0" dirty="0" smtClean="0">
                <a:latin typeface="Arial"/>
                <a:cs typeface="Arial"/>
              </a:rPr>
              <a:t>commu</a:t>
            </a:r>
            <a:r>
              <a:rPr sz="2600" b="1" i="1" spc="-9" dirty="0" smtClean="0">
                <a:latin typeface="Arial"/>
                <a:cs typeface="Arial"/>
              </a:rPr>
              <a:t>n</a:t>
            </a:r>
            <a:r>
              <a:rPr sz="2600" b="1" i="1" spc="0" dirty="0" smtClean="0">
                <a:latin typeface="Arial"/>
                <a:cs typeface="Arial"/>
              </a:rPr>
              <a:t>icatio</a:t>
            </a:r>
            <a:r>
              <a:rPr sz="2600" b="1" i="1" spc="4" dirty="0" smtClean="0">
                <a:latin typeface="Arial"/>
                <a:cs typeface="Arial"/>
              </a:rPr>
              <a:t>n</a:t>
            </a:r>
            <a:r>
              <a:rPr sz="2600" b="1" i="1" spc="0" dirty="0" smtClean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  <a:p>
            <a:pPr marL="941324" marR="70652" indent="19050">
              <a:lnSpc>
                <a:spcPct val="100041"/>
              </a:lnSpc>
              <a:spcBef>
                <a:spcPts val="754"/>
              </a:spcBef>
            </a:pPr>
            <a:r>
              <a:rPr sz="2600" spc="0" dirty="0" smtClean="0">
                <a:latin typeface="Arial"/>
                <a:cs typeface="Arial"/>
              </a:rPr>
              <a:t>kon</a:t>
            </a:r>
            <a:r>
              <a:rPr sz="2600" spc="4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ep</a:t>
            </a:r>
            <a:r>
              <a:rPr sz="2600" spc="-63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kom</a:t>
            </a:r>
            <a:r>
              <a:rPr sz="2600" spc="4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nika</a:t>
            </a:r>
            <a:r>
              <a:rPr sz="2600" spc="4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-1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one</a:t>
            </a:r>
            <a:r>
              <a:rPr sz="2600" spc="-18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to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many</a:t>
            </a:r>
            <a:r>
              <a:rPr sz="2600" spc="-58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c</a:t>
            </a:r>
            <a:r>
              <a:rPr sz="2600" spc="4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mmuni</a:t>
            </a:r>
            <a:r>
              <a:rPr sz="2600" spc="4" dirty="0" smtClean="0">
                <a:latin typeface="Arial"/>
                <a:cs typeface="Arial"/>
              </a:rPr>
              <a:t>c</a:t>
            </a:r>
            <a:r>
              <a:rPr sz="2600" spc="0" dirty="0" smtClean="0">
                <a:latin typeface="Arial"/>
                <a:cs typeface="Arial"/>
              </a:rPr>
              <a:t>atons adalah</a:t>
            </a:r>
            <a:r>
              <a:rPr sz="2600" spc="-48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bhw</a:t>
            </a:r>
            <a:r>
              <a:rPr sz="2600" spc="-32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satu</a:t>
            </a:r>
            <a:r>
              <a:rPr sz="2600" spc="-3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orang</a:t>
            </a:r>
            <a:r>
              <a:rPr sz="2600" spc="-41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bisa</a:t>
            </a:r>
            <a:r>
              <a:rPr sz="2600" spc="-42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berko</a:t>
            </a:r>
            <a:r>
              <a:rPr sz="2600" spc="4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unika</a:t>
            </a:r>
            <a:r>
              <a:rPr sz="2600" spc="9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i</a:t>
            </a:r>
            <a:endParaRPr sz="2600">
              <a:latin typeface="Arial"/>
              <a:cs typeface="Arial"/>
            </a:endParaRPr>
          </a:p>
          <a:p>
            <a:pPr marL="941324" marR="44254">
              <a:lnSpc>
                <a:spcPct val="95825"/>
              </a:lnSpc>
            </a:pPr>
            <a:r>
              <a:rPr sz="2600" spc="0" dirty="0" smtClean="0">
                <a:latin typeface="Arial"/>
                <a:cs typeface="Arial"/>
              </a:rPr>
              <a:t>kpd</a:t>
            </a:r>
            <a:r>
              <a:rPr sz="2600" spc="-26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bebera</a:t>
            </a:r>
            <a:r>
              <a:rPr sz="2600" spc="4" dirty="0" smtClean="0">
                <a:latin typeface="Arial"/>
                <a:cs typeface="Arial"/>
              </a:rPr>
              <a:t>p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7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orang</a:t>
            </a:r>
            <a:r>
              <a:rPr sz="2600" spc="-46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sek</a:t>
            </a:r>
            <a:r>
              <a:rPr sz="2600" spc="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ligus.</a:t>
            </a:r>
            <a:endParaRPr sz="2600">
              <a:latin typeface="Arial"/>
              <a:cs typeface="Arial"/>
            </a:endParaRPr>
          </a:p>
          <a:p>
            <a:pPr marL="941324" marR="44254">
              <a:lnSpc>
                <a:spcPct val="95825"/>
              </a:lnSpc>
              <a:spcBef>
                <a:spcPts val="754"/>
              </a:spcBef>
            </a:pPr>
            <a:r>
              <a:rPr sz="2600" spc="0" dirty="0" smtClean="0">
                <a:latin typeface="Arial"/>
                <a:cs typeface="Arial"/>
              </a:rPr>
              <a:t>Hal</a:t>
            </a:r>
            <a:r>
              <a:rPr sz="2600" spc="-38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itu</a:t>
            </a:r>
            <a:r>
              <a:rPr sz="2600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spt</a:t>
            </a:r>
            <a:r>
              <a:rPr sz="2600" spc="-2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yg</a:t>
            </a:r>
            <a:r>
              <a:rPr sz="2600" spc="-22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terjadi</a:t>
            </a:r>
            <a:r>
              <a:rPr sz="2600" spc="-5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pd</a:t>
            </a:r>
            <a:r>
              <a:rPr sz="2600" spc="-3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Mailing</a:t>
            </a:r>
            <a:r>
              <a:rPr sz="2600" b="1" spc="19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List</a:t>
            </a:r>
            <a:r>
              <a:rPr sz="2600" b="1" spc="1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dan</a:t>
            </a:r>
            <a:endParaRPr sz="2600">
              <a:latin typeface="Arial"/>
              <a:cs typeface="Arial"/>
            </a:endParaRPr>
          </a:p>
          <a:p>
            <a:pPr marL="941324" marR="44254">
              <a:lnSpc>
                <a:spcPct val="95825"/>
              </a:lnSpc>
              <a:spcBef>
                <a:spcPts val="754"/>
              </a:spcBef>
            </a:pPr>
            <a:r>
              <a:rPr sz="2600" b="1" spc="0" dirty="0" smtClean="0">
                <a:latin typeface="Arial"/>
                <a:cs typeface="Arial"/>
              </a:rPr>
              <a:t>Net</a:t>
            </a:r>
            <a:r>
              <a:rPr sz="2600" b="1" spc="-41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new</a:t>
            </a:r>
            <a:r>
              <a:rPr sz="2600" b="1" spc="9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234100" y="5308854"/>
            <a:ext cx="1046436" cy="965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"/>
              </a:spcBef>
            </a:pPr>
            <a:endParaRPr sz="900"/>
          </a:p>
          <a:p>
            <a:pPr>
              <a:lnSpc>
                <a:spcPct val="95825"/>
              </a:lnSpc>
              <a:spcBef>
                <a:spcPts val="1000"/>
              </a:spcBef>
            </a:pPr>
            <a:r>
              <a:rPr sz="1800" b="1" spc="0" dirty="0" smtClean="0">
                <a:solidFill>
                  <a:srgbClr val="D4753B"/>
                </a:solidFill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  <a:p>
            <a:pPr marL="3892">
              <a:lnSpc>
                <a:spcPct val="95825"/>
              </a:lnSpc>
              <a:spcBef>
                <a:spcPts val="250"/>
              </a:spcBef>
            </a:pPr>
            <a:r>
              <a:rPr sz="700" spc="0" dirty="0" smtClean="0">
                <a:solidFill>
                  <a:srgbClr val="C6A182"/>
                </a:solidFill>
                <a:latin typeface="Arial"/>
                <a:cs typeface="Arial"/>
              </a:rPr>
              <a:t>Lc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257"/>
            <a:ext cx="9000490" cy="126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209" y="6163310"/>
            <a:ext cx="545972" cy="590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100" y="1308100"/>
            <a:ext cx="0" cy="4864099"/>
          </a:xfrm>
          <a:custGeom>
            <a:avLst/>
            <a:gdLst/>
            <a:ahLst/>
            <a:cxnLst/>
            <a:rect l="l" t="t" r="r" b="b"/>
            <a:pathLst>
              <a:path h="4864099">
                <a:moveTo>
                  <a:pt x="0" y="4864099"/>
                </a:moveTo>
                <a:lnTo>
                  <a:pt x="0" y="0"/>
                </a:lnTo>
              </a:path>
            </a:pathLst>
          </a:custGeom>
          <a:ln w="50800">
            <a:solidFill>
              <a:srgbClr val="66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56000" y="4851400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12699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94400" y="4851400"/>
            <a:ext cx="0" cy="1866899"/>
          </a:xfrm>
          <a:custGeom>
            <a:avLst/>
            <a:gdLst/>
            <a:ahLst/>
            <a:cxnLst/>
            <a:rect l="l" t="t" r="r" b="b"/>
            <a:pathLst>
              <a:path h="1866899">
                <a:moveTo>
                  <a:pt x="0" y="1866899"/>
                </a:moveTo>
                <a:lnTo>
                  <a:pt x="0" y="0"/>
                </a:lnTo>
              </a:path>
            </a:pathLst>
          </a:custGeom>
          <a:ln w="12700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00795" y="6253226"/>
            <a:ext cx="590930" cy="530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78900" y="990600"/>
            <a:ext cx="0" cy="5270499"/>
          </a:xfrm>
          <a:custGeom>
            <a:avLst/>
            <a:gdLst/>
            <a:ahLst/>
            <a:cxnLst/>
            <a:rect l="l" t="t" r="r" b="b"/>
            <a:pathLst>
              <a:path h="5270499">
                <a:moveTo>
                  <a:pt x="0" y="5270499"/>
                </a:moveTo>
                <a:lnTo>
                  <a:pt x="0" y="0"/>
                </a:lnTo>
              </a:path>
            </a:pathLst>
          </a:custGeom>
          <a:ln w="50800">
            <a:solidFill>
              <a:srgbClr val="66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6756400"/>
            <a:ext cx="7708900" cy="0"/>
          </a:xfrm>
          <a:custGeom>
            <a:avLst/>
            <a:gdLst/>
            <a:ahLst/>
            <a:cxnLst/>
            <a:rect l="l" t="t" r="r" b="b"/>
            <a:pathLst>
              <a:path w="7708900">
                <a:moveTo>
                  <a:pt x="0" y="0"/>
                </a:moveTo>
                <a:lnTo>
                  <a:pt x="7708900" y="0"/>
                </a:lnTo>
              </a:path>
            </a:pathLst>
          </a:custGeom>
          <a:ln w="63499">
            <a:solidFill>
              <a:srgbClr val="66999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884" y="5308854"/>
            <a:ext cx="1025651" cy="965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2038" y="5098923"/>
            <a:ext cx="1640331" cy="1310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4061" y="5188839"/>
            <a:ext cx="2359786" cy="13554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1382115"/>
            <a:ext cx="8230285" cy="3302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591343" algn="ctr">
              <a:lnSpc>
                <a:spcPts val="2755"/>
              </a:lnSpc>
              <a:spcBef>
                <a:spcPts val="137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050" spc="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050" spc="135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Netiket</a:t>
            </a:r>
            <a:r>
              <a:rPr sz="2600" b="1" spc="-66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atau</a:t>
            </a:r>
            <a:r>
              <a:rPr sz="2600" spc="-30" dirty="0" smtClean="0">
                <a:latin typeface="Arial"/>
                <a:cs typeface="Arial"/>
              </a:rPr>
              <a:t> </a:t>
            </a:r>
            <a:r>
              <a:rPr sz="2600" b="1" i="1" spc="0" dirty="0" smtClean="0">
                <a:latin typeface="Arial"/>
                <a:cs typeface="Arial"/>
              </a:rPr>
              <a:t>Nettiquet</a:t>
            </a:r>
            <a:r>
              <a:rPr sz="2600" b="1" i="1" spc="-9" dirty="0" smtClean="0">
                <a:latin typeface="Arial"/>
                <a:cs typeface="Arial"/>
              </a:rPr>
              <a:t>t</a:t>
            </a:r>
            <a:r>
              <a:rPr sz="2600" b="1" i="1" spc="0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-110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adalah</a:t>
            </a:r>
            <a:r>
              <a:rPr sz="2600" spc="-48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etika</a:t>
            </a:r>
            <a:r>
              <a:rPr sz="2600" spc="-44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dlm</a:t>
            </a:r>
            <a:endParaRPr sz="2600">
              <a:latin typeface="Arial"/>
              <a:cs typeface="Arial"/>
            </a:endParaRPr>
          </a:p>
          <a:p>
            <a:pPr marL="318154" marR="1996865" algn="ctr">
              <a:lnSpc>
                <a:spcPct val="95825"/>
              </a:lnSpc>
            </a:pPr>
            <a:r>
              <a:rPr sz="2600" spc="0" dirty="0" smtClean="0">
                <a:latin typeface="Arial"/>
                <a:cs typeface="Arial"/>
              </a:rPr>
              <a:t>berko</a:t>
            </a:r>
            <a:r>
              <a:rPr sz="2600" spc="4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unika</a:t>
            </a:r>
            <a:r>
              <a:rPr sz="2600" spc="9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-152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meng</a:t>
            </a:r>
            <a:r>
              <a:rPr sz="2600" spc="4" dirty="0" smtClean="0">
                <a:latin typeface="Arial"/>
                <a:cs typeface="Arial"/>
              </a:rPr>
              <a:t>g</a:t>
            </a:r>
            <a:r>
              <a:rPr sz="2600" spc="0" dirty="0" smtClean="0">
                <a:latin typeface="Arial"/>
                <a:cs typeface="Arial"/>
              </a:rPr>
              <a:t>unak</a:t>
            </a:r>
            <a:r>
              <a:rPr sz="2600" spc="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12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internet…</a:t>
            </a:r>
            <a:endParaRPr sz="2600">
              <a:latin typeface="Arial"/>
              <a:cs typeface="Arial"/>
            </a:endParaRPr>
          </a:p>
          <a:p>
            <a:pPr marL="469900" marR="35492">
              <a:lnSpc>
                <a:spcPct val="95825"/>
              </a:lnSpc>
              <a:spcBef>
                <a:spcPts val="649"/>
              </a:spcBef>
            </a:pPr>
            <a:r>
              <a:rPr sz="1950" b="1" spc="4" dirty="0" smtClean="0">
                <a:solidFill>
                  <a:srgbClr val="6600CC"/>
                </a:solidFill>
                <a:latin typeface="Arial"/>
                <a:cs typeface="Arial"/>
              </a:rPr>
              <a:t>c</a:t>
            </a:r>
            <a:r>
              <a:rPr sz="1950" b="1" spc="0" dirty="0" smtClean="0">
                <a:solidFill>
                  <a:srgbClr val="6600CC"/>
                </a:solidFill>
                <a:latin typeface="Arial"/>
                <a:cs typeface="Arial"/>
              </a:rPr>
              <a:t>.  </a:t>
            </a:r>
            <a:r>
              <a:rPr sz="1950" b="1" spc="156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Informati</a:t>
            </a:r>
            <a:r>
              <a:rPr sz="2200" b="1" spc="-4" dirty="0" smtClean="0">
                <a:latin typeface="Arial"/>
                <a:cs typeface="Arial"/>
              </a:rPr>
              <a:t>o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2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Services</a:t>
            </a:r>
            <a:endParaRPr sz="2200">
              <a:latin typeface="Arial"/>
              <a:cs typeface="Arial"/>
            </a:endParaRPr>
          </a:p>
          <a:p>
            <a:pPr marL="908050" marR="616701">
              <a:lnSpc>
                <a:spcPct val="100041"/>
              </a:lnSpc>
              <a:spcBef>
                <a:spcPts val="638"/>
              </a:spcBef>
            </a:pPr>
            <a:r>
              <a:rPr sz="2200" spc="0" dirty="0" smtClean="0">
                <a:latin typeface="Arial"/>
                <a:cs typeface="Arial"/>
              </a:rPr>
              <a:t>Pada pe</a:t>
            </a:r>
            <a:r>
              <a:rPr sz="2200" spc="-9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kembangan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internet,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diberi</a:t>
            </a:r>
            <a:r>
              <a:rPr sz="2200" spc="4" dirty="0" smtClean="0">
                <a:latin typeface="Arial"/>
                <a:cs typeface="Arial"/>
              </a:rPr>
              <a:t>k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fasilitas</a:t>
            </a:r>
            <a:r>
              <a:rPr sz="2200" b="1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dan berbagai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layanan</a:t>
            </a:r>
            <a:r>
              <a:rPr sz="2200" b="1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baru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yg disebut</a:t>
            </a:r>
            <a:r>
              <a:rPr sz="2200" spc="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layanan</a:t>
            </a:r>
            <a:r>
              <a:rPr sz="2200" b="1" spc="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informasi </a:t>
            </a:r>
            <a:r>
              <a:rPr sz="2200" spc="0" dirty="0" smtClean="0">
                <a:latin typeface="Arial"/>
                <a:cs typeface="Arial"/>
              </a:rPr>
              <a:t>(</a:t>
            </a:r>
            <a:r>
              <a:rPr sz="2200" b="1" spc="0" dirty="0" smtClean="0">
                <a:latin typeface="Arial"/>
                <a:cs typeface="Arial"/>
              </a:rPr>
              <a:t>informati</a:t>
            </a:r>
            <a:r>
              <a:rPr sz="2200" b="1" spc="-4" dirty="0" smtClean="0">
                <a:latin typeface="Arial"/>
                <a:cs typeface="Arial"/>
              </a:rPr>
              <a:t>o</a:t>
            </a:r>
            <a:r>
              <a:rPr sz="2200" b="1" spc="0" dirty="0" smtClean="0">
                <a:latin typeface="Arial"/>
                <a:cs typeface="Arial"/>
              </a:rPr>
              <a:t>n</a:t>
            </a:r>
            <a:r>
              <a:rPr sz="2200" b="1" spc="2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servic</a:t>
            </a:r>
            <a:r>
              <a:rPr sz="2200" b="1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).</a:t>
            </a:r>
            <a:endParaRPr sz="2200">
              <a:latin typeface="Arial"/>
              <a:cs typeface="Arial"/>
            </a:endParaRPr>
          </a:p>
          <a:p>
            <a:pPr marL="908050">
              <a:lnSpc>
                <a:spcPct val="100041"/>
              </a:lnSpc>
              <a:spcBef>
                <a:spcPts val="530"/>
              </a:spcBef>
            </a:pPr>
            <a:r>
              <a:rPr sz="2200" spc="0" dirty="0" smtClean="0">
                <a:latin typeface="Arial"/>
                <a:cs typeface="Arial"/>
              </a:rPr>
              <a:t>Berbagai jen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s layanan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ni antara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lain, spt: Gropher,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Wais, Wo</a:t>
            </a:r>
            <a:r>
              <a:rPr sz="2200" spc="-9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ld Wide </a:t>
            </a:r>
            <a:r>
              <a:rPr sz="2200" spc="-9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eb (</a:t>
            </a:r>
            <a:r>
              <a:rPr sz="2200" spc="-9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W</a:t>
            </a:r>
            <a:r>
              <a:rPr sz="2200" spc="-9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),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Mult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-User Dimensions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(MUDs), Mult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-User Dimen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ions which </a:t>
            </a:r>
            <a:r>
              <a:rPr sz="2200" spc="-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re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Object 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riented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(MOOs).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10" y="5567068"/>
            <a:ext cx="13024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solidFill>
                  <a:srgbClr val="D4753B"/>
                </a:solidFill>
                <a:latin typeface="Times New Roman"/>
                <a:cs typeface="Times New Roman"/>
              </a:rPr>
              <a:t>Gopher</a:t>
            </a:r>
            <a:r>
              <a:rPr sz="1800" b="1" spc="84" dirty="0" smtClean="0">
                <a:solidFill>
                  <a:srgbClr val="D4753B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D4753B"/>
                </a:solidFill>
                <a:latin typeface="Times New Roman"/>
                <a:cs typeface="Times New Roman"/>
              </a:rPr>
              <a:t>Ser</a:t>
            </a:r>
            <a:r>
              <a:rPr sz="1800" b="1" spc="-200" dirty="0" smtClean="0">
                <a:solidFill>
                  <a:srgbClr val="D4753B"/>
                </a:solidFill>
                <a:latin typeface="Times New Roman"/>
                <a:cs typeface="Times New Roman"/>
              </a:rPr>
              <a:t>v</a:t>
            </a:r>
            <a:r>
              <a:rPr sz="1800" b="1" spc="0" dirty="0" smtClean="0">
                <a:solidFill>
                  <a:srgbClr val="CC8556"/>
                </a:solidFill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solidFill>
                  <a:srgbClr val="D4753B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037" y="5793276"/>
            <a:ext cx="103043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CC8556"/>
                </a:solidFill>
                <a:latin typeface="Times New Roman"/>
                <a:cs typeface="Times New Roman"/>
              </a:rPr>
              <a:t>Errands</a:t>
            </a:r>
            <a:r>
              <a:rPr sz="1200" spc="39" dirty="0" smtClean="0">
                <a:solidFill>
                  <a:srgbClr val="CC8556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CC8556"/>
                </a:solidFill>
                <a:latin typeface="Arial"/>
                <a:cs typeface="Arial"/>
              </a:rPr>
              <a:t>&amp;</a:t>
            </a:r>
            <a:r>
              <a:rPr sz="1000" spc="118" dirty="0" smtClean="0">
                <a:solidFill>
                  <a:srgbClr val="CC8556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CC8556"/>
                </a:solidFill>
                <a:latin typeface="Times New Roman"/>
                <a:cs typeface="Times New Roman"/>
              </a:rPr>
              <a:t>More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56000" y="4851400"/>
            <a:ext cx="2438400" cy="1866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2"/>
              </a:spcBef>
            </a:pPr>
            <a:endParaRPr sz="1300"/>
          </a:p>
          <a:p>
            <a:pPr marL="838287" marR="970811" algn="ctr">
              <a:lnSpc>
                <a:spcPct val="95825"/>
              </a:lnSpc>
            </a:pPr>
            <a:r>
              <a:rPr sz="800" spc="0" dirty="0" smtClean="0">
                <a:solidFill>
                  <a:srgbClr val="858585"/>
                </a:solidFill>
                <a:latin typeface="Times New Roman"/>
                <a:cs typeface="Times New Roman"/>
              </a:rPr>
              <a:t>TCP/lP..,,,rwork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6737"/>
            <a:ext cx="9018524" cy="672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066" y="439760"/>
            <a:ext cx="4465955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Pelanggaran</a:t>
            </a:r>
            <a:r>
              <a:rPr sz="4200" spc="1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Etika</a:t>
            </a:r>
            <a:endParaRPr sz="4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1390276"/>
            <a:ext cx="7905553" cy="4704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16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Seperti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halnya</a:t>
            </a:r>
            <a:r>
              <a:rPr sz="3000" spc="-1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etika dlm kehi</a:t>
            </a:r>
            <a:r>
              <a:rPr sz="3000" spc="-14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up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</a:t>
            </a:r>
            <a:endParaRPr sz="3000" dirty="0">
              <a:latin typeface="Arial"/>
              <a:cs typeface="Arial"/>
            </a:endParaRPr>
          </a:p>
          <a:p>
            <a:pPr marL="12700" marR="233806">
              <a:lnSpc>
                <a:spcPct val="100041"/>
              </a:lnSpc>
            </a:pPr>
            <a:r>
              <a:rPr sz="3000" spc="0" dirty="0" smtClean="0">
                <a:latin typeface="Arial"/>
                <a:cs typeface="Arial"/>
              </a:rPr>
              <a:t>bermasyar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kat,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sanksi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yg dipero</a:t>
            </a:r>
            <a:r>
              <a:rPr sz="3000" spc="-9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eh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terha</a:t>
            </a:r>
            <a:r>
              <a:rPr sz="3000" spc="-14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ap suatu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pelan</a:t>
            </a:r>
            <a:r>
              <a:rPr sz="3000" spc="-9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g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ran a</a:t>
            </a:r>
            <a:r>
              <a:rPr sz="3000" spc="-14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al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h</a:t>
            </a:r>
            <a:r>
              <a:rPr sz="3000" spc="-19" dirty="0" smtClean="0">
                <a:latin typeface="Arial"/>
                <a:cs typeface="Arial"/>
              </a:rPr>
              <a:t> </a:t>
            </a:r>
            <a:r>
              <a:rPr sz="3000" b="1" spc="0" dirty="0" smtClean="0">
                <a:latin typeface="Arial"/>
                <a:cs typeface="Arial"/>
              </a:rPr>
              <a:t>sanksi s</a:t>
            </a:r>
            <a:r>
              <a:rPr sz="3000" b="1" spc="-9" dirty="0" smtClean="0">
                <a:latin typeface="Arial"/>
                <a:cs typeface="Arial"/>
              </a:rPr>
              <a:t>o</a:t>
            </a:r>
            <a:r>
              <a:rPr sz="3000" b="1" spc="0" dirty="0" smtClean="0">
                <a:latin typeface="Arial"/>
                <a:cs typeface="Arial"/>
              </a:rPr>
              <a:t>sial</a:t>
            </a:r>
            <a:r>
              <a:rPr sz="3000" spc="0" dirty="0" smtClean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12700" marR="360552">
              <a:lnSpc>
                <a:spcPct val="100041"/>
              </a:lnSpc>
              <a:spcBef>
                <a:spcPts val="722"/>
              </a:spcBef>
            </a:pPr>
            <a:r>
              <a:rPr sz="3000" spc="0" dirty="0" smtClean="0">
                <a:latin typeface="Arial"/>
                <a:cs typeface="Arial"/>
              </a:rPr>
              <a:t>Sanksi sosial</a:t>
            </a:r>
            <a:r>
              <a:rPr sz="3000" spc="-1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bisa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saja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berupa</a:t>
            </a:r>
            <a:r>
              <a:rPr sz="3000" spc="-14" dirty="0" smtClean="0">
                <a:latin typeface="Arial"/>
                <a:cs typeface="Arial"/>
              </a:rPr>
              <a:t> </a:t>
            </a:r>
            <a:r>
              <a:rPr sz="3000" b="1" spc="0" dirty="0" smtClean="0">
                <a:latin typeface="Arial"/>
                <a:cs typeface="Arial"/>
              </a:rPr>
              <a:t>teguran </a:t>
            </a:r>
            <a:r>
              <a:rPr sz="3000" spc="0" dirty="0" smtClean="0">
                <a:latin typeface="Arial"/>
                <a:cs typeface="Arial"/>
              </a:rPr>
              <a:t>atau bahkan </a:t>
            </a:r>
            <a:r>
              <a:rPr sz="3000" b="1" spc="0" dirty="0" smtClean="0">
                <a:latin typeface="Arial"/>
                <a:cs typeface="Arial"/>
              </a:rPr>
              <a:t>dikucilkan </a:t>
            </a:r>
            <a:r>
              <a:rPr sz="3000" spc="0" dirty="0" smtClean="0">
                <a:latin typeface="Arial"/>
                <a:cs typeface="Arial"/>
              </a:rPr>
              <a:t>dari </a:t>
            </a:r>
            <a:r>
              <a:rPr sz="3000" spc="-9" dirty="0" err="1" smtClean="0">
                <a:latin typeface="Arial"/>
                <a:cs typeface="Arial"/>
              </a:rPr>
              <a:t>k</a:t>
            </a:r>
            <a:r>
              <a:rPr sz="3000" spc="0" dirty="0" err="1" smtClean="0">
                <a:latin typeface="Arial"/>
                <a:cs typeface="Arial"/>
              </a:rPr>
              <a:t>ehidu</a:t>
            </a:r>
            <a:r>
              <a:rPr sz="3000" spc="-9" dirty="0" err="1" smtClean="0">
                <a:latin typeface="Arial"/>
                <a:cs typeface="Arial"/>
              </a:rPr>
              <a:t>p</a:t>
            </a:r>
            <a:r>
              <a:rPr sz="3000" spc="0" dirty="0" err="1" smtClean="0">
                <a:latin typeface="Arial"/>
                <a:cs typeface="Arial"/>
              </a:rPr>
              <a:t>an</a:t>
            </a:r>
            <a:r>
              <a:rPr sz="3000" spc="0" dirty="0" smtClean="0">
                <a:latin typeface="Arial"/>
                <a:cs typeface="Arial"/>
              </a:rPr>
              <a:t> </a:t>
            </a:r>
            <a:r>
              <a:rPr sz="3000" spc="0" dirty="0" err="1" smtClean="0">
                <a:latin typeface="Arial"/>
                <a:cs typeface="Arial"/>
              </a:rPr>
              <a:t>bermasyar</a:t>
            </a:r>
            <a:r>
              <a:rPr lang="en-US" sz="3000" spc="0" dirty="0" err="1" smtClean="0">
                <a:latin typeface="Arial"/>
                <a:cs typeface="Arial"/>
              </a:rPr>
              <a:t>a</a:t>
            </a:r>
            <a:r>
              <a:rPr sz="3000" spc="0" dirty="0" err="1" smtClean="0">
                <a:latin typeface="Arial"/>
                <a:cs typeface="Arial"/>
              </a:rPr>
              <a:t>k</a:t>
            </a:r>
            <a:r>
              <a:rPr sz="3000" spc="-9" dirty="0" err="1" smtClean="0">
                <a:latin typeface="Arial"/>
                <a:cs typeface="Arial"/>
              </a:rPr>
              <a:t>a</a:t>
            </a:r>
            <a:r>
              <a:rPr sz="3000" spc="0" dirty="0" err="1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ts val="3536"/>
              </a:lnSpc>
              <a:spcBef>
                <a:spcPts val="724"/>
              </a:spcBef>
            </a:pPr>
            <a:r>
              <a:rPr sz="3000" spc="0" dirty="0" smtClean="0">
                <a:latin typeface="Arial"/>
                <a:cs typeface="Arial"/>
              </a:rPr>
              <a:t>Demikian ju</a:t>
            </a:r>
            <a:r>
              <a:rPr sz="3000" spc="-9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a d</a:t>
            </a:r>
            <a:r>
              <a:rPr sz="3000" spc="-9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n p</a:t>
            </a:r>
            <a:r>
              <a:rPr sz="3000" spc="-9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la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g</a:t>
            </a:r>
            <a:r>
              <a:rPr sz="3000" spc="-9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aran</a:t>
            </a:r>
            <a:r>
              <a:rPr sz="3000" spc="-24" dirty="0" smtClean="0">
                <a:latin typeface="Arial"/>
                <a:cs typeface="Arial"/>
              </a:rPr>
              <a:t> </a:t>
            </a:r>
            <a:r>
              <a:rPr sz="3000" b="1" spc="0" dirty="0" smtClean="0">
                <a:latin typeface="Arial"/>
                <a:cs typeface="Arial"/>
              </a:rPr>
              <a:t>etika 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ts val="3536"/>
              </a:lnSpc>
              <a:spcBef>
                <a:spcPts val="155"/>
              </a:spcBef>
            </a:pPr>
            <a:r>
              <a:rPr sz="3000" b="1" spc="0" dirty="0" smtClean="0">
                <a:latin typeface="Arial"/>
                <a:cs typeface="Arial"/>
              </a:rPr>
              <a:t>berinterne</a:t>
            </a:r>
            <a:r>
              <a:rPr sz="3000" b="1" spc="4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, sanksi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yg diterima jika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mel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9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g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 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ts val="3473"/>
              </a:lnSpc>
              <a:spcBef>
                <a:spcPts val="155"/>
              </a:spcBef>
            </a:pPr>
            <a:r>
              <a:rPr sz="3000" spc="0" dirty="0" smtClean="0">
                <a:latin typeface="Arial"/>
                <a:cs typeface="Arial"/>
              </a:rPr>
              <a:t>etika/norm</a:t>
            </a:r>
            <a:r>
              <a:rPr sz="3000" spc="-4" dirty="0" smtClean="0">
                <a:latin typeface="Arial"/>
                <a:cs typeface="Arial"/>
              </a:rPr>
              <a:t>a</a:t>
            </a:r>
            <a:r>
              <a:rPr sz="3000" spc="0" baseline="26089" dirty="0" smtClean="0">
                <a:latin typeface="Arial"/>
                <a:cs typeface="Arial"/>
              </a:rPr>
              <a:t>2</a:t>
            </a:r>
            <a:r>
              <a:rPr sz="3000" spc="253" baseline="2608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yg berlaku a</a:t>
            </a:r>
            <a:r>
              <a:rPr sz="3000" spc="-14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al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h</a:t>
            </a:r>
            <a:r>
              <a:rPr sz="3000" spc="-1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dikucilkan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da</a:t>
            </a:r>
            <a:r>
              <a:rPr sz="3000" spc="-9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i 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152"/>
              </a:spcBef>
            </a:pPr>
            <a:r>
              <a:rPr sz="3000" spc="0" dirty="0" err="1" smtClean="0">
                <a:latin typeface="Arial"/>
                <a:cs typeface="Arial"/>
              </a:rPr>
              <a:t>kehidu</a:t>
            </a:r>
            <a:r>
              <a:rPr lang="en-US" sz="3000" spc="0" dirty="0" err="1" smtClean="0">
                <a:latin typeface="Arial"/>
                <a:cs typeface="Arial"/>
              </a:rPr>
              <a:t>p</a:t>
            </a:r>
            <a:r>
              <a:rPr sz="3000" spc="-9" dirty="0" err="1" smtClean="0">
                <a:latin typeface="Arial"/>
                <a:cs typeface="Arial"/>
              </a:rPr>
              <a:t>a</a:t>
            </a:r>
            <a:r>
              <a:rPr sz="3000" spc="0" dirty="0" err="1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ko</a:t>
            </a:r>
            <a:r>
              <a:rPr sz="3000" spc="-9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ikasi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ber</a:t>
            </a:r>
            <a:r>
              <a:rPr sz="3000" spc="-9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nter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et.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452135"/>
            <a:ext cx="2988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915175"/>
            <a:ext cx="2988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4378469"/>
            <a:ext cx="2988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6737"/>
            <a:ext cx="9018524" cy="672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066" y="439760"/>
            <a:ext cx="3898900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395"/>
              </a:lnSpc>
              <a:spcBef>
                <a:spcPts val="219"/>
              </a:spcBef>
            </a:pPr>
            <a:r>
              <a:rPr sz="4200" b="1" spc="0" dirty="0" smtClean="0">
                <a:solidFill>
                  <a:srgbClr val="FFFFFF"/>
                </a:solidFill>
                <a:latin typeface="Arial"/>
                <a:cs typeface="Arial"/>
              </a:rPr>
              <a:t>Terima Kasih</a:t>
            </a:r>
            <a:r>
              <a:rPr sz="4200" b="1" spc="-4" dirty="0" smtClean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6737"/>
            <a:ext cx="9018524" cy="672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066" y="439760"/>
            <a:ext cx="7678898" cy="3142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21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Materi</a:t>
            </a:r>
            <a:endParaRPr sz="4200">
              <a:latin typeface="Arial"/>
              <a:cs typeface="Arial"/>
            </a:endParaRPr>
          </a:p>
          <a:p>
            <a:pPr marL="45974">
              <a:lnSpc>
                <a:spcPct val="95825"/>
              </a:lnSpc>
              <a:spcBef>
                <a:spcPts val="2598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Perkembang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-231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inte</a:t>
            </a:r>
            <a:r>
              <a:rPr sz="3200" spc="-9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net</a:t>
            </a:r>
            <a:r>
              <a:rPr sz="3200" spc="-62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</a:t>
            </a:r>
            <a:r>
              <a:rPr sz="3200" spc="-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-5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dun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78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maya</a:t>
            </a:r>
            <a:endParaRPr sz="3200">
              <a:latin typeface="Arial"/>
              <a:cs typeface="Arial"/>
            </a:endParaRPr>
          </a:p>
          <a:p>
            <a:pPr marL="45974" marR="60921">
              <a:lnSpc>
                <a:spcPct val="95825"/>
              </a:lnSpc>
              <a:spcBef>
                <a:spcPts val="928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Karakteristik</a:t>
            </a:r>
            <a:r>
              <a:rPr sz="3200" spc="-17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-5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keunikan</a:t>
            </a:r>
            <a:r>
              <a:rPr sz="3200" spc="-142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dunia</a:t>
            </a:r>
            <a:r>
              <a:rPr sz="3200" spc="-78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maya</a:t>
            </a:r>
            <a:endParaRPr sz="3200">
              <a:latin typeface="Arial"/>
              <a:cs typeface="Arial"/>
            </a:endParaRPr>
          </a:p>
          <a:p>
            <a:pPr marL="45974" marR="60921">
              <a:lnSpc>
                <a:spcPct val="95825"/>
              </a:lnSpc>
              <a:spcBef>
                <a:spcPts val="928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Penting</a:t>
            </a:r>
            <a:r>
              <a:rPr sz="3200" spc="-9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ya</a:t>
            </a:r>
            <a:r>
              <a:rPr sz="3200" spc="-15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etika</a:t>
            </a:r>
            <a:r>
              <a:rPr sz="3200" spc="-77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di</a:t>
            </a:r>
            <a:r>
              <a:rPr sz="3200" spc="-2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dunia</a:t>
            </a:r>
            <a:r>
              <a:rPr sz="3200" spc="-78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maya</a:t>
            </a:r>
            <a:endParaRPr sz="3200">
              <a:latin typeface="Arial"/>
              <a:cs typeface="Arial"/>
            </a:endParaRPr>
          </a:p>
          <a:p>
            <a:pPr marL="45974" marR="44676">
              <a:lnSpc>
                <a:spcPct val="95825"/>
              </a:lnSpc>
              <a:spcBef>
                <a:spcPts val="928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Contoh</a:t>
            </a:r>
            <a:r>
              <a:rPr sz="3200" spc="-103" dirty="0" smtClean="0">
                <a:latin typeface="Arial"/>
                <a:cs typeface="Arial"/>
              </a:rPr>
              <a:t> </a:t>
            </a:r>
            <a:r>
              <a:rPr sz="3200" spc="-1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etiket</a:t>
            </a:r>
            <a:r>
              <a:rPr sz="3200" spc="-27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sebagai</a:t>
            </a:r>
            <a:r>
              <a:rPr sz="3200" spc="-112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etika</a:t>
            </a:r>
            <a:r>
              <a:rPr sz="3200" spc="-67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be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inte</a:t>
            </a:r>
            <a:r>
              <a:rPr sz="3200" spc="-9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net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6737"/>
            <a:ext cx="9018524" cy="672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600" y="4229100"/>
            <a:ext cx="3228975" cy="2419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066" y="439760"/>
            <a:ext cx="8273814" cy="42984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6160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Pendahuluan</a:t>
            </a:r>
            <a:endParaRPr sz="4200" dirty="0">
              <a:latin typeface="Arial"/>
              <a:cs typeface="Arial"/>
            </a:endParaRPr>
          </a:p>
          <a:p>
            <a:pPr marL="497078" indent="-451103">
              <a:lnSpc>
                <a:spcPct val="100041"/>
              </a:lnSpc>
              <a:spcBef>
                <a:spcPts val="2607"/>
              </a:spcBef>
              <a:tabLst>
                <a:tab pos="495300" algn="l"/>
              </a:tabLst>
            </a:pPr>
            <a:r>
              <a:rPr sz="285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8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	</a:t>
            </a:r>
            <a:r>
              <a:rPr sz="3600" spc="0" dirty="0" smtClean="0">
                <a:latin typeface="Arial"/>
                <a:cs typeface="Arial"/>
              </a:rPr>
              <a:t>Kemajuan teknologi</a:t>
            </a:r>
            <a:r>
              <a:rPr sz="3600" spc="-14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selalu meng</a:t>
            </a:r>
            <a:r>
              <a:rPr sz="3600" spc="4" dirty="0" smtClean="0">
                <a:latin typeface="Arial"/>
                <a:cs typeface="Arial"/>
              </a:rPr>
              <a:t>a</a:t>
            </a:r>
            <a:r>
              <a:rPr sz="3600" spc="0" dirty="0" smtClean="0">
                <a:latin typeface="Arial"/>
                <a:cs typeface="Arial"/>
              </a:rPr>
              <a:t>lami perkem</a:t>
            </a:r>
            <a:r>
              <a:rPr sz="3600" spc="4" dirty="0" smtClean="0">
                <a:latin typeface="Arial"/>
                <a:cs typeface="Arial"/>
              </a:rPr>
              <a:t>b</a:t>
            </a:r>
            <a:r>
              <a:rPr sz="3600" spc="0" dirty="0" smtClean="0">
                <a:latin typeface="Arial"/>
                <a:cs typeface="Arial"/>
              </a:rPr>
              <a:t>angan</a:t>
            </a:r>
            <a:r>
              <a:rPr sz="3600" spc="-19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dan kemajuan</a:t>
            </a:r>
            <a:r>
              <a:rPr sz="3600" spc="-9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yang heba</a:t>
            </a:r>
            <a:r>
              <a:rPr sz="3600" spc="4" dirty="0" smtClean="0">
                <a:latin typeface="Arial"/>
                <a:cs typeface="Arial"/>
              </a:rPr>
              <a:t>t</a:t>
            </a:r>
            <a:r>
              <a:rPr sz="3600" spc="0" dirty="0" smtClean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  <a:p>
            <a:pPr marL="497078" marR="1119225" indent="-451103">
              <a:lnSpc>
                <a:spcPts val="4320"/>
              </a:lnSpc>
              <a:spcBef>
                <a:spcPts val="1004"/>
              </a:spcBef>
              <a:tabLst>
                <a:tab pos="495300" algn="l"/>
              </a:tabLst>
            </a:pPr>
            <a:r>
              <a:rPr sz="285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8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	</a:t>
            </a:r>
            <a:r>
              <a:rPr sz="3600" spc="0" dirty="0" smtClean="0">
                <a:latin typeface="Arial"/>
                <a:cs typeface="Arial"/>
              </a:rPr>
              <a:t>Yang paling</a:t>
            </a:r>
            <a:r>
              <a:rPr sz="3600" spc="-9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signifikan dalm hal perkem</a:t>
            </a:r>
            <a:r>
              <a:rPr sz="3600" spc="4" dirty="0" smtClean="0">
                <a:latin typeface="Arial"/>
                <a:cs typeface="Arial"/>
              </a:rPr>
              <a:t>b</a:t>
            </a:r>
            <a:r>
              <a:rPr sz="3600" spc="0" dirty="0" smtClean="0">
                <a:latin typeface="Arial"/>
                <a:cs typeface="Arial"/>
              </a:rPr>
              <a:t>angan</a:t>
            </a:r>
            <a:r>
              <a:rPr sz="3600" spc="-19" dirty="0" smtClean="0">
                <a:latin typeface="Arial"/>
                <a:cs typeface="Arial"/>
              </a:rPr>
              <a:t> </a:t>
            </a:r>
            <a:r>
              <a:rPr sz="3600" spc="0" dirty="0" smtClean="0">
                <a:latin typeface="Arial"/>
                <a:cs typeface="Arial"/>
              </a:rPr>
              <a:t>teknologi saat ini adalah </a:t>
            </a:r>
            <a:r>
              <a:rPr sz="3600" b="1" spc="0" dirty="0" smtClean="0">
                <a:latin typeface="Arial"/>
                <a:cs typeface="Arial"/>
              </a:rPr>
              <a:t>interne</a:t>
            </a:r>
            <a:r>
              <a:rPr sz="3600" b="1" spc="9" dirty="0" smtClean="0">
                <a:latin typeface="Arial"/>
                <a:cs typeface="Arial"/>
              </a:rPr>
              <a:t>t</a:t>
            </a:r>
            <a:r>
              <a:rPr sz="3600" spc="0" dirty="0" smtClean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6737"/>
            <a:ext cx="9018524" cy="672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066" y="439760"/>
            <a:ext cx="8330469" cy="48983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Perkembangan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4200" dirty="0">
              <a:latin typeface="Arial"/>
              <a:cs typeface="Arial"/>
            </a:endParaRPr>
          </a:p>
          <a:p>
            <a:pPr marL="388874" marR="68173" indent="-342900">
              <a:lnSpc>
                <a:spcPct val="100041"/>
              </a:lnSpc>
              <a:spcBef>
                <a:spcPts val="2598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Internet</a:t>
            </a:r>
            <a:r>
              <a:rPr sz="3200" b="1" spc="-9" dirty="0" smtClean="0">
                <a:latin typeface="Arial"/>
                <a:cs typeface="Arial"/>
              </a:rPr>
              <a:t> </a:t>
            </a:r>
            <a:r>
              <a:rPr sz="3200" spc="-4" dirty="0" smtClean="0">
                <a:latin typeface="Arial"/>
                <a:cs typeface="Arial"/>
              </a:rPr>
              <a:t>(</a:t>
            </a:r>
            <a:r>
              <a:rPr sz="3200" b="1" i="1" spc="0" dirty="0" smtClean="0">
                <a:latin typeface="Arial"/>
                <a:cs typeface="Arial"/>
              </a:rPr>
              <a:t>Interconnect</a:t>
            </a:r>
            <a:r>
              <a:rPr sz="3200" b="1" i="1" spc="-9" dirty="0" smtClean="0">
                <a:latin typeface="Arial"/>
                <a:cs typeface="Arial"/>
              </a:rPr>
              <a:t>i</a:t>
            </a:r>
            <a:r>
              <a:rPr sz="3200" b="1" i="1" spc="0" dirty="0" smtClean="0">
                <a:latin typeface="Arial"/>
                <a:cs typeface="Arial"/>
              </a:rPr>
              <a:t>on</a:t>
            </a:r>
            <a:r>
              <a:rPr sz="3200" b="1" i="1" spc="-35" dirty="0" smtClean="0">
                <a:latin typeface="Arial"/>
                <a:cs typeface="Arial"/>
              </a:rPr>
              <a:t> </a:t>
            </a:r>
            <a:r>
              <a:rPr sz="3200" b="1" i="1" spc="0" dirty="0" smtClean="0">
                <a:latin typeface="Arial"/>
                <a:cs typeface="Arial"/>
              </a:rPr>
              <a:t>Networking</a:t>
            </a:r>
            <a:r>
              <a:rPr sz="3200" spc="0" dirty="0" smtClean="0">
                <a:latin typeface="Arial"/>
                <a:cs typeface="Arial"/>
              </a:rPr>
              <a:t>) adal</a:t>
            </a:r>
            <a:r>
              <a:rPr sz="3200" spc="-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h</a:t>
            </a:r>
            <a:r>
              <a:rPr sz="3200" spc="-9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suatu</a:t>
            </a:r>
            <a:r>
              <a:rPr sz="3200" spc="-9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jari</a:t>
            </a:r>
            <a:r>
              <a:rPr sz="3200" spc="-9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gan</a:t>
            </a:r>
            <a:r>
              <a:rPr sz="3200" spc="-11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yg</a:t>
            </a:r>
            <a:r>
              <a:rPr sz="3200" spc="-33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menghubung</a:t>
            </a:r>
            <a:r>
              <a:rPr sz="3200" b="1" spc="-9" dirty="0" smtClean="0">
                <a:latin typeface="Arial"/>
                <a:cs typeface="Arial"/>
              </a:rPr>
              <a:t>k</a:t>
            </a:r>
            <a:r>
              <a:rPr sz="3200" b="1" spc="0" dirty="0" smtClean="0">
                <a:latin typeface="Arial"/>
                <a:cs typeface="Arial"/>
              </a:rPr>
              <a:t>an komputer </a:t>
            </a:r>
            <a:r>
              <a:rPr sz="3200" spc="0" dirty="0" smtClean="0">
                <a:latin typeface="Arial"/>
                <a:cs typeface="Arial"/>
              </a:rPr>
              <a:t>di</a:t>
            </a:r>
            <a:r>
              <a:rPr sz="3200" spc="-24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seluruh</a:t>
            </a:r>
            <a:r>
              <a:rPr sz="3200" b="1" spc="-14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dunia</a:t>
            </a:r>
            <a:r>
              <a:rPr sz="3200" b="1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tanpa</a:t>
            </a:r>
            <a:r>
              <a:rPr sz="3200" spc="-9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dibat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si oleh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-14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umlah</a:t>
            </a:r>
            <a:r>
              <a:rPr sz="3200" spc="-9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unit</a:t>
            </a:r>
            <a:r>
              <a:rPr sz="3200" spc="-51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menja</a:t>
            </a:r>
            <a:r>
              <a:rPr sz="3200" spc="-14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i</a:t>
            </a:r>
            <a:r>
              <a:rPr sz="3200" spc="-112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satu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j</a:t>
            </a:r>
            <a:r>
              <a:rPr sz="3200" spc="-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ring</a:t>
            </a:r>
            <a:r>
              <a:rPr sz="3200" spc="-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-11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yg bisa</a:t>
            </a:r>
            <a:r>
              <a:rPr sz="3200" spc="-58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saling</a:t>
            </a:r>
            <a:r>
              <a:rPr sz="3200" spc="-9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mengakses.</a:t>
            </a:r>
            <a:endParaRPr sz="3200" dirty="0">
              <a:latin typeface="Arial"/>
              <a:cs typeface="Arial"/>
            </a:endParaRPr>
          </a:p>
          <a:p>
            <a:pPr marL="388874" indent="-342900">
              <a:lnSpc>
                <a:spcPct val="100041"/>
              </a:lnSpc>
              <a:spcBef>
                <a:spcPts val="773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Den</a:t>
            </a:r>
            <a:r>
              <a:rPr sz="3200" spc="-9" dirty="0" smtClean="0">
                <a:latin typeface="Arial"/>
                <a:cs typeface="Arial"/>
              </a:rPr>
              <a:t>g</a:t>
            </a:r>
            <a:r>
              <a:rPr sz="3200" spc="0" dirty="0" smtClean="0">
                <a:latin typeface="Arial"/>
                <a:cs typeface="Arial"/>
              </a:rPr>
              <a:t>an </a:t>
            </a:r>
            <a:r>
              <a:rPr sz="3200" spc="-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nte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net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tsb, satu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ko</a:t>
            </a:r>
            <a:r>
              <a:rPr sz="3200" spc="-9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put</a:t>
            </a:r>
            <a:r>
              <a:rPr sz="3200" spc="-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r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dpt </a:t>
            </a:r>
            <a:r>
              <a:rPr sz="3200" b="1" spc="0" dirty="0" smtClean="0">
                <a:latin typeface="Arial"/>
                <a:cs typeface="Arial"/>
              </a:rPr>
              <a:t>berkomunikasi</a:t>
            </a:r>
            <a:r>
              <a:rPr sz="3200" b="1" spc="-1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scr</a:t>
            </a:r>
            <a:r>
              <a:rPr sz="3200" spc="-42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langsung</a:t>
            </a:r>
            <a:r>
              <a:rPr sz="3200" spc="-14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dgn</a:t>
            </a:r>
            <a:r>
              <a:rPr sz="3200" spc="-6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komputer lain</a:t>
            </a:r>
            <a:r>
              <a:rPr sz="3200" spc="-4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di</a:t>
            </a:r>
            <a:r>
              <a:rPr sz="3200" spc="-2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ber</a:t>
            </a:r>
            <a:r>
              <a:rPr sz="3200" spc="-14" dirty="0" smtClean="0">
                <a:latin typeface="Arial"/>
                <a:cs typeface="Arial"/>
              </a:rPr>
              <a:t>b</a:t>
            </a:r>
            <a:r>
              <a:rPr sz="3200" spc="0" dirty="0" smtClean="0">
                <a:latin typeface="Arial"/>
                <a:cs typeface="Arial"/>
              </a:rPr>
              <a:t>agai</a:t>
            </a:r>
            <a:r>
              <a:rPr sz="3200" spc="-13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bela</a:t>
            </a:r>
            <a:r>
              <a:rPr sz="3200" spc="-9" dirty="0" smtClean="0">
                <a:latin typeface="Arial"/>
                <a:cs typeface="Arial"/>
              </a:rPr>
              <a:t>h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-11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du</a:t>
            </a:r>
            <a:r>
              <a:rPr sz="3200" spc="-14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ia.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6737"/>
            <a:ext cx="9018524" cy="672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066" y="439760"/>
            <a:ext cx="8198739" cy="1356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Perkembangan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Interne</a:t>
            </a:r>
            <a:r>
              <a:rPr sz="4200" spc="-1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4200">
              <a:latin typeface="Arial"/>
              <a:cs typeface="Arial"/>
            </a:endParaRPr>
          </a:p>
          <a:p>
            <a:pPr marL="45974">
              <a:lnSpc>
                <a:spcPct val="95825"/>
              </a:lnSpc>
              <a:spcBef>
                <a:spcPts val="2588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400" spc="305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Alasan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internet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 era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ini memberikan</a:t>
            </a:r>
            <a:r>
              <a:rPr sz="3000" spc="-2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dampak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847476"/>
            <a:ext cx="3490468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yg cukup </a:t>
            </a:r>
            <a:r>
              <a:rPr sz="3000" b="1" spc="0" dirty="0" smtClean="0">
                <a:latin typeface="Arial"/>
                <a:cs typeface="Arial"/>
              </a:rPr>
              <a:t>signifikan</a:t>
            </a:r>
            <a:endParaRPr sz="3000">
              <a:latin typeface="Arial"/>
              <a:cs typeface="Arial"/>
            </a:endParaRPr>
          </a:p>
          <a:p>
            <a:pPr marL="12700" marR="57150">
              <a:lnSpc>
                <a:spcPct val="95825"/>
              </a:lnSpc>
            </a:pPr>
            <a:r>
              <a:rPr sz="3000" b="1" spc="0" dirty="0" smtClean="0">
                <a:latin typeface="Arial"/>
                <a:cs typeface="Arial"/>
              </a:rPr>
              <a:t>kehid</a:t>
            </a:r>
            <a:r>
              <a:rPr sz="3000" b="1" spc="-9" dirty="0" smtClean="0">
                <a:latin typeface="Arial"/>
                <a:cs typeface="Arial"/>
              </a:rPr>
              <a:t>u</a:t>
            </a:r>
            <a:r>
              <a:rPr sz="3000" b="1" spc="0" dirty="0" smtClean="0">
                <a:latin typeface="Arial"/>
                <a:cs typeface="Arial"/>
              </a:rPr>
              <a:t>pa</a:t>
            </a:r>
            <a:r>
              <a:rPr sz="3000" b="1" spc="-4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1518" y="1847476"/>
            <a:ext cx="357200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bagi</a:t>
            </a:r>
            <a:r>
              <a:rPr sz="3000" spc="-1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berbagai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b="1" spc="0" dirty="0" smtClean="0">
                <a:latin typeface="Arial"/>
                <a:cs typeface="Arial"/>
              </a:rPr>
              <a:t>as</a:t>
            </a:r>
            <a:r>
              <a:rPr sz="3000" b="1" spc="-9" dirty="0" smtClean="0">
                <a:latin typeface="Arial"/>
                <a:cs typeface="Arial"/>
              </a:rPr>
              <a:t>p</a:t>
            </a:r>
            <a:r>
              <a:rPr sz="3000" b="1" spc="0" dirty="0" smtClean="0">
                <a:latin typeface="Arial"/>
                <a:cs typeface="Arial"/>
              </a:rPr>
              <a:t>ek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2822860"/>
            <a:ext cx="7956753" cy="2525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150" spc="0" dirty="0" smtClean="0">
                <a:solidFill>
                  <a:srgbClr val="6600CC"/>
                </a:solidFill>
                <a:latin typeface="Arial"/>
                <a:cs typeface="Arial"/>
              </a:rPr>
              <a:t>1)  </a:t>
            </a:r>
            <a:r>
              <a:rPr sz="2150" spc="345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Inf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rmasi pada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inter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et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bisa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diakses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24 jam dlm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seh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ri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568"/>
              </a:spcBef>
            </a:pPr>
            <a:r>
              <a:rPr sz="2150" spc="0" dirty="0" smtClean="0">
                <a:solidFill>
                  <a:srgbClr val="6600CC"/>
                </a:solidFill>
                <a:latin typeface="Arial"/>
                <a:cs typeface="Arial"/>
              </a:rPr>
              <a:t>2)  </a:t>
            </a:r>
            <a:r>
              <a:rPr sz="2150" spc="345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Biaya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mur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dan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ba</a:t>
            </a:r>
            <a:r>
              <a:rPr sz="2400" spc="-4" dirty="0" smtClean="0">
                <a:latin typeface="Arial"/>
                <a:cs typeface="Arial"/>
              </a:rPr>
              <a:t>h</a:t>
            </a:r>
            <a:r>
              <a:rPr sz="2400" spc="0" dirty="0" smtClean="0">
                <a:latin typeface="Arial"/>
                <a:cs typeface="Arial"/>
              </a:rPr>
              <a:t>kan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gratis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sz="2150" spc="0" dirty="0" smtClean="0">
                <a:solidFill>
                  <a:srgbClr val="6600CC"/>
                </a:solidFill>
                <a:latin typeface="Arial"/>
                <a:cs typeface="Arial"/>
              </a:rPr>
              <a:t>3)  </a:t>
            </a:r>
            <a:r>
              <a:rPr sz="2150" spc="345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Kemu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ahan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akses infor</a:t>
            </a:r>
            <a:r>
              <a:rPr sz="2400" spc="-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asi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dan melakuk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tra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saksi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8"/>
              </a:spcBef>
            </a:pPr>
            <a:r>
              <a:rPr sz="2150" spc="0" dirty="0" smtClean="0">
                <a:solidFill>
                  <a:srgbClr val="6600CC"/>
                </a:solidFill>
                <a:latin typeface="Arial"/>
                <a:cs typeface="Arial"/>
              </a:rPr>
              <a:t>4)  </a:t>
            </a:r>
            <a:r>
              <a:rPr sz="2150" spc="345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Kem</a:t>
            </a:r>
            <a:r>
              <a:rPr sz="2400" spc="-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dah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</a:t>
            </a:r>
            <a:r>
              <a:rPr sz="2400" spc="-9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ba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gun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rel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si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dgn pel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nggan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sz="2150" spc="0" dirty="0" smtClean="0">
                <a:solidFill>
                  <a:srgbClr val="6600CC"/>
                </a:solidFill>
                <a:latin typeface="Arial"/>
                <a:cs typeface="Arial"/>
              </a:rPr>
              <a:t>5)  </a:t>
            </a:r>
            <a:r>
              <a:rPr sz="2150" spc="345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Mat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ri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dpt di up-date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dgn mud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6"/>
              </a:spcBef>
            </a:pPr>
            <a:r>
              <a:rPr sz="2150" spc="0" dirty="0" smtClean="0">
                <a:solidFill>
                  <a:srgbClr val="6600CC"/>
                </a:solidFill>
                <a:latin typeface="Arial"/>
                <a:cs typeface="Arial"/>
              </a:rPr>
              <a:t>6)  </a:t>
            </a:r>
            <a:r>
              <a:rPr sz="2150" spc="345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Peng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una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inter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et</a:t>
            </a:r>
            <a:r>
              <a:rPr sz="2400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telah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mer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mbah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ke se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ala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pe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juru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6737"/>
            <a:ext cx="9018524" cy="672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4066" y="439760"/>
            <a:ext cx="8510410" cy="4995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398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Karakteristik Dunia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Maya</a:t>
            </a:r>
            <a:endParaRPr sz="4200">
              <a:latin typeface="Arial"/>
              <a:cs typeface="Arial"/>
            </a:endParaRPr>
          </a:p>
          <a:p>
            <a:pPr marL="388874" marR="813064" indent="-342900">
              <a:lnSpc>
                <a:spcPct val="100041"/>
              </a:lnSpc>
              <a:spcBef>
                <a:spcPts val="2598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Internet</a:t>
            </a:r>
            <a:r>
              <a:rPr sz="3200" b="1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ident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k</a:t>
            </a:r>
            <a:r>
              <a:rPr sz="3200" spc="-92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dgn</a:t>
            </a:r>
            <a:r>
              <a:rPr sz="3200" spc="-53" dirty="0" smtClean="0">
                <a:latin typeface="Arial"/>
                <a:cs typeface="Arial"/>
              </a:rPr>
              <a:t> </a:t>
            </a:r>
            <a:r>
              <a:rPr sz="3200" b="1" i="1" spc="0" dirty="0" smtClean="0">
                <a:latin typeface="Arial"/>
                <a:cs typeface="Arial"/>
              </a:rPr>
              <a:t>cyberspa</a:t>
            </a:r>
            <a:r>
              <a:rPr sz="3200" b="1" i="1" spc="-9" dirty="0" smtClean="0">
                <a:latin typeface="Arial"/>
                <a:cs typeface="Arial"/>
              </a:rPr>
              <a:t>c</a:t>
            </a:r>
            <a:r>
              <a:rPr sz="3200" b="1" i="1" spc="0" dirty="0" smtClean="0">
                <a:latin typeface="Arial"/>
                <a:cs typeface="Arial"/>
              </a:rPr>
              <a:t>e</a:t>
            </a:r>
            <a:r>
              <a:rPr sz="3200" b="1" i="1" spc="-185" dirty="0" smtClean="0">
                <a:latin typeface="Arial"/>
                <a:cs typeface="Arial"/>
              </a:rPr>
              <a:t> </a:t>
            </a:r>
            <a:r>
              <a:rPr sz="3200" spc="-4" dirty="0" smtClean="0">
                <a:latin typeface="Arial"/>
                <a:cs typeface="Arial"/>
              </a:rPr>
              <a:t>(</a:t>
            </a:r>
            <a:r>
              <a:rPr sz="3200" b="1" spc="0" dirty="0" smtClean="0">
                <a:latin typeface="Arial"/>
                <a:cs typeface="Arial"/>
              </a:rPr>
              <a:t>dunia may</a:t>
            </a:r>
            <a:r>
              <a:rPr sz="3200" b="1" spc="-4" dirty="0" smtClean="0">
                <a:latin typeface="Arial"/>
                <a:cs typeface="Arial"/>
              </a:rPr>
              <a:t>a</a:t>
            </a:r>
            <a:r>
              <a:rPr sz="3200" spc="-4" dirty="0" smtClean="0">
                <a:latin typeface="Arial"/>
                <a:cs typeface="Arial"/>
              </a:rPr>
              <a:t>).</a:t>
            </a:r>
            <a:endParaRPr sz="3200">
              <a:latin typeface="Arial"/>
              <a:cs typeface="Arial"/>
            </a:endParaRPr>
          </a:p>
          <a:p>
            <a:pPr marL="388874" marR="562106" indent="-342900">
              <a:lnSpc>
                <a:spcPct val="100041"/>
              </a:lnSpc>
              <a:spcBef>
                <a:spcPts val="771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Dysson</a:t>
            </a:r>
            <a:r>
              <a:rPr sz="3200" b="1" spc="-125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(199</a:t>
            </a:r>
            <a:r>
              <a:rPr sz="3200" b="1" spc="-14" dirty="0" smtClean="0">
                <a:latin typeface="Arial"/>
                <a:cs typeface="Arial"/>
              </a:rPr>
              <a:t>4</a:t>
            </a:r>
            <a:r>
              <a:rPr sz="3200" b="1" spc="0" dirty="0" smtClean="0">
                <a:latin typeface="Arial"/>
                <a:cs typeface="Arial"/>
              </a:rPr>
              <a:t>):</a:t>
            </a:r>
            <a:r>
              <a:rPr sz="3200" b="1" spc="-103" dirty="0" smtClean="0">
                <a:latin typeface="Arial"/>
                <a:cs typeface="Arial"/>
              </a:rPr>
              <a:t> </a:t>
            </a:r>
            <a:r>
              <a:rPr sz="3200" b="1" i="1" spc="0" dirty="0" smtClean="0">
                <a:latin typeface="Arial"/>
                <a:cs typeface="Arial"/>
              </a:rPr>
              <a:t>cyberspa</a:t>
            </a:r>
            <a:r>
              <a:rPr sz="3200" b="1" i="1" spc="-9" dirty="0" smtClean="0">
                <a:latin typeface="Arial"/>
                <a:cs typeface="Arial"/>
              </a:rPr>
              <a:t>c</a:t>
            </a:r>
            <a:r>
              <a:rPr sz="3200" b="1" i="1" spc="0" dirty="0" smtClean="0">
                <a:latin typeface="Arial"/>
                <a:cs typeface="Arial"/>
              </a:rPr>
              <a:t>e</a:t>
            </a:r>
            <a:r>
              <a:rPr sz="3200" b="1" i="1" spc="-18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merup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kan suatu</a:t>
            </a:r>
            <a:r>
              <a:rPr sz="3200" spc="-88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ekosistem</a:t>
            </a:r>
            <a:r>
              <a:rPr sz="3200" spc="-14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</a:t>
            </a:r>
            <a:r>
              <a:rPr sz="3200" spc="-14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oelektr</a:t>
            </a:r>
            <a:r>
              <a:rPr sz="3200" spc="-14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nik</a:t>
            </a:r>
            <a:r>
              <a:rPr sz="3200" spc="-17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di</a:t>
            </a:r>
            <a:r>
              <a:rPr sz="3200" spc="-2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semua tempat</a:t>
            </a:r>
            <a:r>
              <a:rPr sz="3200" spc="-1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yg</a:t>
            </a:r>
            <a:r>
              <a:rPr sz="3200" spc="-3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mem</a:t>
            </a:r>
            <a:r>
              <a:rPr sz="3200" spc="-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liki</a:t>
            </a:r>
            <a:r>
              <a:rPr sz="3200" spc="-1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telepon,</a:t>
            </a:r>
            <a:r>
              <a:rPr sz="3200" spc="-11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kab</a:t>
            </a:r>
            <a:r>
              <a:rPr sz="3200" spc="-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-76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coaxial, fib</a:t>
            </a:r>
            <a:r>
              <a:rPr sz="3200" spc="-9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r o</a:t>
            </a:r>
            <a:r>
              <a:rPr sz="3200" spc="-14" dirty="0" smtClean="0">
                <a:latin typeface="Arial"/>
                <a:cs typeface="Arial"/>
              </a:rPr>
              <a:t>p</a:t>
            </a:r>
            <a:r>
              <a:rPr sz="3200" spc="0" dirty="0" smtClean="0">
                <a:latin typeface="Arial"/>
                <a:cs typeface="Arial"/>
              </a:rPr>
              <a:t>tik at</a:t>
            </a:r>
            <a:r>
              <a:rPr sz="3200" spc="-14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u e</a:t>
            </a:r>
            <a:r>
              <a:rPr sz="3200" spc="-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ektr</a:t>
            </a:r>
            <a:r>
              <a:rPr sz="3200" spc="-9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mag</a:t>
            </a:r>
            <a:r>
              <a:rPr sz="3200" spc="-9" dirty="0" smtClean="0">
                <a:latin typeface="Arial"/>
                <a:cs typeface="Arial"/>
              </a:rPr>
              <a:t>n</a:t>
            </a:r>
            <a:r>
              <a:rPr sz="3200" spc="0" dirty="0" smtClean="0">
                <a:latin typeface="Arial"/>
                <a:cs typeface="Arial"/>
              </a:rPr>
              <a:t>etik</a:t>
            </a:r>
            <a:r>
              <a:rPr sz="3200" spc="-9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waves.</a:t>
            </a:r>
            <a:endParaRPr sz="3200">
              <a:latin typeface="Arial"/>
              <a:cs typeface="Arial"/>
            </a:endParaRPr>
          </a:p>
          <a:p>
            <a:pPr marL="388874" indent="-342900">
              <a:lnSpc>
                <a:spcPct val="100041"/>
              </a:lnSpc>
              <a:spcBef>
                <a:spcPts val="771"/>
              </a:spcBef>
            </a:pPr>
            <a:r>
              <a:rPr sz="25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550" spc="15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Hal</a:t>
            </a:r>
            <a:r>
              <a:rPr sz="3200" spc="-47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ini</a:t>
            </a:r>
            <a:r>
              <a:rPr sz="3200" spc="-31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bera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ti</a:t>
            </a:r>
            <a:r>
              <a:rPr sz="3200" spc="-74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tdk ada</a:t>
            </a:r>
            <a:r>
              <a:rPr sz="3200" spc="-6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yg</a:t>
            </a:r>
            <a:r>
              <a:rPr sz="3200" spc="-33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9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hu</a:t>
            </a:r>
            <a:r>
              <a:rPr sz="3200" spc="-4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pasti</a:t>
            </a:r>
            <a:r>
              <a:rPr sz="3200" spc="-67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sebe</a:t>
            </a:r>
            <a:r>
              <a:rPr sz="3200" spc="-1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apa luas</a:t>
            </a:r>
            <a:r>
              <a:rPr sz="3200" spc="-58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int</a:t>
            </a:r>
            <a:r>
              <a:rPr sz="3200" spc="-14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rnet</a:t>
            </a:r>
            <a:r>
              <a:rPr sz="3200" spc="-106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scr</a:t>
            </a:r>
            <a:r>
              <a:rPr sz="3200" spc="-52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fisik.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66737"/>
            <a:ext cx="9018524" cy="672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066" y="439760"/>
            <a:ext cx="7313676" cy="3115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Karakteristik Dunia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Maya…</a:t>
            </a:r>
            <a:endParaRPr sz="4200">
              <a:latin typeface="Arial"/>
              <a:cs typeface="Arial"/>
            </a:endParaRPr>
          </a:p>
          <a:p>
            <a:pPr marL="45974">
              <a:lnSpc>
                <a:spcPct val="95825"/>
              </a:lnSpc>
              <a:spcBef>
                <a:spcPts val="2588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400" spc="305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Karakteristik dun</a:t>
            </a:r>
            <a:r>
              <a:rPr sz="3000" spc="-14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a maya</a:t>
            </a:r>
            <a:r>
              <a:rPr sz="3000" spc="-2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(Dysson: 1994)</a:t>
            </a:r>
            <a:endParaRPr sz="3000">
              <a:latin typeface="Arial"/>
              <a:cs typeface="Arial"/>
            </a:endParaRPr>
          </a:p>
          <a:p>
            <a:pPr marL="503174" marR="57150">
              <a:lnSpc>
                <a:spcPct val="95825"/>
              </a:lnSpc>
              <a:spcBef>
                <a:spcPts val="707"/>
              </a:spcBef>
            </a:pPr>
            <a:r>
              <a:rPr sz="2150" spc="0" dirty="0" smtClean="0">
                <a:solidFill>
                  <a:srgbClr val="6600CC"/>
                </a:solidFill>
                <a:latin typeface="Arial"/>
                <a:cs typeface="Arial"/>
              </a:rPr>
              <a:t>a.  </a:t>
            </a:r>
            <a:r>
              <a:rPr sz="2150" spc="460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Bero</a:t>
            </a:r>
            <a:r>
              <a:rPr sz="2400" spc="-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erasi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scr virtu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/ maya</a:t>
            </a:r>
            <a:endParaRPr sz="2400">
              <a:latin typeface="Arial"/>
              <a:cs typeface="Arial"/>
            </a:endParaRPr>
          </a:p>
          <a:p>
            <a:pPr marL="503174" marR="57150">
              <a:lnSpc>
                <a:spcPct val="95825"/>
              </a:lnSpc>
              <a:spcBef>
                <a:spcPts val="696"/>
              </a:spcBef>
            </a:pPr>
            <a:r>
              <a:rPr sz="2150" spc="0" dirty="0" smtClean="0">
                <a:solidFill>
                  <a:srgbClr val="6600CC"/>
                </a:solidFill>
                <a:latin typeface="Arial"/>
                <a:cs typeface="Arial"/>
              </a:rPr>
              <a:t>b.  </a:t>
            </a:r>
            <a:r>
              <a:rPr sz="2150" spc="460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Dunia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i="1" spc="0" dirty="0" smtClean="0">
                <a:latin typeface="Arial"/>
                <a:cs typeface="Arial"/>
              </a:rPr>
              <a:t>cyber</a:t>
            </a:r>
            <a:r>
              <a:rPr sz="2400" i="1" spc="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selalu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ber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bah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dgn cep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503174" marR="57150">
              <a:lnSpc>
                <a:spcPts val="2759"/>
              </a:lnSpc>
              <a:spcBef>
                <a:spcPts val="696"/>
              </a:spcBef>
            </a:pPr>
            <a:r>
              <a:rPr sz="2150" spc="0" dirty="0" smtClean="0">
                <a:solidFill>
                  <a:srgbClr val="6600CC"/>
                </a:solidFill>
                <a:latin typeface="Arial"/>
                <a:cs typeface="Arial"/>
              </a:rPr>
              <a:t>c.  </a:t>
            </a:r>
            <a:r>
              <a:rPr sz="2150" spc="580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Dunia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maya tdk men</a:t>
            </a:r>
            <a:r>
              <a:rPr sz="2400" spc="-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enal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bat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s</a:t>
            </a:r>
            <a:r>
              <a:rPr sz="2400" spc="0" baseline="25364" dirty="0" smtClean="0">
                <a:latin typeface="Arial"/>
                <a:cs typeface="Arial"/>
              </a:rPr>
              <a:t>2</a:t>
            </a:r>
            <a:r>
              <a:rPr sz="2400" spc="228" baseline="253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terit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rial</a:t>
            </a:r>
            <a:endParaRPr sz="2400">
              <a:latin typeface="Arial"/>
              <a:cs typeface="Arial"/>
            </a:endParaRPr>
          </a:p>
          <a:p>
            <a:pPr marL="503174" marR="57150">
              <a:lnSpc>
                <a:spcPts val="2759"/>
              </a:lnSpc>
              <a:spcBef>
                <a:spcPts val="696"/>
              </a:spcBef>
            </a:pPr>
            <a:r>
              <a:rPr sz="2150" spc="0" dirty="0" smtClean="0">
                <a:solidFill>
                  <a:srgbClr val="6600CC"/>
                </a:solidFill>
                <a:latin typeface="Arial"/>
                <a:cs typeface="Arial"/>
              </a:rPr>
              <a:t>d.  </a:t>
            </a:r>
            <a:r>
              <a:rPr sz="2150" spc="460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Ora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0" baseline="25364" dirty="0" smtClean="0">
                <a:latin typeface="Arial"/>
                <a:cs typeface="Arial"/>
              </a:rPr>
              <a:t>2</a:t>
            </a:r>
            <a:r>
              <a:rPr sz="2400" spc="233" baseline="2536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yg hi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up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dlm dunia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maya tsb </a:t>
            </a: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8062" y="1390276"/>
            <a:ext cx="802640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sbb: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3590956"/>
            <a:ext cx="7330694" cy="113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705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melaksanakan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aktivitas tan</a:t>
            </a:r>
            <a:r>
              <a:rPr sz="2400" spc="-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har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men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njukkan</a:t>
            </a:r>
            <a:endParaRPr sz="2400">
              <a:latin typeface="Arial"/>
              <a:cs typeface="Arial"/>
            </a:endParaRPr>
          </a:p>
          <a:p>
            <a:pPr marL="527050" marR="45720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iden</a:t>
            </a:r>
            <a:r>
              <a:rPr sz="2400" spc="-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itasnya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698"/>
              </a:spcBef>
            </a:pPr>
            <a:r>
              <a:rPr sz="2150" spc="0" dirty="0" smtClean="0">
                <a:solidFill>
                  <a:srgbClr val="6600CC"/>
                </a:solidFill>
                <a:latin typeface="Arial"/>
                <a:cs typeface="Arial"/>
              </a:rPr>
              <a:t>e.  </a:t>
            </a:r>
            <a:r>
              <a:rPr sz="2150" spc="460" dirty="0" smtClean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Inf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rmasi di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dala</a:t>
            </a:r>
            <a:r>
              <a:rPr sz="2400" spc="-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nya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bersif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pu</a:t>
            </a:r>
            <a:r>
              <a:rPr sz="2400" spc="-4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lik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66737"/>
            <a:ext cx="9018524" cy="672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066" y="439760"/>
            <a:ext cx="7474134" cy="2819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16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Pentingnya Etika Dunia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Maya</a:t>
            </a:r>
            <a:endParaRPr sz="4200">
              <a:latin typeface="Arial"/>
              <a:cs typeface="Arial"/>
            </a:endParaRPr>
          </a:p>
          <a:p>
            <a:pPr marL="388874" indent="-342900">
              <a:lnSpc>
                <a:spcPct val="100041"/>
              </a:lnSpc>
              <a:spcBef>
                <a:spcPts val="2588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400" spc="305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Hadirnya</a:t>
            </a:r>
            <a:r>
              <a:rPr sz="3000" spc="-2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internet dlm</a:t>
            </a:r>
            <a:r>
              <a:rPr sz="3000" spc="-1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kehidu</a:t>
            </a:r>
            <a:r>
              <a:rPr sz="3000" spc="-9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an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manus</a:t>
            </a:r>
            <a:r>
              <a:rPr sz="3000" spc="-14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a membentuk</a:t>
            </a:r>
            <a:r>
              <a:rPr sz="3000" spc="-14" dirty="0" smtClean="0">
                <a:latin typeface="Arial"/>
                <a:cs typeface="Arial"/>
              </a:rPr>
              <a:t> </a:t>
            </a:r>
            <a:r>
              <a:rPr sz="3000" b="1" spc="0" dirty="0" smtClean="0">
                <a:latin typeface="Arial"/>
                <a:cs typeface="Arial"/>
              </a:rPr>
              <a:t>komunitas masya</a:t>
            </a:r>
            <a:r>
              <a:rPr sz="3000" b="1" spc="-14" dirty="0" smtClean="0">
                <a:latin typeface="Arial"/>
                <a:cs typeface="Arial"/>
              </a:rPr>
              <a:t>r</a:t>
            </a:r>
            <a:r>
              <a:rPr sz="3000" b="1" spc="0" dirty="0" smtClean="0">
                <a:latin typeface="Arial"/>
                <a:cs typeface="Arial"/>
              </a:rPr>
              <a:t>ak</a:t>
            </a:r>
            <a:r>
              <a:rPr sz="3000" b="1" spc="-9" dirty="0" smtClean="0">
                <a:latin typeface="Arial"/>
                <a:cs typeface="Arial"/>
              </a:rPr>
              <a:t>a</a:t>
            </a:r>
            <a:r>
              <a:rPr sz="3000" b="1" spc="0" dirty="0" smtClean="0">
                <a:latin typeface="Arial"/>
                <a:cs typeface="Arial"/>
              </a:rPr>
              <a:t>t tersendiri</a:t>
            </a:r>
            <a:r>
              <a:rPr sz="3000" spc="0" dirty="0" smtClean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45974" marR="53016">
              <a:lnSpc>
                <a:spcPct val="95825"/>
              </a:lnSpc>
              <a:spcBef>
                <a:spcPts val="722"/>
              </a:spcBef>
            </a:pPr>
            <a:r>
              <a:rPr sz="240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400" spc="305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Surat menyurat</a:t>
            </a:r>
            <a:r>
              <a:rPr sz="3000" spc="-1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yg dahulu</a:t>
            </a:r>
            <a:r>
              <a:rPr sz="3000" spc="-2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dilakuk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1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scr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5701" y="1390276"/>
            <a:ext cx="907033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tel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h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0240" y="3310516"/>
            <a:ext cx="8048555" cy="1321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016">
              <a:lnSpc>
                <a:spcPts val="3165"/>
              </a:lnSpc>
              <a:spcBef>
                <a:spcPts val="158"/>
              </a:spcBef>
            </a:pPr>
            <a:r>
              <a:rPr sz="3000" spc="0" dirty="0" smtClean="0">
                <a:latin typeface="Arial"/>
                <a:cs typeface="Arial"/>
              </a:rPr>
              <a:t>tradisio</a:t>
            </a:r>
            <a:r>
              <a:rPr sz="3000" spc="-9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al (merp</a:t>
            </a:r>
            <a:r>
              <a:rPr sz="3000" spc="-14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ti</a:t>
            </a:r>
            <a:r>
              <a:rPr sz="3000" spc="-1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pos/kantor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pos) skg bisa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3000" spc="0" dirty="0" smtClean="0">
                <a:latin typeface="Arial"/>
                <a:cs typeface="Arial"/>
              </a:rPr>
              <a:t>dilakuk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 h</a:t>
            </a:r>
            <a:r>
              <a:rPr sz="3000" spc="-9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nya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dgn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du</a:t>
            </a:r>
            <a:r>
              <a:rPr sz="3000" spc="-9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uk</a:t>
            </a:r>
            <a:r>
              <a:rPr sz="3000" spc="-1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dan</a:t>
            </a:r>
            <a:r>
              <a:rPr sz="3000" spc="-1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mengetik</a:t>
            </a:r>
            <a:r>
              <a:rPr sz="3000" spc="-9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surat tsb di depan</a:t>
            </a:r>
            <a:r>
              <a:rPr sz="3000" spc="-24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komputer.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66737"/>
            <a:ext cx="9018524" cy="672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066" y="439760"/>
            <a:ext cx="7829529" cy="1693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6954">
              <a:lnSpc>
                <a:spcPts val="4395"/>
              </a:lnSpc>
              <a:spcBef>
                <a:spcPts val="219"/>
              </a:spcBef>
            </a:pP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Pentingnya Etika Dunia</a:t>
            </a:r>
            <a:r>
              <a:rPr sz="4200" spc="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spc="0" dirty="0" smtClean="0">
                <a:solidFill>
                  <a:srgbClr val="FFFFFF"/>
                </a:solidFill>
                <a:latin typeface="Arial"/>
                <a:cs typeface="Arial"/>
              </a:rPr>
              <a:t>Maya…</a:t>
            </a:r>
            <a:endParaRPr sz="4200">
              <a:latin typeface="Arial"/>
              <a:cs typeface="Arial"/>
            </a:endParaRPr>
          </a:p>
          <a:p>
            <a:pPr marL="45974">
              <a:lnSpc>
                <a:spcPct val="95825"/>
              </a:lnSpc>
              <a:spcBef>
                <a:spcPts val="2573"/>
              </a:spcBef>
            </a:pPr>
            <a:r>
              <a:rPr sz="2050" spc="0" dirty="0" smtClean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2050" spc="0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050" spc="135" dirty="0" smtClean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Beberapa</a:t>
            </a:r>
            <a:r>
              <a:rPr sz="2600" spc="-77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alasan</a:t>
            </a:r>
            <a:r>
              <a:rPr sz="2600" spc="-56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meng</a:t>
            </a:r>
            <a:r>
              <a:rPr sz="2600" spc="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nai</a:t>
            </a:r>
            <a:r>
              <a:rPr sz="2600" spc="-74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pent</a:t>
            </a:r>
            <a:r>
              <a:rPr sz="2600" b="1" spc="-9" dirty="0" smtClean="0">
                <a:latin typeface="Arial"/>
                <a:cs typeface="Arial"/>
              </a:rPr>
              <a:t>i</a:t>
            </a:r>
            <a:r>
              <a:rPr sz="2600" b="1" spc="0" dirty="0" smtClean="0">
                <a:latin typeface="Arial"/>
                <a:cs typeface="Arial"/>
              </a:rPr>
              <a:t>ng</a:t>
            </a:r>
            <a:r>
              <a:rPr sz="2600" b="1" spc="-9" dirty="0" smtClean="0">
                <a:latin typeface="Arial"/>
                <a:cs typeface="Arial"/>
              </a:rPr>
              <a:t>n</a:t>
            </a:r>
            <a:r>
              <a:rPr sz="2600" b="1" spc="0" dirty="0" smtClean="0">
                <a:latin typeface="Arial"/>
                <a:cs typeface="Arial"/>
              </a:rPr>
              <a:t>ya</a:t>
            </a:r>
            <a:r>
              <a:rPr sz="2600" b="1" spc="15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etika</a:t>
            </a:r>
            <a:r>
              <a:rPr sz="2600" b="1" spc="-39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dlm</a:t>
            </a:r>
            <a:endParaRPr sz="2600">
              <a:latin typeface="Arial"/>
              <a:cs typeface="Arial"/>
            </a:endParaRPr>
          </a:p>
          <a:p>
            <a:pPr marL="388874" marR="56954">
              <a:lnSpc>
                <a:spcPct val="95825"/>
              </a:lnSpc>
              <a:spcBef>
                <a:spcPts val="130"/>
              </a:spcBef>
            </a:pPr>
            <a:r>
              <a:rPr sz="2600" b="1" spc="0" dirty="0" smtClean="0">
                <a:latin typeface="Arial"/>
                <a:cs typeface="Arial"/>
              </a:rPr>
              <a:t>du</a:t>
            </a:r>
            <a:r>
              <a:rPr sz="2600" b="1" spc="-9" dirty="0" smtClean="0">
                <a:latin typeface="Arial"/>
                <a:cs typeface="Arial"/>
              </a:rPr>
              <a:t>n</a:t>
            </a:r>
            <a:r>
              <a:rPr sz="2600" b="1" spc="0" dirty="0" smtClean="0">
                <a:latin typeface="Arial"/>
                <a:cs typeface="Arial"/>
              </a:rPr>
              <a:t>ia</a:t>
            </a:r>
            <a:r>
              <a:rPr sz="2600" b="1" spc="24" dirty="0" smtClean="0">
                <a:latin typeface="Arial"/>
                <a:cs typeface="Arial"/>
              </a:rPr>
              <a:t> </a:t>
            </a:r>
            <a:r>
              <a:rPr sz="2600" b="1" spc="0" dirty="0" smtClean="0">
                <a:latin typeface="Arial"/>
                <a:cs typeface="Arial"/>
              </a:rPr>
              <a:t>maya</a:t>
            </a:r>
            <a:r>
              <a:rPr sz="2600" b="1" spc="-41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adalah</a:t>
            </a:r>
            <a:r>
              <a:rPr sz="2600" spc="-48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sbb: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90" y="2233636"/>
            <a:ext cx="6817024" cy="975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Bahwa pe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gguna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nternet berasal</a:t>
            </a:r>
            <a:r>
              <a:rPr sz="2200" spc="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dr</a:t>
            </a:r>
            <a:r>
              <a:rPr sz="2200" spc="1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berbagai</a:t>
            </a:r>
            <a:r>
              <a:rPr sz="2200" b="1" spc="9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negara</a:t>
            </a:r>
            <a:endParaRPr sz="2200">
              <a:latin typeface="Arial"/>
              <a:cs typeface="Arial"/>
            </a:endParaRPr>
          </a:p>
          <a:p>
            <a:pPr marL="12700" marR="23098">
              <a:lnSpc>
                <a:spcPct val="100041"/>
              </a:lnSpc>
            </a:pPr>
            <a:r>
              <a:rPr sz="2200" spc="0" dirty="0" smtClean="0">
                <a:latin typeface="Arial"/>
                <a:cs typeface="Arial"/>
              </a:rPr>
              <a:t>mungk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 memi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iki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budaya, bahasa dan</a:t>
            </a:r>
            <a:r>
              <a:rPr sz="2200" spc="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ada</a:t>
            </a:r>
            <a:r>
              <a:rPr sz="2200" spc="1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-ist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adat yg berbeda-beda.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6918" y="2233636"/>
            <a:ext cx="362662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yg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256482"/>
            <a:ext cx="287459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sz="1950" spc="4" dirty="0" smtClean="0">
                <a:solidFill>
                  <a:srgbClr val="6600CC"/>
                </a:solidFill>
                <a:latin typeface="Arial"/>
                <a:cs typeface="Arial"/>
              </a:rPr>
              <a:t>a)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8890" y="3298659"/>
            <a:ext cx="7632244" cy="346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415"/>
              </a:lnSpc>
              <a:spcBef>
                <a:spcPts val="120"/>
              </a:spcBef>
            </a:pPr>
            <a:r>
              <a:rPr sz="2200" spc="0" dirty="0" smtClean="0">
                <a:latin typeface="Arial"/>
                <a:cs typeface="Arial"/>
              </a:rPr>
              <a:t>Pengguna internet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erupakan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oran</a:t>
            </a:r>
            <a:r>
              <a:rPr sz="2200" spc="4" dirty="0" smtClean="0">
                <a:latin typeface="Arial"/>
                <a:cs typeface="Arial"/>
              </a:rPr>
              <a:t>g</a:t>
            </a:r>
            <a:r>
              <a:rPr sz="2175" spc="0" baseline="25989" dirty="0" smtClean="0">
                <a:latin typeface="Arial"/>
                <a:cs typeface="Arial"/>
              </a:rPr>
              <a:t>2</a:t>
            </a:r>
            <a:r>
              <a:rPr sz="2175" spc="216" baseline="2598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yg hidup dlm </a:t>
            </a:r>
            <a:r>
              <a:rPr sz="2200" b="1" spc="0" dirty="0" smtClean="0">
                <a:latin typeface="Arial"/>
                <a:cs typeface="Arial"/>
              </a:rPr>
              <a:t>dunia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ct val="95825"/>
              </a:lnSpc>
            </a:pPr>
            <a:r>
              <a:rPr sz="2200" b="1" spc="0" dirty="0" smtClean="0">
                <a:latin typeface="Arial"/>
                <a:cs typeface="Arial"/>
              </a:rPr>
              <a:t>anonym</a:t>
            </a:r>
            <a:r>
              <a:rPr sz="2200" b="1" spc="-9" dirty="0" smtClean="0">
                <a:latin typeface="Arial"/>
                <a:cs typeface="Arial"/>
              </a:rPr>
              <a:t>o</a:t>
            </a:r>
            <a:r>
              <a:rPr sz="2200" b="1" spc="0" dirty="0" smtClean="0">
                <a:latin typeface="Arial"/>
                <a:cs typeface="Arial"/>
              </a:rPr>
              <a:t>us</a:t>
            </a:r>
            <a:r>
              <a:rPr sz="2200" spc="0" dirty="0" smtClean="0">
                <a:latin typeface="Arial"/>
                <a:cs typeface="Arial"/>
              </a:rPr>
              <a:t>,</a:t>
            </a:r>
            <a:r>
              <a:rPr sz="2200" spc="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yg </a:t>
            </a:r>
            <a:r>
              <a:rPr sz="2200" b="1" spc="0" dirty="0" smtClean="0">
                <a:latin typeface="Arial"/>
                <a:cs typeface="Arial"/>
              </a:rPr>
              <a:t>tidak</a:t>
            </a:r>
            <a:r>
              <a:rPr sz="2200" b="1" spc="14" dirty="0" smtClean="0">
                <a:latin typeface="Arial"/>
                <a:cs typeface="Arial"/>
              </a:rPr>
              <a:t> </a:t>
            </a:r>
            <a:r>
              <a:rPr sz="2200" b="1" spc="0" dirty="0" smtClean="0">
                <a:latin typeface="Arial"/>
                <a:cs typeface="Arial"/>
              </a:rPr>
              <a:t>mengharu</a:t>
            </a:r>
            <a:r>
              <a:rPr sz="2200" b="1" spc="-4" dirty="0" smtClean="0">
                <a:latin typeface="Arial"/>
                <a:cs typeface="Arial"/>
              </a:rPr>
              <a:t>s</a:t>
            </a:r>
            <a:r>
              <a:rPr sz="2200" b="1" spc="0" dirty="0" smtClean="0">
                <a:latin typeface="Arial"/>
                <a:cs typeface="Arial"/>
              </a:rPr>
              <a:t>kan</a:t>
            </a:r>
            <a:r>
              <a:rPr sz="2200" b="1" spc="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pernyataan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identitas</a:t>
            </a:r>
            <a:endParaRPr sz="2200">
              <a:latin typeface="Arial"/>
              <a:cs typeface="Arial"/>
            </a:endParaRPr>
          </a:p>
          <a:p>
            <a:pPr marL="12700" marR="35492">
              <a:lnSpc>
                <a:spcPct val="95825"/>
              </a:lnSpc>
              <a:spcBef>
                <a:spcPts val="110"/>
              </a:spcBef>
            </a:pPr>
            <a:r>
              <a:rPr sz="2200" spc="0" dirty="0" smtClean="0">
                <a:latin typeface="Arial"/>
                <a:cs typeface="Arial"/>
              </a:rPr>
              <a:t>asli dlm berinte</a:t>
            </a:r>
            <a:r>
              <a:rPr sz="2200" spc="-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aksi.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29"/>
              </a:lnSpc>
              <a:spcBef>
                <a:spcPts val="638"/>
              </a:spcBef>
            </a:pPr>
            <a:r>
              <a:rPr sz="2200" spc="0" dirty="0" smtClean="0">
                <a:latin typeface="Arial"/>
                <a:cs typeface="Arial"/>
              </a:rPr>
              <a:t>Berbagai macam</a:t>
            </a:r>
            <a:r>
              <a:rPr sz="2200" spc="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fasi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itas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yg diber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kan dlm internet 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29"/>
              </a:lnSpc>
              <a:spcBef>
                <a:spcPts val="111"/>
              </a:spcBef>
            </a:pPr>
            <a:r>
              <a:rPr sz="2200" spc="0" dirty="0" smtClean="0">
                <a:latin typeface="Arial"/>
                <a:cs typeface="Arial"/>
              </a:rPr>
              <a:t>memungk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nkan se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eorang utk bertindak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etis spt misa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. </a:t>
            </a:r>
            <a:r>
              <a:rPr sz="2200" spc="-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da jg 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29"/>
              </a:lnSpc>
              <a:spcBef>
                <a:spcPts val="111"/>
              </a:spcBef>
            </a:pPr>
            <a:r>
              <a:rPr sz="2200" spc="0" dirty="0" smtClean="0">
                <a:latin typeface="Arial"/>
                <a:cs typeface="Arial"/>
              </a:rPr>
              <a:t>penghuni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yg suka iseng dgn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ela</a:t>
            </a:r>
            <a:r>
              <a:rPr sz="2200" spc="4" dirty="0" smtClean="0">
                <a:latin typeface="Arial"/>
                <a:cs typeface="Arial"/>
              </a:rPr>
              <a:t>k</a:t>
            </a:r>
            <a:r>
              <a:rPr sz="2200" spc="0" dirty="0" smtClean="0">
                <a:latin typeface="Arial"/>
                <a:cs typeface="Arial"/>
              </a:rPr>
              <a:t>ukan ha</a:t>
            </a:r>
            <a:r>
              <a:rPr sz="2200" spc="14" dirty="0" smtClean="0">
                <a:latin typeface="Arial"/>
                <a:cs typeface="Arial"/>
              </a:rPr>
              <a:t>l</a:t>
            </a:r>
            <a:r>
              <a:rPr sz="2175" spc="0" baseline="25989" dirty="0" smtClean="0">
                <a:latin typeface="Arial"/>
                <a:cs typeface="Arial"/>
              </a:rPr>
              <a:t>2</a:t>
            </a:r>
            <a:r>
              <a:rPr sz="2175" spc="206" baseline="2598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yg tdk 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111"/>
              </a:spcBef>
            </a:pPr>
            <a:r>
              <a:rPr sz="2200" spc="0" dirty="0" smtClean="0">
                <a:latin typeface="Arial"/>
                <a:cs typeface="Arial"/>
              </a:rPr>
              <a:t>seharusnya d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laku</a:t>
            </a:r>
            <a:r>
              <a:rPr sz="2200" spc="4" dirty="0" smtClean="0">
                <a:latin typeface="Arial"/>
                <a:cs typeface="Arial"/>
              </a:rPr>
              <a:t>k</a:t>
            </a:r>
            <a:r>
              <a:rPr sz="2200" spc="0" dirty="0" smtClean="0">
                <a:latin typeface="Arial"/>
                <a:cs typeface="Arial"/>
              </a:rPr>
              <a:t>an.</a:t>
            </a:r>
            <a:endParaRPr sz="2200">
              <a:latin typeface="Arial"/>
              <a:cs typeface="Arial"/>
            </a:endParaRPr>
          </a:p>
          <a:p>
            <a:pPr marL="12700" marR="806522">
              <a:lnSpc>
                <a:spcPct val="100041"/>
              </a:lnSpc>
              <a:spcBef>
                <a:spcPts val="530"/>
              </a:spcBef>
            </a:pPr>
            <a:r>
              <a:rPr sz="2200" spc="0" dirty="0" smtClean="0">
                <a:latin typeface="Arial"/>
                <a:cs typeface="Arial"/>
              </a:rPr>
              <a:t>Harus diperhati</a:t>
            </a:r>
            <a:r>
              <a:rPr sz="2200" spc="4" dirty="0" smtClean="0">
                <a:latin typeface="Arial"/>
                <a:cs typeface="Arial"/>
              </a:rPr>
              <a:t>k</a:t>
            </a:r>
            <a:r>
              <a:rPr sz="2200" spc="0" dirty="0" smtClean="0">
                <a:latin typeface="Arial"/>
                <a:cs typeface="Arial"/>
              </a:rPr>
              <a:t>an bhw pengguna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internet a</a:t>
            </a:r>
            <a:r>
              <a:rPr sz="2200" spc="4" dirty="0" smtClean="0">
                <a:latin typeface="Arial"/>
                <a:cs typeface="Arial"/>
              </a:rPr>
              <a:t>k</a:t>
            </a:r>
            <a:r>
              <a:rPr sz="2200" spc="0" dirty="0" smtClean="0">
                <a:latin typeface="Arial"/>
                <a:cs typeface="Arial"/>
              </a:rPr>
              <a:t>an sela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u bertambah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setiap 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aat dan 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emungk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nkan masu</a:t>
            </a:r>
            <a:r>
              <a:rPr sz="2200" spc="4" dirty="0" smtClean="0">
                <a:latin typeface="Arial"/>
                <a:cs typeface="Arial"/>
              </a:rPr>
              <a:t>k</a:t>
            </a:r>
            <a:r>
              <a:rPr sz="2200" spc="0" dirty="0" smtClean="0">
                <a:latin typeface="Arial"/>
                <a:cs typeface="Arial"/>
              </a:rPr>
              <a:t>nya </a:t>
            </a:r>
            <a:r>
              <a:rPr sz="2200" b="1" spc="0" dirty="0" smtClean="0">
                <a:latin typeface="Arial"/>
                <a:cs typeface="Arial"/>
              </a:rPr>
              <a:t>“penghuni”</a:t>
            </a:r>
            <a:r>
              <a:rPr sz="2200" b="1" spc="2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baru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di dunia maya tsb.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329378"/>
            <a:ext cx="287459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sz="1950" spc="4" dirty="0" smtClean="0">
                <a:solidFill>
                  <a:srgbClr val="6600CC"/>
                </a:solidFill>
                <a:latin typeface="Arial"/>
                <a:cs typeface="Arial"/>
              </a:rPr>
              <a:t>b)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402528"/>
            <a:ext cx="272585" cy="276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sz="1950" spc="0" dirty="0" smtClean="0">
                <a:solidFill>
                  <a:srgbClr val="6600CC"/>
                </a:solidFill>
                <a:latin typeface="Arial"/>
                <a:cs typeface="Arial"/>
              </a:rPr>
              <a:t>c)</a:t>
            </a:r>
            <a:endParaRPr sz="19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5810704"/>
            <a:ext cx="287459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sz="1950" spc="4" dirty="0" smtClean="0">
                <a:solidFill>
                  <a:srgbClr val="6600CC"/>
                </a:solidFill>
                <a:latin typeface="Arial"/>
                <a:cs typeface="Arial"/>
              </a:rPr>
              <a:t>d)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581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Henni Endah W</cp:lastModifiedBy>
  <cp:revision>2</cp:revision>
  <dcterms:modified xsi:type="dcterms:W3CDTF">2019-05-06T00:39:05Z</dcterms:modified>
</cp:coreProperties>
</file>