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  <p:sldId id="279" r:id="rId3"/>
    <p:sldId id="311" r:id="rId4"/>
    <p:sldId id="309" r:id="rId5"/>
    <p:sldId id="310" r:id="rId6"/>
    <p:sldId id="312" r:id="rId7"/>
    <p:sldId id="313" r:id="rId8"/>
    <p:sldId id="307" r:id="rId9"/>
    <p:sldId id="314" r:id="rId10"/>
    <p:sldId id="263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8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C816-8634-48C2-B6C2-9DD7F4F88F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8" y="0"/>
            <a:ext cx="5194852" cy="99391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erlin Sans FB" panose="020E0602020502020306" pitchFamily="34" charset="0"/>
              </a:rPr>
              <a:t>Algoritma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438" y="6291716"/>
            <a:ext cx="4795562" cy="566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Faisal Muttaqin, </a:t>
            </a:r>
            <a:r>
              <a:rPr lang="en-US" dirty="0" err="1" smtClean="0">
                <a:latin typeface="Berlin Sans FB" panose="020E0602020502020306" pitchFamily="34" charset="0"/>
              </a:rPr>
              <a:t>S.Kom</a:t>
            </a:r>
            <a:r>
              <a:rPr lang="en-US" dirty="0" smtClean="0">
                <a:latin typeface="Berlin Sans FB" panose="020E0602020502020306" pitchFamily="34" charset="0"/>
              </a:rPr>
              <a:t>., M.T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5516" y="2398643"/>
            <a:ext cx="5557562" cy="153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Berlin Sans FB" panose="020E0602020502020306" pitchFamily="34" charset="0"/>
              </a:rPr>
              <a:t>Algoritma</a:t>
            </a:r>
            <a:r>
              <a:rPr lang="en-US" sz="4800" dirty="0" smtClean="0">
                <a:latin typeface="Berlin Sans FB" panose="020E0602020502020306" pitchFamily="34" charset="0"/>
              </a:rPr>
              <a:t> </a:t>
            </a:r>
            <a:r>
              <a:rPr lang="en-US" sz="4800" dirty="0" err="1" smtClean="0">
                <a:latin typeface="Berlin Sans FB" panose="020E0602020502020306" pitchFamily="34" charset="0"/>
              </a:rPr>
              <a:t>dasar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516" y="3449124"/>
            <a:ext cx="3742015" cy="56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Berlin Sans FB" panose="020E0602020502020306" pitchFamily="34" charset="0"/>
              </a:rPr>
              <a:t>Pertemuan</a:t>
            </a:r>
            <a:r>
              <a:rPr lang="en-US" smtClean="0">
                <a:latin typeface="Berlin Sans FB" panose="020E0602020502020306" pitchFamily="34" charset="0"/>
              </a:rPr>
              <a:t> </a:t>
            </a:r>
            <a:r>
              <a:rPr lang="en-US" smtClean="0">
                <a:latin typeface="Berlin Sans FB" panose="020E0602020502020306" pitchFamily="34" charset="0"/>
              </a:rPr>
              <a:t>10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6" y="2008566"/>
            <a:ext cx="4013684" cy="2006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1"/>
            <a:ext cx="9905998" cy="622299"/>
          </a:xfrm>
        </p:spPr>
        <p:txBody>
          <a:bodyPr>
            <a:normAutofit/>
          </a:bodyPr>
          <a:lstStyle/>
          <a:p>
            <a:r>
              <a:rPr lang="en-US" sz="3200" spc="-5" dirty="0" err="1" smtClean="0">
                <a:latin typeface="Berlin Sans FB" panose="020E0602020502020306" pitchFamily="34" charset="0"/>
                <a:cs typeface="Schoolbook Uralic"/>
              </a:rPr>
              <a:t>tugas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622300"/>
            <a:ext cx="10310191" cy="6121400"/>
          </a:xfrm>
        </p:spPr>
        <p:txBody>
          <a:bodyPr>
            <a:noAutofit/>
          </a:bodyPr>
          <a:lstStyle/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10" dirty="0" err="1" smtClean="0">
                <a:cs typeface="Century Schoolbook"/>
              </a:rPr>
              <a:t>Buatlah</a:t>
            </a:r>
            <a:r>
              <a:rPr lang="en-US" sz="2200" spc="10" dirty="0" smtClean="0">
                <a:cs typeface="Century Schoolbook"/>
              </a:rPr>
              <a:t> </a:t>
            </a:r>
            <a:r>
              <a:rPr lang="en-US" sz="2000" spc="-5" dirty="0" smtClean="0">
                <a:cs typeface="Century Schoolbook"/>
              </a:rPr>
              <a:t>2 </a:t>
            </a:r>
            <a:r>
              <a:rPr lang="en-US" sz="2000" spc="5" dirty="0" err="1">
                <a:cs typeface="Century Schoolbook"/>
              </a:rPr>
              <a:t>Algoritma</a:t>
            </a:r>
            <a:r>
              <a:rPr lang="en-US" sz="2000" spc="5" dirty="0">
                <a:cs typeface="Century Schoolbook"/>
              </a:rPr>
              <a:t>, </a:t>
            </a:r>
            <a:r>
              <a:rPr lang="en-US" sz="2000" dirty="0">
                <a:cs typeface="Century Schoolbook"/>
              </a:rPr>
              <a:t>Flowchart </a:t>
            </a:r>
            <a:r>
              <a:rPr lang="en-US" sz="2000" spc="5" dirty="0" err="1">
                <a:cs typeface="Century Schoolbook"/>
              </a:rPr>
              <a:t>dan</a:t>
            </a:r>
            <a:r>
              <a:rPr lang="en-US" sz="2000" spc="5" dirty="0">
                <a:cs typeface="Century Schoolbook"/>
              </a:rPr>
              <a:t> Pseudocode  </a:t>
            </a:r>
            <a:r>
              <a:rPr lang="en-US" sz="2000" dirty="0">
                <a:cs typeface="Century Schoolbook"/>
              </a:rPr>
              <a:t>yang	</a:t>
            </a:r>
            <a:r>
              <a:rPr lang="en-US" sz="2000" dirty="0" err="1" smtClean="0">
                <a:cs typeface="Century Schoolbook"/>
              </a:rPr>
              <a:t>menggunakan</a:t>
            </a:r>
            <a:r>
              <a:rPr lang="en-US" sz="2000" dirty="0" smtClean="0">
                <a:cs typeface="Century Schoolbook"/>
              </a:rPr>
              <a:t> </a:t>
            </a:r>
            <a:r>
              <a:rPr lang="en-US" sz="2000" dirty="0" err="1" smtClean="0">
                <a:cs typeface="Century Schoolbook"/>
              </a:rPr>
              <a:t>struktur</a:t>
            </a:r>
            <a:r>
              <a:rPr lang="en-US" sz="2000" dirty="0" smtClean="0">
                <a:cs typeface="Century Schoolbook"/>
              </a:rPr>
              <a:t> </a:t>
            </a:r>
            <a:r>
              <a:rPr lang="en-US" sz="2000" dirty="0" err="1" smtClean="0">
                <a:cs typeface="Century Schoolbook"/>
              </a:rPr>
              <a:t>perulangan</a:t>
            </a:r>
            <a:r>
              <a:rPr lang="en-US" sz="2000" dirty="0" smtClean="0">
                <a:cs typeface="Century Schoolbook"/>
              </a:rPr>
              <a:t> </a:t>
            </a:r>
            <a:r>
              <a:rPr lang="en-US" sz="2000" dirty="0" err="1" smtClean="0">
                <a:cs typeface="Century Schoolbook"/>
              </a:rPr>
              <a:t>bersarang</a:t>
            </a:r>
            <a:r>
              <a:rPr lang="en-US" sz="2000" dirty="0" smtClean="0">
                <a:cs typeface="Century Schoolbook"/>
              </a:rPr>
              <a:t> :</a:t>
            </a:r>
          </a:p>
          <a:p>
            <a:pPr marL="88138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pc="5" dirty="0" smtClean="0">
                <a:cs typeface="Century Schoolbook"/>
              </a:rPr>
              <a:t>Nested for </a:t>
            </a:r>
            <a:r>
              <a:rPr lang="en-US" spc="5" dirty="0" err="1" smtClean="0">
                <a:cs typeface="Century Schoolbook"/>
              </a:rPr>
              <a:t>atau</a:t>
            </a:r>
            <a:endParaRPr lang="en-US" spc="5" dirty="0" smtClean="0">
              <a:cs typeface="Century Schoolbook"/>
            </a:endParaRPr>
          </a:p>
          <a:p>
            <a:pPr marL="88138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pc="5" dirty="0" smtClean="0">
                <a:cs typeface="Century Schoolbook"/>
              </a:rPr>
              <a:t>Nested do While </a:t>
            </a:r>
            <a:r>
              <a:rPr lang="en-US" spc="5" dirty="0" err="1" smtClean="0">
                <a:cs typeface="Century Schoolbook"/>
              </a:rPr>
              <a:t>atau</a:t>
            </a:r>
            <a:endParaRPr lang="en-US" spc="5" dirty="0" smtClean="0">
              <a:cs typeface="Century Schoolbook"/>
            </a:endParaRPr>
          </a:p>
          <a:p>
            <a:pPr marL="88138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pc="5" dirty="0" smtClean="0">
                <a:cs typeface="Century Schoolbook"/>
              </a:rPr>
              <a:t>Nested While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smtClean="0">
                <a:cs typeface="Schoolbook Uralic"/>
              </a:rPr>
              <a:t>Isi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tidak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boleh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sama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teman</a:t>
            </a:r>
            <a:r>
              <a:rPr lang="en-US" sz="2200" spc="5" dirty="0" smtClean="0">
                <a:cs typeface="Schoolbook Uralic"/>
              </a:rPr>
              <a:t> yang lain, </a:t>
            </a:r>
            <a:r>
              <a:rPr lang="en-US" sz="2200" spc="5" dirty="0" err="1" smtClean="0">
                <a:cs typeface="Schoolbook Uralic"/>
              </a:rPr>
              <a:t>jika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ketahuan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isinya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sama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maka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nilainya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akan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dibagi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2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smtClean="0">
                <a:cs typeface="Schoolbook Uralic"/>
              </a:rPr>
              <a:t>File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berupa</a:t>
            </a:r>
            <a:r>
              <a:rPr lang="en-US" sz="2200" spc="5" dirty="0" smtClean="0">
                <a:cs typeface="Schoolbook Uralic"/>
              </a:rPr>
              <a:t> PPT </a:t>
            </a:r>
            <a:r>
              <a:rPr lang="en-US" sz="2200" spc="5" dirty="0" err="1" smtClean="0">
                <a:cs typeface="Schoolbook Uralic"/>
              </a:rPr>
              <a:t>dan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dipersentasikan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minggu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depan</a:t>
            </a:r>
            <a:endParaRPr lang="en-US" sz="2200" spc="5" dirty="0" smtClean="0">
              <a:cs typeface="Schoolbook Uralic"/>
            </a:endParaRP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dikumpulkan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subject : Tgs6_Algoritma_NPM_Nama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Setelah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terkumpul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jadi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satu</a:t>
            </a:r>
            <a:r>
              <a:rPr lang="en-US" sz="2200" spc="5" dirty="0" smtClean="0">
                <a:cs typeface="Schoolbook Uralic"/>
              </a:rPr>
              <a:t> di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kemudian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meneruskan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mengirim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tugasnya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</a:t>
            </a:r>
            <a:r>
              <a:rPr lang="en-US" sz="2200" spc="5" dirty="0" smtClean="0">
                <a:cs typeface="Schoolbook Uralic"/>
              </a:rPr>
              <a:t> email faisalmuttaqin.if@upnjatim.ac.id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dikumpulkan</a:t>
            </a:r>
            <a:r>
              <a:rPr lang="en-US" sz="2200" spc="5" dirty="0" smtClean="0">
                <a:cs typeface="Schoolbook Uralic"/>
              </a:rPr>
              <a:t> H-1 </a:t>
            </a:r>
            <a:r>
              <a:rPr lang="en-US" sz="2200" spc="5" dirty="0" err="1" smtClean="0">
                <a:cs typeface="Schoolbook Uralic"/>
              </a:rPr>
              <a:t>Sebelum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perkuliahan</a:t>
            </a:r>
            <a:r>
              <a:rPr lang="en-US" sz="2200" spc="5" dirty="0" smtClean="0">
                <a:cs typeface="Schoolbook Uralic"/>
              </a:rPr>
              <a:t>, </a:t>
            </a:r>
            <a:r>
              <a:rPr lang="en-US" sz="2200" spc="5" dirty="0" err="1" smtClean="0">
                <a:cs typeface="Schoolbook Uralic"/>
              </a:rPr>
              <a:t>lebih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dari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itu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tidak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diterima</a:t>
            </a:r>
            <a:r>
              <a:rPr lang="en-US" sz="2200" spc="5" dirty="0" smtClean="0">
                <a:cs typeface="Schoolbook Uralic"/>
              </a:rPr>
              <a:t>.</a:t>
            </a:r>
            <a:endParaRPr lang="en-US" sz="2200" dirty="0" smtClean="0">
              <a:cs typeface="Schoolbook Uralic"/>
            </a:endParaRPr>
          </a:p>
          <a:p>
            <a:pPr marL="344488" lvl="1"/>
            <a:endParaRPr lang="en-US" sz="2200" spc="5" dirty="0" smtClean="0">
              <a:effectLst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954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4" y="1290431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7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52070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Perulangan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>
                <a:latin typeface="Berlin Sans FB" panose="020E0602020502020306" pitchFamily="34" charset="0"/>
              </a:rPr>
              <a:t>Bersarang</a:t>
            </a:r>
            <a:r>
              <a:rPr lang="en-US" sz="3200" dirty="0">
                <a:latin typeface="Berlin Sans FB" panose="020E0602020502020306" pitchFamily="34" charset="0"/>
              </a:rPr>
              <a:t> / Nested Loop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1562101"/>
            <a:ext cx="10415589" cy="3594100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latin typeface="Century Schoolbook" panose="02040604050505020304" pitchFamily="18" charset="0"/>
              </a:rPr>
              <a:t>Perulangan</a:t>
            </a:r>
            <a:r>
              <a:rPr lang="en-US" sz="2000" dirty="0" smtClean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Bersarang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adalah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perulangan</a:t>
            </a:r>
            <a:r>
              <a:rPr lang="en-US" sz="2000" dirty="0">
                <a:latin typeface="Century Schoolbook" panose="02040604050505020304" pitchFamily="18" charset="0"/>
              </a:rPr>
              <a:t> di </a:t>
            </a:r>
            <a:r>
              <a:rPr lang="en-US" sz="2000" dirty="0" err="1">
                <a:latin typeface="Century Schoolbook" panose="02040604050505020304" pitchFamily="18" charset="0"/>
              </a:rPr>
              <a:t>dalam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 smtClean="0">
                <a:latin typeface="Century Schoolbook" panose="02040604050505020304" pitchFamily="18" charset="0"/>
              </a:rPr>
              <a:t>perulangan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latin typeface="Century Schoolbook" panose="02040604050505020304" pitchFamily="18" charset="0"/>
              </a:rPr>
              <a:t>Perulangan</a:t>
            </a:r>
            <a:r>
              <a:rPr lang="en-US" sz="2000" dirty="0" smtClean="0">
                <a:latin typeface="Century Schoolbook" panose="02040604050505020304" pitchFamily="18" charset="0"/>
              </a:rPr>
              <a:t> </a:t>
            </a:r>
            <a:r>
              <a:rPr lang="en-US" sz="2000" dirty="0">
                <a:latin typeface="Century Schoolbook" panose="02040604050505020304" pitchFamily="18" charset="0"/>
              </a:rPr>
              <a:t>For </a:t>
            </a:r>
            <a:r>
              <a:rPr lang="en-US" sz="2000" dirty="0" err="1">
                <a:latin typeface="Century Schoolbook" panose="02040604050505020304" pitchFamily="18" charset="0"/>
              </a:rPr>
              <a:t>bersarang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adalah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perulangan</a:t>
            </a:r>
            <a:r>
              <a:rPr lang="en-US" sz="2000" dirty="0">
                <a:latin typeface="Century Schoolbook" panose="02040604050505020304" pitchFamily="18" charset="0"/>
              </a:rPr>
              <a:t> For yang </a:t>
            </a:r>
            <a:r>
              <a:rPr lang="en-US" sz="2000" dirty="0" err="1">
                <a:latin typeface="Century Schoolbook" panose="02040604050505020304" pitchFamily="18" charset="0"/>
              </a:rPr>
              <a:t>berada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pada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 smtClean="0">
                <a:latin typeface="Century Schoolbook" panose="02040604050505020304" pitchFamily="18" charset="0"/>
              </a:rPr>
              <a:t>perulangan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smtClean="0">
                <a:latin typeface="Century Schoolbook" panose="02040604050505020304" pitchFamily="18" charset="0"/>
              </a:rPr>
              <a:t>For </a:t>
            </a:r>
            <a:r>
              <a:rPr lang="en-US" sz="2000" dirty="0">
                <a:latin typeface="Century Schoolbook" panose="02040604050505020304" pitchFamily="18" charset="0"/>
              </a:rPr>
              <a:t>yang </a:t>
            </a:r>
            <a:r>
              <a:rPr lang="en-US" sz="2000" dirty="0" err="1" smtClean="0">
                <a:latin typeface="Century Schoolbook" panose="02040604050505020304" pitchFamily="18" charset="0"/>
              </a:rPr>
              <a:t>lainnya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latin typeface="Century Schoolbook" panose="02040604050505020304" pitchFamily="18" charset="0"/>
              </a:rPr>
              <a:t>Perulangan</a:t>
            </a:r>
            <a:r>
              <a:rPr lang="en-US" sz="2000" dirty="0" smtClean="0">
                <a:latin typeface="Century Schoolbook" panose="02040604050505020304" pitchFamily="18" charset="0"/>
              </a:rPr>
              <a:t> </a:t>
            </a:r>
            <a:r>
              <a:rPr lang="en-US" sz="2000" dirty="0">
                <a:latin typeface="Century Schoolbook" panose="02040604050505020304" pitchFamily="18" charset="0"/>
              </a:rPr>
              <a:t>yang </a:t>
            </a:r>
            <a:r>
              <a:rPr lang="en-US" sz="2000" dirty="0" err="1">
                <a:latin typeface="Century Schoolbook" panose="02040604050505020304" pitchFamily="18" charset="0"/>
              </a:rPr>
              <a:t>lebih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dalam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akan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diproses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terlebih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dahulu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sampai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 smtClean="0">
                <a:latin typeface="Century Schoolbook" panose="02040604050505020304" pitchFamily="18" charset="0"/>
              </a:rPr>
              <a:t>habis</a:t>
            </a:r>
            <a:r>
              <a:rPr lang="en-US" sz="2000" dirty="0" smtClean="0">
                <a:latin typeface="Century Schoolbook" panose="02040604050505020304" pitchFamily="18" charset="0"/>
              </a:rPr>
              <a:t>, </a:t>
            </a:r>
            <a:r>
              <a:rPr lang="en-US" sz="2000" dirty="0" err="1" smtClean="0">
                <a:latin typeface="Century Schoolbook" panose="02040604050505020304" pitchFamily="18" charset="0"/>
              </a:rPr>
              <a:t>kemudian</a:t>
            </a:r>
            <a:r>
              <a:rPr lang="en-US" sz="2000" dirty="0" smtClean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perulangan</a:t>
            </a:r>
            <a:r>
              <a:rPr lang="en-US" sz="2000" dirty="0">
                <a:latin typeface="Century Schoolbook" panose="02040604050505020304" pitchFamily="18" charset="0"/>
              </a:rPr>
              <a:t> yang </a:t>
            </a:r>
            <a:r>
              <a:rPr lang="en-US" sz="2000" dirty="0" err="1">
                <a:latin typeface="Century Schoolbook" panose="02040604050505020304" pitchFamily="18" charset="0"/>
              </a:rPr>
              <a:t>lebih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luar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baru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akan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 smtClean="0">
                <a:latin typeface="Century Schoolbook" panose="02040604050505020304" pitchFamily="18" charset="0"/>
              </a:rPr>
              <a:t>bertambah</a:t>
            </a:r>
            <a:r>
              <a:rPr lang="en-US" sz="2000" dirty="0" smtClean="0">
                <a:latin typeface="Century Schoolbook" panose="02040604050505020304" pitchFamily="18" charset="0"/>
              </a:rPr>
              <a:t>, </a:t>
            </a:r>
            <a:r>
              <a:rPr lang="en-US" sz="2000" dirty="0" err="1" smtClean="0">
                <a:latin typeface="Century Schoolbook" panose="02040604050505020304" pitchFamily="18" charset="0"/>
              </a:rPr>
              <a:t>mengerjakan</a:t>
            </a:r>
            <a:r>
              <a:rPr lang="en-US" sz="2000" dirty="0" smtClean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perulangan</a:t>
            </a:r>
            <a:r>
              <a:rPr lang="en-US" sz="2000" dirty="0">
                <a:latin typeface="Century Schoolbook" panose="02040604050505020304" pitchFamily="18" charset="0"/>
              </a:rPr>
              <a:t> yang </a:t>
            </a:r>
            <a:r>
              <a:rPr lang="en-US" sz="2000" dirty="0" err="1">
                <a:latin typeface="Century Schoolbook" panose="02040604050505020304" pitchFamily="18" charset="0"/>
              </a:rPr>
              <a:t>lebih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dalam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lagi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mulai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dari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nilai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 smtClean="0">
                <a:latin typeface="Century Schoolbook" panose="02040604050505020304" pitchFamily="18" charset="0"/>
              </a:rPr>
              <a:t>awalnya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 smtClean="0">
                <a:latin typeface="Century Schoolbook" panose="02040604050505020304" pitchFamily="18" charset="0"/>
              </a:rPr>
              <a:t>dan</a:t>
            </a:r>
            <a:r>
              <a:rPr lang="en-US" sz="2000" dirty="0" smtClean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seterusnya</a:t>
            </a:r>
            <a:r>
              <a:rPr lang="en-US" sz="2000" dirty="0">
                <a:latin typeface="Century Schoolbook" panose="02040604050505020304" pitchFamily="18" charset="0"/>
              </a:rPr>
              <a:t>.</a:t>
            </a:r>
            <a:endParaRPr lang="en-US" sz="2000" spc="5" dirty="0" smtClean="0">
              <a:latin typeface="Century Schoolbook" panose="02040604050505020304" pitchFamily="18" charset="0"/>
              <a:cs typeface="Century Schoolbook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2934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554037"/>
            <a:ext cx="3610720" cy="3179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7" y="2697162"/>
            <a:ext cx="4052877" cy="3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Struktur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perulangan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dalam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perulangan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890587"/>
            <a:ext cx="9898224" cy="54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660400"/>
            <a:ext cx="10085389" cy="68911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Berlin Sans FB" panose="020E0602020502020306" pitchFamily="34" charset="0"/>
              </a:rPr>
              <a:t>Contoh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Perulangan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Bersarang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dalam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Kehidupan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sehari</a:t>
            </a:r>
            <a:r>
              <a:rPr lang="en-US" sz="2400" dirty="0">
                <a:latin typeface="Berlin Sans FB" panose="020E0602020502020306" pitchFamily="34" charset="0"/>
              </a:rPr>
              <a:t> – </a:t>
            </a:r>
            <a:r>
              <a:rPr lang="en-US" sz="2400" dirty="0" err="1">
                <a:latin typeface="Berlin Sans FB" panose="020E0602020502020306" pitchFamily="34" charset="0"/>
              </a:rPr>
              <a:t>hari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1587499"/>
            <a:ext cx="10415589" cy="2082801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200" dirty="0" err="1" smtClean="0">
                <a:latin typeface="Century Schoolbook" panose="02040604050505020304" pitchFamily="18" charset="0"/>
              </a:rPr>
              <a:t>Sekolah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fi-FI" sz="2200" dirty="0" smtClean="0">
                <a:latin typeface="Century Schoolbook" panose="02040604050505020304" pitchFamily="18" charset="0"/>
              </a:rPr>
              <a:t>Rutinitas </a:t>
            </a:r>
            <a:r>
              <a:rPr lang="fi-FI" sz="2200" dirty="0">
                <a:latin typeface="Century Schoolbook" panose="02040604050505020304" pitchFamily="18" charset="0"/>
              </a:rPr>
              <a:t>dari Hari ke Hari </a:t>
            </a:r>
            <a:endParaRPr lang="fi-FI" sz="2200" dirty="0" smtClean="0">
              <a:latin typeface="Century Schoolbook" panose="02040604050505020304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200" dirty="0" err="1" smtClean="0">
                <a:latin typeface="Century Schoolbook" panose="02040604050505020304" pitchFamily="18" charset="0"/>
              </a:rPr>
              <a:t>dll</a:t>
            </a:r>
            <a:endParaRPr lang="en-US" sz="2200" spc="5" dirty="0" smtClean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6465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127000"/>
            <a:ext cx="10085389" cy="689113"/>
          </a:xfrm>
        </p:spPr>
        <p:txBody>
          <a:bodyPr>
            <a:noAutofit/>
          </a:bodyPr>
          <a:lstStyle/>
          <a:p>
            <a:r>
              <a:rPr lang="it-IT" sz="2800" dirty="0">
                <a:latin typeface="Berlin Sans FB" panose="020E0602020502020306" pitchFamily="34" charset="0"/>
              </a:rPr>
              <a:t>Contoh </a:t>
            </a:r>
            <a:r>
              <a:rPr lang="it-IT" sz="2800" dirty="0" smtClean="0">
                <a:latin typeface="Berlin Sans FB" panose="020E0602020502020306" pitchFamily="34" charset="0"/>
              </a:rPr>
              <a:t>Mebuat </a:t>
            </a:r>
            <a:r>
              <a:rPr lang="it-IT" sz="2800" dirty="0">
                <a:latin typeface="Berlin Sans FB" panose="020E0602020502020306" pitchFamily="34" charset="0"/>
              </a:rPr>
              <a:t>Segitiga Dari </a:t>
            </a:r>
            <a:r>
              <a:rPr lang="it-IT" sz="2800" dirty="0" smtClean="0">
                <a:latin typeface="Berlin Sans FB" panose="020E0602020502020306" pitchFamily="34" charset="0"/>
              </a:rPr>
              <a:t>Simbol</a:t>
            </a:r>
            <a:endParaRPr lang="en-US" sz="28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976310" y="816113"/>
            <a:ext cx="10415589" cy="1282701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200" dirty="0" err="1" smtClean="0">
                <a:latin typeface="Century Schoolbook" panose="02040604050505020304" pitchFamily="18" charset="0"/>
              </a:rPr>
              <a:t>Buatlah</a:t>
            </a:r>
            <a:r>
              <a:rPr lang="en-US" sz="2200" dirty="0" smtClean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Algoritma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untuk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membuat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segitiga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 smtClean="0">
                <a:latin typeface="Century Schoolbook" panose="02040604050505020304" pitchFamily="18" charset="0"/>
              </a:rPr>
              <a:t>siku</a:t>
            </a:r>
            <a:r>
              <a:rPr lang="en-US" sz="2200" dirty="0" smtClean="0">
                <a:latin typeface="Century Schoolbook" panose="02040604050505020304" pitchFamily="18" charset="0"/>
              </a:rPr>
              <a:t>–</a:t>
            </a:r>
            <a:r>
              <a:rPr lang="en-US" sz="2200" dirty="0" err="1" smtClean="0">
                <a:latin typeface="Century Schoolbook" panose="02040604050505020304" pitchFamily="18" charset="0"/>
              </a:rPr>
              <a:t>siku</a:t>
            </a:r>
            <a:r>
              <a:rPr lang="en-US" sz="2200" dirty="0" smtClean="0">
                <a:latin typeface="Century Schoolbook" panose="02040604050505020304" pitchFamily="18" charset="0"/>
              </a:rPr>
              <a:t> </a:t>
            </a:r>
            <a:r>
              <a:rPr lang="en-US" sz="2200" dirty="0">
                <a:latin typeface="Century Schoolbook" panose="02040604050505020304" pitchFamily="18" charset="0"/>
              </a:rPr>
              <a:t>yang </a:t>
            </a:r>
            <a:r>
              <a:rPr lang="en-US" sz="2200" dirty="0" err="1">
                <a:latin typeface="Century Schoolbook" panose="02040604050505020304" pitchFamily="18" charset="0"/>
              </a:rPr>
              <a:t>disusun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dari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 smtClean="0">
                <a:latin typeface="Century Schoolbook" panose="02040604050505020304" pitchFamily="18" charset="0"/>
              </a:rPr>
              <a:t>simbol</a:t>
            </a:r>
            <a:r>
              <a:rPr lang="en-US" sz="2200" dirty="0" smtClean="0">
                <a:latin typeface="Century Schoolbook" panose="02040604050505020304" pitchFamily="18" charset="0"/>
              </a:rPr>
              <a:t> </a:t>
            </a:r>
            <a:r>
              <a:rPr lang="en-US" sz="2200" dirty="0">
                <a:latin typeface="Century Schoolbook" panose="02040604050505020304" pitchFamily="18" charset="0"/>
              </a:rPr>
              <a:t>* </a:t>
            </a:r>
            <a:r>
              <a:rPr lang="en-US" sz="2200" dirty="0" err="1" smtClean="0">
                <a:latin typeface="Century Schoolbook" panose="02040604050505020304" pitchFamily="18" charset="0"/>
              </a:rPr>
              <a:t>dengan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 smtClean="0">
                <a:latin typeface="Century Schoolbook" panose="02040604050505020304" pitchFamily="18" charset="0"/>
              </a:rPr>
              <a:t>tinggi</a:t>
            </a:r>
            <a:r>
              <a:rPr lang="en-US" sz="2200" dirty="0" smtClean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segitiga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ditentukan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melalui</a:t>
            </a:r>
            <a:r>
              <a:rPr lang="en-US" sz="2200" dirty="0">
                <a:latin typeface="Century Schoolbook" panose="02040604050505020304" pitchFamily="18" charset="0"/>
              </a:rPr>
              <a:t> keyboard.</a:t>
            </a:r>
            <a:endParaRPr lang="en-US" sz="2200" spc="5" dirty="0" smtClean="0">
              <a:latin typeface="Century Schoolbook" panose="02040604050505020304" pitchFamily="18" charset="0"/>
              <a:cs typeface="Century School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4" y="1981200"/>
            <a:ext cx="6462997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127000"/>
            <a:ext cx="10085389" cy="689113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Berlin Sans FB" panose="020E0602020502020306" pitchFamily="34" charset="0"/>
              </a:rPr>
              <a:t>Algoritma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Perulangan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Bersarang</a:t>
            </a:r>
            <a:endParaRPr lang="en-US" sz="28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976310" y="816113"/>
            <a:ext cx="10415589" cy="5470387"/>
          </a:xfrm>
        </p:spPr>
        <p:txBody>
          <a:bodyPr>
            <a:normAutofit/>
          </a:bodyPr>
          <a:lstStyle/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sz="2200" dirty="0" err="1">
                <a:latin typeface="Century Schoolbook" panose="02040604050505020304" pitchFamily="18" charset="0"/>
              </a:rPr>
              <a:t>Tentukan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 smtClean="0">
                <a:latin typeface="Century Schoolbook" panose="02040604050505020304" pitchFamily="18" charset="0"/>
              </a:rPr>
              <a:t>Variabel</a:t>
            </a:r>
            <a:endParaRPr lang="en-US" sz="2200" dirty="0" smtClean="0">
              <a:latin typeface="Century Schoolbook" panose="02040604050505020304" pitchFamily="18" charset="0"/>
            </a:endParaRPr>
          </a:p>
          <a:p>
            <a:pPr marL="469900" lvl="1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sz="2200" dirty="0">
                <a:latin typeface="Century Schoolbook" panose="02040604050505020304" pitchFamily="18" charset="0"/>
              </a:rPr>
              <a:t>Tinggi : Tinggi </a:t>
            </a:r>
            <a:r>
              <a:rPr lang="en-US" sz="2200" dirty="0" err="1">
                <a:latin typeface="Century Schoolbook" panose="02040604050505020304" pitchFamily="18" charset="0"/>
              </a:rPr>
              <a:t>Segitiga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marL="469900" lvl="1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sv-SE" sz="2200" dirty="0">
                <a:latin typeface="Century Schoolbook" panose="02040604050505020304" pitchFamily="18" charset="0"/>
              </a:rPr>
              <a:t>i :  variabel pencacah 1 (jumlah baris)</a:t>
            </a:r>
          </a:p>
          <a:p>
            <a:pPr marL="469900" lvl="1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sv-SE" sz="2200" dirty="0">
                <a:latin typeface="Century Schoolbook" panose="02040604050505020304" pitchFamily="18" charset="0"/>
              </a:rPr>
              <a:t>j :  variabel pencacah 2 (jumlah kolom)</a:t>
            </a:r>
            <a:endParaRPr lang="en-US" sz="2200" dirty="0" smtClean="0">
              <a:latin typeface="Century Schoolbook" panose="02040604050505020304" pitchFamily="18" charset="0"/>
            </a:endParaRPr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sz="2200" dirty="0">
                <a:latin typeface="Century Schoolbook" panose="02040604050505020304" pitchFamily="18" charset="0"/>
              </a:rPr>
              <a:t>Input </a:t>
            </a:r>
            <a:r>
              <a:rPr lang="en-US" sz="2200" dirty="0" err="1">
                <a:latin typeface="Century Schoolbook" panose="02040604050505020304" pitchFamily="18" charset="0"/>
              </a:rPr>
              <a:t>Nilai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untuk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menentukan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jumlah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baris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bintang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smtClean="0">
                <a:latin typeface="Century Schoolbook" panose="02040604050505020304" pitchFamily="18" charset="0"/>
              </a:rPr>
              <a:t>* (Tinggi </a:t>
            </a:r>
            <a:r>
              <a:rPr lang="en-US" sz="2200" dirty="0" err="1" smtClean="0">
                <a:latin typeface="Century Schoolbook" panose="02040604050505020304" pitchFamily="18" charset="0"/>
              </a:rPr>
              <a:t>Segitiga</a:t>
            </a:r>
            <a:r>
              <a:rPr lang="en-US" sz="2200" dirty="0" smtClean="0">
                <a:latin typeface="Century Schoolbook" panose="02040604050505020304" pitchFamily="18" charset="0"/>
              </a:rPr>
              <a:t>)</a:t>
            </a:r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sz="2200" dirty="0">
                <a:latin typeface="Century Schoolbook" panose="02040604050505020304" pitchFamily="18" charset="0"/>
              </a:rPr>
              <a:t>Proses </a:t>
            </a:r>
            <a:r>
              <a:rPr lang="en-US" sz="2200" dirty="0" err="1">
                <a:latin typeface="Century Schoolbook" panose="02040604050505020304" pitchFamily="18" charset="0"/>
              </a:rPr>
              <a:t>perulangan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untuk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menghitung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jumlah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bintang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smtClean="0">
                <a:latin typeface="Century Schoolbook" panose="02040604050505020304" pitchFamily="18" charset="0"/>
              </a:rPr>
              <a:t>*</a:t>
            </a:r>
          </a:p>
          <a:p>
            <a:pPr marL="469900" lvl="1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sz="2200" dirty="0">
                <a:latin typeface="Century Schoolbook" panose="02040604050505020304" pitchFamily="18" charset="0"/>
              </a:rPr>
              <a:t>f</a:t>
            </a:r>
            <a:r>
              <a:rPr lang="en-US" sz="2200" dirty="0" smtClean="0">
                <a:latin typeface="Century Schoolbook" panose="02040604050505020304" pitchFamily="18" charset="0"/>
              </a:rPr>
              <a:t>or </a:t>
            </a:r>
            <a:r>
              <a:rPr lang="en-US" sz="2200" dirty="0" err="1">
                <a:latin typeface="Century Schoolbook" panose="02040604050505020304" pitchFamily="18" charset="0"/>
              </a:rPr>
              <a:t>i</a:t>
            </a:r>
            <a:r>
              <a:rPr lang="en-US" sz="2200" dirty="0">
                <a:latin typeface="Century Schoolbook" panose="02040604050505020304" pitchFamily="18" charset="0"/>
              </a:rPr>
              <a:t> = 1 to  </a:t>
            </a:r>
            <a:r>
              <a:rPr lang="en-US" sz="2200" dirty="0" err="1">
                <a:latin typeface="Century Schoolbook" panose="02040604050505020304" pitchFamily="18" charset="0"/>
              </a:rPr>
              <a:t>i</a:t>
            </a:r>
            <a:r>
              <a:rPr lang="en-US" sz="2200" dirty="0">
                <a:latin typeface="Century Schoolbook" panose="02040604050505020304" pitchFamily="18" charset="0"/>
              </a:rPr>
              <a:t> &lt; = Tinggi</a:t>
            </a:r>
          </a:p>
          <a:p>
            <a:pPr marL="469900" lvl="1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sz="2200" dirty="0">
                <a:latin typeface="Century Schoolbook" panose="02040604050505020304" pitchFamily="18" charset="0"/>
              </a:rPr>
              <a:t>f</a:t>
            </a:r>
            <a:r>
              <a:rPr lang="en-US" sz="2200" dirty="0" smtClean="0">
                <a:latin typeface="Century Schoolbook" panose="02040604050505020304" pitchFamily="18" charset="0"/>
              </a:rPr>
              <a:t>or </a:t>
            </a:r>
            <a:r>
              <a:rPr lang="en-US" sz="2200" dirty="0">
                <a:latin typeface="Century Schoolbook" panose="02040604050505020304" pitchFamily="18" charset="0"/>
              </a:rPr>
              <a:t>j = 1 to j &lt; = </a:t>
            </a:r>
            <a:r>
              <a:rPr lang="en-US" sz="2200" dirty="0" err="1">
                <a:latin typeface="Century Schoolbook" panose="02040604050505020304" pitchFamily="18" charset="0"/>
              </a:rPr>
              <a:t>i</a:t>
            </a:r>
            <a:endParaRPr lang="en-US" sz="2200" dirty="0" smtClean="0">
              <a:latin typeface="Century Schoolbook" panose="02040604050505020304" pitchFamily="18" charset="0"/>
            </a:endParaRPr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Cetak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Hasil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smtClean="0">
                <a:latin typeface="Century Schoolbook" panose="02040604050505020304" pitchFamily="18" charset="0"/>
              </a:rPr>
              <a:t>*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2200" spc="5" dirty="0" smtClean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3025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271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rlin Sans FB" panose="020E0602020502020306" pitchFamily="34" charset="0"/>
              </a:rPr>
              <a:t>Source </a:t>
            </a:r>
            <a:r>
              <a:rPr lang="en-US" sz="2400" dirty="0" smtClean="0">
                <a:latin typeface="Berlin Sans FB" panose="020E0602020502020306" pitchFamily="34" charset="0"/>
              </a:rPr>
              <a:t>code </a:t>
            </a:r>
            <a:r>
              <a:rPr lang="en-US" sz="2400" dirty="0" err="1" smtClean="0">
                <a:latin typeface="Berlin Sans FB" panose="020E0602020502020306" pitchFamily="34" charset="0"/>
              </a:rPr>
              <a:t>menyimpan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huruf</a:t>
            </a:r>
            <a:r>
              <a:rPr lang="en-US" sz="2400" dirty="0" smtClean="0">
                <a:latin typeface="Berlin Sans FB" panose="020E0602020502020306" pitchFamily="34" charset="0"/>
              </a:rPr>
              <a:t> vocal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idx="1"/>
          </p:nvPr>
        </p:nvSpPr>
        <p:spPr>
          <a:xfrm>
            <a:off x="1141410" y="689113"/>
            <a:ext cx="9905999" cy="5673587"/>
          </a:xfrm>
        </p:spPr>
        <p:txBody>
          <a:bodyPr>
            <a:normAutofit/>
          </a:bodyPr>
          <a:lstStyle/>
          <a:p>
            <a:pPr marL="12700" indent="0">
              <a:lnSpc>
                <a:spcPts val="2110"/>
              </a:lnSpc>
              <a:spcBef>
                <a:spcPts val="100"/>
              </a:spcBef>
              <a:buClr>
                <a:srgbClr val="6E6E74"/>
              </a:buClr>
              <a:buSzPct val="80555"/>
              <a:buNone/>
              <a:tabLst>
                <a:tab pos="19558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ts val="2055"/>
              </a:lnSpc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ts val="2050"/>
              </a:lnSpc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ts val="2050"/>
              </a:lnSpc>
              <a:buNone/>
              <a:tabLst>
                <a:tab pos="46355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ts val="2050"/>
              </a:lnSpc>
              <a:buNone/>
              <a:tabLst>
                <a:tab pos="46355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Masukkan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“);</a:t>
            </a:r>
          </a:p>
          <a:p>
            <a:pPr marL="0" indent="0">
              <a:lnSpc>
                <a:spcPts val="2050"/>
              </a:lnSpc>
              <a:buNone/>
              <a:tabLst>
                <a:tab pos="46355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(“%d”, &amp;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ts val="2050"/>
              </a:lnSpc>
              <a:buNone/>
              <a:tabLst>
                <a:tab pos="46355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lnSpc>
                <a:spcPts val="2050"/>
              </a:lnSpc>
              <a:buNone/>
              <a:tabLst>
                <a:tab pos="46355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for(j=1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j &lt;=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(“*”);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(“\n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82" y="198783"/>
            <a:ext cx="9616288" cy="6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11355</TotalTime>
  <Words>202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Berlin Sans FB</vt:lpstr>
      <vt:lpstr>Century Schoolbook</vt:lpstr>
      <vt:lpstr>Schoolbook Uralic</vt:lpstr>
      <vt:lpstr>Trebuchet MS</vt:lpstr>
      <vt:lpstr>Tw Cen MT</vt:lpstr>
      <vt:lpstr>Wingdings</vt:lpstr>
      <vt:lpstr>Circuit</vt:lpstr>
      <vt:lpstr>Algoritma</vt:lpstr>
      <vt:lpstr>Perulangan Bersarang / Nested Loop</vt:lpstr>
      <vt:lpstr>PowerPoint Presentation</vt:lpstr>
      <vt:lpstr>Struktur perulangan dalam perulangan</vt:lpstr>
      <vt:lpstr>Contoh Perulangan Bersarang dalam Kehidupan sehari – hari</vt:lpstr>
      <vt:lpstr>Contoh Mebuat Segitiga Dari Simbol</vt:lpstr>
      <vt:lpstr>Algoritma Perulangan Bersarang</vt:lpstr>
      <vt:lpstr>Source code menyimpan huruf vocal</vt:lpstr>
      <vt:lpstr>PowerPoint Presentation</vt:lpstr>
      <vt:lpstr>tugas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Faisal Muttaqin</dc:creator>
  <cp:lastModifiedBy>Faisal Muttaqin</cp:lastModifiedBy>
  <cp:revision>201</cp:revision>
  <dcterms:created xsi:type="dcterms:W3CDTF">2020-01-23T06:52:22Z</dcterms:created>
  <dcterms:modified xsi:type="dcterms:W3CDTF">2020-11-16T11:16:51Z</dcterms:modified>
</cp:coreProperties>
</file>