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8" r:id="rId3"/>
    <p:sldId id="279" r:id="rId4"/>
    <p:sldId id="261" r:id="rId5"/>
    <p:sldId id="281" r:id="rId6"/>
    <p:sldId id="282" r:id="rId7"/>
    <p:sldId id="283" r:id="rId8"/>
    <p:sldId id="262" r:id="rId9"/>
    <p:sldId id="263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muttaqin.if@upnjatim.ac.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Faisal Muttaqin, </a:t>
            </a:r>
            <a:r>
              <a:rPr lang="en-US" dirty="0" err="1" smtClean="0">
                <a:latin typeface="Berlin Sans FB" panose="020E0602020502020306" pitchFamily="34" charset="0"/>
              </a:rPr>
              <a:t>S.Kom</a:t>
            </a:r>
            <a:r>
              <a:rPr lang="en-US" dirty="0" smtClean="0">
                <a:latin typeface="Berlin Sans FB" panose="020E0602020502020306" pitchFamily="34" charset="0"/>
              </a:rPr>
              <a:t>., M.T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erlin Sans FB" panose="020E0602020502020306" pitchFamily="34" charset="0"/>
              </a:rPr>
              <a:t>Algoritma</a:t>
            </a:r>
            <a:r>
              <a:rPr lang="en-US" sz="4800" dirty="0" smtClean="0">
                <a:latin typeface="Berlin Sans FB" panose="020E0602020502020306" pitchFamily="34" charset="0"/>
              </a:rPr>
              <a:t> </a:t>
            </a:r>
            <a:r>
              <a:rPr lang="en-US" sz="4800" dirty="0" err="1" smtClean="0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449124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Berlin Sans FB" panose="020E0602020502020306" pitchFamily="34" charset="0"/>
              </a:rPr>
              <a:t>Pertemuan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3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5" y="559362"/>
            <a:ext cx="9905998" cy="800551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Tiga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struktur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dasar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algoritma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54825"/>
            <a:ext cx="10310191" cy="3739487"/>
          </a:xfrm>
        </p:spPr>
        <p:txBody>
          <a:bodyPr>
            <a:noAutofit/>
          </a:bodyPr>
          <a:lstStyle/>
          <a:p>
            <a:pPr marL="115888" lvl="1" indent="0">
              <a:buNone/>
            </a:pPr>
            <a:r>
              <a:rPr lang="en-US" sz="2400" spc="5" dirty="0" err="1" smtClean="0">
                <a:effectLst/>
                <a:cs typeface="Schoolbook Uralic"/>
              </a:rPr>
              <a:t>Sebuah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algoritma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disusun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oleh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tiga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struktur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dasar</a:t>
            </a:r>
            <a:r>
              <a:rPr lang="en-US" sz="2400" spc="5" dirty="0" smtClean="0">
                <a:effectLst/>
                <a:cs typeface="Schoolbook Uralic"/>
              </a:rPr>
              <a:t>, </a:t>
            </a:r>
            <a:r>
              <a:rPr lang="en-US" sz="2400" spc="5" dirty="0" err="1" smtClean="0">
                <a:effectLst/>
                <a:cs typeface="Schoolbook Uralic"/>
              </a:rPr>
              <a:t>yaitu</a:t>
            </a:r>
            <a:r>
              <a:rPr lang="en-US" sz="2400" spc="5" dirty="0" smtClean="0">
                <a:effectLst/>
                <a:cs typeface="Schoolbook Uralic"/>
              </a:rPr>
              <a:t> :</a:t>
            </a:r>
          </a:p>
          <a:p>
            <a:pPr marL="573088" lvl="1" indent="-457200">
              <a:buFont typeface="+mj-lt"/>
              <a:buAutoNum type="arabicPeriod"/>
            </a:pPr>
            <a:r>
              <a:rPr lang="en-US" sz="2400" dirty="0" err="1" smtClean="0">
                <a:effectLst/>
              </a:rPr>
              <a:t>Runtunan</a:t>
            </a:r>
            <a:r>
              <a:rPr lang="en-US" sz="2400" dirty="0" smtClean="0">
                <a:effectLst/>
              </a:rPr>
              <a:t> (Sequential)</a:t>
            </a:r>
          </a:p>
          <a:p>
            <a:pPr marL="573088" lvl="1" indent="-457200">
              <a:buFont typeface="+mj-lt"/>
              <a:buAutoNum type="arabicPeriod"/>
            </a:pPr>
            <a:r>
              <a:rPr lang="en-US" sz="2400" dirty="0" err="1" smtClean="0"/>
              <a:t>Pemilihan</a:t>
            </a:r>
            <a:r>
              <a:rPr lang="en-US" sz="2400" dirty="0" smtClean="0"/>
              <a:t> (Selection/Branching)</a:t>
            </a:r>
          </a:p>
          <a:p>
            <a:pPr marL="573088" lvl="1" indent="-457200">
              <a:buFont typeface="+mj-lt"/>
              <a:buAutoNum type="arabicPeriod"/>
            </a:pPr>
            <a:r>
              <a:rPr lang="en-US" sz="2400" dirty="0" err="1" smtClean="0">
                <a:effectLst/>
              </a:rPr>
              <a:t>Pengulangan</a:t>
            </a:r>
            <a:r>
              <a:rPr lang="en-US" sz="2400" dirty="0" smtClean="0">
                <a:effectLst/>
              </a:rPr>
              <a:t> (Looping)</a:t>
            </a:r>
          </a:p>
          <a:p>
            <a:pPr marL="573088" lvl="1" indent="-457200">
              <a:buFont typeface="+mj-lt"/>
              <a:buAutoNum type="arabicPeriod"/>
            </a:pP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9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682389"/>
            <a:ext cx="9905998" cy="937028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Struktur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runtunan</a:t>
            </a:r>
            <a:r>
              <a:rPr lang="en-US" dirty="0" smtClean="0">
                <a:latin typeface="Berlin Sans FB" panose="020E0602020502020306" pitchFamily="34" charset="0"/>
              </a:rPr>
              <a:t> (sequential)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91679"/>
            <a:ext cx="10310191" cy="4363348"/>
          </a:xfrm>
        </p:spPr>
        <p:txBody>
          <a:bodyPr>
            <a:noAutofit/>
          </a:bodyPr>
          <a:lstStyle/>
          <a:p>
            <a:pPr marL="115888" lvl="1" indent="0">
              <a:buNone/>
            </a:pPr>
            <a:r>
              <a:rPr lang="sv-SE" sz="2400" spc="5" dirty="0" smtClean="0">
                <a:cs typeface="Schoolbook Uralic"/>
              </a:rPr>
              <a:t>Sebuah </a:t>
            </a:r>
            <a:r>
              <a:rPr lang="sv-SE" sz="2400" spc="5" dirty="0">
                <a:cs typeface="Schoolbook Uralic"/>
              </a:rPr>
              <a:t>runtunan terdiri atas satu atau lebih pernyataan / </a:t>
            </a:r>
            <a:r>
              <a:rPr lang="sv-SE" sz="2400" spc="5" dirty="0" smtClean="0">
                <a:cs typeface="Schoolbook Uralic"/>
              </a:rPr>
              <a:t>aksi yang </a:t>
            </a:r>
            <a:r>
              <a:rPr lang="sv-SE" sz="2400" spc="5" dirty="0">
                <a:cs typeface="Schoolbook Uralic"/>
              </a:rPr>
              <a:t>dikerjakan secara berurutan, berarti:</a:t>
            </a:r>
            <a:endParaRPr lang="en-US" sz="2400" dirty="0" smtClean="0">
              <a:effectLst/>
            </a:endParaRPr>
          </a:p>
          <a:p>
            <a:pPr marL="344488" lvl="1"/>
            <a:r>
              <a:rPr lang="fi-FI" sz="2400" dirty="0" smtClean="0"/>
              <a:t>Tiap </a:t>
            </a:r>
            <a:r>
              <a:rPr lang="fi-FI" sz="2400" dirty="0"/>
              <a:t>instruksi dikerjakan satu per </a:t>
            </a:r>
            <a:r>
              <a:rPr lang="fi-FI" sz="2400" dirty="0" smtClean="0"/>
              <a:t>satu.</a:t>
            </a:r>
            <a:endParaRPr lang="en-US" sz="2400" dirty="0"/>
          </a:p>
          <a:p>
            <a:pPr marL="344488" lvl="1"/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kali;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 smtClean="0"/>
              <a:t>instruksi</a:t>
            </a:r>
            <a:r>
              <a:rPr lang="en-US" sz="2400" dirty="0" smtClean="0"/>
              <a:t> yang </a:t>
            </a:r>
            <a:r>
              <a:rPr lang="en-US" sz="2400" dirty="0"/>
              <a:t>di </a:t>
            </a:r>
            <a:r>
              <a:rPr lang="en-US" sz="2400" dirty="0" err="1" smtClean="0"/>
              <a:t>ulang</a:t>
            </a:r>
            <a:endParaRPr lang="en-US" sz="2400" dirty="0"/>
          </a:p>
          <a:p>
            <a:pPr marL="344488" lvl="1"/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yang 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pemroses</a:t>
            </a:r>
            <a:r>
              <a:rPr lang="en-US" sz="2400" dirty="0"/>
              <a:t> (</a:t>
            </a:r>
            <a:r>
              <a:rPr lang="en-US" sz="2400" dirty="0" err="1"/>
              <a:t>kompiler</a:t>
            </a:r>
            <a:r>
              <a:rPr lang="en-US" sz="2400" dirty="0"/>
              <a:t>)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sebagaimana</a:t>
            </a:r>
            <a:r>
              <a:rPr lang="en-US" sz="2400" dirty="0"/>
              <a:t> yang </a:t>
            </a:r>
            <a:r>
              <a:rPr lang="en-US" sz="2400" dirty="0" err="1"/>
              <a:t>tertulis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algoritmanya</a:t>
            </a:r>
            <a:r>
              <a:rPr lang="en-US" sz="2400" dirty="0" smtClean="0"/>
              <a:t> </a:t>
            </a:r>
          </a:p>
          <a:p>
            <a:pPr marL="344488" lvl="1"/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315"/>
            <a:ext cx="9905998" cy="970653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Contoh</a:t>
            </a:r>
            <a:r>
              <a:rPr lang="en-US" dirty="0" smtClean="0">
                <a:latin typeface="Berlin Sans FB" panose="020E0602020502020306" pitchFamily="34" charset="0"/>
              </a:rPr>
              <a:t> Sequential (1)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3625"/>
            <a:ext cx="4876799" cy="47874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pc="5" dirty="0" err="1" smtClean="0">
                <a:cs typeface="Schoolbook Uralic"/>
              </a:rPr>
              <a:t>Contoh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Algoritma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Menghitung</a:t>
            </a:r>
            <a:r>
              <a:rPr lang="en-US" spc="5" dirty="0" smtClean="0">
                <a:cs typeface="Schoolbook Uralic"/>
              </a:rPr>
              <a:t> Luas </a:t>
            </a:r>
            <a:r>
              <a:rPr lang="en-US" spc="5" dirty="0" err="1" smtClean="0">
                <a:cs typeface="Schoolbook Uralic"/>
              </a:rPr>
              <a:t>Persegi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Panjang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>
                <a:cs typeface="Schoolbook Uralic"/>
              </a:rPr>
              <a:t>:</a:t>
            </a:r>
            <a:endParaRPr lang="en-US" spc="5" dirty="0" smtClean="0">
              <a:cs typeface="Schoolbook Uralic"/>
            </a:endParaRPr>
          </a:p>
          <a:p>
            <a:pPr marL="737870" indent="-457834">
              <a:lnSpc>
                <a:spcPct val="100000"/>
              </a:lnSpc>
              <a:buAutoNum type="arabicPeriod"/>
              <a:tabLst>
                <a:tab pos="737870" algn="l"/>
                <a:tab pos="738505" algn="l"/>
              </a:tabLst>
            </a:pPr>
            <a:r>
              <a:rPr lang="en-US" spc="-5" dirty="0" err="1">
                <a:cs typeface="Arial"/>
              </a:rPr>
              <a:t>Masukkan</a:t>
            </a:r>
            <a:r>
              <a:rPr lang="en-US" spc="-5" dirty="0">
                <a:cs typeface="Arial"/>
              </a:rPr>
              <a:t> </a:t>
            </a:r>
            <a:r>
              <a:rPr lang="en-US" spc="-5" dirty="0" err="1">
                <a:cs typeface="Arial"/>
              </a:rPr>
              <a:t>panjang</a:t>
            </a:r>
            <a:r>
              <a:rPr lang="en-US" spc="20" dirty="0">
                <a:cs typeface="Arial"/>
              </a:rPr>
              <a:t> </a:t>
            </a:r>
            <a:r>
              <a:rPr lang="en-US" spc="-5" dirty="0">
                <a:cs typeface="Arial"/>
              </a:rPr>
              <a:t>(</a:t>
            </a:r>
            <a:r>
              <a:rPr lang="en-US" i="1" spc="-5" dirty="0">
                <a:cs typeface="Arial"/>
              </a:rPr>
              <a:t>p</a:t>
            </a:r>
            <a:r>
              <a:rPr lang="en-US" spc="-5" dirty="0">
                <a:cs typeface="Arial"/>
              </a:rPr>
              <a:t>)</a:t>
            </a:r>
            <a:endParaRPr lang="en-US" dirty="0">
              <a:cs typeface="Arial"/>
            </a:endParaRPr>
          </a:p>
          <a:p>
            <a:pPr marL="821690" indent="-54165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21690" algn="l"/>
                <a:tab pos="822325" algn="l"/>
              </a:tabLst>
            </a:pPr>
            <a:r>
              <a:rPr lang="en-US" spc="-5" dirty="0" err="1">
                <a:cs typeface="Arial"/>
              </a:rPr>
              <a:t>Masukkan</a:t>
            </a:r>
            <a:r>
              <a:rPr lang="en-US" spc="-5" dirty="0">
                <a:cs typeface="Arial"/>
              </a:rPr>
              <a:t> </a:t>
            </a:r>
            <a:r>
              <a:rPr lang="en-US" spc="-5" dirty="0" err="1">
                <a:cs typeface="Arial"/>
              </a:rPr>
              <a:t>lebar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( </a:t>
            </a:r>
            <a:r>
              <a:rPr lang="en-US" i="1" spc="-5" dirty="0">
                <a:cs typeface="Arial"/>
              </a:rPr>
              <a:t>l</a:t>
            </a:r>
            <a:r>
              <a:rPr lang="en-US" i="1" spc="20" dirty="0">
                <a:cs typeface="Arial"/>
              </a:rPr>
              <a:t> </a:t>
            </a:r>
            <a:r>
              <a:rPr lang="en-US" dirty="0">
                <a:cs typeface="Arial"/>
              </a:rPr>
              <a:t>)</a:t>
            </a:r>
          </a:p>
          <a:p>
            <a:pPr marL="821690" indent="-54165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21690" algn="l"/>
                <a:tab pos="822325" algn="l"/>
              </a:tabLst>
            </a:pPr>
            <a:r>
              <a:rPr lang="en-US" spc="-5" dirty="0" err="1">
                <a:cs typeface="Arial"/>
              </a:rPr>
              <a:t>Hitung</a:t>
            </a:r>
            <a:r>
              <a:rPr lang="en-US" spc="-5" dirty="0">
                <a:cs typeface="Arial"/>
              </a:rPr>
              <a:t> Luas </a:t>
            </a:r>
            <a:r>
              <a:rPr lang="en-US" dirty="0">
                <a:cs typeface="Arial"/>
              </a:rPr>
              <a:t>(p </a:t>
            </a:r>
            <a:r>
              <a:rPr lang="en-US" spc="-5" dirty="0">
                <a:cs typeface="Arial"/>
              </a:rPr>
              <a:t>* </a:t>
            </a:r>
            <a:r>
              <a:rPr lang="en-US" i="1" spc="-5" dirty="0">
                <a:cs typeface="Arial"/>
              </a:rPr>
              <a:t>l</a:t>
            </a:r>
            <a:r>
              <a:rPr lang="en-US" i="1" spc="20" dirty="0">
                <a:cs typeface="Arial"/>
              </a:rPr>
              <a:t> </a:t>
            </a:r>
            <a:r>
              <a:rPr lang="en-US" dirty="0">
                <a:cs typeface="Arial"/>
              </a:rPr>
              <a:t>)</a:t>
            </a:r>
          </a:p>
          <a:p>
            <a:pPr marL="817244" indent="-53721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7244" algn="l"/>
                <a:tab pos="817880" algn="l"/>
              </a:tabLst>
            </a:pPr>
            <a:r>
              <a:rPr lang="en-US" spc="-25" dirty="0" err="1">
                <a:cs typeface="Arial"/>
              </a:rPr>
              <a:t>Tulis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Luas</a:t>
            </a:r>
            <a:endParaRPr lang="en-US" dirty="0">
              <a:cs typeface="Arial"/>
            </a:endParaRPr>
          </a:p>
          <a:p>
            <a:pPr marL="195580" algn="just">
              <a:lnSpc>
                <a:spcPct val="150000"/>
              </a:lnSpc>
            </a:pPr>
            <a:endParaRPr lang="en-US" dirty="0">
              <a:cs typeface="Schoolbook Uralic"/>
            </a:endParaRPr>
          </a:p>
          <a:p>
            <a:pPr marL="344488" lvl="1"/>
            <a:endParaRPr lang="en-US" sz="2400" spc="5" dirty="0" smtClean="0">
              <a:effectLst/>
              <a:cs typeface="Schoolbook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1809" y="1719433"/>
            <a:ext cx="2590291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20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011"/>
            <a:ext cx="9905998" cy="970653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Contoh</a:t>
            </a:r>
            <a:r>
              <a:rPr lang="en-US" dirty="0" smtClean="0">
                <a:latin typeface="Berlin Sans FB" panose="020E0602020502020306" pitchFamily="34" charset="0"/>
              </a:rPr>
              <a:t> Sequential (2)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664"/>
            <a:ext cx="9250017" cy="1038440"/>
          </a:xfrm>
        </p:spPr>
        <p:txBody>
          <a:bodyPr>
            <a:noAutofit/>
          </a:bodyPr>
          <a:lstStyle/>
          <a:p>
            <a:pPr marR="5080" algn="just">
              <a:lnSpc>
                <a:spcPts val="2110"/>
              </a:lnSpc>
            </a:pPr>
            <a:r>
              <a:rPr lang="en-US" dirty="0" err="1" smtClean="0">
                <a:cs typeface="Century Schoolbook"/>
              </a:rPr>
              <a:t>Asumsikan</a:t>
            </a:r>
            <a:r>
              <a:rPr lang="en-US" dirty="0" smtClean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diketahui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panjang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alas </a:t>
            </a:r>
            <a:r>
              <a:rPr lang="en-US" dirty="0" err="1">
                <a:cs typeface="Century Schoolbook"/>
              </a:rPr>
              <a:t>dan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tinggi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sebuah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segitiga</a:t>
            </a:r>
            <a:r>
              <a:rPr lang="en-US" spc="180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siku-siku</a:t>
            </a:r>
            <a:endParaRPr lang="en-US" spc="5" dirty="0" smtClean="0">
              <a:cs typeface="Century Schoolbook"/>
            </a:endParaRPr>
          </a:p>
          <a:p>
            <a:pPr marR="5080" algn="just">
              <a:lnSpc>
                <a:spcPts val="2110"/>
              </a:lnSpc>
            </a:pPr>
            <a:r>
              <a:rPr lang="en-US" spc="5" dirty="0" err="1" smtClean="0">
                <a:cs typeface="Century Schoolbook"/>
              </a:rPr>
              <a:t>Buatlah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>
                <a:cs typeface="Century Schoolbook"/>
              </a:rPr>
              <a:t>diagram </a:t>
            </a:r>
            <a:r>
              <a:rPr lang="en-US" dirty="0" err="1">
                <a:cs typeface="Century Schoolbook"/>
              </a:rPr>
              <a:t>alir</a:t>
            </a:r>
            <a:r>
              <a:rPr lang="en-US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dan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>
                <a:cs typeface="Century Schoolbook"/>
              </a:rPr>
              <a:t>pseudocode </a:t>
            </a:r>
            <a:r>
              <a:rPr lang="en-US" spc="5" dirty="0" err="1">
                <a:cs typeface="Century Schoolbook"/>
              </a:rPr>
              <a:t>untuk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menghitung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sisi</a:t>
            </a:r>
            <a:r>
              <a:rPr lang="en-US" spc="170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miringnya</a:t>
            </a:r>
            <a:endParaRPr lang="en-US" dirty="0" smtClean="0">
              <a:cs typeface="Schoolbook Uralic"/>
            </a:endParaRPr>
          </a:p>
          <a:p>
            <a:pPr marL="344488" lvl="1" algn="just"/>
            <a:endParaRPr lang="en-US" sz="2400" spc="5" dirty="0" smtClean="0">
              <a:effectLst/>
              <a:cs typeface="Schoolbook Uralic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77244" y="2160104"/>
            <a:ext cx="3927475" cy="3979672"/>
            <a:chOff x="1237488" y="2618104"/>
            <a:chExt cx="3927475" cy="3979672"/>
          </a:xfrm>
        </p:grpSpPr>
        <p:grpSp>
          <p:nvGrpSpPr>
            <p:cNvPr id="8" name="object 4"/>
            <p:cNvGrpSpPr/>
            <p:nvPr/>
          </p:nvGrpSpPr>
          <p:grpSpPr>
            <a:xfrm>
              <a:off x="2127376" y="3433445"/>
              <a:ext cx="2099310" cy="694055"/>
              <a:chOff x="2127376" y="3433445"/>
              <a:chExt cx="2099310" cy="694055"/>
            </a:xfrm>
          </p:grpSpPr>
          <p:sp>
            <p:nvSpPr>
              <p:cNvPr id="9" name="object 5"/>
              <p:cNvSpPr/>
              <p:nvPr/>
            </p:nvSpPr>
            <p:spPr>
              <a:xfrm>
                <a:off x="2134361" y="3440430"/>
                <a:ext cx="2085339" cy="680085"/>
              </a:xfrm>
              <a:custGeom>
                <a:avLst/>
                <a:gdLst/>
                <a:ahLst/>
                <a:cxnLst/>
                <a:rect l="l" t="t" r="r" b="b"/>
                <a:pathLst>
                  <a:path w="2085339" h="680085">
                    <a:moveTo>
                      <a:pt x="2084832" y="0"/>
                    </a:moveTo>
                    <a:lnTo>
                      <a:pt x="169925" y="0"/>
                    </a:lnTo>
                    <a:lnTo>
                      <a:pt x="0" y="679704"/>
                    </a:lnTo>
                    <a:lnTo>
                      <a:pt x="1914905" y="679704"/>
                    </a:lnTo>
                    <a:lnTo>
                      <a:pt x="2084832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6"/>
              <p:cNvSpPr/>
              <p:nvPr/>
            </p:nvSpPr>
            <p:spPr>
              <a:xfrm>
                <a:off x="2134361" y="3440430"/>
                <a:ext cx="2085339" cy="680085"/>
              </a:xfrm>
              <a:custGeom>
                <a:avLst/>
                <a:gdLst/>
                <a:ahLst/>
                <a:cxnLst/>
                <a:rect l="l" t="t" r="r" b="b"/>
                <a:pathLst>
                  <a:path w="2085339" h="680085">
                    <a:moveTo>
                      <a:pt x="0" y="679704"/>
                    </a:moveTo>
                    <a:lnTo>
                      <a:pt x="169925" y="0"/>
                    </a:lnTo>
                    <a:lnTo>
                      <a:pt x="2084832" y="0"/>
                    </a:lnTo>
                    <a:lnTo>
                      <a:pt x="1914905" y="679704"/>
                    </a:lnTo>
                    <a:lnTo>
                      <a:pt x="0" y="679704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7"/>
            <p:cNvSpPr txBox="1"/>
            <p:nvPr/>
          </p:nvSpPr>
          <p:spPr>
            <a:xfrm>
              <a:off x="2574163" y="3490341"/>
              <a:ext cx="120396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Masukkan  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alas,</a:t>
              </a:r>
              <a:r>
                <a:rPr sz="1800" spc="-4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tinggi</a:t>
              </a:r>
              <a:endParaRPr sz="1800" dirty="0">
                <a:latin typeface="Century Schoolbook"/>
                <a:cs typeface="Century Schoolbook"/>
              </a:endParaRPr>
            </a:p>
          </p:txBody>
        </p:sp>
        <p:grpSp>
          <p:nvGrpSpPr>
            <p:cNvPr id="12" name="object 8"/>
            <p:cNvGrpSpPr/>
            <p:nvPr/>
          </p:nvGrpSpPr>
          <p:grpSpPr>
            <a:xfrm>
              <a:off x="2141092" y="2618104"/>
              <a:ext cx="2099310" cy="3173730"/>
              <a:chOff x="2141092" y="2618104"/>
              <a:chExt cx="2099310" cy="3173730"/>
            </a:xfrm>
          </p:grpSpPr>
          <p:sp>
            <p:nvSpPr>
              <p:cNvPr id="13" name="object 9"/>
              <p:cNvSpPr/>
              <p:nvPr/>
            </p:nvSpPr>
            <p:spPr>
              <a:xfrm>
                <a:off x="2529078" y="2625089"/>
                <a:ext cx="1346200" cy="1735455"/>
              </a:xfrm>
              <a:custGeom>
                <a:avLst/>
                <a:gdLst/>
                <a:ahLst/>
                <a:cxnLst/>
                <a:rect l="l" t="t" r="r" b="b"/>
                <a:pathLst>
                  <a:path w="1346200" h="1735454">
                    <a:moveTo>
                      <a:pt x="698754" y="1659128"/>
                    </a:moveTo>
                    <a:lnTo>
                      <a:pt x="667004" y="1659128"/>
                    </a:lnTo>
                    <a:lnTo>
                      <a:pt x="667004" y="1363218"/>
                    </a:lnTo>
                    <a:lnTo>
                      <a:pt x="654304" y="1363218"/>
                    </a:lnTo>
                    <a:lnTo>
                      <a:pt x="654304" y="1659128"/>
                    </a:lnTo>
                    <a:lnTo>
                      <a:pt x="622554" y="1659128"/>
                    </a:lnTo>
                    <a:lnTo>
                      <a:pt x="660654" y="1735328"/>
                    </a:lnTo>
                    <a:lnTo>
                      <a:pt x="692404" y="1671828"/>
                    </a:lnTo>
                    <a:lnTo>
                      <a:pt x="698754" y="1659128"/>
                    </a:lnTo>
                    <a:close/>
                  </a:path>
                  <a:path w="1346200" h="1735454">
                    <a:moveTo>
                      <a:pt x="1345692" y="261366"/>
                    </a:moveTo>
                    <a:lnTo>
                      <a:pt x="1341475" y="214376"/>
                    </a:lnTo>
                    <a:lnTo>
                      <a:pt x="1329334" y="170154"/>
                    </a:lnTo>
                    <a:lnTo>
                      <a:pt x="1310017" y="129438"/>
                    </a:lnTo>
                    <a:lnTo>
                      <a:pt x="1284236" y="92951"/>
                    </a:lnTo>
                    <a:lnTo>
                      <a:pt x="1252740" y="61455"/>
                    </a:lnTo>
                    <a:lnTo>
                      <a:pt x="1216253" y="35674"/>
                    </a:lnTo>
                    <a:lnTo>
                      <a:pt x="1175537" y="16357"/>
                    </a:lnTo>
                    <a:lnTo>
                      <a:pt x="1131316" y="4216"/>
                    </a:lnTo>
                    <a:lnTo>
                      <a:pt x="1084326" y="0"/>
                    </a:lnTo>
                    <a:lnTo>
                      <a:pt x="261366" y="0"/>
                    </a:lnTo>
                    <a:lnTo>
                      <a:pt x="214363" y="4216"/>
                    </a:lnTo>
                    <a:lnTo>
                      <a:pt x="170141" y="16357"/>
                    </a:lnTo>
                    <a:lnTo>
                      <a:pt x="129425" y="35674"/>
                    </a:lnTo>
                    <a:lnTo>
                      <a:pt x="92938" y="61455"/>
                    </a:lnTo>
                    <a:lnTo>
                      <a:pt x="61442" y="92951"/>
                    </a:lnTo>
                    <a:lnTo>
                      <a:pt x="35661" y="129438"/>
                    </a:lnTo>
                    <a:lnTo>
                      <a:pt x="16344" y="170154"/>
                    </a:lnTo>
                    <a:lnTo>
                      <a:pt x="4203" y="214376"/>
                    </a:lnTo>
                    <a:lnTo>
                      <a:pt x="0" y="261366"/>
                    </a:lnTo>
                    <a:lnTo>
                      <a:pt x="4203" y="308368"/>
                    </a:lnTo>
                    <a:lnTo>
                      <a:pt x="16344" y="352590"/>
                    </a:lnTo>
                    <a:lnTo>
                      <a:pt x="35661" y="393306"/>
                    </a:lnTo>
                    <a:lnTo>
                      <a:pt x="61442" y="429793"/>
                    </a:lnTo>
                    <a:lnTo>
                      <a:pt x="92938" y="461289"/>
                    </a:lnTo>
                    <a:lnTo>
                      <a:pt x="129425" y="487070"/>
                    </a:lnTo>
                    <a:lnTo>
                      <a:pt x="170141" y="506387"/>
                    </a:lnTo>
                    <a:lnTo>
                      <a:pt x="214363" y="518528"/>
                    </a:lnTo>
                    <a:lnTo>
                      <a:pt x="261366" y="522732"/>
                    </a:lnTo>
                    <a:lnTo>
                      <a:pt x="1084326" y="522732"/>
                    </a:lnTo>
                    <a:lnTo>
                      <a:pt x="1131316" y="518528"/>
                    </a:lnTo>
                    <a:lnTo>
                      <a:pt x="1175537" y="506387"/>
                    </a:lnTo>
                    <a:lnTo>
                      <a:pt x="1216253" y="487070"/>
                    </a:lnTo>
                    <a:lnTo>
                      <a:pt x="1252740" y="461289"/>
                    </a:lnTo>
                    <a:lnTo>
                      <a:pt x="1284236" y="429793"/>
                    </a:lnTo>
                    <a:lnTo>
                      <a:pt x="1310017" y="393306"/>
                    </a:lnTo>
                    <a:lnTo>
                      <a:pt x="1329334" y="352590"/>
                    </a:lnTo>
                    <a:lnTo>
                      <a:pt x="1341475" y="308368"/>
                    </a:lnTo>
                    <a:lnTo>
                      <a:pt x="1345692" y="261366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0"/>
              <p:cNvSpPr/>
              <p:nvPr/>
            </p:nvSpPr>
            <p:spPr>
              <a:xfrm>
                <a:off x="2529077" y="2625089"/>
                <a:ext cx="134620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1346200" h="523239">
                    <a:moveTo>
                      <a:pt x="0" y="261365"/>
                    </a:moveTo>
                    <a:lnTo>
                      <a:pt x="4209" y="214371"/>
                    </a:lnTo>
                    <a:lnTo>
                      <a:pt x="16345" y="170146"/>
                    </a:lnTo>
                    <a:lnTo>
                      <a:pt x="35672" y="129427"/>
                    </a:lnTo>
                    <a:lnTo>
                      <a:pt x="61453" y="92950"/>
                    </a:lnTo>
                    <a:lnTo>
                      <a:pt x="92950" y="61453"/>
                    </a:lnTo>
                    <a:lnTo>
                      <a:pt x="129427" y="35672"/>
                    </a:lnTo>
                    <a:lnTo>
                      <a:pt x="170146" y="16345"/>
                    </a:lnTo>
                    <a:lnTo>
                      <a:pt x="214371" y="4209"/>
                    </a:lnTo>
                    <a:lnTo>
                      <a:pt x="261366" y="0"/>
                    </a:lnTo>
                    <a:lnTo>
                      <a:pt x="1084326" y="0"/>
                    </a:lnTo>
                    <a:lnTo>
                      <a:pt x="1131320" y="4209"/>
                    </a:lnTo>
                    <a:lnTo>
                      <a:pt x="1175545" y="16345"/>
                    </a:lnTo>
                    <a:lnTo>
                      <a:pt x="1216264" y="35672"/>
                    </a:lnTo>
                    <a:lnTo>
                      <a:pt x="1252741" y="61453"/>
                    </a:lnTo>
                    <a:lnTo>
                      <a:pt x="1284238" y="92950"/>
                    </a:lnTo>
                    <a:lnTo>
                      <a:pt x="1310019" y="129427"/>
                    </a:lnTo>
                    <a:lnTo>
                      <a:pt x="1329346" y="170146"/>
                    </a:lnTo>
                    <a:lnTo>
                      <a:pt x="1341482" y="214371"/>
                    </a:lnTo>
                    <a:lnTo>
                      <a:pt x="1345692" y="261365"/>
                    </a:lnTo>
                    <a:lnTo>
                      <a:pt x="1341482" y="308360"/>
                    </a:lnTo>
                    <a:lnTo>
                      <a:pt x="1329346" y="352585"/>
                    </a:lnTo>
                    <a:lnTo>
                      <a:pt x="1310019" y="393304"/>
                    </a:lnTo>
                    <a:lnTo>
                      <a:pt x="1284238" y="429781"/>
                    </a:lnTo>
                    <a:lnTo>
                      <a:pt x="1252741" y="461278"/>
                    </a:lnTo>
                    <a:lnTo>
                      <a:pt x="1216264" y="487059"/>
                    </a:lnTo>
                    <a:lnTo>
                      <a:pt x="1175545" y="506386"/>
                    </a:lnTo>
                    <a:lnTo>
                      <a:pt x="1131320" y="518522"/>
                    </a:lnTo>
                    <a:lnTo>
                      <a:pt x="1084326" y="522732"/>
                    </a:lnTo>
                    <a:lnTo>
                      <a:pt x="261366" y="522732"/>
                    </a:lnTo>
                    <a:lnTo>
                      <a:pt x="214371" y="518522"/>
                    </a:lnTo>
                    <a:lnTo>
                      <a:pt x="170146" y="506386"/>
                    </a:lnTo>
                    <a:lnTo>
                      <a:pt x="129427" y="487059"/>
                    </a:lnTo>
                    <a:lnTo>
                      <a:pt x="92950" y="461278"/>
                    </a:lnTo>
                    <a:lnTo>
                      <a:pt x="61453" y="429781"/>
                    </a:lnTo>
                    <a:lnTo>
                      <a:pt x="35672" y="393304"/>
                    </a:lnTo>
                    <a:lnTo>
                      <a:pt x="16345" y="352585"/>
                    </a:lnTo>
                    <a:lnTo>
                      <a:pt x="4209" y="308360"/>
                    </a:lnTo>
                    <a:lnTo>
                      <a:pt x="0" y="261365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"/>
              <p:cNvSpPr/>
              <p:nvPr/>
            </p:nvSpPr>
            <p:spPr>
              <a:xfrm>
                <a:off x="3151631" y="4884419"/>
                <a:ext cx="76200" cy="22974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2"/>
              <p:cNvSpPr/>
              <p:nvPr/>
            </p:nvSpPr>
            <p:spPr>
              <a:xfrm>
                <a:off x="2148077" y="5115305"/>
                <a:ext cx="2085339" cy="669290"/>
              </a:xfrm>
              <a:custGeom>
                <a:avLst/>
                <a:gdLst/>
                <a:ahLst/>
                <a:cxnLst/>
                <a:rect l="l" t="t" r="r" b="b"/>
                <a:pathLst>
                  <a:path w="2085339" h="669289">
                    <a:moveTo>
                      <a:pt x="2084832" y="0"/>
                    </a:moveTo>
                    <a:lnTo>
                      <a:pt x="167259" y="0"/>
                    </a:lnTo>
                    <a:lnTo>
                      <a:pt x="0" y="669036"/>
                    </a:lnTo>
                    <a:lnTo>
                      <a:pt x="1917573" y="669036"/>
                    </a:lnTo>
                    <a:lnTo>
                      <a:pt x="2084832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3"/>
              <p:cNvSpPr/>
              <p:nvPr/>
            </p:nvSpPr>
            <p:spPr>
              <a:xfrm>
                <a:off x="2148077" y="5115305"/>
                <a:ext cx="2085339" cy="669290"/>
              </a:xfrm>
              <a:custGeom>
                <a:avLst/>
                <a:gdLst/>
                <a:ahLst/>
                <a:cxnLst/>
                <a:rect l="l" t="t" r="r" b="b"/>
                <a:pathLst>
                  <a:path w="2085339" h="669289">
                    <a:moveTo>
                      <a:pt x="0" y="669036"/>
                    </a:moveTo>
                    <a:lnTo>
                      <a:pt x="167259" y="0"/>
                    </a:lnTo>
                    <a:lnTo>
                      <a:pt x="2084832" y="0"/>
                    </a:lnTo>
                    <a:lnTo>
                      <a:pt x="1917573" y="669036"/>
                    </a:lnTo>
                    <a:lnTo>
                      <a:pt x="0" y="669036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5"/>
            <p:cNvSpPr txBox="1"/>
            <p:nvPr/>
          </p:nvSpPr>
          <p:spPr>
            <a:xfrm>
              <a:off x="2875279" y="2733294"/>
              <a:ext cx="6521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</a:t>
              </a:r>
              <a:r>
                <a:rPr sz="1800" spc="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u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l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i</a:t>
              </a:r>
              <a:endParaRPr sz="1800">
                <a:latin typeface="Century Schoolbook"/>
                <a:cs typeface="Century Schoolbook"/>
              </a:endParaRPr>
            </a:p>
          </p:txBody>
        </p:sp>
        <p:grpSp>
          <p:nvGrpSpPr>
            <p:cNvPr id="19" name="object 16"/>
            <p:cNvGrpSpPr/>
            <p:nvPr/>
          </p:nvGrpSpPr>
          <p:grpSpPr>
            <a:xfrm>
              <a:off x="2511425" y="6059296"/>
              <a:ext cx="1358265" cy="538480"/>
              <a:chOff x="2511425" y="6059296"/>
              <a:chExt cx="1358265" cy="538480"/>
            </a:xfrm>
          </p:grpSpPr>
          <p:sp>
            <p:nvSpPr>
              <p:cNvPr id="20" name="object 17"/>
              <p:cNvSpPr/>
              <p:nvPr/>
            </p:nvSpPr>
            <p:spPr>
              <a:xfrm>
                <a:off x="2518410" y="6066281"/>
                <a:ext cx="1344295" cy="524510"/>
              </a:xfrm>
              <a:custGeom>
                <a:avLst/>
                <a:gdLst/>
                <a:ahLst/>
                <a:cxnLst/>
                <a:rect l="l" t="t" r="r" b="b"/>
                <a:pathLst>
                  <a:path w="1344295" h="524509">
                    <a:moveTo>
                      <a:pt x="1082039" y="0"/>
                    </a:moveTo>
                    <a:lnTo>
                      <a:pt x="262127" y="0"/>
                    </a:lnTo>
                    <a:lnTo>
                      <a:pt x="215007" y="4223"/>
                    </a:lnTo>
                    <a:lnTo>
                      <a:pt x="170658" y="16399"/>
                    </a:lnTo>
                    <a:lnTo>
                      <a:pt x="129822" y="35788"/>
                    </a:lnTo>
                    <a:lnTo>
                      <a:pt x="93237" y="61649"/>
                    </a:lnTo>
                    <a:lnTo>
                      <a:pt x="61645" y="93243"/>
                    </a:lnTo>
                    <a:lnTo>
                      <a:pt x="35785" y="129827"/>
                    </a:lnTo>
                    <a:lnTo>
                      <a:pt x="16398" y="170663"/>
                    </a:lnTo>
                    <a:lnTo>
                      <a:pt x="4222" y="215010"/>
                    </a:lnTo>
                    <a:lnTo>
                      <a:pt x="0" y="262128"/>
                    </a:lnTo>
                    <a:lnTo>
                      <a:pt x="4222" y="309245"/>
                    </a:lnTo>
                    <a:lnTo>
                      <a:pt x="16398" y="353592"/>
                    </a:lnTo>
                    <a:lnTo>
                      <a:pt x="35785" y="394428"/>
                    </a:lnTo>
                    <a:lnTo>
                      <a:pt x="61645" y="431012"/>
                    </a:lnTo>
                    <a:lnTo>
                      <a:pt x="93237" y="462606"/>
                    </a:lnTo>
                    <a:lnTo>
                      <a:pt x="129822" y="488467"/>
                    </a:lnTo>
                    <a:lnTo>
                      <a:pt x="170658" y="507856"/>
                    </a:lnTo>
                    <a:lnTo>
                      <a:pt x="215007" y="520032"/>
                    </a:lnTo>
                    <a:lnTo>
                      <a:pt x="262127" y="524256"/>
                    </a:lnTo>
                    <a:lnTo>
                      <a:pt x="1082039" y="524256"/>
                    </a:lnTo>
                    <a:lnTo>
                      <a:pt x="1129160" y="520032"/>
                    </a:lnTo>
                    <a:lnTo>
                      <a:pt x="1173509" y="507856"/>
                    </a:lnTo>
                    <a:lnTo>
                      <a:pt x="1214345" y="488467"/>
                    </a:lnTo>
                    <a:lnTo>
                      <a:pt x="1250930" y="462606"/>
                    </a:lnTo>
                    <a:lnTo>
                      <a:pt x="1282522" y="431012"/>
                    </a:lnTo>
                    <a:lnTo>
                      <a:pt x="1308382" y="394428"/>
                    </a:lnTo>
                    <a:lnTo>
                      <a:pt x="1327769" y="353592"/>
                    </a:lnTo>
                    <a:lnTo>
                      <a:pt x="1339945" y="309245"/>
                    </a:lnTo>
                    <a:lnTo>
                      <a:pt x="1344167" y="262128"/>
                    </a:lnTo>
                    <a:lnTo>
                      <a:pt x="1339945" y="215010"/>
                    </a:lnTo>
                    <a:lnTo>
                      <a:pt x="1327769" y="170663"/>
                    </a:lnTo>
                    <a:lnTo>
                      <a:pt x="1308382" y="129827"/>
                    </a:lnTo>
                    <a:lnTo>
                      <a:pt x="1282522" y="93243"/>
                    </a:lnTo>
                    <a:lnTo>
                      <a:pt x="1250930" y="61649"/>
                    </a:lnTo>
                    <a:lnTo>
                      <a:pt x="1214345" y="35788"/>
                    </a:lnTo>
                    <a:lnTo>
                      <a:pt x="1173509" y="16399"/>
                    </a:lnTo>
                    <a:lnTo>
                      <a:pt x="1129160" y="4223"/>
                    </a:lnTo>
                    <a:lnTo>
                      <a:pt x="1082039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8"/>
              <p:cNvSpPr/>
              <p:nvPr/>
            </p:nvSpPr>
            <p:spPr>
              <a:xfrm>
                <a:off x="2518410" y="6066281"/>
                <a:ext cx="1344295" cy="524510"/>
              </a:xfrm>
              <a:custGeom>
                <a:avLst/>
                <a:gdLst/>
                <a:ahLst/>
                <a:cxnLst/>
                <a:rect l="l" t="t" r="r" b="b"/>
                <a:pathLst>
                  <a:path w="1344295" h="524509">
                    <a:moveTo>
                      <a:pt x="0" y="262128"/>
                    </a:moveTo>
                    <a:lnTo>
                      <a:pt x="4222" y="215010"/>
                    </a:lnTo>
                    <a:lnTo>
                      <a:pt x="16398" y="170663"/>
                    </a:lnTo>
                    <a:lnTo>
                      <a:pt x="35785" y="129827"/>
                    </a:lnTo>
                    <a:lnTo>
                      <a:pt x="61645" y="93243"/>
                    </a:lnTo>
                    <a:lnTo>
                      <a:pt x="93237" y="61649"/>
                    </a:lnTo>
                    <a:lnTo>
                      <a:pt x="129822" y="35788"/>
                    </a:lnTo>
                    <a:lnTo>
                      <a:pt x="170658" y="16399"/>
                    </a:lnTo>
                    <a:lnTo>
                      <a:pt x="215007" y="4223"/>
                    </a:lnTo>
                    <a:lnTo>
                      <a:pt x="262127" y="0"/>
                    </a:lnTo>
                    <a:lnTo>
                      <a:pt x="1082039" y="0"/>
                    </a:lnTo>
                    <a:lnTo>
                      <a:pt x="1129160" y="4223"/>
                    </a:lnTo>
                    <a:lnTo>
                      <a:pt x="1173509" y="16399"/>
                    </a:lnTo>
                    <a:lnTo>
                      <a:pt x="1214345" y="35788"/>
                    </a:lnTo>
                    <a:lnTo>
                      <a:pt x="1250930" y="61649"/>
                    </a:lnTo>
                    <a:lnTo>
                      <a:pt x="1282522" y="93243"/>
                    </a:lnTo>
                    <a:lnTo>
                      <a:pt x="1308382" y="129827"/>
                    </a:lnTo>
                    <a:lnTo>
                      <a:pt x="1327769" y="170663"/>
                    </a:lnTo>
                    <a:lnTo>
                      <a:pt x="1339945" y="215010"/>
                    </a:lnTo>
                    <a:lnTo>
                      <a:pt x="1344167" y="262128"/>
                    </a:lnTo>
                    <a:lnTo>
                      <a:pt x="1339945" y="309245"/>
                    </a:lnTo>
                    <a:lnTo>
                      <a:pt x="1327769" y="353592"/>
                    </a:lnTo>
                    <a:lnTo>
                      <a:pt x="1308382" y="394428"/>
                    </a:lnTo>
                    <a:lnTo>
                      <a:pt x="1282522" y="431012"/>
                    </a:lnTo>
                    <a:lnTo>
                      <a:pt x="1250930" y="462606"/>
                    </a:lnTo>
                    <a:lnTo>
                      <a:pt x="1214345" y="488467"/>
                    </a:lnTo>
                    <a:lnTo>
                      <a:pt x="1173509" y="507856"/>
                    </a:lnTo>
                    <a:lnTo>
                      <a:pt x="1129160" y="520032"/>
                    </a:lnTo>
                    <a:lnTo>
                      <a:pt x="1082039" y="524256"/>
                    </a:lnTo>
                    <a:lnTo>
                      <a:pt x="262127" y="524256"/>
                    </a:lnTo>
                    <a:lnTo>
                      <a:pt x="215007" y="520032"/>
                    </a:lnTo>
                    <a:lnTo>
                      <a:pt x="170658" y="507856"/>
                    </a:lnTo>
                    <a:lnTo>
                      <a:pt x="129822" y="488467"/>
                    </a:lnTo>
                    <a:lnTo>
                      <a:pt x="93237" y="462606"/>
                    </a:lnTo>
                    <a:lnTo>
                      <a:pt x="61645" y="431012"/>
                    </a:lnTo>
                    <a:lnTo>
                      <a:pt x="35785" y="394428"/>
                    </a:lnTo>
                    <a:lnTo>
                      <a:pt x="16398" y="353592"/>
                    </a:lnTo>
                    <a:lnTo>
                      <a:pt x="4222" y="309245"/>
                    </a:lnTo>
                    <a:lnTo>
                      <a:pt x="0" y="262128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19"/>
            <p:cNvSpPr txBox="1"/>
            <p:nvPr/>
          </p:nvSpPr>
          <p:spPr>
            <a:xfrm>
              <a:off x="2597657" y="5160009"/>
              <a:ext cx="1184275" cy="1315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T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p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i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l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kan  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sisimiring</a:t>
              </a:r>
              <a:endParaRPr sz="1800" dirty="0">
                <a:latin typeface="Century Schoolbook"/>
                <a:cs typeface="Century Schoolbook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3050" dirty="0">
                <a:latin typeface="Century Schoolbook"/>
                <a:cs typeface="Century Schoolbook"/>
              </a:endParaRPr>
            </a:p>
            <a:p>
              <a:pPr algn="ctr">
                <a:lnSpc>
                  <a:spcPct val="100000"/>
                </a:lnSpc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Selesai</a:t>
              </a:r>
              <a:endParaRPr sz="1800" dirty="0">
                <a:latin typeface="Century Schoolbook"/>
                <a:cs typeface="Century Schoolbook"/>
              </a:endParaRPr>
            </a:p>
          </p:txBody>
        </p:sp>
        <p:grpSp>
          <p:nvGrpSpPr>
            <p:cNvPr id="23" name="object 20"/>
            <p:cNvGrpSpPr/>
            <p:nvPr/>
          </p:nvGrpSpPr>
          <p:grpSpPr>
            <a:xfrm>
              <a:off x="1237488" y="3146805"/>
              <a:ext cx="3927475" cy="2918460"/>
              <a:chOff x="1237488" y="3146805"/>
              <a:chExt cx="3927475" cy="2918460"/>
            </a:xfrm>
          </p:grpSpPr>
          <p:sp>
            <p:nvSpPr>
              <p:cNvPr id="24" name="object 21"/>
              <p:cNvSpPr/>
              <p:nvPr/>
            </p:nvSpPr>
            <p:spPr>
              <a:xfrm>
                <a:off x="3151632" y="3146805"/>
                <a:ext cx="95250" cy="291846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2918460">
                    <a:moveTo>
                      <a:pt x="76200" y="2841764"/>
                    </a:moveTo>
                    <a:lnTo>
                      <a:pt x="44450" y="2841764"/>
                    </a:lnTo>
                    <a:lnTo>
                      <a:pt x="44450" y="2636774"/>
                    </a:lnTo>
                    <a:lnTo>
                      <a:pt x="31750" y="2636774"/>
                    </a:lnTo>
                    <a:lnTo>
                      <a:pt x="31750" y="2841764"/>
                    </a:lnTo>
                    <a:lnTo>
                      <a:pt x="0" y="2841764"/>
                    </a:lnTo>
                    <a:lnTo>
                      <a:pt x="38100" y="2917964"/>
                    </a:lnTo>
                    <a:lnTo>
                      <a:pt x="69850" y="2854464"/>
                    </a:lnTo>
                    <a:lnTo>
                      <a:pt x="76200" y="2841764"/>
                    </a:lnTo>
                    <a:close/>
                  </a:path>
                  <a:path w="95250" h="2918460">
                    <a:moveTo>
                      <a:pt x="95250" y="203708"/>
                    </a:moveTo>
                    <a:lnTo>
                      <a:pt x="63601" y="205028"/>
                    </a:lnTo>
                    <a:lnTo>
                      <a:pt x="55118" y="0"/>
                    </a:lnTo>
                    <a:lnTo>
                      <a:pt x="42418" y="508"/>
                    </a:lnTo>
                    <a:lnTo>
                      <a:pt x="50901" y="205562"/>
                    </a:lnTo>
                    <a:lnTo>
                      <a:pt x="19177" y="206883"/>
                    </a:lnTo>
                    <a:lnTo>
                      <a:pt x="60325" y="281432"/>
                    </a:lnTo>
                    <a:lnTo>
                      <a:pt x="88684" y="218313"/>
                    </a:lnTo>
                    <a:lnTo>
                      <a:pt x="95250" y="203708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2"/>
              <p:cNvSpPr/>
              <p:nvPr/>
            </p:nvSpPr>
            <p:spPr>
              <a:xfrm>
                <a:off x="1237488" y="4332731"/>
                <a:ext cx="3927348" cy="56388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5758567" y="2224838"/>
            <a:ext cx="4876799" cy="3838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pc="5" dirty="0" smtClean="0">
                <a:cs typeface="Schoolbook Uralic"/>
              </a:rPr>
              <a:t>Pseudocode:</a:t>
            </a: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n-US" spc="-5" dirty="0" err="1" smtClean="0">
                <a:cs typeface="Century Schoolbook"/>
              </a:rPr>
              <a:t>masukkan</a:t>
            </a:r>
            <a:r>
              <a:rPr lang="en-US" spc="-5" dirty="0" smtClean="0">
                <a:cs typeface="Century Schoolbook"/>
              </a:rPr>
              <a:t> </a:t>
            </a:r>
            <a:r>
              <a:rPr lang="en-US" spc="-5" dirty="0">
                <a:cs typeface="Century Schoolbook"/>
              </a:rPr>
              <a:t>(alas,</a:t>
            </a:r>
            <a:r>
              <a:rPr lang="en-US" spc="15" dirty="0">
                <a:cs typeface="Century Schoolbook"/>
              </a:rPr>
              <a:t> </a:t>
            </a:r>
            <a:r>
              <a:rPr lang="en-US" spc="-5" dirty="0" err="1" smtClean="0">
                <a:cs typeface="Century Schoolbook"/>
              </a:rPr>
              <a:t>tinggi</a:t>
            </a:r>
            <a:r>
              <a:rPr lang="en-US" spc="-5" dirty="0" smtClean="0">
                <a:cs typeface="Century Schoolbook"/>
              </a:rPr>
              <a:t>)</a:t>
            </a:r>
            <a:endParaRPr lang="en-US" dirty="0" smtClean="0">
              <a:cs typeface="Century Schoolbook"/>
            </a:endParaRP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n-US" spc="-5" dirty="0" err="1" smtClean="0">
                <a:cs typeface="Century Schoolbook"/>
              </a:rPr>
              <a:t>sisimiring</a:t>
            </a:r>
            <a:r>
              <a:rPr lang="en-US" spc="-5" dirty="0" smtClean="0">
                <a:cs typeface="Century Schoolbook"/>
              </a:rPr>
              <a:t> </a:t>
            </a:r>
            <a:r>
              <a:rPr lang="en-US" dirty="0" smtClean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dirty="0" smtClean="0">
                <a:cs typeface="Times New Roman"/>
              </a:rPr>
              <a:t> </a:t>
            </a:r>
            <a:r>
              <a:rPr lang="en-US" spc="-5" dirty="0" err="1">
                <a:cs typeface="Century Schoolbook"/>
              </a:rPr>
              <a:t>akarpangkat</a:t>
            </a:r>
            <a:r>
              <a:rPr lang="en-US" spc="15" dirty="0">
                <a:cs typeface="Century Schoolbook"/>
              </a:rPr>
              <a:t> </a:t>
            </a:r>
            <a:r>
              <a:rPr lang="en-US" dirty="0" smtClean="0">
                <a:cs typeface="Century Schoolbook"/>
              </a:rPr>
              <a:t>(</a:t>
            </a:r>
            <a:r>
              <a:rPr lang="en-US" spc="-5" dirty="0" smtClean="0">
                <a:cs typeface="Century Schoolbook"/>
              </a:rPr>
              <a:t>alas </a:t>
            </a:r>
            <a:r>
              <a:rPr lang="en-US" dirty="0">
                <a:cs typeface="Century Schoolbook"/>
              </a:rPr>
              <a:t>x </a:t>
            </a:r>
            <a:r>
              <a:rPr lang="en-US" spc="-10" dirty="0">
                <a:cs typeface="Century Schoolbook"/>
              </a:rPr>
              <a:t>alas </a:t>
            </a:r>
            <a:r>
              <a:rPr lang="en-US" dirty="0">
                <a:cs typeface="Century Schoolbook"/>
              </a:rPr>
              <a:t>+ </a:t>
            </a:r>
            <a:r>
              <a:rPr lang="en-US" spc="-5" dirty="0" err="1">
                <a:cs typeface="Century Schoolbook"/>
              </a:rPr>
              <a:t>tinggi</a:t>
            </a:r>
            <a:r>
              <a:rPr lang="en-US" spc="-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x </a:t>
            </a:r>
            <a:r>
              <a:rPr lang="en-US" spc="-5" dirty="0" err="1">
                <a:cs typeface="Century Schoolbook"/>
              </a:rPr>
              <a:t>tinggi</a:t>
            </a:r>
            <a:r>
              <a:rPr lang="en-US" spc="-50" dirty="0">
                <a:cs typeface="Century Schoolbook"/>
              </a:rPr>
              <a:t> </a:t>
            </a:r>
            <a:r>
              <a:rPr lang="en-US" dirty="0" smtClean="0">
                <a:cs typeface="Century Schoolbook"/>
              </a:rPr>
              <a:t>)</a:t>
            </a: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n-US" spc="-5" dirty="0" err="1" smtClean="0">
                <a:cs typeface="Century Schoolbook"/>
              </a:rPr>
              <a:t>tampilkan</a:t>
            </a:r>
            <a:r>
              <a:rPr lang="en-US" spc="-10" dirty="0" smtClean="0">
                <a:cs typeface="Century Schoolbook"/>
              </a:rPr>
              <a:t> </a:t>
            </a:r>
            <a:r>
              <a:rPr lang="en-US" spc="-5" dirty="0">
                <a:cs typeface="Century Schoolbook"/>
              </a:rPr>
              <a:t>(</a:t>
            </a:r>
            <a:r>
              <a:rPr lang="en-US" spc="-5" dirty="0" err="1">
                <a:cs typeface="Century Schoolbook"/>
              </a:rPr>
              <a:t>sisimiring</a:t>
            </a:r>
            <a:r>
              <a:rPr lang="en-US" spc="-5" dirty="0">
                <a:cs typeface="Century Schoolbook"/>
              </a:rPr>
              <a:t>)</a:t>
            </a:r>
            <a:endParaRPr lang="en-US" dirty="0">
              <a:cs typeface="Century Schoolbook"/>
            </a:endParaRPr>
          </a:p>
          <a:p>
            <a:pPr marL="195580" algn="just">
              <a:lnSpc>
                <a:spcPct val="150000"/>
              </a:lnSpc>
            </a:pPr>
            <a:endParaRPr lang="en-US" dirty="0" smtClean="0">
              <a:cs typeface="Schoolbook Uralic"/>
            </a:endParaRPr>
          </a:p>
          <a:p>
            <a:pPr marL="344488" lvl="1"/>
            <a:endParaRPr lang="en-US" sz="2400" spc="5" dirty="0" smtClean="0"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4044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011"/>
            <a:ext cx="9905998" cy="970653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Contoh</a:t>
            </a:r>
            <a:r>
              <a:rPr lang="en-US" dirty="0" smtClean="0">
                <a:latin typeface="Berlin Sans FB" panose="020E0602020502020306" pitchFamily="34" charset="0"/>
              </a:rPr>
              <a:t> Sequential (3)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082"/>
            <a:ext cx="9250017" cy="742022"/>
          </a:xfrm>
        </p:spPr>
        <p:txBody>
          <a:bodyPr>
            <a:noAutofit/>
          </a:bodyPr>
          <a:lstStyle/>
          <a:p>
            <a:pPr marR="5080" algn="just">
              <a:lnSpc>
                <a:spcPts val="2110"/>
              </a:lnSpc>
            </a:pPr>
            <a:r>
              <a:rPr lang="en-US" dirty="0" err="1" smtClean="0">
                <a:cs typeface="Century Schoolbook"/>
              </a:rPr>
              <a:t>Buatlah</a:t>
            </a:r>
            <a:r>
              <a:rPr lang="en-US" dirty="0" smtClean="0">
                <a:cs typeface="Century Schoolbook"/>
              </a:rPr>
              <a:t> </a:t>
            </a:r>
            <a:r>
              <a:rPr lang="en-US" spc="5" dirty="0">
                <a:cs typeface="Century Schoolbook"/>
              </a:rPr>
              <a:t>diagram </a:t>
            </a:r>
            <a:r>
              <a:rPr lang="en-US" dirty="0" err="1">
                <a:cs typeface="Century Schoolbook"/>
              </a:rPr>
              <a:t>alir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untuk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mengkonversi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suhu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dari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>
                <a:cs typeface="Century Schoolbook"/>
              </a:rPr>
              <a:t>Fahrenheit </a:t>
            </a:r>
            <a:r>
              <a:rPr lang="en-US" spc="5" dirty="0" err="1">
                <a:cs typeface="Century Schoolbook"/>
              </a:rPr>
              <a:t>ke</a:t>
            </a:r>
            <a:r>
              <a:rPr lang="en-US" spc="140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Celcius</a:t>
            </a:r>
            <a:endParaRPr lang="en-US" dirty="0">
              <a:cs typeface="Century Schoolbook"/>
            </a:endParaRPr>
          </a:p>
          <a:p>
            <a:pPr marL="344488" lvl="1" algn="just"/>
            <a:endParaRPr lang="en-US" sz="2400" spc="5" dirty="0" smtClean="0">
              <a:effectLst/>
              <a:cs typeface="Schoolbook Uralic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81444" y="2474644"/>
            <a:ext cx="5993003" cy="2864231"/>
            <a:chOff x="2473325" y="2788492"/>
            <a:chExt cx="5993003" cy="2864231"/>
          </a:xfrm>
        </p:grpSpPr>
        <p:grpSp>
          <p:nvGrpSpPr>
            <p:cNvPr id="28" name="object 4"/>
            <p:cNvGrpSpPr/>
            <p:nvPr/>
          </p:nvGrpSpPr>
          <p:grpSpPr>
            <a:xfrm>
              <a:off x="4204589" y="2788492"/>
              <a:ext cx="2097405" cy="684530"/>
              <a:chOff x="4204589" y="2512948"/>
              <a:chExt cx="2097405" cy="684530"/>
            </a:xfrm>
          </p:grpSpPr>
          <p:sp>
            <p:nvSpPr>
              <p:cNvPr id="29" name="object 5"/>
              <p:cNvSpPr/>
              <p:nvPr/>
            </p:nvSpPr>
            <p:spPr>
              <a:xfrm>
                <a:off x="4211574" y="2519933"/>
                <a:ext cx="2083435" cy="67056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670560">
                    <a:moveTo>
                      <a:pt x="2083308" y="0"/>
                    </a:moveTo>
                    <a:lnTo>
                      <a:pt x="167639" y="0"/>
                    </a:lnTo>
                    <a:lnTo>
                      <a:pt x="0" y="670560"/>
                    </a:lnTo>
                    <a:lnTo>
                      <a:pt x="1915667" y="670560"/>
                    </a:lnTo>
                    <a:lnTo>
                      <a:pt x="2083308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6"/>
              <p:cNvSpPr/>
              <p:nvPr/>
            </p:nvSpPr>
            <p:spPr>
              <a:xfrm>
                <a:off x="4211574" y="2519933"/>
                <a:ext cx="2083435" cy="67056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670560">
                    <a:moveTo>
                      <a:pt x="0" y="670560"/>
                    </a:moveTo>
                    <a:lnTo>
                      <a:pt x="167639" y="0"/>
                    </a:lnTo>
                    <a:lnTo>
                      <a:pt x="2083308" y="0"/>
                    </a:lnTo>
                    <a:lnTo>
                      <a:pt x="1915667" y="670560"/>
                    </a:lnTo>
                    <a:lnTo>
                      <a:pt x="0" y="670560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7"/>
            <p:cNvSpPr txBox="1"/>
            <p:nvPr/>
          </p:nvSpPr>
          <p:spPr>
            <a:xfrm>
              <a:off x="4607178" y="2977977"/>
              <a:ext cx="12909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Masukkan</a:t>
              </a:r>
              <a:r>
                <a:rPr sz="1800" spc="-7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f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32" name="object 8"/>
            <p:cNvSpPr txBox="1"/>
            <p:nvPr/>
          </p:nvSpPr>
          <p:spPr>
            <a:xfrm>
              <a:off x="4211573" y="3837894"/>
              <a:ext cx="2083435" cy="767080"/>
            </a:xfrm>
            <a:prstGeom prst="rect">
              <a:avLst/>
            </a:prstGeom>
            <a:solidFill>
              <a:srgbClr val="6E6E74"/>
            </a:solidFill>
            <a:ln w="13716">
              <a:solidFill>
                <a:srgbClr val="505052"/>
              </a:solidFill>
            </a:ln>
          </p:spPr>
          <p:txBody>
            <a:bodyPr vert="horz" wrap="square" lIns="0" tIns="240030" rIns="0" bIns="0" rtlCol="0">
              <a:spAutoFit/>
            </a:bodyPr>
            <a:lstStyle/>
            <a:p>
              <a:pPr marL="255270">
                <a:lnSpc>
                  <a:spcPct val="100000"/>
                </a:lnSpc>
                <a:spcBef>
                  <a:spcPts val="189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c </a:t>
              </a:r>
              <a:r>
                <a:rPr sz="1800" dirty="0">
                  <a:solidFill>
                    <a:srgbClr val="FFFFFF"/>
                  </a:solidFill>
                  <a:latin typeface="Wingdings"/>
                  <a:cs typeface="Wingdings"/>
                </a:rPr>
                <a:t></a:t>
              </a:r>
              <a:r>
                <a:rPr sz="18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(f-32)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*</a:t>
              </a:r>
              <a:r>
                <a:rPr sz="1800" spc="1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5/9</a:t>
              </a:r>
              <a:endParaRPr sz="1800">
                <a:latin typeface="Century Schoolbook"/>
                <a:cs typeface="Century Schoolbook"/>
              </a:endParaRPr>
            </a:p>
          </p:txBody>
        </p:sp>
        <p:grpSp>
          <p:nvGrpSpPr>
            <p:cNvPr id="33" name="object 9"/>
            <p:cNvGrpSpPr/>
            <p:nvPr/>
          </p:nvGrpSpPr>
          <p:grpSpPr>
            <a:xfrm>
              <a:off x="4204589" y="4969336"/>
              <a:ext cx="2097405" cy="683260"/>
              <a:chOff x="4204589" y="4693792"/>
              <a:chExt cx="2097405" cy="683260"/>
            </a:xfrm>
          </p:grpSpPr>
          <p:sp>
            <p:nvSpPr>
              <p:cNvPr id="34" name="object 10"/>
              <p:cNvSpPr/>
              <p:nvPr/>
            </p:nvSpPr>
            <p:spPr>
              <a:xfrm>
                <a:off x="4211574" y="4700777"/>
                <a:ext cx="2083435" cy="66929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669289">
                    <a:moveTo>
                      <a:pt x="2083308" y="0"/>
                    </a:moveTo>
                    <a:lnTo>
                      <a:pt x="167259" y="0"/>
                    </a:lnTo>
                    <a:lnTo>
                      <a:pt x="0" y="669036"/>
                    </a:lnTo>
                    <a:lnTo>
                      <a:pt x="1916049" y="669036"/>
                    </a:lnTo>
                    <a:lnTo>
                      <a:pt x="2083308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1"/>
              <p:cNvSpPr/>
              <p:nvPr/>
            </p:nvSpPr>
            <p:spPr>
              <a:xfrm>
                <a:off x="4211574" y="4700777"/>
                <a:ext cx="2083435" cy="66929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669289">
                    <a:moveTo>
                      <a:pt x="0" y="669036"/>
                    </a:moveTo>
                    <a:lnTo>
                      <a:pt x="167259" y="0"/>
                    </a:lnTo>
                    <a:lnTo>
                      <a:pt x="2083308" y="0"/>
                    </a:lnTo>
                    <a:lnTo>
                      <a:pt x="1916049" y="669036"/>
                    </a:lnTo>
                    <a:lnTo>
                      <a:pt x="0" y="669036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12"/>
            <p:cNvSpPr txBox="1"/>
            <p:nvPr/>
          </p:nvSpPr>
          <p:spPr>
            <a:xfrm>
              <a:off x="4578222" y="5158186"/>
              <a:ext cx="13493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Tampilkan</a:t>
              </a:r>
              <a:r>
                <a:rPr sz="1800" spc="-7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c</a:t>
              </a:r>
              <a:endParaRPr sz="1800">
                <a:latin typeface="Century Schoolbook"/>
                <a:cs typeface="Century Schoolbook"/>
              </a:endParaRPr>
            </a:p>
          </p:txBody>
        </p:sp>
        <p:grpSp>
          <p:nvGrpSpPr>
            <p:cNvPr id="37" name="object 13"/>
            <p:cNvGrpSpPr/>
            <p:nvPr/>
          </p:nvGrpSpPr>
          <p:grpSpPr>
            <a:xfrm>
              <a:off x="2473325" y="2788492"/>
              <a:ext cx="2818130" cy="1049020"/>
              <a:chOff x="2473325" y="2512948"/>
              <a:chExt cx="2818130" cy="1049020"/>
            </a:xfrm>
          </p:grpSpPr>
          <p:sp>
            <p:nvSpPr>
              <p:cNvPr id="38" name="object 14"/>
              <p:cNvSpPr/>
              <p:nvPr/>
            </p:nvSpPr>
            <p:spPr>
              <a:xfrm>
                <a:off x="2480310" y="2519933"/>
                <a:ext cx="2811145" cy="1042035"/>
              </a:xfrm>
              <a:custGeom>
                <a:avLst/>
                <a:gdLst/>
                <a:ahLst/>
                <a:cxnLst/>
                <a:rect l="l" t="t" r="r" b="b"/>
                <a:pathLst>
                  <a:path w="2811145" h="1042035">
                    <a:moveTo>
                      <a:pt x="1344168" y="335280"/>
                    </a:moveTo>
                    <a:lnTo>
                      <a:pt x="1340523" y="285737"/>
                    </a:lnTo>
                    <a:lnTo>
                      <a:pt x="1329969" y="238455"/>
                    </a:lnTo>
                    <a:lnTo>
                      <a:pt x="1313002" y="193941"/>
                    </a:lnTo>
                    <a:lnTo>
                      <a:pt x="1290142" y="152730"/>
                    </a:lnTo>
                    <a:lnTo>
                      <a:pt x="1261922" y="115316"/>
                    </a:lnTo>
                    <a:lnTo>
                      <a:pt x="1228852" y="82245"/>
                    </a:lnTo>
                    <a:lnTo>
                      <a:pt x="1191437" y="54025"/>
                    </a:lnTo>
                    <a:lnTo>
                      <a:pt x="1150226" y="31165"/>
                    </a:lnTo>
                    <a:lnTo>
                      <a:pt x="1105712" y="14198"/>
                    </a:lnTo>
                    <a:lnTo>
                      <a:pt x="1058430" y="3644"/>
                    </a:lnTo>
                    <a:lnTo>
                      <a:pt x="1008888" y="0"/>
                    </a:lnTo>
                    <a:lnTo>
                      <a:pt x="335280" y="0"/>
                    </a:lnTo>
                    <a:lnTo>
                      <a:pt x="285724" y="3644"/>
                    </a:lnTo>
                    <a:lnTo>
                      <a:pt x="238442" y="14198"/>
                    </a:lnTo>
                    <a:lnTo>
                      <a:pt x="193929" y="31165"/>
                    </a:lnTo>
                    <a:lnTo>
                      <a:pt x="152717" y="54025"/>
                    </a:lnTo>
                    <a:lnTo>
                      <a:pt x="115303" y="82245"/>
                    </a:lnTo>
                    <a:lnTo>
                      <a:pt x="82232" y="115316"/>
                    </a:lnTo>
                    <a:lnTo>
                      <a:pt x="54013" y="152730"/>
                    </a:lnTo>
                    <a:lnTo>
                      <a:pt x="31153" y="193941"/>
                    </a:lnTo>
                    <a:lnTo>
                      <a:pt x="14185" y="238455"/>
                    </a:lnTo>
                    <a:lnTo>
                      <a:pt x="3632" y="285737"/>
                    </a:lnTo>
                    <a:lnTo>
                      <a:pt x="0" y="335280"/>
                    </a:lnTo>
                    <a:lnTo>
                      <a:pt x="3632" y="384835"/>
                    </a:lnTo>
                    <a:lnTo>
                      <a:pt x="14185" y="432117"/>
                    </a:lnTo>
                    <a:lnTo>
                      <a:pt x="31153" y="476631"/>
                    </a:lnTo>
                    <a:lnTo>
                      <a:pt x="54013" y="517842"/>
                    </a:lnTo>
                    <a:lnTo>
                      <a:pt x="82232" y="555256"/>
                    </a:lnTo>
                    <a:lnTo>
                      <a:pt x="115303" y="588327"/>
                    </a:lnTo>
                    <a:lnTo>
                      <a:pt x="152717" y="616546"/>
                    </a:lnTo>
                    <a:lnTo>
                      <a:pt x="193929" y="639406"/>
                    </a:lnTo>
                    <a:lnTo>
                      <a:pt x="238442" y="656374"/>
                    </a:lnTo>
                    <a:lnTo>
                      <a:pt x="285724" y="666927"/>
                    </a:lnTo>
                    <a:lnTo>
                      <a:pt x="335280" y="670560"/>
                    </a:lnTo>
                    <a:lnTo>
                      <a:pt x="1008888" y="670560"/>
                    </a:lnTo>
                    <a:lnTo>
                      <a:pt x="1058430" y="666927"/>
                    </a:lnTo>
                    <a:lnTo>
                      <a:pt x="1105712" y="656374"/>
                    </a:lnTo>
                    <a:lnTo>
                      <a:pt x="1150226" y="639406"/>
                    </a:lnTo>
                    <a:lnTo>
                      <a:pt x="1191437" y="616546"/>
                    </a:lnTo>
                    <a:lnTo>
                      <a:pt x="1228852" y="588327"/>
                    </a:lnTo>
                    <a:lnTo>
                      <a:pt x="1261922" y="555256"/>
                    </a:lnTo>
                    <a:lnTo>
                      <a:pt x="1290142" y="517842"/>
                    </a:lnTo>
                    <a:lnTo>
                      <a:pt x="1313002" y="476631"/>
                    </a:lnTo>
                    <a:lnTo>
                      <a:pt x="1329969" y="432117"/>
                    </a:lnTo>
                    <a:lnTo>
                      <a:pt x="1340523" y="384835"/>
                    </a:lnTo>
                    <a:lnTo>
                      <a:pt x="1344168" y="335280"/>
                    </a:lnTo>
                    <a:close/>
                  </a:path>
                  <a:path w="2811145" h="1042035">
                    <a:moveTo>
                      <a:pt x="2811018" y="965708"/>
                    </a:moveTo>
                    <a:lnTo>
                      <a:pt x="2779268" y="965708"/>
                    </a:lnTo>
                    <a:lnTo>
                      <a:pt x="2779268" y="669798"/>
                    </a:lnTo>
                    <a:lnTo>
                      <a:pt x="2766568" y="669798"/>
                    </a:lnTo>
                    <a:lnTo>
                      <a:pt x="2766568" y="965708"/>
                    </a:lnTo>
                    <a:lnTo>
                      <a:pt x="2734818" y="965708"/>
                    </a:lnTo>
                    <a:lnTo>
                      <a:pt x="2772918" y="1041908"/>
                    </a:lnTo>
                    <a:lnTo>
                      <a:pt x="2804668" y="978408"/>
                    </a:lnTo>
                    <a:lnTo>
                      <a:pt x="2811018" y="965708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5"/>
              <p:cNvSpPr/>
              <p:nvPr/>
            </p:nvSpPr>
            <p:spPr>
              <a:xfrm>
                <a:off x="2480310" y="2519933"/>
                <a:ext cx="1344295" cy="670560"/>
              </a:xfrm>
              <a:custGeom>
                <a:avLst/>
                <a:gdLst/>
                <a:ahLst/>
                <a:cxnLst/>
                <a:rect l="l" t="t" r="r" b="b"/>
                <a:pathLst>
                  <a:path w="1344295" h="670560">
                    <a:moveTo>
                      <a:pt x="0" y="335279"/>
                    </a:moveTo>
                    <a:lnTo>
                      <a:pt x="3635" y="285735"/>
                    </a:lnTo>
                    <a:lnTo>
                      <a:pt x="14195" y="238448"/>
                    </a:lnTo>
                    <a:lnTo>
                      <a:pt x="31162" y="193936"/>
                    </a:lnTo>
                    <a:lnTo>
                      <a:pt x="54016" y="152718"/>
                    </a:lnTo>
                    <a:lnTo>
                      <a:pt x="82239" y="115313"/>
                    </a:lnTo>
                    <a:lnTo>
                      <a:pt x="115313" y="82239"/>
                    </a:lnTo>
                    <a:lnTo>
                      <a:pt x="152718" y="54016"/>
                    </a:lnTo>
                    <a:lnTo>
                      <a:pt x="193936" y="31162"/>
                    </a:lnTo>
                    <a:lnTo>
                      <a:pt x="238448" y="14195"/>
                    </a:lnTo>
                    <a:lnTo>
                      <a:pt x="285735" y="3635"/>
                    </a:lnTo>
                    <a:lnTo>
                      <a:pt x="335279" y="0"/>
                    </a:lnTo>
                    <a:lnTo>
                      <a:pt x="1008888" y="0"/>
                    </a:lnTo>
                    <a:lnTo>
                      <a:pt x="1058432" y="3635"/>
                    </a:lnTo>
                    <a:lnTo>
                      <a:pt x="1105719" y="14195"/>
                    </a:lnTo>
                    <a:lnTo>
                      <a:pt x="1150231" y="31162"/>
                    </a:lnTo>
                    <a:lnTo>
                      <a:pt x="1191449" y="54016"/>
                    </a:lnTo>
                    <a:lnTo>
                      <a:pt x="1228854" y="82239"/>
                    </a:lnTo>
                    <a:lnTo>
                      <a:pt x="1261928" y="115313"/>
                    </a:lnTo>
                    <a:lnTo>
                      <a:pt x="1290151" y="152718"/>
                    </a:lnTo>
                    <a:lnTo>
                      <a:pt x="1313005" y="193936"/>
                    </a:lnTo>
                    <a:lnTo>
                      <a:pt x="1329972" y="238448"/>
                    </a:lnTo>
                    <a:lnTo>
                      <a:pt x="1340532" y="285735"/>
                    </a:lnTo>
                    <a:lnTo>
                      <a:pt x="1344167" y="335279"/>
                    </a:lnTo>
                    <a:lnTo>
                      <a:pt x="1340532" y="384824"/>
                    </a:lnTo>
                    <a:lnTo>
                      <a:pt x="1329972" y="432111"/>
                    </a:lnTo>
                    <a:lnTo>
                      <a:pt x="1313005" y="476623"/>
                    </a:lnTo>
                    <a:lnTo>
                      <a:pt x="1290151" y="517841"/>
                    </a:lnTo>
                    <a:lnTo>
                      <a:pt x="1261928" y="555246"/>
                    </a:lnTo>
                    <a:lnTo>
                      <a:pt x="1228854" y="588320"/>
                    </a:lnTo>
                    <a:lnTo>
                      <a:pt x="1191449" y="616543"/>
                    </a:lnTo>
                    <a:lnTo>
                      <a:pt x="1150231" y="639397"/>
                    </a:lnTo>
                    <a:lnTo>
                      <a:pt x="1105719" y="656364"/>
                    </a:lnTo>
                    <a:lnTo>
                      <a:pt x="1058432" y="666924"/>
                    </a:lnTo>
                    <a:lnTo>
                      <a:pt x="1008888" y="670560"/>
                    </a:lnTo>
                    <a:lnTo>
                      <a:pt x="335279" y="670560"/>
                    </a:lnTo>
                    <a:lnTo>
                      <a:pt x="285735" y="666924"/>
                    </a:lnTo>
                    <a:lnTo>
                      <a:pt x="238448" y="656364"/>
                    </a:lnTo>
                    <a:lnTo>
                      <a:pt x="193936" y="639397"/>
                    </a:lnTo>
                    <a:lnTo>
                      <a:pt x="152718" y="616543"/>
                    </a:lnTo>
                    <a:lnTo>
                      <a:pt x="115313" y="588320"/>
                    </a:lnTo>
                    <a:lnTo>
                      <a:pt x="82239" y="555246"/>
                    </a:lnTo>
                    <a:lnTo>
                      <a:pt x="54016" y="517841"/>
                    </a:lnTo>
                    <a:lnTo>
                      <a:pt x="31162" y="476623"/>
                    </a:lnTo>
                    <a:lnTo>
                      <a:pt x="14195" y="432111"/>
                    </a:lnTo>
                    <a:lnTo>
                      <a:pt x="3635" y="384824"/>
                    </a:lnTo>
                    <a:lnTo>
                      <a:pt x="0" y="335279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0" name="object 16"/>
            <p:cNvGrpSpPr/>
            <p:nvPr/>
          </p:nvGrpSpPr>
          <p:grpSpPr>
            <a:xfrm>
              <a:off x="5215128" y="4603703"/>
              <a:ext cx="3251200" cy="1049020"/>
              <a:chOff x="5215128" y="4328159"/>
              <a:chExt cx="3251200" cy="1049020"/>
            </a:xfrm>
          </p:grpSpPr>
          <p:sp>
            <p:nvSpPr>
              <p:cNvPr id="41" name="object 17"/>
              <p:cNvSpPr/>
              <p:nvPr/>
            </p:nvSpPr>
            <p:spPr>
              <a:xfrm>
                <a:off x="5215128" y="4328159"/>
                <a:ext cx="3244215" cy="1042035"/>
              </a:xfrm>
              <a:custGeom>
                <a:avLst/>
                <a:gdLst/>
                <a:ahLst/>
                <a:cxnLst/>
                <a:rect l="l" t="t" r="r" b="b"/>
                <a:pathLst>
                  <a:path w="3244215" h="1042035">
                    <a:moveTo>
                      <a:pt x="76200" y="295910"/>
                    </a:moveTo>
                    <a:lnTo>
                      <a:pt x="44450" y="295910"/>
                    </a:lnTo>
                    <a:lnTo>
                      <a:pt x="44450" y="0"/>
                    </a:lnTo>
                    <a:lnTo>
                      <a:pt x="31750" y="0"/>
                    </a:lnTo>
                    <a:lnTo>
                      <a:pt x="31750" y="295910"/>
                    </a:lnTo>
                    <a:lnTo>
                      <a:pt x="0" y="295910"/>
                    </a:lnTo>
                    <a:lnTo>
                      <a:pt x="38100" y="372110"/>
                    </a:lnTo>
                    <a:lnTo>
                      <a:pt x="69850" y="308610"/>
                    </a:lnTo>
                    <a:lnTo>
                      <a:pt x="76200" y="295910"/>
                    </a:lnTo>
                    <a:close/>
                  </a:path>
                  <a:path w="3244215" h="1042035">
                    <a:moveTo>
                      <a:pt x="3243834" y="707136"/>
                    </a:moveTo>
                    <a:lnTo>
                      <a:pt x="3240201" y="657707"/>
                    </a:lnTo>
                    <a:lnTo>
                      <a:pt x="3229673" y="610514"/>
                    </a:lnTo>
                    <a:lnTo>
                      <a:pt x="3212744" y="566102"/>
                    </a:lnTo>
                    <a:lnTo>
                      <a:pt x="3189948" y="524979"/>
                    </a:lnTo>
                    <a:lnTo>
                      <a:pt x="3161792" y="487654"/>
                    </a:lnTo>
                    <a:lnTo>
                      <a:pt x="3128797" y="454660"/>
                    </a:lnTo>
                    <a:lnTo>
                      <a:pt x="3091472" y="426504"/>
                    </a:lnTo>
                    <a:lnTo>
                      <a:pt x="3050349" y="403707"/>
                    </a:lnTo>
                    <a:lnTo>
                      <a:pt x="3005937" y="386778"/>
                    </a:lnTo>
                    <a:lnTo>
                      <a:pt x="2958744" y="376250"/>
                    </a:lnTo>
                    <a:lnTo>
                      <a:pt x="2909316" y="372618"/>
                    </a:lnTo>
                    <a:lnTo>
                      <a:pt x="2234184" y="372618"/>
                    </a:lnTo>
                    <a:lnTo>
                      <a:pt x="2184743" y="376250"/>
                    </a:lnTo>
                    <a:lnTo>
                      <a:pt x="2137549" y="386778"/>
                    </a:lnTo>
                    <a:lnTo>
                      <a:pt x="2093137" y="403707"/>
                    </a:lnTo>
                    <a:lnTo>
                      <a:pt x="2052015" y="426504"/>
                    </a:lnTo>
                    <a:lnTo>
                      <a:pt x="2014689" y="454660"/>
                    </a:lnTo>
                    <a:lnTo>
                      <a:pt x="1981695" y="487654"/>
                    </a:lnTo>
                    <a:lnTo>
                      <a:pt x="1953539" y="524979"/>
                    </a:lnTo>
                    <a:lnTo>
                      <a:pt x="1930742" y="566102"/>
                    </a:lnTo>
                    <a:lnTo>
                      <a:pt x="1913813" y="610514"/>
                    </a:lnTo>
                    <a:lnTo>
                      <a:pt x="1903285" y="657707"/>
                    </a:lnTo>
                    <a:lnTo>
                      <a:pt x="1899666" y="707136"/>
                    </a:lnTo>
                    <a:lnTo>
                      <a:pt x="1903285" y="756577"/>
                    </a:lnTo>
                    <a:lnTo>
                      <a:pt x="1913813" y="803770"/>
                    </a:lnTo>
                    <a:lnTo>
                      <a:pt x="1930742" y="848182"/>
                    </a:lnTo>
                    <a:lnTo>
                      <a:pt x="1953539" y="889304"/>
                    </a:lnTo>
                    <a:lnTo>
                      <a:pt x="1981695" y="926630"/>
                    </a:lnTo>
                    <a:lnTo>
                      <a:pt x="2014689" y="959624"/>
                    </a:lnTo>
                    <a:lnTo>
                      <a:pt x="2052015" y="987780"/>
                    </a:lnTo>
                    <a:lnTo>
                      <a:pt x="2093137" y="1010577"/>
                    </a:lnTo>
                    <a:lnTo>
                      <a:pt x="2137549" y="1027506"/>
                    </a:lnTo>
                    <a:lnTo>
                      <a:pt x="2184743" y="1038034"/>
                    </a:lnTo>
                    <a:lnTo>
                      <a:pt x="2234184" y="1041654"/>
                    </a:lnTo>
                    <a:lnTo>
                      <a:pt x="2909316" y="1041654"/>
                    </a:lnTo>
                    <a:lnTo>
                      <a:pt x="2958744" y="1038034"/>
                    </a:lnTo>
                    <a:lnTo>
                      <a:pt x="3005937" y="1027506"/>
                    </a:lnTo>
                    <a:lnTo>
                      <a:pt x="3050349" y="1010577"/>
                    </a:lnTo>
                    <a:lnTo>
                      <a:pt x="3091472" y="987780"/>
                    </a:lnTo>
                    <a:lnTo>
                      <a:pt x="3128797" y="959624"/>
                    </a:lnTo>
                    <a:lnTo>
                      <a:pt x="3161792" y="926630"/>
                    </a:lnTo>
                    <a:lnTo>
                      <a:pt x="3189948" y="889304"/>
                    </a:lnTo>
                    <a:lnTo>
                      <a:pt x="3212744" y="848182"/>
                    </a:lnTo>
                    <a:lnTo>
                      <a:pt x="3229673" y="803770"/>
                    </a:lnTo>
                    <a:lnTo>
                      <a:pt x="3240201" y="756577"/>
                    </a:lnTo>
                    <a:lnTo>
                      <a:pt x="3243834" y="707136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18"/>
              <p:cNvSpPr/>
              <p:nvPr/>
            </p:nvSpPr>
            <p:spPr>
              <a:xfrm>
                <a:off x="7114794" y="4700777"/>
                <a:ext cx="1344295" cy="669290"/>
              </a:xfrm>
              <a:custGeom>
                <a:avLst/>
                <a:gdLst/>
                <a:ahLst/>
                <a:cxnLst/>
                <a:rect l="l" t="t" r="r" b="b"/>
                <a:pathLst>
                  <a:path w="1344295" h="669289">
                    <a:moveTo>
                      <a:pt x="0" y="334518"/>
                    </a:moveTo>
                    <a:lnTo>
                      <a:pt x="3626" y="285077"/>
                    </a:lnTo>
                    <a:lnTo>
                      <a:pt x="14160" y="237891"/>
                    </a:lnTo>
                    <a:lnTo>
                      <a:pt x="31085" y="193478"/>
                    </a:lnTo>
                    <a:lnTo>
                      <a:pt x="53883" y="152353"/>
                    </a:lnTo>
                    <a:lnTo>
                      <a:pt x="82039" y="115035"/>
                    </a:lnTo>
                    <a:lnTo>
                      <a:pt x="115035" y="82039"/>
                    </a:lnTo>
                    <a:lnTo>
                      <a:pt x="152353" y="53883"/>
                    </a:lnTo>
                    <a:lnTo>
                      <a:pt x="193478" y="31085"/>
                    </a:lnTo>
                    <a:lnTo>
                      <a:pt x="237891" y="14160"/>
                    </a:lnTo>
                    <a:lnTo>
                      <a:pt x="285077" y="3626"/>
                    </a:lnTo>
                    <a:lnTo>
                      <a:pt x="334517" y="0"/>
                    </a:lnTo>
                    <a:lnTo>
                      <a:pt x="1009650" y="0"/>
                    </a:lnTo>
                    <a:lnTo>
                      <a:pt x="1059090" y="3626"/>
                    </a:lnTo>
                    <a:lnTo>
                      <a:pt x="1106276" y="14160"/>
                    </a:lnTo>
                    <a:lnTo>
                      <a:pt x="1150689" y="31085"/>
                    </a:lnTo>
                    <a:lnTo>
                      <a:pt x="1191814" y="53883"/>
                    </a:lnTo>
                    <a:lnTo>
                      <a:pt x="1229132" y="82039"/>
                    </a:lnTo>
                    <a:lnTo>
                      <a:pt x="1262128" y="115035"/>
                    </a:lnTo>
                    <a:lnTo>
                      <a:pt x="1290284" y="152353"/>
                    </a:lnTo>
                    <a:lnTo>
                      <a:pt x="1313082" y="193478"/>
                    </a:lnTo>
                    <a:lnTo>
                      <a:pt x="1330007" y="237891"/>
                    </a:lnTo>
                    <a:lnTo>
                      <a:pt x="1340541" y="285077"/>
                    </a:lnTo>
                    <a:lnTo>
                      <a:pt x="1344167" y="334518"/>
                    </a:lnTo>
                    <a:lnTo>
                      <a:pt x="1340541" y="383958"/>
                    </a:lnTo>
                    <a:lnTo>
                      <a:pt x="1330007" y="431144"/>
                    </a:lnTo>
                    <a:lnTo>
                      <a:pt x="1313082" y="475557"/>
                    </a:lnTo>
                    <a:lnTo>
                      <a:pt x="1290284" y="516682"/>
                    </a:lnTo>
                    <a:lnTo>
                      <a:pt x="1262128" y="554000"/>
                    </a:lnTo>
                    <a:lnTo>
                      <a:pt x="1229132" y="586996"/>
                    </a:lnTo>
                    <a:lnTo>
                      <a:pt x="1191814" y="615152"/>
                    </a:lnTo>
                    <a:lnTo>
                      <a:pt x="1150689" y="637950"/>
                    </a:lnTo>
                    <a:lnTo>
                      <a:pt x="1106276" y="654875"/>
                    </a:lnTo>
                    <a:lnTo>
                      <a:pt x="1059090" y="665409"/>
                    </a:lnTo>
                    <a:lnTo>
                      <a:pt x="1009650" y="669036"/>
                    </a:lnTo>
                    <a:lnTo>
                      <a:pt x="334517" y="669036"/>
                    </a:lnTo>
                    <a:lnTo>
                      <a:pt x="285077" y="665409"/>
                    </a:lnTo>
                    <a:lnTo>
                      <a:pt x="237891" y="654875"/>
                    </a:lnTo>
                    <a:lnTo>
                      <a:pt x="193478" y="637950"/>
                    </a:lnTo>
                    <a:lnTo>
                      <a:pt x="152353" y="615152"/>
                    </a:lnTo>
                    <a:lnTo>
                      <a:pt x="115035" y="586996"/>
                    </a:lnTo>
                    <a:lnTo>
                      <a:pt x="82039" y="554000"/>
                    </a:lnTo>
                    <a:lnTo>
                      <a:pt x="53883" y="516682"/>
                    </a:lnTo>
                    <a:lnTo>
                      <a:pt x="31085" y="475557"/>
                    </a:lnTo>
                    <a:lnTo>
                      <a:pt x="14160" y="431144"/>
                    </a:lnTo>
                    <a:lnTo>
                      <a:pt x="3626" y="383958"/>
                    </a:lnTo>
                    <a:lnTo>
                      <a:pt x="0" y="334518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19"/>
            <p:cNvSpPr txBox="1"/>
            <p:nvPr/>
          </p:nvSpPr>
          <p:spPr>
            <a:xfrm>
              <a:off x="2825623" y="2977977"/>
              <a:ext cx="6521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</a:t>
              </a:r>
              <a:r>
                <a:rPr sz="1800" spc="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u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l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i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44" name="object 20"/>
            <p:cNvSpPr txBox="1"/>
            <p:nvPr/>
          </p:nvSpPr>
          <p:spPr>
            <a:xfrm>
              <a:off x="7399781" y="5158186"/>
              <a:ext cx="7734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ele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ai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45" name="object 21"/>
            <p:cNvSpPr/>
            <p:nvPr/>
          </p:nvSpPr>
          <p:spPr>
            <a:xfrm>
              <a:off x="3823715" y="3091895"/>
              <a:ext cx="470534" cy="76200"/>
            </a:xfrm>
            <a:custGeom>
              <a:avLst/>
              <a:gdLst/>
              <a:ahLst/>
              <a:cxnLst/>
              <a:rect l="l" t="t" r="r" b="b"/>
              <a:pathLst>
                <a:path w="470535" h="76200">
                  <a:moveTo>
                    <a:pt x="394335" y="0"/>
                  </a:moveTo>
                  <a:lnTo>
                    <a:pt x="394335" y="76200"/>
                  </a:lnTo>
                  <a:lnTo>
                    <a:pt x="457835" y="44450"/>
                  </a:lnTo>
                  <a:lnTo>
                    <a:pt x="407035" y="44450"/>
                  </a:lnTo>
                  <a:lnTo>
                    <a:pt x="407035" y="31750"/>
                  </a:lnTo>
                  <a:lnTo>
                    <a:pt x="457835" y="31750"/>
                  </a:lnTo>
                  <a:lnTo>
                    <a:pt x="394335" y="0"/>
                  </a:lnTo>
                  <a:close/>
                </a:path>
                <a:path w="470535" h="76200">
                  <a:moveTo>
                    <a:pt x="39433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94335" y="44450"/>
                  </a:lnTo>
                  <a:lnTo>
                    <a:pt x="394335" y="31750"/>
                  </a:lnTo>
                  <a:close/>
                </a:path>
                <a:path w="470535" h="76200">
                  <a:moveTo>
                    <a:pt x="457835" y="31750"/>
                  </a:moveTo>
                  <a:lnTo>
                    <a:pt x="407035" y="31750"/>
                  </a:lnTo>
                  <a:lnTo>
                    <a:pt x="407035" y="44450"/>
                  </a:lnTo>
                  <a:lnTo>
                    <a:pt x="457835" y="44450"/>
                  </a:lnTo>
                  <a:lnTo>
                    <a:pt x="470535" y="38100"/>
                  </a:lnTo>
                  <a:lnTo>
                    <a:pt x="457835" y="3175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2"/>
            <p:cNvSpPr/>
            <p:nvPr/>
          </p:nvSpPr>
          <p:spPr>
            <a:xfrm>
              <a:off x="6173723" y="5262072"/>
              <a:ext cx="940435" cy="76200"/>
            </a:xfrm>
            <a:custGeom>
              <a:avLst/>
              <a:gdLst/>
              <a:ahLst/>
              <a:cxnLst/>
              <a:rect l="l" t="t" r="r" b="b"/>
              <a:pathLst>
                <a:path w="940434" h="76200">
                  <a:moveTo>
                    <a:pt x="863853" y="0"/>
                  </a:moveTo>
                  <a:lnTo>
                    <a:pt x="863853" y="76200"/>
                  </a:lnTo>
                  <a:lnTo>
                    <a:pt x="927353" y="44450"/>
                  </a:lnTo>
                  <a:lnTo>
                    <a:pt x="876553" y="44450"/>
                  </a:lnTo>
                  <a:lnTo>
                    <a:pt x="876553" y="31750"/>
                  </a:lnTo>
                  <a:lnTo>
                    <a:pt x="927353" y="31750"/>
                  </a:lnTo>
                  <a:lnTo>
                    <a:pt x="863853" y="0"/>
                  </a:lnTo>
                  <a:close/>
                </a:path>
                <a:path w="940434" h="76200">
                  <a:moveTo>
                    <a:pt x="86385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63853" y="44450"/>
                  </a:lnTo>
                  <a:lnTo>
                    <a:pt x="863853" y="31750"/>
                  </a:lnTo>
                  <a:close/>
                </a:path>
                <a:path w="940434" h="76200">
                  <a:moveTo>
                    <a:pt x="927353" y="31750"/>
                  </a:moveTo>
                  <a:lnTo>
                    <a:pt x="876553" y="31750"/>
                  </a:lnTo>
                  <a:lnTo>
                    <a:pt x="876553" y="44450"/>
                  </a:lnTo>
                  <a:lnTo>
                    <a:pt x="927353" y="44450"/>
                  </a:lnTo>
                  <a:lnTo>
                    <a:pt x="940053" y="38100"/>
                  </a:lnTo>
                  <a:lnTo>
                    <a:pt x="927353" y="3175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34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011"/>
            <a:ext cx="9905998" cy="970653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Contoh</a:t>
            </a:r>
            <a:r>
              <a:rPr lang="en-US" dirty="0" smtClean="0">
                <a:latin typeface="Berlin Sans FB" panose="020E0602020502020306" pitchFamily="34" charset="0"/>
              </a:rPr>
              <a:t> Sequential (4)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664"/>
            <a:ext cx="10598426" cy="1099832"/>
          </a:xfrm>
        </p:spPr>
        <p:txBody>
          <a:bodyPr>
            <a:noAutofit/>
          </a:bodyPr>
          <a:lstStyle/>
          <a:p>
            <a:pPr marL="195580">
              <a:lnSpc>
                <a:spcPts val="2110"/>
              </a:lnSpc>
            </a:pPr>
            <a:r>
              <a:rPr lang="en-US" spc="5" dirty="0" err="1" smtClean="0">
                <a:cs typeface="Century Schoolbook"/>
              </a:rPr>
              <a:t>Buatlah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algoritma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untuk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menukarkan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isi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dua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buah</a:t>
            </a:r>
            <a:r>
              <a:rPr lang="en-US" spc="90" dirty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variabel</a:t>
            </a:r>
            <a:endParaRPr lang="en-US" spc="5" dirty="0" smtClean="0">
              <a:cs typeface="Century Schoolbook"/>
            </a:endParaRPr>
          </a:p>
          <a:p>
            <a:pPr marL="195580">
              <a:lnSpc>
                <a:spcPts val="2110"/>
              </a:lnSpc>
            </a:pPr>
            <a:r>
              <a:rPr lang="en-US" spc="5" dirty="0" err="1">
                <a:cs typeface="Century Schoolbook"/>
              </a:rPr>
              <a:t>Teknik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penukaran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isi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dua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buah</a:t>
            </a:r>
            <a:r>
              <a:rPr lang="en-US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variabel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ini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merupakan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teknik</a:t>
            </a:r>
            <a:r>
              <a:rPr lang="en-US" spc="5" dirty="0">
                <a:cs typeface="Century Schoolbook"/>
              </a:rPr>
              <a:t> yang</a:t>
            </a:r>
            <a:r>
              <a:rPr lang="en-US" spc="95" dirty="0">
                <a:cs typeface="Century Schoolbook"/>
              </a:rPr>
              <a:t> </a:t>
            </a:r>
            <a:r>
              <a:rPr lang="en-US" dirty="0" err="1" smtClean="0">
                <a:cs typeface="Century Schoolbook"/>
              </a:rPr>
              <a:t>akan</a:t>
            </a:r>
            <a:r>
              <a:rPr lang="en-US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sering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digunakan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dalam</a:t>
            </a:r>
            <a:r>
              <a:rPr lang="en-US" spc="30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pemrograman</a:t>
            </a:r>
            <a:endParaRPr lang="en-US" dirty="0">
              <a:cs typeface="Century Schoolbook"/>
            </a:endParaRPr>
          </a:p>
          <a:p>
            <a:pPr marL="344488" lvl="1" algn="just"/>
            <a:endParaRPr lang="en-US" sz="2400" spc="5" dirty="0" smtClean="0">
              <a:effectLst/>
              <a:cs typeface="Schoolbook Uralic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48414" y="2447079"/>
            <a:ext cx="4097020" cy="3979673"/>
            <a:chOff x="950849" y="2738627"/>
            <a:chExt cx="4097020" cy="3979673"/>
          </a:xfrm>
        </p:grpSpPr>
        <p:grpSp>
          <p:nvGrpSpPr>
            <p:cNvPr id="24" name="object 4"/>
            <p:cNvGrpSpPr/>
            <p:nvPr/>
          </p:nvGrpSpPr>
          <p:grpSpPr>
            <a:xfrm>
              <a:off x="950849" y="3498977"/>
              <a:ext cx="4097020" cy="1452880"/>
              <a:chOff x="950849" y="3498977"/>
              <a:chExt cx="4097020" cy="1452880"/>
            </a:xfrm>
          </p:grpSpPr>
          <p:sp>
            <p:nvSpPr>
              <p:cNvPr id="25" name="object 5"/>
              <p:cNvSpPr/>
              <p:nvPr/>
            </p:nvSpPr>
            <p:spPr>
              <a:xfrm>
                <a:off x="1957577" y="3505962"/>
                <a:ext cx="208343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457200">
                    <a:moveTo>
                      <a:pt x="2083308" y="0"/>
                    </a:moveTo>
                    <a:lnTo>
                      <a:pt x="114300" y="0"/>
                    </a:lnTo>
                    <a:lnTo>
                      <a:pt x="0" y="457200"/>
                    </a:lnTo>
                    <a:lnTo>
                      <a:pt x="1969008" y="457200"/>
                    </a:lnTo>
                    <a:lnTo>
                      <a:pt x="2083308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6"/>
              <p:cNvSpPr/>
              <p:nvPr/>
            </p:nvSpPr>
            <p:spPr>
              <a:xfrm>
                <a:off x="1957577" y="3505962"/>
                <a:ext cx="208343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457200">
                    <a:moveTo>
                      <a:pt x="0" y="457200"/>
                    </a:moveTo>
                    <a:lnTo>
                      <a:pt x="114300" y="0"/>
                    </a:lnTo>
                    <a:lnTo>
                      <a:pt x="2083308" y="0"/>
                    </a:lnTo>
                    <a:lnTo>
                      <a:pt x="1969008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7"/>
              <p:cNvSpPr/>
              <p:nvPr/>
            </p:nvSpPr>
            <p:spPr>
              <a:xfrm>
                <a:off x="957834" y="4200906"/>
                <a:ext cx="4083050" cy="744220"/>
              </a:xfrm>
              <a:custGeom>
                <a:avLst/>
                <a:gdLst/>
                <a:ahLst/>
                <a:cxnLst/>
                <a:rect l="l" t="t" r="r" b="b"/>
                <a:pathLst>
                  <a:path w="4083050" h="744220">
                    <a:moveTo>
                      <a:pt x="4082796" y="0"/>
                    </a:moveTo>
                    <a:lnTo>
                      <a:pt x="0" y="0"/>
                    </a:lnTo>
                    <a:lnTo>
                      <a:pt x="0" y="743712"/>
                    </a:lnTo>
                    <a:lnTo>
                      <a:pt x="4082796" y="743712"/>
                    </a:lnTo>
                    <a:lnTo>
                      <a:pt x="4082796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8"/>
              <p:cNvSpPr/>
              <p:nvPr/>
            </p:nvSpPr>
            <p:spPr>
              <a:xfrm>
                <a:off x="957834" y="4200906"/>
                <a:ext cx="4083050" cy="744220"/>
              </a:xfrm>
              <a:custGeom>
                <a:avLst/>
                <a:gdLst/>
                <a:ahLst/>
                <a:cxnLst/>
                <a:rect l="l" t="t" r="r" b="b"/>
                <a:pathLst>
                  <a:path w="4083050" h="744220">
                    <a:moveTo>
                      <a:pt x="0" y="743712"/>
                    </a:moveTo>
                    <a:lnTo>
                      <a:pt x="4082796" y="743712"/>
                    </a:lnTo>
                    <a:lnTo>
                      <a:pt x="4082796" y="0"/>
                    </a:lnTo>
                    <a:lnTo>
                      <a:pt x="0" y="0"/>
                    </a:lnTo>
                    <a:lnTo>
                      <a:pt x="0" y="743712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9"/>
            <p:cNvSpPr txBox="1"/>
            <p:nvPr/>
          </p:nvSpPr>
          <p:spPr>
            <a:xfrm>
              <a:off x="2422017" y="3444367"/>
              <a:ext cx="1151890" cy="998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Ma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ukk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an</a:t>
              </a:r>
              <a:endParaRPr sz="1800">
                <a:latin typeface="Century Schoolbook"/>
                <a:cs typeface="Century Schoolbook"/>
              </a:endParaRPr>
            </a:p>
            <a:p>
              <a:pPr marL="1905" algn="ctr">
                <a:lnSpc>
                  <a:spcPct val="100000"/>
                </a:lnSpc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a,b</a:t>
              </a:r>
              <a:endParaRPr sz="1800">
                <a:latin typeface="Century Schoolbook"/>
                <a:cs typeface="Century Schoolbook"/>
              </a:endParaRPr>
            </a:p>
            <a:p>
              <a:pPr marL="1905" algn="ctr">
                <a:lnSpc>
                  <a:spcPct val="100000"/>
                </a:lnSpc>
                <a:spcBef>
                  <a:spcPts val="118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c </a:t>
              </a:r>
              <a:r>
                <a:rPr sz="1800" dirty="0">
                  <a:solidFill>
                    <a:srgbClr val="FFFFFF"/>
                  </a:solidFill>
                  <a:latin typeface="Wingdings"/>
                  <a:cs typeface="Wingdings"/>
                </a:rPr>
                <a:t></a:t>
              </a:r>
              <a:r>
                <a:rPr sz="1800" spc="1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49" name="object 10"/>
            <p:cNvSpPr txBox="1"/>
            <p:nvPr/>
          </p:nvSpPr>
          <p:spPr>
            <a:xfrm>
              <a:off x="2682620" y="4417314"/>
              <a:ext cx="63119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4765" marR="5080" indent="-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 </a:t>
              </a:r>
              <a:r>
                <a:rPr sz="1800" dirty="0">
                  <a:solidFill>
                    <a:srgbClr val="FFFFFF"/>
                  </a:solidFill>
                  <a:latin typeface="Wingdings"/>
                  <a:cs typeface="Wingdings"/>
                </a:rPr>
                <a:t></a:t>
              </a:r>
              <a:r>
                <a:rPr sz="1800" spc="-5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b  b </a:t>
              </a:r>
              <a:r>
                <a:rPr sz="1800" dirty="0">
                  <a:solidFill>
                    <a:srgbClr val="FFFFFF"/>
                  </a:solidFill>
                  <a:latin typeface="Wingdings"/>
                  <a:cs typeface="Wingdings"/>
                </a:rPr>
                <a:t></a:t>
              </a:r>
              <a:r>
                <a:rPr sz="1800" spc="-4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c</a:t>
              </a:r>
              <a:endParaRPr sz="1800">
                <a:latin typeface="Century Schoolbook"/>
                <a:cs typeface="Century Schoolbook"/>
              </a:endParaRPr>
            </a:p>
          </p:txBody>
        </p:sp>
        <p:grpSp>
          <p:nvGrpSpPr>
            <p:cNvPr id="50" name="object 12"/>
            <p:cNvGrpSpPr/>
            <p:nvPr/>
          </p:nvGrpSpPr>
          <p:grpSpPr>
            <a:xfrm>
              <a:off x="2331720" y="2738627"/>
              <a:ext cx="1358265" cy="538480"/>
              <a:chOff x="2331720" y="2738627"/>
              <a:chExt cx="1358265" cy="538480"/>
            </a:xfrm>
          </p:grpSpPr>
          <p:sp>
            <p:nvSpPr>
              <p:cNvPr id="51" name="object 13"/>
              <p:cNvSpPr/>
              <p:nvPr/>
            </p:nvSpPr>
            <p:spPr>
              <a:xfrm>
                <a:off x="2338578" y="2745485"/>
                <a:ext cx="1344295" cy="524510"/>
              </a:xfrm>
              <a:custGeom>
                <a:avLst/>
                <a:gdLst/>
                <a:ahLst/>
                <a:cxnLst/>
                <a:rect l="l" t="t" r="r" b="b"/>
                <a:pathLst>
                  <a:path w="1344295" h="524510">
                    <a:moveTo>
                      <a:pt x="1082039" y="0"/>
                    </a:moveTo>
                    <a:lnTo>
                      <a:pt x="262128" y="0"/>
                    </a:lnTo>
                    <a:lnTo>
                      <a:pt x="215007" y="4222"/>
                    </a:lnTo>
                    <a:lnTo>
                      <a:pt x="170658" y="16398"/>
                    </a:lnTo>
                    <a:lnTo>
                      <a:pt x="129822" y="35785"/>
                    </a:lnTo>
                    <a:lnTo>
                      <a:pt x="93237" y="61645"/>
                    </a:lnTo>
                    <a:lnTo>
                      <a:pt x="61645" y="93237"/>
                    </a:lnTo>
                    <a:lnTo>
                      <a:pt x="35785" y="129822"/>
                    </a:lnTo>
                    <a:lnTo>
                      <a:pt x="16398" y="170658"/>
                    </a:lnTo>
                    <a:lnTo>
                      <a:pt x="4222" y="215007"/>
                    </a:lnTo>
                    <a:lnTo>
                      <a:pt x="0" y="262127"/>
                    </a:lnTo>
                    <a:lnTo>
                      <a:pt x="4222" y="309248"/>
                    </a:lnTo>
                    <a:lnTo>
                      <a:pt x="16398" y="353597"/>
                    </a:lnTo>
                    <a:lnTo>
                      <a:pt x="35785" y="394433"/>
                    </a:lnTo>
                    <a:lnTo>
                      <a:pt x="61645" y="431018"/>
                    </a:lnTo>
                    <a:lnTo>
                      <a:pt x="93237" y="462610"/>
                    </a:lnTo>
                    <a:lnTo>
                      <a:pt x="129822" y="488470"/>
                    </a:lnTo>
                    <a:lnTo>
                      <a:pt x="170658" y="507857"/>
                    </a:lnTo>
                    <a:lnTo>
                      <a:pt x="215007" y="520033"/>
                    </a:lnTo>
                    <a:lnTo>
                      <a:pt x="262128" y="524255"/>
                    </a:lnTo>
                    <a:lnTo>
                      <a:pt x="1082039" y="524255"/>
                    </a:lnTo>
                    <a:lnTo>
                      <a:pt x="1129160" y="520033"/>
                    </a:lnTo>
                    <a:lnTo>
                      <a:pt x="1173509" y="507857"/>
                    </a:lnTo>
                    <a:lnTo>
                      <a:pt x="1214345" y="488470"/>
                    </a:lnTo>
                    <a:lnTo>
                      <a:pt x="1250930" y="462610"/>
                    </a:lnTo>
                    <a:lnTo>
                      <a:pt x="1282522" y="431018"/>
                    </a:lnTo>
                    <a:lnTo>
                      <a:pt x="1308382" y="394433"/>
                    </a:lnTo>
                    <a:lnTo>
                      <a:pt x="1327769" y="353597"/>
                    </a:lnTo>
                    <a:lnTo>
                      <a:pt x="1339945" y="309248"/>
                    </a:lnTo>
                    <a:lnTo>
                      <a:pt x="1344168" y="262127"/>
                    </a:lnTo>
                    <a:lnTo>
                      <a:pt x="1339945" y="215007"/>
                    </a:lnTo>
                    <a:lnTo>
                      <a:pt x="1327769" y="170658"/>
                    </a:lnTo>
                    <a:lnTo>
                      <a:pt x="1308382" y="129822"/>
                    </a:lnTo>
                    <a:lnTo>
                      <a:pt x="1282522" y="93237"/>
                    </a:lnTo>
                    <a:lnTo>
                      <a:pt x="1250930" y="61645"/>
                    </a:lnTo>
                    <a:lnTo>
                      <a:pt x="1214345" y="35785"/>
                    </a:lnTo>
                    <a:lnTo>
                      <a:pt x="1173509" y="16398"/>
                    </a:lnTo>
                    <a:lnTo>
                      <a:pt x="1129160" y="4222"/>
                    </a:lnTo>
                    <a:lnTo>
                      <a:pt x="1082039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4"/>
              <p:cNvSpPr/>
              <p:nvPr/>
            </p:nvSpPr>
            <p:spPr>
              <a:xfrm>
                <a:off x="2338578" y="2745485"/>
                <a:ext cx="1344295" cy="524510"/>
              </a:xfrm>
              <a:custGeom>
                <a:avLst/>
                <a:gdLst/>
                <a:ahLst/>
                <a:cxnLst/>
                <a:rect l="l" t="t" r="r" b="b"/>
                <a:pathLst>
                  <a:path w="1344295" h="524510">
                    <a:moveTo>
                      <a:pt x="0" y="262127"/>
                    </a:moveTo>
                    <a:lnTo>
                      <a:pt x="4222" y="215007"/>
                    </a:lnTo>
                    <a:lnTo>
                      <a:pt x="16398" y="170658"/>
                    </a:lnTo>
                    <a:lnTo>
                      <a:pt x="35785" y="129822"/>
                    </a:lnTo>
                    <a:lnTo>
                      <a:pt x="61645" y="93237"/>
                    </a:lnTo>
                    <a:lnTo>
                      <a:pt x="93237" y="61645"/>
                    </a:lnTo>
                    <a:lnTo>
                      <a:pt x="129822" y="35785"/>
                    </a:lnTo>
                    <a:lnTo>
                      <a:pt x="170658" y="16398"/>
                    </a:lnTo>
                    <a:lnTo>
                      <a:pt x="215007" y="4222"/>
                    </a:lnTo>
                    <a:lnTo>
                      <a:pt x="262128" y="0"/>
                    </a:lnTo>
                    <a:lnTo>
                      <a:pt x="1082039" y="0"/>
                    </a:lnTo>
                    <a:lnTo>
                      <a:pt x="1129160" y="4222"/>
                    </a:lnTo>
                    <a:lnTo>
                      <a:pt x="1173509" y="16398"/>
                    </a:lnTo>
                    <a:lnTo>
                      <a:pt x="1214345" y="35785"/>
                    </a:lnTo>
                    <a:lnTo>
                      <a:pt x="1250930" y="61645"/>
                    </a:lnTo>
                    <a:lnTo>
                      <a:pt x="1282522" y="93237"/>
                    </a:lnTo>
                    <a:lnTo>
                      <a:pt x="1308382" y="129822"/>
                    </a:lnTo>
                    <a:lnTo>
                      <a:pt x="1327769" y="170658"/>
                    </a:lnTo>
                    <a:lnTo>
                      <a:pt x="1339945" y="215007"/>
                    </a:lnTo>
                    <a:lnTo>
                      <a:pt x="1344168" y="262127"/>
                    </a:lnTo>
                    <a:lnTo>
                      <a:pt x="1339945" y="309248"/>
                    </a:lnTo>
                    <a:lnTo>
                      <a:pt x="1327769" y="353597"/>
                    </a:lnTo>
                    <a:lnTo>
                      <a:pt x="1308382" y="394433"/>
                    </a:lnTo>
                    <a:lnTo>
                      <a:pt x="1282522" y="431018"/>
                    </a:lnTo>
                    <a:lnTo>
                      <a:pt x="1250930" y="462610"/>
                    </a:lnTo>
                    <a:lnTo>
                      <a:pt x="1214345" y="488470"/>
                    </a:lnTo>
                    <a:lnTo>
                      <a:pt x="1173509" y="507857"/>
                    </a:lnTo>
                    <a:lnTo>
                      <a:pt x="1129160" y="520033"/>
                    </a:lnTo>
                    <a:lnTo>
                      <a:pt x="1082039" y="524255"/>
                    </a:lnTo>
                    <a:lnTo>
                      <a:pt x="262128" y="524255"/>
                    </a:lnTo>
                    <a:lnTo>
                      <a:pt x="215007" y="520033"/>
                    </a:lnTo>
                    <a:lnTo>
                      <a:pt x="170658" y="507857"/>
                    </a:lnTo>
                    <a:lnTo>
                      <a:pt x="129822" y="488470"/>
                    </a:lnTo>
                    <a:lnTo>
                      <a:pt x="93237" y="462610"/>
                    </a:lnTo>
                    <a:lnTo>
                      <a:pt x="61645" y="431018"/>
                    </a:lnTo>
                    <a:lnTo>
                      <a:pt x="35785" y="394433"/>
                    </a:lnTo>
                    <a:lnTo>
                      <a:pt x="16398" y="353597"/>
                    </a:lnTo>
                    <a:lnTo>
                      <a:pt x="4222" y="309248"/>
                    </a:lnTo>
                    <a:lnTo>
                      <a:pt x="0" y="262127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3" name="object 15"/>
            <p:cNvGrpSpPr/>
            <p:nvPr/>
          </p:nvGrpSpPr>
          <p:grpSpPr>
            <a:xfrm>
              <a:off x="1950592" y="3962400"/>
              <a:ext cx="2097405" cy="2755900"/>
              <a:chOff x="1950592" y="3962400"/>
              <a:chExt cx="2097405" cy="2755900"/>
            </a:xfrm>
          </p:grpSpPr>
          <p:sp>
            <p:nvSpPr>
              <p:cNvPr id="54" name="object 16"/>
              <p:cNvSpPr/>
              <p:nvPr/>
            </p:nvSpPr>
            <p:spPr>
              <a:xfrm>
                <a:off x="1957577" y="5200650"/>
                <a:ext cx="2083435" cy="67056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670560">
                    <a:moveTo>
                      <a:pt x="2083308" y="0"/>
                    </a:moveTo>
                    <a:lnTo>
                      <a:pt x="167640" y="0"/>
                    </a:lnTo>
                    <a:lnTo>
                      <a:pt x="0" y="670560"/>
                    </a:lnTo>
                    <a:lnTo>
                      <a:pt x="1915668" y="670560"/>
                    </a:lnTo>
                    <a:lnTo>
                      <a:pt x="2083308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7"/>
              <p:cNvSpPr/>
              <p:nvPr/>
            </p:nvSpPr>
            <p:spPr>
              <a:xfrm>
                <a:off x="1957577" y="5200650"/>
                <a:ext cx="2083435" cy="670560"/>
              </a:xfrm>
              <a:custGeom>
                <a:avLst/>
                <a:gdLst/>
                <a:ahLst/>
                <a:cxnLst/>
                <a:rect l="l" t="t" r="r" b="b"/>
                <a:pathLst>
                  <a:path w="2083435" h="670560">
                    <a:moveTo>
                      <a:pt x="0" y="670560"/>
                    </a:moveTo>
                    <a:lnTo>
                      <a:pt x="167640" y="0"/>
                    </a:lnTo>
                    <a:lnTo>
                      <a:pt x="2083308" y="0"/>
                    </a:lnTo>
                    <a:lnTo>
                      <a:pt x="1915668" y="670560"/>
                    </a:lnTo>
                    <a:lnTo>
                      <a:pt x="0" y="670560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8"/>
              <p:cNvSpPr/>
              <p:nvPr/>
            </p:nvSpPr>
            <p:spPr>
              <a:xfrm>
                <a:off x="2959607" y="4828032"/>
                <a:ext cx="76200" cy="37211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372110">
                    <a:moveTo>
                      <a:pt x="31750" y="295910"/>
                    </a:moveTo>
                    <a:lnTo>
                      <a:pt x="0" y="295910"/>
                    </a:lnTo>
                    <a:lnTo>
                      <a:pt x="38100" y="372110"/>
                    </a:lnTo>
                    <a:lnTo>
                      <a:pt x="69850" y="308610"/>
                    </a:lnTo>
                    <a:lnTo>
                      <a:pt x="31750" y="308610"/>
                    </a:lnTo>
                    <a:lnTo>
                      <a:pt x="31750" y="295910"/>
                    </a:lnTo>
                    <a:close/>
                  </a:path>
                  <a:path w="76200" h="372110">
                    <a:moveTo>
                      <a:pt x="44450" y="0"/>
                    </a:moveTo>
                    <a:lnTo>
                      <a:pt x="31750" y="0"/>
                    </a:lnTo>
                    <a:lnTo>
                      <a:pt x="31750" y="308610"/>
                    </a:lnTo>
                    <a:lnTo>
                      <a:pt x="44450" y="308610"/>
                    </a:lnTo>
                    <a:lnTo>
                      <a:pt x="44450" y="0"/>
                    </a:lnTo>
                    <a:close/>
                  </a:path>
                  <a:path w="76200" h="372110">
                    <a:moveTo>
                      <a:pt x="76200" y="295910"/>
                    </a:moveTo>
                    <a:lnTo>
                      <a:pt x="44450" y="295910"/>
                    </a:lnTo>
                    <a:lnTo>
                      <a:pt x="44450" y="308610"/>
                    </a:lnTo>
                    <a:lnTo>
                      <a:pt x="69850" y="308610"/>
                    </a:lnTo>
                    <a:lnTo>
                      <a:pt x="76200" y="29591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9"/>
              <p:cNvSpPr/>
              <p:nvPr/>
            </p:nvSpPr>
            <p:spPr>
              <a:xfrm>
                <a:off x="2959607" y="3962400"/>
                <a:ext cx="76200" cy="23837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20"/>
              <p:cNvSpPr/>
              <p:nvPr/>
            </p:nvSpPr>
            <p:spPr>
              <a:xfrm>
                <a:off x="2326385" y="6186677"/>
                <a:ext cx="1346200" cy="524510"/>
              </a:xfrm>
              <a:custGeom>
                <a:avLst/>
                <a:gdLst/>
                <a:ahLst/>
                <a:cxnLst/>
                <a:rect l="l" t="t" r="r" b="b"/>
                <a:pathLst>
                  <a:path w="1346200" h="524509">
                    <a:moveTo>
                      <a:pt x="1083564" y="0"/>
                    </a:moveTo>
                    <a:lnTo>
                      <a:pt x="262127" y="0"/>
                    </a:lnTo>
                    <a:lnTo>
                      <a:pt x="215007" y="4223"/>
                    </a:lnTo>
                    <a:lnTo>
                      <a:pt x="170658" y="16399"/>
                    </a:lnTo>
                    <a:lnTo>
                      <a:pt x="129822" y="35788"/>
                    </a:lnTo>
                    <a:lnTo>
                      <a:pt x="93237" y="61649"/>
                    </a:lnTo>
                    <a:lnTo>
                      <a:pt x="61645" y="93243"/>
                    </a:lnTo>
                    <a:lnTo>
                      <a:pt x="35785" y="129827"/>
                    </a:lnTo>
                    <a:lnTo>
                      <a:pt x="16398" y="170663"/>
                    </a:lnTo>
                    <a:lnTo>
                      <a:pt x="4222" y="215010"/>
                    </a:lnTo>
                    <a:lnTo>
                      <a:pt x="0" y="262128"/>
                    </a:lnTo>
                    <a:lnTo>
                      <a:pt x="4222" y="309245"/>
                    </a:lnTo>
                    <a:lnTo>
                      <a:pt x="16398" y="353592"/>
                    </a:lnTo>
                    <a:lnTo>
                      <a:pt x="35785" y="394428"/>
                    </a:lnTo>
                    <a:lnTo>
                      <a:pt x="61645" y="431012"/>
                    </a:lnTo>
                    <a:lnTo>
                      <a:pt x="93237" y="462606"/>
                    </a:lnTo>
                    <a:lnTo>
                      <a:pt x="129822" y="488467"/>
                    </a:lnTo>
                    <a:lnTo>
                      <a:pt x="170658" y="507856"/>
                    </a:lnTo>
                    <a:lnTo>
                      <a:pt x="215007" y="520032"/>
                    </a:lnTo>
                    <a:lnTo>
                      <a:pt x="262127" y="524256"/>
                    </a:lnTo>
                    <a:lnTo>
                      <a:pt x="1083564" y="524256"/>
                    </a:lnTo>
                    <a:lnTo>
                      <a:pt x="1130684" y="520032"/>
                    </a:lnTo>
                    <a:lnTo>
                      <a:pt x="1175033" y="507856"/>
                    </a:lnTo>
                    <a:lnTo>
                      <a:pt x="1215869" y="488467"/>
                    </a:lnTo>
                    <a:lnTo>
                      <a:pt x="1252454" y="462606"/>
                    </a:lnTo>
                    <a:lnTo>
                      <a:pt x="1284046" y="431012"/>
                    </a:lnTo>
                    <a:lnTo>
                      <a:pt x="1309906" y="394428"/>
                    </a:lnTo>
                    <a:lnTo>
                      <a:pt x="1329293" y="353592"/>
                    </a:lnTo>
                    <a:lnTo>
                      <a:pt x="1341469" y="309245"/>
                    </a:lnTo>
                    <a:lnTo>
                      <a:pt x="1345691" y="262128"/>
                    </a:lnTo>
                    <a:lnTo>
                      <a:pt x="1341469" y="215010"/>
                    </a:lnTo>
                    <a:lnTo>
                      <a:pt x="1329293" y="170663"/>
                    </a:lnTo>
                    <a:lnTo>
                      <a:pt x="1309906" y="129827"/>
                    </a:lnTo>
                    <a:lnTo>
                      <a:pt x="1284046" y="93243"/>
                    </a:lnTo>
                    <a:lnTo>
                      <a:pt x="1252454" y="61649"/>
                    </a:lnTo>
                    <a:lnTo>
                      <a:pt x="1215869" y="35788"/>
                    </a:lnTo>
                    <a:lnTo>
                      <a:pt x="1175033" y="16399"/>
                    </a:lnTo>
                    <a:lnTo>
                      <a:pt x="1130684" y="4223"/>
                    </a:lnTo>
                    <a:lnTo>
                      <a:pt x="1083564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21"/>
              <p:cNvSpPr/>
              <p:nvPr/>
            </p:nvSpPr>
            <p:spPr>
              <a:xfrm>
                <a:off x="2326385" y="6186677"/>
                <a:ext cx="1346200" cy="524510"/>
              </a:xfrm>
              <a:custGeom>
                <a:avLst/>
                <a:gdLst/>
                <a:ahLst/>
                <a:cxnLst/>
                <a:rect l="l" t="t" r="r" b="b"/>
                <a:pathLst>
                  <a:path w="1346200" h="524509">
                    <a:moveTo>
                      <a:pt x="0" y="262128"/>
                    </a:moveTo>
                    <a:lnTo>
                      <a:pt x="4222" y="215010"/>
                    </a:lnTo>
                    <a:lnTo>
                      <a:pt x="16398" y="170663"/>
                    </a:lnTo>
                    <a:lnTo>
                      <a:pt x="35785" y="129827"/>
                    </a:lnTo>
                    <a:lnTo>
                      <a:pt x="61645" y="93243"/>
                    </a:lnTo>
                    <a:lnTo>
                      <a:pt x="93237" y="61649"/>
                    </a:lnTo>
                    <a:lnTo>
                      <a:pt x="129822" y="35788"/>
                    </a:lnTo>
                    <a:lnTo>
                      <a:pt x="170658" y="16399"/>
                    </a:lnTo>
                    <a:lnTo>
                      <a:pt x="215007" y="4223"/>
                    </a:lnTo>
                    <a:lnTo>
                      <a:pt x="262127" y="0"/>
                    </a:lnTo>
                    <a:lnTo>
                      <a:pt x="1083564" y="0"/>
                    </a:lnTo>
                    <a:lnTo>
                      <a:pt x="1130684" y="4223"/>
                    </a:lnTo>
                    <a:lnTo>
                      <a:pt x="1175033" y="16399"/>
                    </a:lnTo>
                    <a:lnTo>
                      <a:pt x="1215869" y="35788"/>
                    </a:lnTo>
                    <a:lnTo>
                      <a:pt x="1252454" y="61649"/>
                    </a:lnTo>
                    <a:lnTo>
                      <a:pt x="1284046" y="93243"/>
                    </a:lnTo>
                    <a:lnTo>
                      <a:pt x="1309906" y="129827"/>
                    </a:lnTo>
                    <a:lnTo>
                      <a:pt x="1329293" y="170663"/>
                    </a:lnTo>
                    <a:lnTo>
                      <a:pt x="1341469" y="215010"/>
                    </a:lnTo>
                    <a:lnTo>
                      <a:pt x="1345691" y="262128"/>
                    </a:lnTo>
                    <a:lnTo>
                      <a:pt x="1341469" y="309245"/>
                    </a:lnTo>
                    <a:lnTo>
                      <a:pt x="1329293" y="353592"/>
                    </a:lnTo>
                    <a:lnTo>
                      <a:pt x="1309906" y="394428"/>
                    </a:lnTo>
                    <a:lnTo>
                      <a:pt x="1284046" y="431012"/>
                    </a:lnTo>
                    <a:lnTo>
                      <a:pt x="1252454" y="462606"/>
                    </a:lnTo>
                    <a:lnTo>
                      <a:pt x="1215869" y="488467"/>
                    </a:lnTo>
                    <a:lnTo>
                      <a:pt x="1175033" y="507856"/>
                    </a:lnTo>
                    <a:lnTo>
                      <a:pt x="1130684" y="520032"/>
                    </a:lnTo>
                    <a:lnTo>
                      <a:pt x="1083564" y="524256"/>
                    </a:lnTo>
                    <a:lnTo>
                      <a:pt x="262127" y="524256"/>
                    </a:lnTo>
                    <a:lnTo>
                      <a:pt x="215007" y="520032"/>
                    </a:lnTo>
                    <a:lnTo>
                      <a:pt x="170658" y="507856"/>
                    </a:lnTo>
                    <a:lnTo>
                      <a:pt x="129822" y="488467"/>
                    </a:lnTo>
                    <a:lnTo>
                      <a:pt x="93237" y="462606"/>
                    </a:lnTo>
                    <a:lnTo>
                      <a:pt x="61645" y="431012"/>
                    </a:lnTo>
                    <a:lnTo>
                      <a:pt x="35785" y="394428"/>
                    </a:lnTo>
                    <a:lnTo>
                      <a:pt x="16398" y="353592"/>
                    </a:lnTo>
                    <a:lnTo>
                      <a:pt x="4222" y="309245"/>
                    </a:lnTo>
                    <a:lnTo>
                      <a:pt x="0" y="262128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0" name="object 22"/>
            <p:cNvSpPr txBox="1"/>
            <p:nvPr/>
          </p:nvSpPr>
          <p:spPr>
            <a:xfrm>
              <a:off x="2683891" y="2854578"/>
              <a:ext cx="6521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</a:t>
              </a:r>
              <a:r>
                <a:rPr sz="1800" spc="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u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l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i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61" name="object 23"/>
            <p:cNvSpPr txBox="1"/>
            <p:nvPr/>
          </p:nvSpPr>
          <p:spPr>
            <a:xfrm>
              <a:off x="2406142" y="5246370"/>
              <a:ext cx="1184275" cy="13500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T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p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i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l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kan  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nilai a,</a:t>
              </a:r>
              <a:r>
                <a:rPr sz="1800" spc="-6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b</a:t>
              </a:r>
              <a:endParaRPr sz="1800">
                <a:latin typeface="Century Schoolbook"/>
                <a:cs typeface="Century Schoolbook"/>
              </a:endParaRPr>
            </a:p>
            <a:p>
              <a:pPr>
                <a:lnSpc>
                  <a:spcPct val="100000"/>
                </a:lnSpc>
              </a:pPr>
              <a:endParaRPr sz="2100">
                <a:latin typeface="Century Schoolbook"/>
                <a:cs typeface="Century Schoolbook"/>
              </a:endParaRPr>
            </a:p>
            <a:p>
              <a:pPr algn="ctr">
                <a:lnSpc>
                  <a:spcPct val="100000"/>
                </a:lnSpc>
                <a:spcBef>
                  <a:spcPts val="1425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Selesai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62" name="object 24"/>
            <p:cNvSpPr/>
            <p:nvPr/>
          </p:nvSpPr>
          <p:spPr>
            <a:xfrm>
              <a:off x="2980308" y="3268726"/>
              <a:ext cx="76200" cy="281940"/>
            </a:xfrm>
            <a:custGeom>
              <a:avLst/>
              <a:gdLst/>
              <a:ahLst/>
              <a:cxnLst/>
              <a:rect l="l" t="t" r="r" b="b"/>
              <a:pathLst>
                <a:path w="76200" h="281939">
                  <a:moveTo>
                    <a:pt x="31729" y="205558"/>
                  </a:moveTo>
                  <a:lnTo>
                    <a:pt x="0" y="206883"/>
                  </a:lnTo>
                  <a:lnTo>
                    <a:pt x="41148" y="281432"/>
                  </a:lnTo>
                  <a:lnTo>
                    <a:pt x="69510" y="218312"/>
                  </a:lnTo>
                  <a:lnTo>
                    <a:pt x="32258" y="218312"/>
                  </a:lnTo>
                  <a:lnTo>
                    <a:pt x="31729" y="205558"/>
                  </a:lnTo>
                  <a:close/>
                </a:path>
                <a:path w="76200" h="281939">
                  <a:moveTo>
                    <a:pt x="44434" y="205028"/>
                  </a:moveTo>
                  <a:lnTo>
                    <a:pt x="31729" y="205558"/>
                  </a:lnTo>
                  <a:lnTo>
                    <a:pt x="32258" y="218312"/>
                  </a:lnTo>
                  <a:lnTo>
                    <a:pt x="44958" y="217677"/>
                  </a:lnTo>
                  <a:lnTo>
                    <a:pt x="44434" y="205028"/>
                  </a:lnTo>
                  <a:close/>
                </a:path>
                <a:path w="76200" h="281939">
                  <a:moveTo>
                    <a:pt x="76073" y="203708"/>
                  </a:moveTo>
                  <a:lnTo>
                    <a:pt x="44434" y="205028"/>
                  </a:lnTo>
                  <a:lnTo>
                    <a:pt x="44958" y="217677"/>
                  </a:lnTo>
                  <a:lnTo>
                    <a:pt x="32258" y="218312"/>
                  </a:lnTo>
                  <a:lnTo>
                    <a:pt x="69510" y="218312"/>
                  </a:lnTo>
                  <a:lnTo>
                    <a:pt x="76073" y="203708"/>
                  </a:lnTo>
                  <a:close/>
                </a:path>
                <a:path w="76200" h="281939">
                  <a:moveTo>
                    <a:pt x="35941" y="0"/>
                  </a:moveTo>
                  <a:lnTo>
                    <a:pt x="23241" y="508"/>
                  </a:lnTo>
                  <a:lnTo>
                    <a:pt x="31729" y="205558"/>
                  </a:lnTo>
                  <a:lnTo>
                    <a:pt x="44434" y="205028"/>
                  </a:lnTo>
                  <a:lnTo>
                    <a:pt x="35941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5"/>
            <p:cNvSpPr/>
            <p:nvPr/>
          </p:nvSpPr>
          <p:spPr>
            <a:xfrm>
              <a:off x="2959607" y="5905500"/>
              <a:ext cx="76200" cy="281305"/>
            </a:xfrm>
            <a:custGeom>
              <a:avLst/>
              <a:gdLst/>
              <a:ahLst/>
              <a:cxnLst/>
              <a:rect l="l" t="t" r="r" b="b"/>
              <a:pathLst>
                <a:path w="76200" h="281304">
                  <a:moveTo>
                    <a:pt x="31750" y="204990"/>
                  </a:moveTo>
                  <a:lnTo>
                    <a:pt x="0" y="204990"/>
                  </a:lnTo>
                  <a:lnTo>
                    <a:pt x="38100" y="281190"/>
                  </a:lnTo>
                  <a:lnTo>
                    <a:pt x="69850" y="217690"/>
                  </a:lnTo>
                  <a:lnTo>
                    <a:pt x="31750" y="217690"/>
                  </a:lnTo>
                  <a:lnTo>
                    <a:pt x="31750" y="204990"/>
                  </a:lnTo>
                  <a:close/>
                </a:path>
                <a:path w="76200" h="281304">
                  <a:moveTo>
                    <a:pt x="44450" y="0"/>
                  </a:moveTo>
                  <a:lnTo>
                    <a:pt x="31750" y="0"/>
                  </a:lnTo>
                  <a:lnTo>
                    <a:pt x="31750" y="217690"/>
                  </a:lnTo>
                  <a:lnTo>
                    <a:pt x="44450" y="217690"/>
                  </a:lnTo>
                  <a:lnTo>
                    <a:pt x="44450" y="0"/>
                  </a:lnTo>
                  <a:close/>
                </a:path>
                <a:path w="76200" h="281304">
                  <a:moveTo>
                    <a:pt x="76200" y="204990"/>
                  </a:moveTo>
                  <a:lnTo>
                    <a:pt x="44450" y="204990"/>
                  </a:lnTo>
                  <a:lnTo>
                    <a:pt x="44450" y="217690"/>
                  </a:lnTo>
                  <a:lnTo>
                    <a:pt x="69850" y="217690"/>
                  </a:lnTo>
                  <a:lnTo>
                    <a:pt x="76200" y="20499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Content Placeholder 2"/>
          <p:cNvSpPr txBox="1">
            <a:spLocks/>
          </p:cNvSpPr>
          <p:nvPr/>
        </p:nvSpPr>
        <p:spPr>
          <a:xfrm>
            <a:off x="5758567" y="2224838"/>
            <a:ext cx="4876799" cy="3838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pc="5" dirty="0" smtClean="0">
                <a:cs typeface="Schoolbook Uralic"/>
              </a:rPr>
              <a:t>Pseudocode:</a:t>
            </a: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s-ES" spc="-5" dirty="0" err="1" smtClean="0">
                <a:cs typeface="Century Schoolbook"/>
              </a:rPr>
              <a:t>masukkan</a:t>
            </a:r>
            <a:r>
              <a:rPr lang="es-ES" spc="-5" dirty="0" smtClean="0">
                <a:cs typeface="Century Schoolbook"/>
              </a:rPr>
              <a:t> </a:t>
            </a:r>
            <a:r>
              <a:rPr lang="es-ES" dirty="0">
                <a:cs typeface="Century Schoolbook"/>
              </a:rPr>
              <a:t>(a,</a:t>
            </a:r>
            <a:r>
              <a:rPr lang="es-ES" spc="-70" dirty="0">
                <a:cs typeface="Century Schoolbook"/>
              </a:rPr>
              <a:t> </a:t>
            </a:r>
            <a:r>
              <a:rPr lang="es-ES" spc="-5" dirty="0" smtClean="0">
                <a:cs typeface="Century Schoolbook"/>
              </a:rPr>
              <a:t>b)</a:t>
            </a:r>
            <a:endParaRPr lang="es-ES" dirty="0" smtClean="0">
              <a:cs typeface="Century Schoolbook"/>
            </a:endParaRP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s-ES" dirty="0" smtClean="0">
                <a:cs typeface="Century Schoolbook"/>
              </a:rPr>
              <a:t>c </a:t>
            </a:r>
            <a:r>
              <a:rPr lang="en-US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s-ES" spc="35" dirty="0" smtClean="0">
                <a:cs typeface="Times New Roman"/>
              </a:rPr>
              <a:t> </a:t>
            </a:r>
            <a:r>
              <a:rPr lang="es-ES" dirty="0" smtClean="0">
                <a:cs typeface="Century Schoolbook"/>
              </a:rPr>
              <a:t>a</a:t>
            </a: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s-ES" dirty="0" smtClean="0">
                <a:cs typeface="Century Schoolbook"/>
              </a:rPr>
              <a:t>a </a:t>
            </a:r>
            <a:r>
              <a:rPr lang="en-US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s-ES" spc="35" dirty="0" smtClean="0">
                <a:cs typeface="Times New Roman"/>
              </a:rPr>
              <a:t> </a:t>
            </a:r>
            <a:r>
              <a:rPr lang="es-ES" dirty="0" smtClean="0">
                <a:cs typeface="Century Schoolbook"/>
              </a:rPr>
              <a:t>b</a:t>
            </a: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s-ES" dirty="0" smtClean="0">
                <a:cs typeface="Century Schoolbook"/>
              </a:rPr>
              <a:t>b </a:t>
            </a:r>
            <a:r>
              <a:rPr lang="en-US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s-ES" spc="35" dirty="0" smtClean="0">
                <a:cs typeface="Times New Roman"/>
              </a:rPr>
              <a:t> </a:t>
            </a:r>
            <a:r>
              <a:rPr lang="es-ES" dirty="0" smtClean="0">
                <a:cs typeface="Century Schoolbook"/>
              </a:rPr>
              <a:t>c</a:t>
            </a:r>
          </a:p>
          <a:p>
            <a:pPr marL="737870" indent="-457834">
              <a:lnSpc>
                <a:spcPct val="100000"/>
              </a:lnSpc>
              <a:buFont typeface="Arial" panose="020B0604020202020204" pitchFamily="34" charset="0"/>
              <a:buAutoNum type="arabicPeriod"/>
              <a:tabLst>
                <a:tab pos="737870" algn="l"/>
                <a:tab pos="738505" algn="l"/>
              </a:tabLst>
            </a:pPr>
            <a:r>
              <a:rPr lang="es-ES" spc="-5" dirty="0" err="1" smtClean="0">
                <a:cs typeface="Century Schoolbook"/>
              </a:rPr>
              <a:t>tampilkan</a:t>
            </a:r>
            <a:r>
              <a:rPr lang="es-ES" spc="-35" dirty="0" smtClean="0">
                <a:cs typeface="Century Schoolbook"/>
              </a:rPr>
              <a:t> </a:t>
            </a:r>
            <a:r>
              <a:rPr lang="es-ES" spc="-5" dirty="0">
                <a:cs typeface="Century Schoolbook"/>
              </a:rPr>
              <a:t>(</a:t>
            </a:r>
            <a:r>
              <a:rPr lang="es-ES" spc="-5" dirty="0" err="1">
                <a:cs typeface="Century Schoolbook"/>
              </a:rPr>
              <a:t>a,b</a:t>
            </a:r>
            <a:r>
              <a:rPr lang="es-ES" spc="-5" dirty="0">
                <a:cs typeface="Century Schoolbook"/>
              </a:rPr>
              <a:t>)</a:t>
            </a:r>
            <a:endParaRPr lang="es-ES" dirty="0">
              <a:cs typeface="Century Schoolbook"/>
            </a:endParaRPr>
          </a:p>
          <a:p>
            <a:pPr marL="344488" lvl="1"/>
            <a:endParaRPr lang="en-US" sz="2400" spc="5" dirty="0" smtClean="0"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10250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0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Penukaran</a:t>
            </a:r>
            <a:r>
              <a:rPr lang="en-US" sz="3200" spc="-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dua</a:t>
            </a:r>
            <a:r>
              <a:rPr lang="en-US" sz="3200" spc="-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variabel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8866"/>
            <a:ext cx="10310191" cy="5860229"/>
          </a:xfrm>
        </p:spPr>
        <p:txBody>
          <a:bodyPr>
            <a:noAutofit/>
          </a:bodyPr>
          <a:lstStyle/>
          <a:p>
            <a:pPr marL="195580" indent="-182880">
              <a:lnSpc>
                <a:spcPts val="211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endParaRPr lang="en-US" dirty="0">
              <a:cs typeface="Century Schoolbook"/>
            </a:endParaRPr>
          </a:p>
          <a:p>
            <a:pPr marL="195580">
              <a:lnSpc>
                <a:spcPts val="2110"/>
              </a:lnSpc>
            </a:pPr>
            <a:r>
              <a:rPr lang="en-US" spc="5" dirty="0">
                <a:cs typeface="Century Schoolbook"/>
              </a:rPr>
              <a:t>Kita </a:t>
            </a:r>
            <a:r>
              <a:rPr lang="en-US" dirty="0" err="1">
                <a:cs typeface="Century Schoolbook"/>
              </a:rPr>
              <a:t>tidak</a:t>
            </a:r>
            <a:r>
              <a:rPr lang="en-US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bisa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menukar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langsung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isi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variabel</a:t>
            </a:r>
            <a:r>
              <a:rPr lang="en-US" spc="5" dirty="0">
                <a:cs typeface="Century Schoolbook"/>
              </a:rPr>
              <a:t>, </a:t>
            </a:r>
            <a:r>
              <a:rPr lang="en-US" spc="5" dirty="0" err="1">
                <a:cs typeface="Century Schoolbook"/>
              </a:rPr>
              <a:t>antara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a </a:t>
            </a:r>
            <a:r>
              <a:rPr lang="en-US" dirty="0" err="1">
                <a:cs typeface="Century Schoolbook"/>
              </a:rPr>
              <a:t>dan</a:t>
            </a:r>
            <a:r>
              <a:rPr lang="en-US" dirty="0">
                <a:cs typeface="Century Schoolbook"/>
              </a:rPr>
              <a:t> b,</a:t>
            </a:r>
            <a:r>
              <a:rPr lang="en-US" spc="165" dirty="0">
                <a:cs typeface="Century Schoolbook"/>
              </a:rPr>
              <a:t> </a:t>
            </a:r>
            <a:r>
              <a:rPr lang="en-US" b="1" spc="5" dirty="0" err="1" smtClean="0">
                <a:cs typeface="Century Schoolbook"/>
              </a:rPr>
              <a:t>tanpa</a:t>
            </a:r>
            <a:r>
              <a:rPr lang="en-US" b="1" spc="5" dirty="0">
                <a:cs typeface="Century Schoolbook"/>
              </a:rPr>
              <a:t> </a:t>
            </a:r>
            <a:r>
              <a:rPr lang="en-US" b="1" spc="5" dirty="0" err="1" smtClean="0">
                <a:cs typeface="Century Schoolbook"/>
              </a:rPr>
              <a:t>membutuhkan</a:t>
            </a:r>
            <a:r>
              <a:rPr lang="en-US" b="1" spc="5" dirty="0" smtClean="0">
                <a:cs typeface="Century Schoolbook"/>
              </a:rPr>
              <a:t> </a:t>
            </a:r>
            <a:r>
              <a:rPr lang="en-US" b="1" spc="5" dirty="0" err="1">
                <a:cs typeface="Century Schoolbook"/>
              </a:rPr>
              <a:t>bantuan</a:t>
            </a:r>
            <a:r>
              <a:rPr lang="en-US" b="1" spc="40" dirty="0">
                <a:cs typeface="Century Schoolbook"/>
              </a:rPr>
              <a:t> </a:t>
            </a:r>
            <a:r>
              <a:rPr lang="en-US" b="1" spc="5" dirty="0">
                <a:cs typeface="Century Schoolbook"/>
              </a:rPr>
              <a:t>c</a:t>
            </a:r>
            <a:r>
              <a:rPr lang="en-US" spc="5" dirty="0" smtClean="0">
                <a:cs typeface="Schoolbook Uralic"/>
              </a:rPr>
              <a:t>.</a:t>
            </a:r>
            <a:endParaRPr lang="en-US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pc="5" dirty="0" err="1">
                <a:cs typeface="Century Schoolbook"/>
              </a:rPr>
              <a:t>Misal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: </a:t>
            </a:r>
            <a:r>
              <a:rPr lang="en-US" spc="5" dirty="0" err="1">
                <a:cs typeface="Century Schoolbook"/>
              </a:rPr>
              <a:t>nilai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awal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a = 56, b =</a:t>
            </a:r>
            <a:r>
              <a:rPr lang="en-US" spc="95" dirty="0">
                <a:cs typeface="Century Schoolbook"/>
              </a:rPr>
              <a:t> </a:t>
            </a:r>
            <a:r>
              <a:rPr lang="en-US" dirty="0" smtClean="0">
                <a:cs typeface="Century Schoolbook"/>
              </a:rPr>
              <a:t>77</a:t>
            </a:r>
            <a:r>
              <a:rPr lang="en-US" spc="5" dirty="0" smtClean="0">
                <a:cs typeface="Schoolbook Uralic"/>
              </a:rPr>
              <a:t>.</a:t>
            </a:r>
            <a:endParaRPr lang="en-US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pc="5" dirty="0" smtClean="0">
                <a:cs typeface="Century Schoolbook"/>
              </a:rPr>
              <a:t>Program </a:t>
            </a:r>
            <a:r>
              <a:rPr lang="en-US" spc="5" dirty="0" err="1">
                <a:cs typeface="Century Schoolbook"/>
              </a:rPr>
              <a:t>Tanpa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Bantuan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variabel</a:t>
            </a:r>
            <a:r>
              <a:rPr lang="en-US" spc="40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c</a:t>
            </a:r>
          </a:p>
          <a:p>
            <a:pPr marL="225425" marR="2835275" indent="0">
              <a:lnSpc>
                <a:spcPts val="2050"/>
              </a:lnSpc>
              <a:spcBef>
                <a:spcPts val="95"/>
              </a:spcBef>
              <a:buNone/>
            </a:pPr>
            <a:r>
              <a:rPr lang="en-US" dirty="0">
                <a:cs typeface="Century Schoolbook"/>
              </a:rPr>
              <a:t>a </a:t>
            </a:r>
            <a:r>
              <a:rPr lang="en-US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>
                <a:cs typeface="Century Schoolbook"/>
              </a:rPr>
              <a:t>b; </a:t>
            </a:r>
            <a:r>
              <a:rPr lang="en-US" spc="5" dirty="0">
                <a:cs typeface="Century Schoolbook"/>
              </a:rPr>
              <a:t>// </a:t>
            </a:r>
            <a:r>
              <a:rPr lang="en-US" spc="5" dirty="0" err="1">
                <a:cs typeface="Century Schoolbook"/>
              </a:rPr>
              <a:t>nilai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a </a:t>
            </a:r>
            <a:r>
              <a:rPr lang="en-US" spc="5" dirty="0" err="1">
                <a:cs typeface="Century Schoolbook"/>
              </a:rPr>
              <a:t>menjadi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77, </a:t>
            </a:r>
            <a:r>
              <a:rPr lang="en-US" dirty="0" err="1">
                <a:cs typeface="Century Schoolbook"/>
              </a:rPr>
              <a:t>dan</a:t>
            </a:r>
            <a:r>
              <a:rPr lang="en-US" dirty="0">
                <a:cs typeface="Century Schoolbook"/>
              </a:rPr>
              <a:t> b </a:t>
            </a:r>
            <a:r>
              <a:rPr lang="en-US" spc="5" dirty="0" err="1">
                <a:cs typeface="Century Schoolbook"/>
              </a:rPr>
              <a:t>tetap</a:t>
            </a:r>
            <a:r>
              <a:rPr lang="en-US" spc="5" dirty="0">
                <a:cs typeface="Century Schoolbook"/>
              </a:rPr>
              <a:t> 77  </a:t>
            </a:r>
            <a:endParaRPr lang="en-US" spc="5" dirty="0" smtClean="0">
              <a:cs typeface="Century Schoolbook"/>
            </a:endParaRPr>
          </a:p>
          <a:p>
            <a:pPr marL="225425" marR="2835275" indent="0">
              <a:lnSpc>
                <a:spcPts val="2050"/>
              </a:lnSpc>
              <a:spcBef>
                <a:spcPts val="95"/>
              </a:spcBef>
              <a:buNone/>
            </a:pPr>
            <a:r>
              <a:rPr lang="en-US" dirty="0" smtClean="0">
                <a:cs typeface="Century Schoolbook"/>
              </a:rPr>
              <a:t>b </a:t>
            </a:r>
            <a:r>
              <a:rPr lang="en-US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>
                <a:cs typeface="Century Schoolbook"/>
              </a:rPr>
              <a:t>a; </a:t>
            </a:r>
            <a:r>
              <a:rPr lang="en-US" spc="5" dirty="0">
                <a:cs typeface="Century Schoolbook"/>
              </a:rPr>
              <a:t>// </a:t>
            </a:r>
            <a:r>
              <a:rPr lang="en-US" spc="5" dirty="0" err="1">
                <a:cs typeface="Century Schoolbook"/>
              </a:rPr>
              <a:t>nilai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b = a </a:t>
            </a:r>
            <a:r>
              <a:rPr lang="en-US" spc="5" dirty="0" err="1">
                <a:cs typeface="Century Schoolbook"/>
              </a:rPr>
              <a:t>yaitu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77, </a:t>
            </a:r>
            <a:r>
              <a:rPr lang="en-US" dirty="0" err="1">
                <a:cs typeface="Century Schoolbook"/>
              </a:rPr>
              <a:t>dan</a:t>
            </a:r>
            <a:r>
              <a:rPr lang="en-US" dirty="0">
                <a:cs typeface="Century Schoolbook"/>
              </a:rPr>
              <a:t> b </a:t>
            </a:r>
            <a:r>
              <a:rPr lang="en-US" spc="5" dirty="0" err="1">
                <a:cs typeface="Century Schoolbook"/>
              </a:rPr>
              <a:t>tetap</a:t>
            </a:r>
            <a:r>
              <a:rPr lang="en-US" spc="5" dirty="0">
                <a:cs typeface="Century Schoolbook"/>
              </a:rPr>
              <a:t> 77  </a:t>
            </a:r>
            <a:endParaRPr lang="en-US" spc="5" dirty="0" smtClean="0">
              <a:cs typeface="Century Schoolbook"/>
            </a:endParaRPr>
          </a:p>
          <a:p>
            <a:pPr marL="225425" marR="2835275" indent="0">
              <a:lnSpc>
                <a:spcPts val="2050"/>
              </a:lnSpc>
              <a:spcBef>
                <a:spcPts val="95"/>
              </a:spcBef>
              <a:buNone/>
            </a:pPr>
            <a:r>
              <a:rPr lang="en-US" b="1" dirty="0" smtClean="0">
                <a:cs typeface="Century Schoolbook"/>
              </a:rPr>
              <a:t>SALAH </a:t>
            </a:r>
            <a:r>
              <a:rPr lang="en-US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b="1" dirty="0" smtClean="0">
                <a:cs typeface="Times New Roman"/>
              </a:rPr>
              <a:t> </a:t>
            </a:r>
            <a:r>
              <a:rPr lang="en-US" b="1" spc="5" dirty="0" err="1">
                <a:cs typeface="Century Schoolbook"/>
              </a:rPr>
              <a:t>nilai</a:t>
            </a:r>
            <a:r>
              <a:rPr lang="en-US" b="1" spc="5" dirty="0">
                <a:cs typeface="Century Schoolbook"/>
              </a:rPr>
              <a:t> </a:t>
            </a:r>
            <a:r>
              <a:rPr lang="en-US" b="1" spc="5" dirty="0" err="1">
                <a:cs typeface="Century Schoolbook"/>
              </a:rPr>
              <a:t>akhir</a:t>
            </a:r>
            <a:r>
              <a:rPr lang="en-US" b="1" spc="5" dirty="0">
                <a:cs typeface="Century Schoolbook"/>
              </a:rPr>
              <a:t> </a:t>
            </a:r>
            <a:r>
              <a:rPr lang="en-US" b="1" dirty="0">
                <a:cs typeface="Century Schoolbook"/>
              </a:rPr>
              <a:t>a = 77, b =</a:t>
            </a:r>
            <a:r>
              <a:rPr lang="en-US" b="1" spc="155" dirty="0">
                <a:cs typeface="Century Schoolbook"/>
              </a:rPr>
              <a:t> </a:t>
            </a:r>
            <a:r>
              <a:rPr lang="en-US" b="1" dirty="0" smtClean="0">
                <a:cs typeface="Century Schoolbook"/>
              </a:rPr>
              <a:t>77</a:t>
            </a:r>
            <a:endParaRPr lang="en-US" b="1" dirty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pc="5" dirty="0" smtClean="0">
                <a:cs typeface="Century Schoolbook"/>
              </a:rPr>
              <a:t>Program </a:t>
            </a:r>
            <a:r>
              <a:rPr lang="en-US" spc="5" dirty="0" err="1">
                <a:cs typeface="Century Schoolbook"/>
              </a:rPr>
              <a:t>Dengan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Bantuan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variabel</a:t>
            </a:r>
            <a:r>
              <a:rPr lang="en-US" spc="15" dirty="0">
                <a:cs typeface="Century Schoolbook"/>
              </a:rPr>
              <a:t> </a:t>
            </a:r>
            <a:r>
              <a:rPr lang="en-US" dirty="0" smtClean="0">
                <a:cs typeface="Century Schoolbook"/>
              </a:rPr>
              <a:t>c </a:t>
            </a:r>
            <a:endParaRPr lang="en-US" dirty="0">
              <a:cs typeface="Century Schoolbook"/>
            </a:endParaRPr>
          </a:p>
          <a:p>
            <a:pPr marL="452755" lvl="1" indent="-257810">
              <a:lnSpc>
                <a:spcPts val="2039"/>
              </a:lnSpc>
              <a:buAutoNum type="arabicPeriod"/>
              <a:tabLst>
                <a:tab pos="453390" algn="l"/>
              </a:tabLst>
            </a:pPr>
            <a:r>
              <a:rPr lang="en-US" sz="2400" dirty="0">
                <a:cs typeface="Century Schoolbook"/>
              </a:rPr>
              <a:t>c </a:t>
            </a:r>
            <a:r>
              <a:rPr lang="en-US" sz="2400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>
                <a:cs typeface="Century Schoolbook"/>
              </a:rPr>
              <a:t>a; </a:t>
            </a:r>
            <a:r>
              <a:rPr lang="en-US" sz="2400" spc="5" dirty="0">
                <a:cs typeface="Century Schoolbook"/>
              </a:rPr>
              <a:t>// </a:t>
            </a:r>
            <a:r>
              <a:rPr lang="en-US" sz="2400" spc="5" dirty="0" err="1">
                <a:cs typeface="Century Schoolbook"/>
              </a:rPr>
              <a:t>nilai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dirty="0">
                <a:cs typeface="Century Schoolbook"/>
              </a:rPr>
              <a:t>c </a:t>
            </a:r>
            <a:r>
              <a:rPr lang="en-US" sz="2400" spc="5" dirty="0" err="1">
                <a:cs typeface="Century Schoolbook"/>
              </a:rPr>
              <a:t>menjadi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dirty="0">
                <a:cs typeface="Century Schoolbook"/>
              </a:rPr>
              <a:t>56, </a:t>
            </a:r>
            <a:r>
              <a:rPr lang="en-US" sz="2400" dirty="0" err="1">
                <a:cs typeface="Century Schoolbook"/>
              </a:rPr>
              <a:t>dan</a:t>
            </a:r>
            <a:r>
              <a:rPr lang="en-US" sz="2400" dirty="0">
                <a:cs typeface="Century Schoolbook"/>
              </a:rPr>
              <a:t> a </a:t>
            </a:r>
            <a:r>
              <a:rPr lang="en-US" sz="2400" spc="5" dirty="0" err="1">
                <a:cs typeface="Century Schoolbook"/>
              </a:rPr>
              <a:t>tetap</a:t>
            </a:r>
            <a:r>
              <a:rPr lang="en-US" sz="2400" spc="260" dirty="0">
                <a:cs typeface="Century Schoolbook"/>
              </a:rPr>
              <a:t> </a:t>
            </a:r>
            <a:r>
              <a:rPr lang="en-US" sz="2400" spc="5" dirty="0">
                <a:cs typeface="Century Schoolbook"/>
              </a:rPr>
              <a:t>56</a:t>
            </a:r>
            <a:endParaRPr lang="en-US" sz="2400" dirty="0">
              <a:cs typeface="Century Schoolbook"/>
            </a:endParaRPr>
          </a:p>
          <a:p>
            <a:pPr marL="452755" lvl="1" indent="-257810">
              <a:lnSpc>
                <a:spcPts val="2050"/>
              </a:lnSpc>
              <a:buAutoNum type="arabicPeriod"/>
              <a:tabLst>
                <a:tab pos="453390" algn="l"/>
              </a:tabLst>
            </a:pPr>
            <a:r>
              <a:rPr lang="en-US" sz="2400" dirty="0">
                <a:cs typeface="Century Schoolbook"/>
              </a:rPr>
              <a:t>a </a:t>
            </a:r>
            <a:r>
              <a:rPr lang="en-US" sz="2400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>
                <a:cs typeface="Century Schoolbook"/>
              </a:rPr>
              <a:t>b; </a:t>
            </a:r>
            <a:r>
              <a:rPr lang="en-US" sz="2400" spc="5" dirty="0">
                <a:cs typeface="Century Schoolbook"/>
              </a:rPr>
              <a:t>// </a:t>
            </a:r>
            <a:r>
              <a:rPr lang="en-US" sz="2400" spc="5" dirty="0" err="1">
                <a:cs typeface="Century Schoolbook"/>
              </a:rPr>
              <a:t>nilai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dirty="0">
                <a:cs typeface="Century Schoolbook"/>
              </a:rPr>
              <a:t>a </a:t>
            </a:r>
            <a:r>
              <a:rPr lang="en-US" sz="2400" spc="5" dirty="0" err="1">
                <a:cs typeface="Century Schoolbook"/>
              </a:rPr>
              <a:t>menjadi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dirty="0">
                <a:cs typeface="Century Schoolbook"/>
              </a:rPr>
              <a:t>77, </a:t>
            </a:r>
            <a:r>
              <a:rPr lang="en-US" sz="2400" dirty="0" err="1">
                <a:cs typeface="Century Schoolbook"/>
              </a:rPr>
              <a:t>dan</a:t>
            </a:r>
            <a:r>
              <a:rPr lang="en-US" sz="2400" dirty="0">
                <a:cs typeface="Century Schoolbook"/>
              </a:rPr>
              <a:t> b </a:t>
            </a:r>
            <a:r>
              <a:rPr lang="en-US" sz="2400" spc="5" dirty="0" err="1">
                <a:cs typeface="Century Schoolbook"/>
              </a:rPr>
              <a:t>tetap</a:t>
            </a:r>
            <a:r>
              <a:rPr lang="en-US" sz="2400" spc="250" dirty="0">
                <a:cs typeface="Century Schoolbook"/>
              </a:rPr>
              <a:t> </a:t>
            </a:r>
            <a:r>
              <a:rPr lang="en-US" sz="2400" spc="5" dirty="0" smtClean="0">
                <a:cs typeface="Century Schoolbook"/>
              </a:rPr>
              <a:t>77</a:t>
            </a:r>
            <a:endParaRPr lang="en-US" sz="2400" dirty="0">
              <a:cs typeface="Century Schoolbook"/>
            </a:endParaRPr>
          </a:p>
          <a:p>
            <a:pPr marL="452755" lvl="1" indent="-257810">
              <a:lnSpc>
                <a:spcPts val="2050"/>
              </a:lnSpc>
              <a:buAutoNum type="arabicPeriod"/>
              <a:tabLst>
                <a:tab pos="453390" algn="l"/>
              </a:tabLst>
            </a:pPr>
            <a:r>
              <a:rPr lang="en-US" sz="2400" dirty="0" smtClean="0">
                <a:cs typeface="Century Schoolbook"/>
              </a:rPr>
              <a:t>b </a:t>
            </a:r>
            <a:r>
              <a:rPr lang="en-US" sz="2400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spc="5" dirty="0">
                <a:cs typeface="Century Schoolbook"/>
              </a:rPr>
              <a:t>c; // </a:t>
            </a:r>
            <a:r>
              <a:rPr lang="en-US" sz="2400" spc="5" dirty="0" err="1">
                <a:cs typeface="Century Schoolbook"/>
              </a:rPr>
              <a:t>nilai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dirty="0">
                <a:cs typeface="Century Schoolbook"/>
              </a:rPr>
              <a:t>b </a:t>
            </a:r>
            <a:r>
              <a:rPr lang="en-US" sz="2400" spc="5" dirty="0" err="1">
                <a:cs typeface="Century Schoolbook"/>
              </a:rPr>
              <a:t>menjadi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dirty="0">
                <a:cs typeface="Century Schoolbook"/>
              </a:rPr>
              <a:t>56, </a:t>
            </a:r>
            <a:r>
              <a:rPr lang="en-US" sz="2400" dirty="0" err="1">
                <a:cs typeface="Century Schoolbook"/>
              </a:rPr>
              <a:t>dan</a:t>
            </a:r>
            <a:r>
              <a:rPr lang="en-US" sz="2400" dirty="0">
                <a:cs typeface="Century Schoolbook"/>
              </a:rPr>
              <a:t> c </a:t>
            </a:r>
            <a:r>
              <a:rPr lang="en-US" sz="2400" spc="5" dirty="0" err="1">
                <a:cs typeface="Century Schoolbook"/>
              </a:rPr>
              <a:t>tetap</a:t>
            </a:r>
            <a:r>
              <a:rPr lang="en-US" sz="2400" spc="5" dirty="0">
                <a:cs typeface="Century Schoolbook"/>
              </a:rPr>
              <a:t> 56 </a:t>
            </a:r>
            <a:r>
              <a:rPr lang="en-US" sz="2400" spc="5" dirty="0">
                <a:solidFill>
                  <a:srgbClr val="00AF50"/>
                </a:solidFill>
                <a:cs typeface="Century Schoolbook"/>
              </a:rPr>
              <a:t> </a:t>
            </a:r>
            <a:endParaRPr lang="en-US" sz="2400" spc="5" dirty="0" smtClean="0">
              <a:solidFill>
                <a:srgbClr val="00AF50"/>
              </a:solidFill>
              <a:cs typeface="Century Schoolbook"/>
            </a:endParaRPr>
          </a:p>
          <a:p>
            <a:pPr marL="194945" lvl="1" indent="0">
              <a:lnSpc>
                <a:spcPts val="2050"/>
              </a:lnSpc>
              <a:buNone/>
              <a:tabLst>
                <a:tab pos="453390" algn="l"/>
              </a:tabLst>
            </a:pPr>
            <a:r>
              <a:rPr lang="en-US" sz="2400" b="1" dirty="0" smtClean="0">
                <a:cs typeface="Century Schoolbook"/>
              </a:rPr>
              <a:t>BENAR </a:t>
            </a:r>
            <a:r>
              <a:rPr lang="en-US" sz="2400" b="1" dirty="0">
                <a:cs typeface="Century Schoolbook"/>
                <a:sym typeface="Wingdings" panose="05000000000000000000" pitchFamily="2" charset="2"/>
              </a:rPr>
              <a:t></a:t>
            </a:r>
            <a:r>
              <a:rPr lang="en-US" sz="2400" b="1" dirty="0" smtClean="0">
                <a:cs typeface="Times New Roman"/>
              </a:rPr>
              <a:t> </a:t>
            </a:r>
            <a:r>
              <a:rPr lang="en-US" sz="2400" b="1" spc="5" dirty="0" err="1">
                <a:cs typeface="Century Schoolbook"/>
              </a:rPr>
              <a:t>nilai</a:t>
            </a:r>
            <a:r>
              <a:rPr lang="en-US" sz="2400" b="1" spc="5" dirty="0">
                <a:cs typeface="Century Schoolbook"/>
              </a:rPr>
              <a:t> </a:t>
            </a:r>
            <a:r>
              <a:rPr lang="en-US" sz="2400" b="1" spc="5" dirty="0" err="1">
                <a:cs typeface="Century Schoolbook"/>
              </a:rPr>
              <a:t>akhir</a:t>
            </a:r>
            <a:r>
              <a:rPr lang="en-US" sz="2400" b="1" spc="5" dirty="0">
                <a:cs typeface="Century Schoolbook"/>
              </a:rPr>
              <a:t> </a:t>
            </a:r>
            <a:r>
              <a:rPr lang="en-US" sz="2400" b="1" dirty="0">
                <a:cs typeface="Century Schoolbook"/>
              </a:rPr>
              <a:t>a = 77, b =</a:t>
            </a:r>
            <a:r>
              <a:rPr lang="en-US" sz="2400" b="1" spc="150" dirty="0">
                <a:cs typeface="Century Schoolbook"/>
              </a:rPr>
              <a:t> </a:t>
            </a:r>
            <a:r>
              <a:rPr lang="en-US" sz="2400" b="1" dirty="0" smtClean="0">
                <a:cs typeface="Century Schoolbook"/>
              </a:rPr>
              <a:t>56</a:t>
            </a:r>
            <a:r>
              <a:rPr lang="en-US" sz="2400" dirty="0" smtClean="0">
                <a:cs typeface="Century Schoolbook"/>
              </a:rPr>
              <a:t> </a:t>
            </a:r>
            <a:endParaRPr lang="en-US" sz="2400" dirty="0">
              <a:cs typeface="Century Schoolbook"/>
            </a:endParaRPr>
          </a:p>
          <a:p>
            <a:pPr marL="115888" lvl="1" indent="0">
              <a:buNone/>
            </a:pPr>
            <a:endParaRPr lang="en-US" sz="2400" spc="5" dirty="0" smtClean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20124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0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tugas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9116"/>
            <a:ext cx="10310191" cy="4681182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pc="5" dirty="0" err="1" smtClean="0">
                <a:cs typeface="Century Schoolbook"/>
              </a:rPr>
              <a:t>Buatlah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-5" dirty="0" smtClean="0">
                <a:cs typeface="Century Schoolbook"/>
              </a:rPr>
              <a:t>3 </a:t>
            </a:r>
            <a:r>
              <a:rPr lang="en-US" dirty="0" err="1">
                <a:cs typeface="Century Schoolbook"/>
              </a:rPr>
              <a:t>Algoritma</a:t>
            </a:r>
            <a:r>
              <a:rPr lang="en-US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dan</a:t>
            </a:r>
            <a:r>
              <a:rPr lang="en-US" dirty="0">
                <a:cs typeface="Century Schoolbook"/>
              </a:rPr>
              <a:t> Flowchart yang  </a:t>
            </a:r>
            <a:r>
              <a:rPr lang="en-US" dirty="0" err="1">
                <a:cs typeface="Century Schoolbook"/>
              </a:rPr>
              <a:t>menggunakan</a:t>
            </a:r>
            <a:r>
              <a:rPr lang="en-US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struktur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dasar</a:t>
            </a:r>
            <a:r>
              <a:rPr lang="en-US" spc="130" dirty="0">
                <a:cs typeface="Century Schoolbook"/>
              </a:rPr>
              <a:t> </a:t>
            </a:r>
            <a:r>
              <a:rPr lang="en-US" spc="5" dirty="0" smtClean="0">
                <a:cs typeface="Century Schoolbook"/>
              </a:rPr>
              <a:t>sequential</a:t>
            </a:r>
          </a:p>
          <a:p>
            <a:pPr marL="195580" algn="just">
              <a:lnSpc>
                <a:spcPct val="150000"/>
              </a:lnSpc>
            </a:pPr>
            <a:r>
              <a:rPr lang="en-US" spc="5" dirty="0" smtClean="0">
                <a:cs typeface="Schoolbook Uralic"/>
              </a:rPr>
              <a:t>Isi </a:t>
            </a:r>
            <a:r>
              <a:rPr lang="en-US" spc="5" dirty="0" err="1" smtClean="0">
                <a:cs typeface="Schoolbook Uralic"/>
              </a:rPr>
              <a:t>tugas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tidak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boleh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sama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dengan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teman</a:t>
            </a:r>
            <a:r>
              <a:rPr lang="en-US" spc="5" dirty="0" smtClean="0">
                <a:cs typeface="Schoolbook Uralic"/>
              </a:rPr>
              <a:t> yang lain, </a:t>
            </a:r>
            <a:r>
              <a:rPr lang="en-US" spc="5" dirty="0" err="1" smtClean="0">
                <a:cs typeface="Schoolbook Uralic"/>
              </a:rPr>
              <a:t>jika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ketahuan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isinya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sama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maka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nilainya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akan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dibagi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dengan</a:t>
            </a:r>
            <a:r>
              <a:rPr lang="en-US" spc="5" dirty="0" smtClean="0">
                <a:cs typeface="Schoolbook Uralic"/>
              </a:rPr>
              <a:t> 2</a:t>
            </a:r>
          </a:p>
          <a:p>
            <a:pPr marL="195580" algn="just">
              <a:lnSpc>
                <a:spcPct val="150000"/>
              </a:lnSpc>
            </a:pPr>
            <a:r>
              <a:rPr lang="en-US" spc="5" dirty="0" smtClean="0">
                <a:cs typeface="Schoolbook Uralic"/>
              </a:rPr>
              <a:t>File </a:t>
            </a:r>
            <a:r>
              <a:rPr lang="en-US" spc="5" dirty="0" err="1" smtClean="0">
                <a:cs typeface="Schoolbook Uralic"/>
              </a:rPr>
              <a:t>tugas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berupa</a:t>
            </a:r>
            <a:r>
              <a:rPr lang="en-US" spc="5" dirty="0" smtClean="0">
                <a:cs typeface="Schoolbook Uralic"/>
              </a:rPr>
              <a:t> PDF</a:t>
            </a:r>
          </a:p>
          <a:p>
            <a:pPr marL="195580" algn="just">
              <a:lnSpc>
                <a:spcPct val="150000"/>
              </a:lnSpc>
            </a:pPr>
            <a:r>
              <a:rPr lang="en-US" spc="5" dirty="0" err="1" smtClean="0">
                <a:cs typeface="Schoolbook Uralic"/>
              </a:rPr>
              <a:t>Tugas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dikumpulkan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ke</a:t>
            </a:r>
            <a:r>
              <a:rPr lang="en-US" spc="5" dirty="0" smtClean="0">
                <a:cs typeface="Schoolbook Uralic"/>
              </a:rPr>
              <a:t> email : </a:t>
            </a:r>
            <a:r>
              <a:rPr lang="en-US" spc="5" dirty="0" smtClean="0">
                <a:cs typeface="Schoolbook Uralic"/>
                <a:hlinkClick r:id="rId2"/>
              </a:rPr>
              <a:t>faisalmuttaqin.if@upnjatim.ac.id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dengan</a:t>
            </a:r>
            <a:r>
              <a:rPr lang="en-US" spc="5" dirty="0" smtClean="0">
                <a:cs typeface="Schoolbook Uralic"/>
              </a:rPr>
              <a:t> subject : Tgs1_Algoritma_NPM_Nama</a:t>
            </a:r>
          </a:p>
          <a:p>
            <a:pPr marL="195580" algn="just">
              <a:lnSpc>
                <a:spcPct val="150000"/>
              </a:lnSpc>
            </a:pPr>
            <a:r>
              <a:rPr lang="en-US" spc="5" dirty="0" err="1" smtClean="0">
                <a:cs typeface="Schoolbook Uralic"/>
              </a:rPr>
              <a:t>Tugas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dikumpulkan</a:t>
            </a:r>
            <a:r>
              <a:rPr lang="en-US" spc="5" dirty="0" smtClean="0">
                <a:cs typeface="Schoolbook Uralic"/>
              </a:rPr>
              <a:t> H-1 </a:t>
            </a:r>
            <a:r>
              <a:rPr lang="en-US" spc="5" dirty="0" err="1" smtClean="0">
                <a:cs typeface="Schoolbook Uralic"/>
              </a:rPr>
              <a:t>Sebelum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perkuliahan</a:t>
            </a:r>
            <a:r>
              <a:rPr lang="en-US" spc="5" dirty="0" smtClean="0">
                <a:cs typeface="Schoolbook Uralic"/>
              </a:rPr>
              <a:t>, </a:t>
            </a:r>
            <a:r>
              <a:rPr lang="en-US" spc="5" dirty="0" err="1" smtClean="0">
                <a:cs typeface="Schoolbook Uralic"/>
              </a:rPr>
              <a:t>lebih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dari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itu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akan</a:t>
            </a:r>
            <a:r>
              <a:rPr lang="en-US" spc="5" dirty="0" smtClean="0">
                <a:cs typeface="Schoolbook Uralic"/>
              </a:rPr>
              <a:t> di </a:t>
            </a:r>
            <a:r>
              <a:rPr lang="en-US" spc="5" dirty="0" err="1" smtClean="0">
                <a:cs typeface="Schoolbook Uralic"/>
              </a:rPr>
              <a:t>tolak</a:t>
            </a:r>
            <a:r>
              <a:rPr lang="en-US" spc="5" dirty="0" smtClean="0">
                <a:cs typeface="Schoolbook Uralic"/>
              </a:rPr>
              <a:t>.</a:t>
            </a:r>
            <a:endParaRPr lang="en-US" dirty="0" smtClean="0">
              <a:cs typeface="Schoolbook Uralic"/>
            </a:endParaRPr>
          </a:p>
          <a:p>
            <a:pPr marL="344488" lvl="1"/>
            <a:endParaRPr lang="en-US" sz="2400" spc="5" dirty="0" smtClean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54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3311</TotalTime>
  <Words>481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Berlin Sans FB</vt:lpstr>
      <vt:lpstr>Century Schoolbook</vt:lpstr>
      <vt:lpstr>Schoolbook Uralic</vt:lpstr>
      <vt:lpstr>Times New Roman</vt:lpstr>
      <vt:lpstr>Trebuchet MS</vt:lpstr>
      <vt:lpstr>Tw Cen MT</vt:lpstr>
      <vt:lpstr>Wingdings</vt:lpstr>
      <vt:lpstr>Circuit</vt:lpstr>
      <vt:lpstr>Algoritma</vt:lpstr>
      <vt:lpstr>Tiga struktur dasar algoritma</vt:lpstr>
      <vt:lpstr>Struktur runtunan (sequential)</vt:lpstr>
      <vt:lpstr>Contoh Sequential (1)</vt:lpstr>
      <vt:lpstr>Contoh Sequential (2)</vt:lpstr>
      <vt:lpstr>Contoh Sequential (3)</vt:lpstr>
      <vt:lpstr>Contoh Sequential (4)</vt:lpstr>
      <vt:lpstr>Penukaran dua variabel</vt:lpstr>
      <vt:lpstr>tugas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Faisal Muttaqin</cp:lastModifiedBy>
  <cp:revision>85</cp:revision>
  <dcterms:created xsi:type="dcterms:W3CDTF">2020-01-23T06:52:22Z</dcterms:created>
  <dcterms:modified xsi:type="dcterms:W3CDTF">2020-09-29T05:37:45Z</dcterms:modified>
</cp:coreProperties>
</file>