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7" r:id="rId2"/>
    <p:sldId id="279" r:id="rId3"/>
    <p:sldId id="294" r:id="rId4"/>
    <p:sldId id="289" r:id="rId5"/>
    <p:sldId id="297" r:id="rId6"/>
    <p:sldId id="298" r:id="rId7"/>
    <p:sldId id="296" r:id="rId8"/>
    <p:sldId id="299" r:id="rId9"/>
    <p:sldId id="300" r:id="rId10"/>
    <p:sldId id="301" r:id="rId11"/>
    <p:sldId id="302" r:id="rId12"/>
    <p:sldId id="303" r:id="rId13"/>
    <p:sldId id="26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56" d="100"/>
          <a:sy n="5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8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5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C816-8634-48C2-B6C2-9DD7F4F88F7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C2D3-2EEC-4311-BF2E-CCA127EA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8" y="0"/>
            <a:ext cx="5194852" cy="99391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Berlin Sans FB" panose="020E0602020502020306" pitchFamily="34" charset="0"/>
              </a:rPr>
              <a:t>Algoritma</a:t>
            </a:r>
            <a:endParaRPr lang="en-US" sz="60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438" y="6291716"/>
            <a:ext cx="4795562" cy="566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Faisal Muttaqin, </a:t>
            </a:r>
            <a:r>
              <a:rPr lang="en-US" dirty="0" err="1" smtClean="0">
                <a:latin typeface="Berlin Sans FB" panose="020E0602020502020306" pitchFamily="34" charset="0"/>
              </a:rPr>
              <a:t>S.Kom</a:t>
            </a:r>
            <a:r>
              <a:rPr lang="en-US" dirty="0" smtClean="0">
                <a:latin typeface="Berlin Sans FB" panose="020E0602020502020306" pitchFamily="34" charset="0"/>
              </a:rPr>
              <a:t>., M.T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5516" y="2398643"/>
            <a:ext cx="5557562" cy="153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 smtClean="0">
                <a:latin typeface="Berlin Sans FB" panose="020E0602020502020306" pitchFamily="34" charset="0"/>
              </a:rPr>
              <a:t>Algoritma</a:t>
            </a:r>
            <a:r>
              <a:rPr lang="en-US" sz="4800" dirty="0" smtClean="0">
                <a:latin typeface="Berlin Sans FB" panose="020E0602020502020306" pitchFamily="34" charset="0"/>
              </a:rPr>
              <a:t> </a:t>
            </a:r>
            <a:r>
              <a:rPr lang="en-US" sz="4800" dirty="0" err="1" smtClean="0">
                <a:latin typeface="Berlin Sans FB" panose="020E0602020502020306" pitchFamily="34" charset="0"/>
              </a:rPr>
              <a:t>dasar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5516" y="3449124"/>
            <a:ext cx="3742015" cy="56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Berlin Sans FB" panose="020E0602020502020306" pitchFamily="34" charset="0"/>
              </a:rPr>
              <a:t>Pertemuan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</a:rPr>
              <a:t>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56" y="2008566"/>
            <a:ext cx="4013684" cy="2006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18866"/>
            <a:ext cx="9905998" cy="559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733267"/>
            <a:ext cx="10172582" cy="3330052"/>
          </a:xfrm>
        </p:spPr>
        <p:txBody>
          <a:bodyPr>
            <a:noAutofit/>
          </a:bodyPr>
          <a:lstStyle/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 startAt="3"/>
              <a:tabLst>
                <a:tab pos="195580" algn="l"/>
              </a:tabLst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isi</a:t>
            </a:r>
            <a:r>
              <a:rPr lang="en-US" dirty="0"/>
              <a:t>. </a:t>
            </a:r>
            <a:endParaRPr lang="en-US" dirty="0" smtClean="0"/>
          </a:p>
          <a:p>
            <a:pPr marL="4635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Perintah-perintahnya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runtutan</a:t>
            </a:r>
            <a:r>
              <a:rPr lang="en-US" dirty="0"/>
              <a:t>, </a:t>
            </a:r>
            <a:r>
              <a:rPr lang="en-US" dirty="0" err="1"/>
              <a:t>kondisional</a:t>
            </a:r>
            <a:r>
              <a:rPr lang="en-US" dirty="0"/>
              <a:t>,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ketiganya</a:t>
            </a:r>
            <a:r>
              <a:rPr lang="en-US" dirty="0"/>
              <a:t>. Format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9253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6134"/>
            <a:ext cx="9905998" cy="559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160061"/>
            <a:ext cx="10172582" cy="1228297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pseudocode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miring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: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41412" y="2388358"/>
            <a:ext cx="29290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CariSisiMiring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DEKLARASI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a, b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 c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ALGORITMA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read(a, b)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 =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(a*a + b*b)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write("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miring: ", c)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6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73" y="0"/>
            <a:ext cx="9905998" cy="559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846162" y="573206"/>
            <a:ext cx="10686197" cy="5786651"/>
          </a:xfrm>
        </p:spPr>
        <p:txBody>
          <a:bodyPr>
            <a:normAutofit fontScale="40000" lnSpcReduction="20000"/>
          </a:bodyPr>
          <a:lstStyle/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sz="5000" spc="5" dirty="0" err="1" smtClean="0">
                <a:cs typeface="Century Schoolbook"/>
              </a:rPr>
              <a:t>Penjelasan</a:t>
            </a:r>
            <a:r>
              <a:rPr lang="en-US" sz="5000" spc="5" dirty="0" smtClean="0">
                <a:cs typeface="Century Schoolbook"/>
              </a:rPr>
              <a:t> Pseudocode :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5000" dirty="0" err="1"/>
              <a:t>Judul</a:t>
            </a:r>
            <a:r>
              <a:rPr lang="en-US" sz="5000" dirty="0"/>
              <a:t> </a:t>
            </a:r>
            <a:r>
              <a:rPr lang="en-US" sz="5000" dirty="0" err="1"/>
              <a:t>dari</a:t>
            </a:r>
            <a:r>
              <a:rPr lang="en-US" sz="5000" dirty="0"/>
              <a:t> </a:t>
            </a:r>
            <a:r>
              <a:rPr lang="en-US" sz="5000" dirty="0" err="1"/>
              <a:t>algoritma</a:t>
            </a:r>
            <a:r>
              <a:rPr lang="en-US" sz="5000" dirty="0"/>
              <a:t> </a:t>
            </a:r>
            <a:r>
              <a:rPr lang="en-US" sz="5000" dirty="0" err="1"/>
              <a:t>adalah</a:t>
            </a:r>
            <a:r>
              <a:rPr lang="en-US" sz="5000" dirty="0"/>
              <a:t> </a:t>
            </a:r>
            <a:r>
              <a:rPr lang="en-US" sz="5000" dirty="0" err="1"/>
              <a:t>CariSisiMiring</a:t>
            </a:r>
            <a:r>
              <a:rPr lang="en-US" sz="5000" dirty="0"/>
              <a:t> yang </a:t>
            </a:r>
            <a:r>
              <a:rPr lang="en-US" sz="5000" dirty="0" err="1"/>
              <a:t>dituliskan</a:t>
            </a:r>
            <a:r>
              <a:rPr lang="en-US" sz="5000" dirty="0"/>
              <a:t> di </a:t>
            </a:r>
            <a:r>
              <a:rPr lang="en-US" sz="5000" dirty="0" err="1"/>
              <a:t>awal</a:t>
            </a:r>
            <a:r>
              <a:rPr lang="en-US" sz="5000" dirty="0"/>
              <a:t> </a:t>
            </a:r>
            <a:r>
              <a:rPr lang="en-US" sz="5000" dirty="0" smtClean="0"/>
              <a:t>pseudocode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5000" dirty="0" err="1"/>
              <a:t>Pada</a:t>
            </a:r>
            <a:r>
              <a:rPr lang="en-US" sz="5000" dirty="0"/>
              <a:t> </a:t>
            </a:r>
            <a:r>
              <a:rPr lang="en-US" sz="5000" dirty="0" err="1"/>
              <a:t>bagian</a:t>
            </a:r>
            <a:r>
              <a:rPr lang="en-US" sz="5000" dirty="0"/>
              <a:t> </a:t>
            </a:r>
            <a:r>
              <a:rPr lang="en-US" sz="5000" dirty="0" err="1"/>
              <a:t>deklarasi</a:t>
            </a:r>
            <a:r>
              <a:rPr lang="en-US" sz="5000" dirty="0"/>
              <a:t>, </a:t>
            </a:r>
            <a:r>
              <a:rPr lang="en-US" sz="5000" dirty="0" err="1"/>
              <a:t>terdapat</a:t>
            </a:r>
            <a:r>
              <a:rPr lang="en-US" sz="5000" dirty="0"/>
              <a:t> 3 </a:t>
            </a:r>
            <a:r>
              <a:rPr lang="en-US" sz="5000" dirty="0" err="1"/>
              <a:t>buah</a:t>
            </a:r>
            <a:r>
              <a:rPr lang="en-US" sz="5000" dirty="0"/>
              <a:t> </a:t>
            </a:r>
            <a:r>
              <a:rPr lang="en-US" sz="5000" dirty="0" err="1"/>
              <a:t>variabel</a:t>
            </a:r>
            <a:r>
              <a:rPr lang="en-US" sz="5000" dirty="0"/>
              <a:t>, </a:t>
            </a:r>
            <a:r>
              <a:rPr lang="en-US" sz="5000" dirty="0" err="1"/>
              <a:t>yaitu</a:t>
            </a:r>
            <a:r>
              <a:rPr lang="en-US" sz="5000" dirty="0"/>
              <a:t> a, b </a:t>
            </a:r>
            <a:r>
              <a:rPr lang="en-US" sz="5000" dirty="0" err="1"/>
              <a:t>dan</a:t>
            </a:r>
            <a:r>
              <a:rPr lang="en-US" sz="5000" dirty="0"/>
              <a:t> c. </a:t>
            </a:r>
            <a:r>
              <a:rPr lang="en-US" sz="5000" dirty="0" err="1"/>
              <a:t>Variabel</a:t>
            </a:r>
            <a:r>
              <a:rPr lang="en-US" sz="5000" dirty="0"/>
              <a:t> a </a:t>
            </a:r>
            <a:r>
              <a:rPr lang="en-US" sz="5000" dirty="0" err="1"/>
              <a:t>dan</a:t>
            </a:r>
            <a:r>
              <a:rPr lang="en-US" sz="5000" dirty="0"/>
              <a:t> b </a:t>
            </a:r>
            <a:r>
              <a:rPr lang="en-US" sz="5000" dirty="0" err="1"/>
              <a:t>dideklarasikan</a:t>
            </a:r>
            <a:r>
              <a:rPr lang="en-US" sz="5000" dirty="0"/>
              <a:t> </a:t>
            </a:r>
            <a:r>
              <a:rPr lang="en-US" sz="5000" dirty="0" err="1"/>
              <a:t>sebagai</a:t>
            </a:r>
            <a:r>
              <a:rPr lang="en-US" sz="5000" dirty="0"/>
              <a:t> </a:t>
            </a:r>
            <a:r>
              <a:rPr lang="en-US" sz="5000" dirty="0" err="1"/>
              <a:t>variabel</a:t>
            </a:r>
            <a:r>
              <a:rPr lang="en-US" sz="5000" dirty="0"/>
              <a:t> </a:t>
            </a:r>
            <a:r>
              <a:rPr lang="en-US" sz="5000" dirty="0" err="1"/>
              <a:t>berjenis</a:t>
            </a:r>
            <a:r>
              <a:rPr lang="en-US" sz="5000" dirty="0"/>
              <a:t> </a:t>
            </a:r>
            <a:r>
              <a:rPr lang="en-US" sz="5000" dirty="0" err="1"/>
              <a:t>int</a:t>
            </a:r>
            <a:r>
              <a:rPr lang="en-US" sz="5000" dirty="0"/>
              <a:t> </a:t>
            </a:r>
            <a:r>
              <a:rPr lang="en-US" sz="5000" dirty="0" err="1"/>
              <a:t>atau</a:t>
            </a:r>
            <a:r>
              <a:rPr lang="en-US" sz="5000" dirty="0"/>
              <a:t> </a:t>
            </a:r>
            <a:r>
              <a:rPr lang="en-US" sz="5000" dirty="0" err="1"/>
              <a:t>bilangan</a:t>
            </a:r>
            <a:r>
              <a:rPr lang="en-US" sz="5000" dirty="0"/>
              <a:t> </a:t>
            </a:r>
            <a:r>
              <a:rPr lang="en-US" sz="5000" dirty="0" err="1"/>
              <a:t>bulat</a:t>
            </a:r>
            <a:r>
              <a:rPr lang="en-US" sz="5000" dirty="0"/>
              <a:t>, </a:t>
            </a:r>
            <a:r>
              <a:rPr lang="en-US" sz="5000" dirty="0" err="1"/>
              <a:t>sedangkan</a:t>
            </a:r>
            <a:r>
              <a:rPr lang="en-US" sz="5000" dirty="0"/>
              <a:t> </a:t>
            </a:r>
            <a:r>
              <a:rPr lang="en-US" sz="5000" dirty="0" err="1"/>
              <a:t>variabel</a:t>
            </a:r>
            <a:r>
              <a:rPr lang="en-US" sz="5000" dirty="0"/>
              <a:t> c </a:t>
            </a:r>
            <a:r>
              <a:rPr lang="en-US" sz="5000" dirty="0" err="1"/>
              <a:t>dideklarasikan</a:t>
            </a:r>
            <a:r>
              <a:rPr lang="en-US" sz="5000" dirty="0"/>
              <a:t> </a:t>
            </a:r>
            <a:r>
              <a:rPr lang="en-US" sz="5000" dirty="0" err="1"/>
              <a:t>sebagai</a:t>
            </a:r>
            <a:r>
              <a:rPr lang="en-US" sz="5000" dirty="0"/>
              <a:t> variable </a:t>
            </a:r>
            <a:r>
              <a:rPr lang="en-US" sz="5000" dirty="0" err="1"/>
              <a:t>berjenis</a:t>
            </a:r>
            <a:r>
              <a:rPr lang="en-US" sz="5000" dirty="0"/>
              <a:t> float </a:t>
            </a:r>
            <a:r>
              <a:rPr lang="en-US" sz="5000" dirty="0" err="1"/>
              <a:t>atau</a:t>
            </a:r>
            <a:r>
              <a:rPr lang="en-US" sz="5000" dirty="0"/>
              <a:t> </a:t>
            </a:r>
            <a:r>
              <a:rPr lang="en-US" sz="5000" dirty="0" err="1"/>
              <a:t>bilangan</a:t>
            </a:r>
            <a:r>
              <a:rPr lang="en-US" sz="5000" dirty="0"/>
              <a:t> </a:t>
            </a:r>
            <a:r>
              <a:rPr lang="en-US" sz="5000" dirty="0" err="1" smtClean="0"/>
              <a:t>pecahan</a:t>
            </a:r>
            <a:endParaRPr lang="en-US" sz="5000" dirty="0" smtClean="0"/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z="5000" dirty="0" err="1"/>
              <a:t>Pada</a:t>
            </a:r>
            <a:r>
              <a:rPr lang="en-US" sz="5000" dirty="0"/>
              <a:t> </a:t>
            </a:r>
            <a:r>
              <a:rPr lang="en-US" sz="5000" dirty="0" err="1"/>
              <a:t>bagian</a:t>
            </a:r>
            <a:r>
              <a:rPr lang="en-US" sz="5000" dirty="0"/>
              <a:t> </a:t>
            </a:r>
            <a:r>
              <a:rPr lang="en-US" sz="5000" dirty="0" err="1"/>
              <a:t>isi</a:t>
            </a:r>
            <a:r>
              <a:rPr lang="en-US" sz="5000" dirty="0"/>
              <a:t>, </a:t>
            </a:r>
            <a:r>
              <a:rPr lang="en-US" sz="5000" dirty="0" err="1"/>
              <a:t>terdapat</a:t>
            </a:r>
            <a:r>
              <a:rPr lang="en-US" sz="5000" dirty="0"/>
              <a:t> 3 </a:t>
            </a:r>
            <a:r>
              <a:rPr lang="en-US" sz="5000" dirty="0" err="1"/>
              <a:t>buah</a:t>
            </a:r>
            <a:r>
              <a:rPr lang="en-US" sz="5000" dirty="0"/>
              <a:t> </a:t>
            </a:r>
            <a:r>
              <a:rPr lang="en-US" sz="5000" dirty="0" err="1"/>
              <a:t>perintah</a:t>
            </a:r>
            <a:r>
              <a:rPr lang="en-US" sz="5000" dirty="0"/>
              <a:t>, </a:t>
            </a:r>
            <a:r>
              <a:rPr lang="en-US" sz="5000" dirty="0" err="1"/>
              <a:t>yaitu</a:t>
            </a:r>
            <a:r>
              <a:rPr lang="en-US" sz="5000" dirty="0" smtClean="0"/>
              <a:t>:</a:t>
            </a:r>
          </a:p>
          <a:p>
            <a:pPr marL="927100" lvl="1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altLang="en-US" sz="5000" dirty="0" err="1"/>
              <a:t>Perintah</a:t>
            </a:r>
            <a:r>
              <a:rPr lang="en-US" altLang="en-US" sz="5000" dirty="0"/>
              <a:t> read(a, b). </a:t>
            </a:r>
            <a:r>
              <a:rPr lang="en-US" altLang="en-US" sz="5000" dirty="0" err="1"/>
              <a:t>Perintah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ini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digunakan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untuk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meminta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masukan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dari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pengguna</a:t>
            </a:r>
            <a:r>
              <a:rPr lang="en-US" altLang="en-US" sz="5000" dirty="0"/>
              <a:t>. </a:t>
            </a:r>
            <a:r>
              <a:rPr lang="en-US" altLang="en-US" sz="5000" dirty="0" err="1"/>
              <a:t>Pada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aplikasi</a:t>
            </a:r>
            <a:r>
              <a:rPr lang="en-US" altLang="en-US" sz="5000" dirty="0"/>
              <a:t> yang </a:t>
            </a:r>
            <a:r>
              <a:rPr lang="en-US" altLang="en-US" sz="5000" dirty="0" err="1"/>
              <a:t>telah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jadi</a:t>
            </a:r>
            <a:r>
              <a:rPr lang="en-US" altLang="en-US" sz="5000" dirty="0"/>
              <a:t>, yang </a:t>
            </a:r>
            <a:r>
              <a:rPr lang="en-US" altLang="en-US" sz="5000" dirty="0" err="1"/>
              <a:t>memberikan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masukan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adalah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pengguna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aplikasi</a:t>
            </a:r>
            <a:r>
              <a:rPr lang="en-US" altLang="en-US" sz="5000" dirty="0"/>
              <a:t>. </a:t>
            </a:r>
            <a:r>
              <a:rPr lang="en-US" altLang="en-US" sz="5000" dirty="0" err="1"/>
              <a:t>Masukkan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berupa</a:t>
            </a:r>
            <a:r>
              <a:rPr lang="en-US" altLang="en-US" sz="5000" dirty="0"/>
              <a:t> 2 </a:t>
            </a:r>
            <a:r>
              <a:rPr lang="en-US" altLang="en-US" sz="5000" dirty="0" err="1"/>
              <a:t>buah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angka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dapat</a:t>
            </a:r>
            <a:r>
              <a:rPr lang="en-US" altLang="en-US" sz="5000" dirty="0"/>
              <a:t> di-</a:t>
            </a:r>
            <a:r>
              <a:rPr lang="en-US" altLang="en-US" sz="5000" dirty="0" err="1"/>
              <a:t>inputkan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melalui</a:t>
            </a:r>
            <a:r>
              <a:rPr lang="en-US" altLang="en-US" sz="5000" dirty="0"/>
              <a:t> keyboard. </a:t>
            </a:r>
            <a:endParaRPr lang="en-US" altLang="en-US" sz="5000" dirty="0" smtClean="0"/>
          </a:p>
          <a:p>
            <a:pPr marL="927100" lvl="1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altLang="en-US" sz="5000" dirty="0" err="1"/>
              <a:t>Perintah</a:t>
            </a:r>
            <a:r>
              <a:rPr lang="en-US" altLang="en-US" sz="5000" dirty="0"/>
              <a:t> c = </a:t>
            </a:r>
            <a:r>
              <a:rPr lang="en-US" altLang="en-US" sz="5000" dirty="0" err="1"/>
              <a:t>sqrt</a:t>
            </a:r>
            <a:r>
              <a:rPr lang="en-US" altLang="en-US" sz="5000" dirty="0"/>
              <a:t>(a*a + b*b) </a:t>
            </a:r>
            <a:r>
              <a:rPr lang="en-US" altLang="en-US" sz="5000" dirty="0" err="1"/>
              <a:t>adalah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perintah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untuk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memberikan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nilai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variabel</a:t>
            </a:r>
            <a:r>
              <a:rPr lang="en-US" altLang="en-US" sz="5000" dirty="0"/>
              <a:t> c. </a:t>
            </a:r>
            <a:r>
              <a:rPr lang="en-US" altLang="en-US" sz="5000" dirty="0" err="1"/>
              <a:t>Nilai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variabel</a:t>
            </a:r>
            <a:r>
              <a:rPr lang="en-US" altLang="en-US" sz="5000" dirty="0"/>
              <a:t> c </a:t>
            </a:r>
            <a:r>
              <a:rPr lang="en-US" altLang="en-US" sz="5000" dirty="0" err="1"/>
              <a:t>didapatkan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dari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perhitungan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akar</a:t>
            </a:r>
            <a:r>
              <a:rPr lang="en-US" altLang="en-US" sz="5000" dirty="0"/>
              <a:t> </a:t>
            </a:r>
            <a:r>
              <a:rPr lang="en-US" altLang="en-US" sz="5000" dirty="0" err="1"/>
              <a:t>kuadrat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dari</a:t>
            </a:r>
            <a:r>
              <a:rPr lang="en-US" altLang="en-US" sz="5000" dirty="0"/>
              <a:t> a </a:t>
            </a:r>
            <a:r>
              <a:rPr lang="en-US" altLang="en-US" sz="5000" dirty="0" err="1"/>
              <a:t>kuadrat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ditambah</a:t>
            </a:r>
            <a:r>
              <a:rPr lang="en-US" altLang="en-US" sz="5000" dirty="0"/>
              <a:t> b </a:t>
            </a:r>
            <a:r>
              <a:rPr lang="en-US" altLang="en-US" sz="5000" dirty="0" err="1"/>
              <a:t>kuadrat</a:t>
            </a:r>
            <a:r>
              <a:rPr lang="en-US" altLang="en-US" sz="5000" dirty="0"/>
              <a:t>. </a:t>
            </a:r>
            <a:endParaRPr lang="en-US" altLang="en-US" sz="5000" dirty="0" smtClean="0"/>
          </a:p>
          <a:p>
            <a:pPr marL="927100" lvl="1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altLang="en-US" sz="5000" dirty="0" err="1"/>
              <a:t>Perintah</a:t>
            </a:r>
            <a:r>
              <a:rPr lang="en-US" altLang="en-US" sz="5000" dirty="0"/>
              <a:t> write("</a:t>
            </a:r>
            <a:r>
              <a:rPr lang="en-US" altLang="en-US" sz="5000" dirty="0" err="1"/>
              <a:t>Sisi</a:t>
            </a:r>
            <a:r>
              <a:rPr lang="en-US" altLang="en-US" sz="5000" dirty="0"/>
              <a:t> miring: ", c) </a:t>
            </a:r>
            <a:r>
              <a:rPr lang="en-US" altLang="en-US" sz="5000" dirty="0" err="1"/>
              <a:t>merupakan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perintah</a:t>
            </a:r>
            <a:r>
              <a:rPr lang="en-US" altLang="en-US" sz="5000" dirty="0"/>
              <a:t> </a:t>
            </a:r>
            <a:r>
              <a:rPr lang="en-US" altLang="en-US" sz="5000" dirty="0" err="1"/>
              <a:t>untuk</a:t>
            </a:r>
            <a:r>
              <a:rPr lang="en-US" altLang="en-US" sz="5000" dirty="0"/>
              <a:t> </a:t>
            </a:r>
            <a:r>
              <a:rPr lang="en-US" altLang="en-US" sz="5000" dirty="0" err="1"/>
              <a:t>menampilkan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teks</a:t>
            </a:r>
            <a:r>
              <a:rPr lang="en-US" altLang="en-US" sz="5000" dirty="0"/>
              <a:t> “</a:t>
            </a:r>
            <a:r>
              <a:rPr lang="en-US" altLang="en-US" sz="5000" dirty="0" err="1"/>
              <a:t>Sisi</a:t>
            </a:r>
            <a:r>
              <a:rPr lang="en-US" altLang="en-US" sz="5000" dirty="0"/>
              <a:t> miring: ” </a:t>
            </a:r>
            <a:r>
              <a:rPr lang="en-US" altLang="en-US" sz="5000" dirty="0" err="1"/>
              <a:t>diikuti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dengan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isi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dari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variabel</a:t>
            </a:r>
            <a:r>
              <a:rPr lang="en-US" altLang="en-US" sz="5000" dirty="0"/>
              <a:t> c. </a:t>
            </a:r>
            <a:r>
              <a:rPr lang="en-US" altLang="en-US" sz="5000" dirty="0" err="1"/>
              <a:t>Variabel</a:t>
            </a:r>
            <a:r>
              <a:rPr lang="en-US" altLang="en-US" sz="5000" dirty="0"/>
              <a:t> c </a:t>
            </a:r>
            <a:r>
              <a:rPr lang="en-US" altLang="en-US" sz="5000" dirty="0" err="1"/>
              <a:t>dicetak</a:t>
            </a:r>
            <a:r>
              <a:rPr lang="en-US" altLang="en-US" sz="5000" dirty="0"/>
              <a:t> di </a:t>
            </a:r>
            <a:r>
              <a:rPr lang="en-US" altLang="en-US" sz="5000" dirty="0" err="1"/>
              <a:t>luar</a:t>
            </a:r>
            <a:r>
              <a:rPr lang="en-US" altLang="en-US" sz="5000" dirty="0"/>
              <a:t> </a:t>
            </a:r>
            <a:r>
              <a:rPr lang="en-US" altLang="en-US" sz="5000" dirty="0" err="1"/>
              <a:t>tanda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petik</a:t>
            </a:r>
            <a:r>
              <a:rPr lang="en-US" altLang="en-US" sz="5000" dirty="0"/>
              <a:t> </a:t>
            </a:r>
            <a:r>
              <a:rPr lang="en-US" altLang="en-US" sz="5000" dirty="0" err="1"/>
              <a:t>sebagai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penanda</a:t>
            </a:r>
            <a:r>
              <a:rPr lang="en-US" altLang="en-US" sz="5000" dirty="0"/>
              <a:t> </a:t>
            </a:r>
            <a:r>
              <a:rPr lang="en-US" altLang="en-US" sz="5000" dirty="0" err="1"/>
              <a:t>bahwa</a:t>
            </a:r>
            <a:r>
              <a:rPr lang="en-US" altLang="en-US" sz="5000" dirty="0"/>
              <a:t> yang </a:t>
            </a:r>
            <a:r>
              <a:rPr lang="en-US" altLang="en-US" sz="5000" dirty="0" err="1"/>
              <a:t>dicetak</a:t>
            </a:r>
            <a:r>
              <a:rPr lang="en-US" altLang="en-US" sz="5000" dirty="0"/>
              <a:t> </a:t>
            </a:r>
            <a:r>
              <a:rPr lang="en-US" altLang="en-US" sz="5000" dirty="0" err="1"/>
              <a:t>bukan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teks</a:t>
            </a:r>
            <a:r>
              <a:rPr lang="en-US" altLang="en-US" sz="5000" dirty="0"/>
              <a:t> “c” </a:t>
            </a:r>
            <a:r>
              <a:rPr lang="en-US" altLang="en-US" sz="5000" dirty="0" err="1"/>
              <a:t>melainkan</a:t>
            </a:r>
            <a:r>
              <a:rPr lang="en-US" altLang="en-US" sz="5000" dirty="0"/>
              <a:t> </a:t>
            </a:r>
            <a:r>
              <a:rPr lang="en-US" altLang="en-US" sz="5000" dirty="0" err="1"/>
              <a:t>isi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dari</a:t>
            </a:r>
            <a:r>
              <a:rPr lang="en-US" altLang="en-US" sz="5000" dirty="0"/>
              <a:t> </a:t>
            </a:r>
            <a:r>
              <a:rPr lang="en-US" altLang="en-US" sz="5000" dirty="0" err="1"/>
              <a:t>variabel</a:t>
            </a:r>
            <a:r>
              <a:rPr lang="en-US" altLang="en-US" sz="5000" dirty="0"/>
              <a:t> c.</a:t>
            </a:r>
            <a:r>
              <a:rPr lang="en-US" altLang="en-US" sz="54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96" y="1"/>
            <a:ext cx="9905998" cy="682388"/>
          </a:xfrm>
        </p:spPr>
        <p:txBody>
          <a:bodyPr>
            <a:normAutofit/>
          </a:bodyPr>
          <a:lstStyle/>
          <a:p>
            <a:r>
              <a:rPr lang="en-US" sz="3200" spc="-5" dirty="0" err="1" smtClean="0">
                <a:latin typeface="Berlin Sans FB" panose="020E0602020502020306" pitchFamily="34" charset="0"/>
                <a:cs typeface="Schoolbook Uralic"/>
              </a:rPr>
              <a:t>tugas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818866"/>
            <a:ext cx="10310191" cy="5459103"/>
          </a:xfrm>
        </p:spPr>
        <p:txBody>
          <a:bodyPr>
            <a:noAutofit/>
          </a:bodyPr>
          <a:lstStyle/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10" dirty="0" err="1" smtClean="0">
                <a:cs typeface="Century Schoolbook"/>
              </a:rPr>
              <a:t>Buatlah</a:t>
            </a:r>
            <a:r>
              <a:rPr lang="en-US" sz="2200" spc="10" dirty="0" smtClean="0">
                <a:cs typeface="Century Schoolbook"/>
              </a:rPr>
              <a:t> </a:t>
            </a:r>
            <a:r>
              <a:rPr lang="en-US" sz="2000" spc="-5" dirty="0" smtClean="0">
                <a:cs typeface="Century Schoolbook"/>
              </a:rPr>
              <a:t>2 </a:t>
            </a:r>
            <a:r>
              <a:rPr lang="en-US" sz="2000" spc="5" dirty="0" err="1">
                <a:cs typeface="Century Schoolbook"/>
              </a:rPr>
              <a:t>Algoritma</a:t>
            </a:r>
            <a:r>
              <a:rPr lang="en-US" sz="2000" spc="5" dirty="0">
                <a:cs typeface="Century Schoolbook"/>
              </a:rPr>
              <a:t>, </a:t>
            </a:r>
            <a:r>
              <a:rPr lang="en-US" sz="2000" dirty="0">
                <a:cs typeface="Century Schoolbook"/>
              </a:rPr>
              <a:t>Flowchart </a:t>
            </a:r>
            <a:r>
              <a:rPr lang="en-US" sz="2000" spc="5" dirty="0" err="1">
                <a:cs typeface="Century Schoolbook"/>
              </a:rPr>
              <a:t>dan</a:t>
            </a:r>
            <a:r>
              <a:rPr lang="en-US" sz="2000" spc="5" dirty="0">
                <a:cs typeface="Century Schoolbook"/>
              </a:rPr>
              <a:t> Pseudocode  </a:t>
            </a:r>
            <a:r>
              <a:rPr lang="en-US" sz="2000" dirty="0">
                <a:cs typeface="Century Schoolbook"/>
              </a:rPr>
              <a:t>yang	</a:t>
            </a:r>
            <a:r>
              <a:rPr lang="en-US" sz="2000" dirty="0" err="1" smtClean="0">
                <a:cs typeface="Century Schoolbook"/>
              </a:rPr>
              <a:t>menggunakan</a:t>
            </a:r>
            <a:r>
              <a:rPr lang="en-US" sz="2000" dirty="0" smtClean="0">
                <a:cs typeface="Century Schoolbook"/>
              </a:rPr>
              <a:t> </a:t>
            </a:r>
            <a:r>
              <a:rPr lang="en-US" sz="2000" dirty="0" err="1" smtClean="0">
                <a:cs typeface="Century Schoolbook"/>
              </a:rPr>
              <a:t>kombinasi</a:t>
            </a:r>
            <a:r>
              <a:rPr lang="en-US" sz="2000" dirty="0" smtClean="0">
                <a:cs typeface="Century Schoolbook"/>
              </a:rPr>
              <a:t> </a:t>
            </a:r>
            <a:r>
              <a:rPr lang="en-US" sz="2000" dirty="0" err="1">
                <a:cs typeface="Century Schoolbook"/>
              </a:rPr>
              <a:t>struktur</a:t>
            </a:r>
            <a:r>
              <a:rPr lang="en-US" sz="2000" spc="165" dirty="0">
                <a:cs typeface="Century Schoolbook"/>
              </a:rPr>
              <a:t> </a:t>
            </a:r>
            <a:r>
              <a:rPr lang="en-US" sz="2000" spc="5" dirty="0" err="1">
                <a:cs typeface="Century Schoolbook"/>
              </a:rPr>
              <a:t>dasar</a:t>
            </a:r>
            <a:r>
              <a:rPr lang="en-US" sz="2200" spc="10" dirty="0" smtClean="0">
                <a:cs typeface="Century Schoolbook"/>
              </a:rPr>
              <a:t>?</a:t>
            </a:r>
            <a:endParaRPr lang="en-US" sz="2200" spc="5" dirty="0" smtClean="0">
              <a:cs typeface="Century Schoolbook"/>
            </a:endParaRP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Isi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boleh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teman</a:t>
            </a:r>
            <a:r>
              <a:rPr lang="en-US" sz="2200" spc="5" dirty="0" smtClean="0">
                <a:cs typeface="Schoolbook Uralic"/>
              </a:rPr>
              <a:t> yang lain, </a:t>
            </a:r>
            <a:r>
              <a:rPr lang="en-US" sz="2200" spc="5" dirty="0" err="1" smtClean="0">
                <a:cs typeface="Schoolbook Uralic"/>
              </a:rPr>
              <a:t>jika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ketahuan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isinya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sama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maka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nilainya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akan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dibagi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2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smtClean="0">
                <a:cs typeface="Schoolbook Uralic"/>
              </a:rPr>
              <a:t>File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berupa</a:t>
            </a:r>
            <a:r>
              <a:rPr lang="en-US" sz="2200" spc="5" dirty="0" smtClean="0">
                <a:cs typeface="Schoolbook Uralic"/>
              </a:rPr>
              <a:t> PDF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 </a:t>
            </a:r>
            <a:r>
              <a:rPr lang="en-US" sz="2200" spc="5" dirty="0" err="1" smtClean="0">
                <a:cs typeface="Schoolbook Uralic"/>
              </a:rPr>
              <a:t>dengan</a:t>
            </a:r>
            <a:r>
              <a:rPr lang="en-US" sz="2200" spc="5" dirty="0" smtClean="0">
                <a:cs typeface="Schoolbook Uralic"/>
              </a:rPr>
              <a:t> subject : Tgs4_Algoritma_NPM_Nama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Setelah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terkumpul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jadi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satu</a:t>
            </a:r>
            <a:r>
              <a:rPr lang="en-US" sz="2200" spc="5" dirty="0" smtClean="0">
                <a:cs typeface="Schoolbook Uralic"/>
              </a:rPr>
              <a:t> di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kemudian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komting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meneruskan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mengirim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tugasnya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ke</a:t>
            </a:r>
            <a:r>
              <a:rPr lang="en-US" sz="2200" spc="5" dirty="0" smtClean="0">
                <a:cs typeface="Schoolbook Uralic"/>
              </a:rPr>
              <a:t> email faisalmuttaqin.if@upnjatim.ac.id</a:t>
            </a:r>
          </a:p>
          <a:p>
            <a:pPr marL="42418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spc="5" dirty="0" err="1" smtClean="0">
                <a:cs typeface="Schoolbook Uralic"/>
              </a:rPr>
              <a:t>Tugas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dikumpulkan</a:t>
            </a:r>
            <a:r>
              <a:rPr lang="en-US" sz="2200" spc="5" dirty="0" smtClean="0">
                <a:cs typeface="Schoolbook Uralic"/>
              </a:rPr>
              <a:t> H-1 </a:t>
            </a:r>
            <a:r>
              <a:rPr lang="en-US" sz="2200" spc="5" dirty="0" err="1" smtClean="0">
                <a:cs typeface="Schoolbook Uralic"/>
              </a:rPr>
              <a:t>Sebelum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perkuliahan</a:t>
            </a:r>
            <a:r>
              <a:rPr lang="en-US" sz="2200" spc="5" dirty="0" smtClean="0">
                <a:cs typeface="Schoolbook Uralic"/>
              </a:rPr>
              <a:t>, </a:t>
            </a:r>
            <a:r>
              <a:rPr lang="en-US" sz="2200" spc="5" dirty="0" err="1" smtClean="0">
                <a:cs typeface="Schoolbook Uralic"/>
              </a:rPr>
              <a:t>lebih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dari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itu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tidak</a:t>
            </a:r>
            <a:r>
              <a:rPr lang="en-US" sz="2200" spc="5" dirty="0" smtClean="0">
                <a:cs typeface="Schoolbook Uralic"/>
              </a:rPr>
              <a:t> </a:t>
            </a:r>
            <a:r>
              <a:rPr lang="en-US" sz="2200" spc="5" dirty="0" err="1" smtClean="0">
                <a:cs typeface="Schoolbook Uralic"/>
              </a:rPr>
              <a:t>diterima</a:t>
            </a:r>
            <a:r>
              <a:rPr lang="en-US" sz="2200" spc="5" dirty="0" smtClean="0">
                <a:cs typeface="Schoolbook Uralic"/>
              </a:rPr>
              <a:t>.</a:t>
            </a:r>
            <a:endParaRPr lang="en-US" sz="2200" dirty="0" smtClean="0">
              <a:cs typeface="Schoolbook Uralic"/>
            </a:endParaRPr>
          </a:p>
          <a:p>
            <a:pPr marL="344488" lvl="1"/>
            <a:endParaRPr lang="en-US" sz="2200" spc="5" dirty="0" smtClean="0">
              <a:effectLst/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9542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14" y="1290431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7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138652" y="2417866"/>
            <a:ext cx="3230219" cy="59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dirty="0" err="1" smtClean="0">
                <a:cs typeface="TeXGyreSchola"/>
              </a:rPr>
              <a:t>Pengulangan</a:t>
            </a:r>
            <a:r>
              <a:rPr lang="en-US" sz="2200" dirty="0" smtClean="0">
                <a:cs typeface="TeXGyreSchola"/>
              </a:rPr>
              <a:t> / Looping</a:t>
            </a:r>
            <a:endParaRPr lang="en-US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4614" y="2320784"/>
            <a:ext cx="4515681" cy="59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spc="10" dirty="0" err="1" smtClean="0">
                <a:cs typeface="TeXGyreSchola"/>
              </a:rPr>
              <a:t>Seleksi</a:t>
            </a:r>
            <a:r>
              <a:rPr lang="en-US" sz="2200" spc="10" dirty="0" smtClean="0">
                <a:cs typeface="TeXGyreSchola"/>
              </a:rPr>
              <a:t> / </a:t>
            </a:r>
            <a:r>
              <a:rPr lang="en-US" sz="2200" spc="10" dirty="0" err="1" smtClean="0">
                <a:cs typeface="TeXGyreSchola"/>
              </a:rPr>
              <a:t>Percabangan</a:t>
            </a:r>
            <a:r>
              <a:rPr lang="en-US" sz="2200" spc="10" dirty="0" smtClean="0">
                <a:cs typeface="TeXGyreSchola"/>
              </a:rPr>
              <a:t> / Branching</a:t>
            </a:r>
            <a:endParaRPr lang="en-US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47827" y="39619"/>
            <a:ext cx="2567609" cy="59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spc="10" dirty="0" err="1" smtClean="0">
                <a:cs typeface="TeXGyreSchola"/>
              </a:rPr>
              <a:t>Sekuensial</a:t>
            </a:r>
            <a:endParaRPr lang="en-US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62073" y="193597"/>
            <a:ext cx="1411358" cy="2002730"/>
            <a:chOff x="2865780" y="115958"/>
            <a:chExt cx="1411358" cy="2002730"/>
          </a:xfrm>
        </p:grpSpPr>
        <p:sp>
          <p:nvSpPr>
            <p:cNvPr id="12" name="Flowchart: Process 11"/>
            <p:cNvSpPr/>
            <p:nvPr/>
          </p:nvSpPr>
          <p:spPr>
            <a:xfrm>
              <a:off x="2865780" y="115958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>
            <a:xfrm>
              <a:off x="2865780" y="868017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/>
                <a:t>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Flowchart: Process 13"/>
            <p:cNvSpPr/>
            <p:nvPr/>
          </p:nvSpPr>
          <p:spPr>
            <a:xfrm>
              <a:off x="2865780" y="1628359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2" idx="2"/>
              <a:endCxn id="13" idx="0"/>
            </p:cNvCxnSpPr>
            <p:nvPr/>
          </p:nvCxnSpPr>
          <p:spPr>
            <a:xfrm>
              <a:off x="3571459" y="606287"/>
              <a:ext cx="0" cy="261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8205" y="1366629"/>
              <a:ext cx="0" cy="261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32878" y="3071182"/>
            <a:ext cx="4352216" cy="3214061"/>
            <a:chOff x="832878" y="3071182"/>
            <a:chExt cx="4352216" cy="3214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49792" y="3071182"/>
              <a:ext cx="4133025" cy="3214061"/>
              <a:chOff x="849792" y="3071182"/>
              <a:chExt cx="4133025" cy="3214061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4289170" y="3631916"/>
                <a:ext cx="0" cy="9086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Process 19"/>
              <p:cNvSpPr/>
              <p:nvPr/>
            </p:nvSpPr>
            <p:spPr>
              <a:xfrm>
                <a:off x="3571459" y="4540524"/>
                <a:ext cx="1411358" cy="490329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Langkah</a:t>
                </a:r>
                <a:r>
                  <a:rPr lang="en-US" dirty="0" smtClean="0"/>
                  <a:t> 2</a:t>
                </a:r>
                <a:endParaRPr lang="en-US" dirty="0"/>
              </a:p>
            </p:txBody>
          </p:sp>
          <p:sp>
            <p:nvSpPr>
              <p:cNvPr id="22" name="Flowchart: Process 21"/>
              <p:cNvSpPr/>
              <p:nvPr/>
            </p:nvSpPr>
            <p:spPr>
              <a:xfrm>
                <a:off x="849792" y="4540524"/>
                <a:ext cx="1411358" cy="490329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Langkah</a:t>
                </a:r>
                <a:r>
                  <a:rPr lang="en-US" dirty="0" smtClean="0"/>
                  <a:t> 1</a:t>
                </a:r>
                <a:endParaRPr lang="en-US" dirty="0"/>
              </a:p>
            </p:txBody>
          </p:sp>
          <p:sp>
            <p:nvSpPr>
              <p:cNvPr id="23" name="Flowchart: Decision 22"/>
              <p:cNvSpPr/>
              <p:nvPr/>
            </p:nvSpPr>
            <p:spPr>
              <a:xfrm>
                <a:off x="1948070" y="3071182"/>
                <a:ext cx="1918251" cy="112146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Kondisi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Sesuai</a:t>
                </a:r>
                <a:r>
                  <a:rPr lang="en-US" dirty="0" smtClean="0"/>
                  <a:t> ?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519026" y="3631916"/>
                <a:ext cx="0" cy="9086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515715" y="3631916"/>
                <a:ext cx="3925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892825" y="3631916"/>
                <a:ext cx="3925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515715" y="5013435"/>
                <a:ext cx="0" cy="8909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277138" y="5003377"/>
                <a:ext cx="0" cy="8909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515715" y="5894353"/>
                <a:ext cx="27697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853947" y="5894353"/>
                <a:ext cx="0" cy="390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832878" y="3265005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4229194" y="3232242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74494" y="3123372"/>
            <a:ext cx="3269775" cy="2834304"/>
            <a:chOff x="7474494" y="3123372"/>
            <a:chExt cx="3269775" cy="2834304"/>
          </a:xfrm>
        </p:grpSpPr>
        <p:grpSp>
          <p:nvGrpSpPr>
            <p:cNvPr id="58" name="Group 57"/>
            <p:cNvGrpSpPr/>
            <p:nvPr/>
          </p:nvGrpSpPr>
          <p:grpSpPr>
            <a:xfrm>
              <a:off x="8053574" y="3123372"/>
              <a:ext cx="2690695" cy="2834304"/>
              <a:chOff x="7610254" y="1358346"/>
              <a:chExt cx="2690695" cy="2834304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7990821" y="1760050"/>
                <a:ext cx="1918251" cy="112146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Kondisi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Sesuai</a:t>
                </a:r>
                <a:r>
                  <a:rPr lang="en-US" dirty="0" smtClean="0"/>
                  <a:t> ?</a:t>
                </a:r>
                <a:endParaRPr lang="en-US" dirty="0"/>
              </a:p>
            </p:txBody>
          </p:sp>
          <p:sp>
            <p:nvSpPr>
              <p:cNvPr id="40" name="Flowchart: Process 39"/>
              <p:cNvSpPr/>
              <p:nvPr/>
            </p:nvSpPr>
            <p:spPr>
              <a:xfrm>
                <a:off x="8244267" y="3631916"/>
                <a:ext cx="1411358" cy="490329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Langkah</a:t>
                </a:r>
                <a:r>
                  <a:rPr lang="en-US" dirty="0" smtClean="0"/>
                  <a:t> 2</a:t>
                </a:r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8949947" y="1358346"/>
                <a:ext cx="0" cy="390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949946" y="2728666"/>
                <a:ext cx="0" cy="9086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9655626" y="3883480"/>
                <a:ext cx="6434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0300949" y="2320784"/>
                <a:ext cx="0" cy="156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9896591" y="2320784"/>
                <a:ext cx="40244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7610254" y="2327184"/>
                <a:ext cx="3925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7612172" y="2327184"/>
                <a:ext cx="0" cy="18654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9406495" y="4493692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7474494" y="3607032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5807" y="335966"/>
            <a:ext cx="3389451" cy="596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algn="just"/>
            <a:r>
              <a:rPr lang="en-US" sz="2200" spc="10" dirty="0" err="1" smtClean="0">
                <a:cs typeface="TeXGyreSchola"/>
              </a:rPr>
              <a:t>Kombinasi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Struktur</a:t>
            </a:r>
            <a:r>
              <a:rPr lang="en-US" sz="2200" spc="10" dirty="0" smtClean="0">
                <a:cs typeface="TeXGyreSchola"/>
              </a:rPr>
              <a:t> </a:t>
            </a:r>
            <a:r>
              <a:rPr lang="en-US" sz="2200" spc="10" dirty="0" err="1" smtClean="0">
                <a:cs typeface="TeXGyreSchola"/>
              </a:rPr>
              <a:t>dasar</a:t>
            </a:r>
            <a:endParaRPr lang="en-US" sz="2200" dirty="0">
              <a:cs typeface="TeXGyreSchola"/>
            </a:endParaRPr>
          </a:p>
          <a:p>
            <a:pPr marL="344488" lvl="1" algn="just"/>
            <a:endParaRPr lang="en-US" sz="2200" dirty="0" smtClean="0"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26316" y="878389"/>
            <a:ext cx="5167058" cy="5146720"/>
            <a:chOff x="565003" y="619081"/>
            <a:chExt cx="5167058" cy="514672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922476" y="2462134"/>
              <a:ext cx="0" cy="90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Process 19"/>
            <p:cNvSpPr/>
            <p:nvPr/>
          </p:nvSpPr>
          <p:spPr>
            <a:xfrm>
              <a:off x="565003" y="3391888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3223927" y="4884582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 smtClean="0"/>
                <a:t> 4</a:t>
              </a:r>
              <a:endParaRPr lang="en-US" dirty="0"/>
            </a:p>
          </p:txBody>
        </p:sp>
        <p:sp>
          <p:nvSpPr>
            <p:cNvPr id="23" name="Flowchart: Decision 22"/>
            <p:cNvSpPr/>
            <p:nvPr/>
          </p:nvSpPr>
          <p:spPr>
            <a:xfrm>
              <a:off x="1611626" y="1901400"/>
              <a:ext cx="1918251" cy="112146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Kondisi</a:t>
              </a:r>
              <a:r>
                <a:rPr lang="en-US" dirty="0" smtClean="0"/>
                <a:t> </a:t>
              </a:r>
              <a:r>
                <a:rPr lang="en-US" dirty="0" err="1" smtClean="0"/>
                <a:t>Sesuai</a:t>
              </a:r>
              <a:r>
                <a:rPr lang="en-US" dirty="0" smtClean="0"/>
                <a:t> ?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222338" y="2462134"/>
              <a:ext cx="0" cy="90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219027" y="2462134"/>
              <a:ext cx="392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529877" y="2462134"/>
              <a:ext cx="3925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29606" y="4493692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Decision 38"/>
            <p:cNvSpPr/>
            <p:nvPr/>
          </p:nvSpPr>
          <p:spPr>
            <a:xfrm>
              <a:off x="2963350" y="3404649"/>
              <a:ext cx="1918251" cy="112146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Kondisi</a:t>
              </a:r>
              <a:r>
                <a:rPr lang="en-US" dirty="0" smtClean="0"/>
                <a:t> </a:t>
              </a:r>
              <a:r>
                <a:rPr lang="en-US" dirty="0" err="1" smtClean="0"/>
                <a:t>Sesuai</a:t>
              </a:r>
              <a:r>
                <a:rPr lang="en-US" dirty="0" smtClean="0"/>
                <a:t> ?</a:t>
              </a:r>
              <a:endParaRPr lang="en-US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1853945" y="1020181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Langkah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559624" y="619081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219027" y="3882217"/>
              <a:ext cx="0" cy="908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732060" y="1265345"/>
              <a:ext cx="0" cy="27000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0" idx="3"/>
            </p:cNvCxnSpPr>
            <p:nvPr/>
          </p:nvCxnSpPr>
          <p:spPr>
            <a:xfrm flipH="1">
              <a:off x="3265303" y="1265345"/>
              <a:ext cx="24667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864244" y="3965383"/>
              <a:ext cx="8678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1016260" y="1891343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3647293" y="2016684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4020340" y="4340100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4582593" y="3250308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59624" y="1510510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22475" y="5374911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327" y="410879"/>
            <a:ext cx="10310191" cy="614149"/>
          </a:xfrm>
        </p:spPr>
        <p:txBody>
          <a:bodyPr>
            <a:noAutofit/>
          </a:bodyPr>
          <a:lstStyle/>
          <a:p>
            <a:pPr marL="231775" lvl="2" indent="0" algn="just">
              <a:buNone/>
            </a:pPr>
            <a:r>
              <a:rPr lang="nn-NO" sz="2400" spc="5" dirty="0" smtClean="0">
                <a:cs typeface="Century Schoolbook"/>
              </a:rPr>
              <a:t>Struktur </a:t>
            </a:r>
            <a:r>
              <a:rPr lang="nn-NO" sz="2400" spc="5" dirty="0">
                <a:cs typeface="Century Schoolbook"/>
              </a:rPr>
              <a:t>Sekuensial dengan Struktur</a:t>
            </a:r>
            <a:r>
              <a:rPr lang="nn-NO" sz="2400" spc="50" dirty="0">
                <a:cs typeface="Century Schoolbook"/>
              </a:rPr>
              <a:t> </a:t>
            </a:r>
            <a:r>
              <a:rPr lang="nn-NO" sz="2400" spc="10" dirty="0" smtClean="0">
                <a:cs typeface="Century Schoolbook"/>
              </a:rPr>
              <a:t>Perulangan</a:t>
            </a:r>
          </a:p>
          <a:p>
            <a:pPr marL="573088" lvl="2" indent="0" algn="just">
              <a:buNone/>
            </a:pPr>
            <a:endParaRPr lang="en-US" dirty="0" smtClean="0">
              <a:cs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135270" y="1262418"/>
            <a:ext cx="5032130" cy="4752068"/>
            <a:chOff x="941695" y="880281"/>
            <a:chExt cx="5032130" cy="4752068"/>
          </a:xfrm>
        </p:grpSpPr>
        <p:sp>
          <p:nvSpPr>
            <p:cNvPr id="12" name="Flowchart: Decision 11"/>
            <p:cNvSpPr/>
            <p:nvPr/>
          </p:nvSpPr>
          <p:spPr>
            <a:xfrm>
              <a:off x="1452429" y="2637924"/>
              <a:ext cx="2334338" cy="112146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&lt;= 11 ?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619598" y="2247034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1950239" y="4104242"/>
              <a:ext cx="1411358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</a:t>
              </a:r>
              <a:r>
                <a:rPr lang="en-US" dirty="0" err="1" smtClean="0">
                  <a:sym typeface="Wingdings" panose="05000000000000000000" pitchFamily="2" charset="2"/>
                </a:rPr>
                <a:t>bil</a:t>
              </a:r>
              <a:r>
                <a:rPr lang="en-US" dirty="0" smtClean="0">
                  <a:sym typeface="Wingdings" panose="05000000000000000000" pitchFamily="2" charset="2"/>
                </a:rPr>
                <a:t> + 2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941695" y="3198657"/>
              <a:ext cx="0" cy="210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718278" y="3603558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3599182" y="2443443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655918" y="1357952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786767" y="3198658"/>
              <a:ext cx="8107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Terminator 29"/>
            <p:cNvSpPr/>
            <p:nvPr/>
          </p:nvSpPr>
          <p:spPr>
            <a:xfrm>
              <a:off x="1967782" y="880281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Mulai</a:t>
              </a:r>
              <a:endParaRPr lang="en-US" dirty="0"/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4597552" y="2959822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Selesai</a:t>
              </a:r>
              <a:endParaRPr lang="en-US" dirty="0"/>
            </a:p>
          </p:txBody>
        </p:sp>
        <p:sp>
          <p:nvSpPr>
            <p:cNvPr id="32" name="Flowchart: Data 31"/>
            <p:cNvSpPr/>
            <p:nvPr/>
          </p:nvSpPr>
          <p:spPr>
            <a:xfrm>
              <a:off x="1708349" y="1740860"/>
              <a:ext cx="1797287" cy="5061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1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3" name="Flowchart: Data 32"/>
            <p:cNvSpPr/>
            <p:nvPr/>
          </p:nvSpPr>
          <p:spPr>
            <a:xfrm>
              <a:off x="1614331" y="4985461"/>
              <a:ext cx="1874759" cy="64688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Tampilkan</a:t>
              </a:r>
              <a:r>
                <a:rPr lang="en-US" dirty="0" smtClean="0"/>
                <a:t> </a:t>
              </a:r>
              <a:r>
                <a:rPr lang="en-US" dirty="0" err="1" smtClean="0"/>
                <a:t>bil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622142" y="3713352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606991" y="4594571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2" idx="1"/>
            </p:cNvCxnSpPr>
            <p:nvPr/>
          </p:nvCxnSpPr>
          <p:spPr>
            <a:xfrm>
              <a:off x="941695" y="3198657"/>
              <a:ext cx="51073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41695" y="5303927"/>
              <a:ext cx="817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1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361" y="126243"/>
            <a:ext cx="10310191" cy="614149"/>
          </a:xfrm>
        </p:spPr>
        <p:txBody>
          <a:bodyPr>
            <a:noAutofit/>
          </a:bodyPr>
          <a:lstStyle/>
          <a:p>
            <a:pPr marL="231775" lvl="2" indent="0" algn="just">
              <a:buNone/>
            </a:pPr>
            <a:r>
              <a:rPr lang="en-US" sz="2400" spc="5" dirty="0" err="1">
                <a:cs typeface="Century Schoolbook"/>
              </a:rPr>
              <a:t>Struktur</a:t>
            </a:r>
            <a:r>
              <a:rPr lang="en-US" sz="2400" spc="2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Sekuensial</a:t>
            </a:r>
            <a:r>
              <a:rPr lang="en-US" sz="2400" spc="3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dengan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Struktur</a:t>
            </a:r>
            <a:r>
              <a:rPr lang="en-US" sz="2400" spc="5" dirty="0">
                <a:cs typeface="Century Schoolbook"/>
              </a:rPr>
              <a:t> </a:t>
            </a:r>
            <a:r>
              <a:rPr lang="en-US" sz="2400" spc="5" dirty="0" err="1">
                <a:cs typeface="Century Schoolbook"/>
              </a:rPr>
              <a:t>Seleksi</a:t>
            </a:r>
            <a:endParaRPr lang="nn-NO" sz="2400" spc="10" dirty="0" smtClean="0">
              <a:cs typeface="Century Schoolbook"/>
            </a:endParaRPr>
          </a:p>
          <a:p>
            <a:pPr marL="573088" lvl="2" indent="0" algn="just">
              <a:buNone/>
            </a:pPr>
            <a:endParaRPr lang="en-US" dirty="0" smtClean="0"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73872" y="738909"/>
            <a:ext cx="4936639" cy="5633284"/>
            <a:chOff x="1780797" y="740392"/>
            <a:chExt cx="4936639" cy="5633284"/>
          </a:xfrm>
        </p:grpSpPr>
        <p:sp>
          <p:nvSpPr>
            <p:cNvPr id="12" name="Flowchart: Decision 11"/>
            <p:cNvSpPr/>
            <p:nvPr/>
          </p:nvSpPr>
          <p:spPr>
            <a:xfrm>
              <a:off x="1780797" y="3390230"/>
              <a:ext cx="2745925" cy="112146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terbesar</a:t>
              </a:r>
              <a:r>
                <a:rPr lang="en-US" dirty="0" smtClean="0"/>
                <a:t> &lt; y ?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166367" y="2107145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2381335" y="2519175"/>
              <a:ext cx="1509489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terbesar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x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282932" y="3942647"/>
              <a:ext cx="0" cy="1585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381335" y="4369895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4241483" y="3439496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02687" y="1218063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Terminator 29"/>
            <p:cNvSpPr/>
            <p:nvPr/>
          </p:nvSpPr>
          <p:spPr>
            <a:xfrm>
              <a:off x="2514551" y="740392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Mulai</a:t>
              </a:r>
              <a:endParaRPr lang="en-US" dirty="0"/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5341163" y="5896005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Selesai</a:t>
              </a:r>
              <a:endParaRPr lang="en-US" dirty="0"/>
            </a:p>
          </p:txBody>
        </p:sp>
        <p:sp>
          <p:nvSpPr>
            <p:cNvPr id="32" name="Flowchart: Data 31"/>
            <p:cNvSpPr/>
            <p:nvPr/>
          </p:nvSpPr>
          <p:spPr>
            <a:xfrm>
              <a:off x="2228125" y="1600971"/>
              <a:ext cx="1890833" cy="5061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Masukkan</a:t>
              </a:r>
              <a:r>
                <a:rPr lang="en-US" dirty="0" smtClean="0"/>
                <a:t> </a:t>
              </a:r>
              <a:r>
                <a:rPr lang="en-US" dirty="0" err="1" smtClean="0"/>
                <a:t>x,y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3" name="Flowchart: Data 32"/>
            <p:cNvSpPr/>
            <p:nvPr/>
          </p:nvSpPr>
          <p:spPr>
            <a:xfrm>
              <a:off x="2198699" y="5726788"/>
              <a:ext cx="1874759" cy="64688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Tampilkan</a:t>
              </a:r>
              <a:r>
                <a:rPr lang="en-US" dirty="0" smtClean="0"/>
                <a:t> </a:t>
              </a:r>
              <a:r>
                <a:rPr lang="en-US" dirty="0" err="1" smtClean="0"/>
                <a:t>terbesar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3760" y="3009504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53760" y="4454682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465070" y="3950964"/>
              <a:ext cx="817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151737" y="5332617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173541" y="5528062"/>
              <a:ext cx="210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Process 26"/>
            <p:cNvSpPr/>
            <p:nvPr/>
          </p:nvSpPr>
          <p:spPr>
            <a:xfrm>
              <a:off x="2411280" y="4842893"/>
              <a:ext cx="1509489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terbesar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y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712280" y="6129550"/>
              <a:ext cx="16288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718778" y="826231"/>
            <a:ext cx="3186152" cy="205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lvl="2" indent="0" algn="just">
              <a:buFont typeface="Arial" panose="020B0604020202020204" pitchFamily="34" charset="0"/>
              <a:buNone/>
            </a:pPr>
            <a:r>
              <a:rPr lang="en-US" sz="2400" spc="5" dirty="0" err="1" smtClean="0">
                <a:cs typeface="Century Schoolbook"/>
              </a:rPr>
              <a:t>Buatlah</a:t>
            </a:r>
            <a:r>
              <a:rPr lang="en-US" sz="2400" spc="5" dirty="0" smtClean="0">
                <a:cs typeface="Century Schoolbook"/>
              </a:rPr>
              <a:t> diagram </a:t>
            </a:r>
            <a:r>
              <a:rPr lang="en-US" sz="2400" spc="5" dirty="0" err="1" smtClean="0">
                <a:cs typeface="Century Schoolbook"/>
              </a:rPr>
              <a:t>alir</a:t>
            </a:r>
            <a:r>
              <a:rPr lang="en-US" sz="2400" spc="5" dirty="0" smtClean="0">
                <a:cs typeface="Century Schoolbook"/>
              </a:rPr>
              <a:t> </a:t>
            </a:r>
            <a:r>
              <a:rPr lang="en-US" sz="2400" spc="5" dirty="0" err="1" smtClean="0">
                <a:cs typeface="Century Schoolbook"/>
              </a:rPr>
              <a:t>untuk</a:t>
            </a:r>
            <a:r>
              <a:rPr lang="en-US" sz="2400" spc="5" dirty="0" smtClean="0">
                <a:cs typeface="Century Schoolbook"/>
              </a:rPr>
              <a:t> </a:t>
            </a:r>
            <a:r>
              <a:rPr lang="en-US" sz="2400" spc="5" dirty="0" err="1" smtClean="0">
                <a:cs typeface="Century Schoolbook"/>
              </a:rPr>
              <a:t>menentukan</a:t>
            </a:r>
            <a:r>
              <a:rPr lang="en-US" sz="2400" spc="5" dirty="0" smtClean="0">
                <a:cs typeface="Century Schoolbook"/>
              </a:rPr>
              <a:t> </a:t>
            </a:r>
            <a:r>
              <a:rPr lang="en-US" sz="2400" spc="5" dirty="0" err="1" smtClean="0">
                <a:cs typeface="Century Schoolbook"/>
              </a:rPr>
              <a:t>bilangan</a:t>
            </a:r>
            <a:r>
              <a:rPr lang="en-US" sz="2400" spc="5" dirty="0" smtClean="0">
                <a:cs typeface="Century Schoolbook"/>
              </a:rPr>
              <a:t> </a:t>
            </a:r>
            <a:r>
              <a:rPr lang="en-US" sz="2400" spc="5" dirty="0" err="1" smtClean="0">
                <a:cs typeface="Century Schoolbook"/>
              </a:rPr>
              <a:t>terbesar</a:t>
            </a:r>
            <a:r>
              <a:rPr lang="en-US" sz="2400" spc="5" dirty="0" smtClean="0">
                <a:cs typeface="Century Schoolbook"/>
              </a:rPr>
              <a:t> x </a:t>
            </a:r>
            <a:r>
              <a:rPr lang="en-US" sz="2400" spc="5" dirty="0" err="1" smtClean="0">
                <a:cs typeface="Century Schoolbook"/>
              </a:rPr>
              <a:t>dan</a:t>
            </a:r>
            <a:r>
              <a:rPr lang="en-US" sz="2400" spc="5" dirty="0" smtClean="0">
                <a:cs typeface="Century Schoolbook"/>
              </a:rPr>
              <a:t> y</a:t>
            </a:r>
            <a:endParaRPr lang="nn-NO" sz="2400" spc="10" dirty="0" smtClean="0">
              <a:cs typeface="Century Schoolbook"/>
            </a:endParaRPr>
          </a:p>
          <a:p>
            <a:pPr marL="573088" lvl="2" indent="0" algn="just">
              <a:buFont typeface="Arial" panose="020B0604020202020204" pitchFamily="34" charset="0"/>
              <a:buNone/>
            </a:pP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4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235" y="-37532"/>
            <a:ext cx="10310191" cy="614149"/>
          </a:xfrm>
        </p:spPr>
        <p:txBody>
          <a:bodyPr>
            <a:noAutofit/>
          </a:bodyPr>
          <a:lstStyle/>
          <a:p>
            <a:pPr marL="231775" lvl="2" indent="0" algn="just">
              <a:buNone/>
            </a:pPr>
            <a:r>
              <a:rPr lang="nn-NO" sz="2400" spc="5" dirty="0" smtClean="0">
                <a:cs typeface="Century Schoolbook"/>
              </a:rPr>
              <a:t>Kombinasi Struktur</a:t>
            </a:r>
            <a:r>
              <a:rPr lang="nn-NO" sz="2400" spc="25" dirty="0" smtClean="0">
                <a:cs typeface="Century Schoolbook"/>
              </a:rPr>
              <a:t> </a:t>
            </a:r>
            <a:r>
              <a:rPr lang="nn-NO" sz="2400" spc="5" dirty="0">
                <a:cs typeface="Century Schoolbook"/>
              </a:rPr>
              <a:t>Sekuensial</a:t>
            </a:r>
            <a:r>
              <a:rPr lang="nn-NO" sz="2400" spc="35" dirty="0">
                <a:cs typeface="Century Schoolbook"/>
              </a:rPr>
              <a:t> </a:t>
            </a:r>
            <a:r>
              <a:rPr lang="nn-NO" sz="2400" spc="5" dirty="0">
                <a:cs typeface="Century Schoolbook"/>
              </a:rPr>
              <a:t>dengan Struktur Seleksi dan Struktur</a:t>
            </a:r>
            <a:r>
              <a:rPr lang="nn-NO" sz="2400" spc="30" dirty="0">
                <a:cs typeface="Century Schoolbook"/>
              </a:rPr>
              <a:t> </a:t>
            </a:r>
            <a:r>
              <a:rPr lang="nn-NO" sz="2400" spc="5" dirty="0">
                <a:cs typeface="Century Schoolbook"/>
              </a:rPr>
              <a:t>Perulangan</a:t>
            </a:r>
            <a:endParaRPr lang="en-US" dirty="0" smtClean="0">
              <a:cs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955390" y="713096"/>
            <a:ext cx="5196505" cy="5832052"/>
            <a:chOff x="993826" y="740392"/>
            <a:chExt cx="5196505" cy="5832052"/>
          </a:xfrm>
        </p:grpSpPr>
        <p:sp>
          <p:nvSpPr>
            <p:cNvPr id="12" name="Flowchart: Decision 11"/>
            <p:cNvSpPr/>
            <p:nvPr/>
          </p:nvSpPr>
          <p:spPr>
            <a:xfrm>
              <a:off x="1769638" y="2468546"/>
              <a:ext cx="2272880" cy="92928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&lt;= 10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920708" y="2107145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2132153" y="6082115"/>
              <a:ext cx="1509489" cy="49032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</a:t>
              </a:r>
              <a:r>
                <a:rPr lang="en-US" dirty="0" err="1" smtClean="0">
                  <a:sym typeface="Wingdings" panose="05000000000000000000" pitchFamily="2" charset="2"/>
                </a:rPr>
                <a:t>bil</a:t>
              </a:r>
              <a:r>
                <a:rPr lang="en-US" dirty="0" smtClean="0">
                  <a:sym typeface="Wingdings" panose="05000000000000000000" pitchFamily="2" charset="2"/>
                </a:rPr>
                <a:t> + 1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614997" y="4228261"/>
              <a:ext cx="0" cy="2099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875097" y="4567558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3827799" y="2320526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957028" y="1218063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Terminator 29"/>
            <p:cNvSpPr/>
            <p:nvPr/>
          </p:nvSpPr>
          <p:spPr>
            <a:xfrm>
              <a:off x="2268892" y="740392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Mulai</a:t>
              </a:r>
              <a:endParaRPr lang="en-US" dirty="0"/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4814058" y="4257809"/>
              <a:ext cx="1376273" cy="477671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Selesai</a:t>
              </a:r>
              <a:endParaRPr lang="en-US" dirty="0"/>
            </a:p>
          </p:txBody>
        </p:sp>
        <p:sp>
          <p:nvSpPr>
            <p:cNvPr id="32" name="Flowchart: Data 31"/>
            <p:cNvSpPr/>
            <p:nvPr/>
          </p:nvSpPr>
          <p:spPr>
            <a:xfrm>
              <a:off x="1982466" y="1600971"/>
              <a:ext cx="1890833" cy="506174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1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3" name="Flowchart: Data 32"/>
            <p:cNvSpPr/>
            <p:nvPr/>
          </p:nvSpPr>
          <p:spPr>
            <a:xfrm>
              <a:off x="1949519" y="5038560"/>
              <a:ext cx="1874759" cy="64688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Tampilkan</a:t>
              </a:r>
              <a:r>
                <a:rPr lang="en-US" dirty="0" smtClean="0"/>
                <a:t> </a:t>
              </a:r>
              <a:r>
                <a:rPr lang="en-US" dirty="0" err="1" smtClean="0"/>
                <a:t>bil</a:t>
              </a:r>
              <a:r>
                <a:rPr lang="en-US" dirty="0" smtClean="0"/>
                <a:t> x </a:t>
              </a:r>
              <a:r>
                <a:rPr lang="en-US" dirty="0" err="1" smtClean="0"/>
                <a:t>bil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906078" y="3392960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23340" y="2942136"/>
              <a:ext cx="1504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886899" y="4692903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628203" y="6327279"/>
              <a:ext cx="9867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93826" y="2942136"/>
              <a:ext cx="775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Decision 35"/>
            <p:cNvSpPr/>
            <p:nvPr/>
          </p:nvSpPr>
          <p:spPr>
            <a:xfrm>
              <a:off x="1750459" y="3763619"/>
              <a:ext cx="2272880" cy="92928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bil</a:t>
              </a:r>
              <a:r>
                <a:rPr lang="en-US" dirty="0" smtClean="0"/>
                <a:t> ≠ 5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527343" y="2959246"/>
              <a:ext cx="0" cy="1305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995653" y="4228261"/>
              <a:ext cx="6079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93826" y="2942136"/>
              <a:ext cx="0" cy="33851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93826" y="6327279"/>
              <a:ext cx="11084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ontent Placeholder 2"/>
            <p:cNvSpPr txBox="1">
              <a:spLocks/>
            </p:cNvSpPr>
            <p:nvPr/>
          </p:nvSpPr>
          <p:spPr>
            <a:xfrm>
              <a:off x="3942843" y="3741487"/>
              <a:ext cx="955900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Tidak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2915977" y="3466166"/>
              <a:ext cx="699141" cy="596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lvl="1" indent="0" algn="just">
                <a:buNone/>
              </a:pPr>
              <a:r>
                <a:rPr lang="en-US" sz="2200" spc="10" dirty="0" err="1" smtClean="0">
                  <a:cs typeface="TeXGyreSchola"/>
                </a:rPr>
                <a:t>Ya</a:t>
              </a:r>
              <a:endParaRPr lang="en-US" sz="2200" dirty="0">
                <a:cs typeface="TeXGyreSchola"/>
              </a:endParaRPr>
            </a:p>
            <a:p>
              <a:pPr marL="344488" lvl="1" algn="just"/>
              <a:endParaRPr lang="en-US" sz="2200" dirty="0" smtClean="0">
                <a:cs typeface="Calibri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2870945" y="5691225"/>
              <a:ext cx="0" cy="39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5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18866"/>
            <a:ext cx="9905998" cy="6891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1" y="1703576"/>
            <a:ext cx="9905999" cy="3541714"/>
          </a:xfrm>
        </p:spPr>
        <p:txBody>
          <a:bodyPr/>
          <a:lstStyle/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pc="5" dirty="0">
                <a:latin typeface="Century Schoolbook"/>
                <a:cs typeface="Century Schoolbook"/>
              </a:rPr>
              <a:t>Pseudocode </a:t>
            </a:r>
            <a:r>
              <a:rPr lang="en-US" spc="5" dirty="0">
                <a:latin typeface="Wingdings"/>
                <a:cs typeface="Wingdings"/>
              </a:rPr>
              <a:t>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disebut</a:t>
            </a:r>
            <a:r>
              <a:rPr lang="en-US" spc="5" dirty="0">
                <a:latin typeface="Century Schoolbook"/>
                <a:cs typeface="Century Schoolbook"/>
              </a:rPr>
              <a:t> juga </a:t>
            </a:r>
            <a:r>
              <a:rPr lang="en-US" spc="5" dirty="0" err="1">
                <a:latin typeface="Century Schoolbook"/>
                <a:cs typeface="Century Schoolbook"/>
              </a:rPr>
              <a:t>kode</a:t>
            </a:r>
            <a:r>
              <a:rPr lang="en-US" spc="25" dirty="0">
                <a:latin typeface="Century Schoolbook"/>
                <a:cs typeface="Century Schoolbook"/>
              </a:rPr>
              <a:t> </a:t>
            </a:r>
            <a:r>
              <a:rPr lang="en-US" spc="5" dirty="0" err="1" smtClean="0">
                <a:latin typeface="Century Schoolbook"/>
                <a:cs typeface="Century Schoolbook"/>
              </a:rPr>
              <a:t>semu</a:t>
            </a:r>
            <a:endParaRPr lang="en-US" spc="5" dirty="0" smtClean="0">
              <a:latin typeface="Century Schoolbook"/>
              <a:cs typeface="Century Schoolbook"/>
            </a:endParaRP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tabLst>
                <a:tab pos="195580" algn="l"/>
              </a:tabLst>
            </a:pPr>
            <a:r>
              <a:rPr lang="en-US" spc="5" dirty="0" err="1">
                <a:latin typeface="Century Schoolbook"/>
                <a:cs typeface="Century Schoolbook"/>
              </a:rPr>
              <a:t>merupakan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deskripsi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dirty="0" err="1">
                <a:latin typeface="Century Schoolbook"/>
                <a:cs typeface="Century Schoolbook"/>
              </a:rPr>
              <a:t>tingkat</a:t>
            </a:r>
            <a:r>
              <a:rPr lang="en-US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tinggi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dirty="0">
                <a:latin typeface="Century Schoolbook"/>
                <a:cs typeface="Century Schoolbook"/>
              </a:rPr>
              <a:t>informal </a:t>
            </a:r>
            <a:r>
              <a:rPr lang="en-US" dirty="0" err="1">
                <a:latin typeface="Century Schoolbook"/>
                <a:cs typeface="Century Schoolbook"/>
              </a:rPr>
              <a:t>dan</a:t>
            </a:r>
            <a:r>
              <a:rPr lang="en-US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ringkas</a:t>
            </a:r>
            <a:r>
              <a:rPr lang="en-US" spc="5" dirty="0">
                <a:latin typeface="Century Schoolbook"/>
                <a:cs typeface="Century Schoolbook"/>
              </a:rPr>
              <a:t>  </a:t>
            </a:r>
            <a:r>
              <a:rPr lang="en-US" spc="5" dirty="0" err="1">
                <a:latin typeface="Century Schoolbook"/>
                <a:cs typeface="Century Schoolbook"/>
              </a:rPr>
              <a:t>atas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dirty="0" err="1">
                <a:latin typeface="Century Schoolbook"/>
                <a:cs typeface="Century Schoolbook"/>
              </a:rPr>
              <a:t>algoritma</a:t>
            </a:r>
            <a:r>
              <a:rPr lang="en-US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pemrograman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komputer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dirty="0">
                <a:latin typeface="Century Schoolbook"/>
                <a:cs typeface="Century Schoolbook"/>
              </a:rPr>
              <a:t>yang </a:t>
            </a:r>
            <a:r>
              <a:rPr lang="en-US" spc="5" dirty="0" err="1">
                <a:latin typeface="Century Schoolbook"/>
                <a:cs typeface="Century Schoolbook"/>
              </a:rPr>
              <a:t>menggunakan</a:t>
            </a:r>
            <a:r>
              <a:rPr lang="en-US" spc="5" dirty="0">
                <a:latin typeface="Century Schoolbook"/>
                <a:cs typeface="Century Schoolbook"/>
              </a:rPr>
              <a:t>  </a:t>
            </a:r>
            <a:r>
              <a:rPr lang="en-US" spc="5" dirty="0" err="1">
                <a:latin typeface="Century Schoolbook"/>
                <a:cs typeface="Century Schoolbook"/>
              </a:rPr>
              <a:t>konvensi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struktural</a:t>
            </a:r>
            <a:r>
              <a:rPr lang="en-US" spc="5" dirty="0">
                <a:latin typeface="Century Schoolbook"/>
                <a:cs typeface="Century Schoolbook"/>
              </a:rPr>
              <a:t> (</a:t>
            </a:r>
            <a:r>
              <a:rPr lang="en-US" spc="5" dirty="0" err="1">
                <a:latin typeface="Century Schoolbook"/>
                <a:cs typeface="Century Schoolbook"/>
              </a:rPr>
              <a:t>suatu</a:t>
            </a:r>
            <a:r>
              <a:rPr lang="en-US" spc="5" dirty="0">
                <a:latin typeface="Century Schoolbook"/>
                <a:cs typeface="Century Schoolbook"/>
              </a:rPr>
              <a:t> Bahasa </a:t>
            </a:r>
            <a:r>
              <a:rPr lang="en-US" spc="5" dirty="0" err="1">
                <a:latin typeface="Century Schoolbook"/>
                <a:cs typeface="Century Schoolbook"/>
              </a:rPr>
              <a:t>pemrograman</a:t>
            </a:r>
            <a:r>
              <a:rPr lang="en-US" spc="5" dirty="0">
                <a:latin typeface="Century Schoolbook"/>
                <a:cs typeface="Century Schoolbook"/>
              </a:rPr>
              <a:t>) </a:t>
            </a:r>
            <a:r>
              <a:rPr lang="en-US" dirty="0" err="1">
                <a:latin typeface="Century Schoolbook"/>
                <a:cs typeface="Century Schoolbook"/>
              </a:rPr>
              <a:t>dan</a:t>
            </a:r>
            <a:r>
              <a:rPr lang="en-US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ditujukan</a:t>
            </a:r>
            <a:r>
              <a:rPr lang="en-US" spc="5" dirty="0">
                <a:latin typeface="Century Schoolbook"/>
                <a:cs typeface="Century Schoolbook"/>
              </a:rPr>
              <a:t>  </a:t>
            </a:r>
            <a:r>
              <a:rPr lang="en-US" spc="5" dirty="0" err="1">
                <a:latin typeface="Century Schoolbook"/>
                <a:cs typeface="Century Schoolbook"/>
              </a:rPr>
              <a:t>untuk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dibaca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10" dirty="0" err="1">
                <a:latin typeface="Century Schoolbook"/>
                <a:cs typeface="Century Schoolbook"/>
              </a:rPr>
              <a:t>oleh</a:t>
            </a:r>
            <a:r>
              <a:rPr lang="en-US" spc="10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manusia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10" dirty="0" err="1">
                <a:latin typeface="Century Schoolbook"/>
                <a:cs typeface="Century Schoolbook"/>
              </a:rPr>
              <a:t>dan</a:t>
            </a:r>
            <a:r>
              <a:rPr lang="en-US" spc="10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bukan</a:t>
            </a:r>
            <a:r>
              <a:rPr lang="en-US" spc="5" dirty="0">
                <a:latin typeface="Century Schoolbook"/>
                <a:cs typeface="Century Schoolbook"/>
              </a:rPr>
              <a:t> </a:t>
            </a:r>
            <a:r>
              <a:rPr lang="en-US" spc="10" dirty="0" err="1">
                <a:latin typeface="Century Schoolbook"/>
                <a:cs typeface="Century Schoolbook"/>
              </a:rPr>
              <a:t>oleh</a:t>
            </a:r>
            <a:r>
              <a:rPr lang="en-US" spc="-85" dirty="0"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latin typeface="Century Schoolbook"/>
                <a:cs typeface="Century Schoolbook"/>
              </a:rPr>
              <a:t>mesin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8771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45911"/>
            <a:ext cx="9905998" cy="559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378423"/>
            <a:ext cx="10172582" cy="4148919"/>
          </a:xfrm>
        </p:spPr>
        <p:txBody>
          <a:bodyPr>
            <a:noAutofit/>
          </a:bodyPr>
          <a:lstStyle/>
          <a:p>
            <a:pPr marL="1270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/>
              <a:t>format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smtClean="0"/>
              <a:t>pseudocode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  <a:endParaRPr lang="en-US" dirty="0" smtClean="0"/>
          </a:p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195580" algn="l"/>
              </a:tabLst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. </a:t>
            </a:r>
            <a:endParaRPr lang="en-US" dirty="0" smtClean="0"/>
          </a:p>
          <a:p>
            <a:pPr marL="4635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“PROGRAM”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kata.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kata,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 kata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PROGRAM FPB, PROGRAM </a:t>
            </a:r>
            <a:r>
              <a:rPr lang="en-US" dirty="0" err="1"/>
              <a:t>HitungSisiMiring</a:t>
            </a:r>
            <a:r>
              <a:rPr lang="en-US" dirty="0"/>
              <a:t>, PROGRAM </a:t>
            </a:r>
            <a:r>
              <a:rPr lang="en-US" dirty="0" err="1"/>
              <a:t>Pengurutan</a:t>
            </a:r>
            <a:r>
              <a:rPr lang="en-US" dirty="0"/>
              <a:t>, PROGRAM </a:t>
            </a:r>
            <a:r>
              <a:rPr lang="en-US" dirty="0" err="1" smtClean="0"/>
              <a:t>Pencarian_Teks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9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18615"/>
            <a:ext cx="9905998" cy="559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pseudocode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1446663"/>
            <a:ext cx="10172582" cy="5240739"/>
          </a:xfrm>
        </p:spPr>
        <p:txBody>
          <a:bodyPr>
            <a:noAutofit/>
          </a:bodyPr>
          <a:lstStyle/>
          <a:p>
            <a:pPr marL="469900" indent="-45720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Font typeface="+mj-lt"/>
              <a:buAutoNum type="arabicPeriod" startAt="2"/>
              <a:tabLst>
                <a:tab pos="195580" algn="l"/>
              </a:tabLst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deklarasi</a:t>
            </a:r>
            <a:r>
              <a:rPr lang="en-US" dirty="0"/>
              <a:t>. </a:t>
            </a:r>
            <a:endParaRPr lang="en-US" dirty="0" smtClean="0"/>
          </a:p>
          <a:p>
            <a:pPr marL="463550" indent="0" algn="just">
              <a:lnSpc>
                <a:spcPct val="150000"/>
              </a:lnSpc>
              <a:spcBef>
                <a:spcPts val="105"/>
              </a:spcBef>
              <a:buClr>
                <a:schemeClr val="tx1"/>
              </a:buClr>
              <a:buSzPct val="80000"/>
              <a:buNone/>
              <a:tabLst>
                <a:tab pos="195580" algn="l"/>
              </a:tabLst>
            </a:pP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jenisnya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Format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jenisvariabel</a:t>
            </a:r>
            <a:r>
              <a:rPr lang="en-US" dirty="0" smtClean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namavariabel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6695</TotalTime>
  <Words>593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Bahnschrift</vt:lpstr>
      <vt:lpstr>Berlin Sans FB</vt:lpstr>
      <vt:lpstr>Calibri</vt:lpstr>
      <vt:lpstr>Century Schoolbook</vt:lpstr>
      <vt:lpstr>Schoolbook Uralic</vt:lpstr>
      <vt:lpstr>TeXGyreSchola</vt:lpstr>
      <vt:lpstr>Times New Roman</vt:lpstr>
      <vt:lpstr>Trebuchet MS</vt:lpstr>
      <vt:lpstr>Tw Cen MT</vt:lpstr>
      <vt:lpstr>Wingdings</vt:lpstr>
      <vt:lpstr>Circuit</vt:lpstr>
      <vt:lpstr>Algoritma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pseudocode</vt:lpstr>
      <vt:lpstr>pseudocode</vt:lpstr>
      <vt:lpstr>pseudocode</vt:lpstr>
      <vt:lpstr>pseudocode</vt:lpstr>
      <vt:lpstr>pseudocode</vt:lpstr>
      <vt:lpstr>tugas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Faisal Muttaqin</dc:creator>
  <cp:lastModifiedBy>Faisal Muttaqin</cp:lastModifiedBy>
  <cp:revision>153</cp:revision>
  <dcterms:created xsi:type="dcterms:W3CDTF">2020-01-23T06:52:22Z</dcterms:created>
  <dcterms:modified xsi:type="dcterms:W3CDTF">2020-10-20T03:39:32Z</dcterms:modified>
</cp:coreProperties>
</file>