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B1B-9C84-4CF6-8BEA-A2FA90C2691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7D9A-E46C-4634-93B0-4E6D0B9A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B1B-9C84-4CF6-8BEA-A2FA90C2691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7D9A-E46C-4634-93B0-4E6D0B9A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7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B1B-9C84-4CF6-8BEA-A2FA90C2691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7D9A-E46C-4634-93B0-4E6D0B9A18F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95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B1B-9C84-4CF6-8BEA-A2FA90C2691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7D9A-E46C-4634-93B0-4E6D0B9A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2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B1B-9C84-4CF6-8BEA-A2FA90C2691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7D9A-E46C-4634-93B0-4E6D0B9A18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0704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B1B-9C84-4CF6-8BEA-A2FA90C2691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7D9A-E46C-4634-93B0-4E6D0B9A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30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B1B-9C84-4CF6-8BEA-A2FA90C2691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7D9A-E46C-4634-93B0-4E6D0B9A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B1B-9C84-4CF6-8BEA-A2FA90C2691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7D9A-E46C-4634-93B0-4E6D0B9A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B1B-9C84-4CF6-8BEA-A2FA90C2691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7D9A-E46C-4634-93B0-4E6D0B9A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B1B-9C84-4CF6-8BEA-A2FA90C2691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7D9A-E46C-4634-93B0-4E6D0B9A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B1B-9C84-4CF6-8BEA-A2FA90C2691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7D9A-E46C-4634-93B0-4E6D0B9A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3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B1B-9C84-4CF6-8BEA-A2FA90C2691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7D9A-E46C-4634-93B0-4E6D0B9A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8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B1B-9C84-4CF6-8BEA-A2FA90C2691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7D9A-E46C-4634-93B0-4E6D0B9A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B1B-9C84-4CF6-8BEA-A2FA90C2691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7D9A-E46C-4634-93B0-4E6D0B9A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1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B1B-9C84-4CF6-8BEA-A2FA90C2691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7D9A-E46C-4634-93B0-4E6D0B9A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6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B1B-9C84-4CF6-8BEA-A2FA90C2691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7D9A-E46C-4634-93B0-4E6D0B9A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6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51B1B-9C84-4CF6-8BEA-A2FA90C2691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6F7D9A-E46C-4634-93B0-4E6D0B9A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Sertifikasi</a:t>
            </a:r>
            <a:r>
              <a:rPr lang="en-US" dirty="0" smtClean="0"/>
              <a:t>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0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id-ID" dirty="0" smtClean="0"/>
              <a:t>-jenis</a:t>
            </a:r>
            <a:r>
              <a:rPr lang="en-US" dirty="0" smtClean="0"/>
              <a:t> </a:t>
            </a:r>
            <a:r>
              <a:rPr lang="en-US" dirty="0" err="1" smtClean="0"/>
              <a:t>Sertifikasi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915" y="1519518"/>
            <a:ext cx="8223505" cy="4023360"/>
          </a:xfrm>
        </p:spPr>
        <p:txBody>
          <a:bodyPr/>
          <a:lstStyle/>
          <a:p>
            <a:pPr marL="514350" indent="-514350">
              <a:buNone/>
            </a:pPr>
            <a:r>
              <a:rPr lang="en-US" sz="2800" dirty="0" err="1" smtClean="0"/>
              <a:t>Sertifikasi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dikelompokkan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2 </a:t>
            </a:r>
            <a:r>
              <a:rPr lang="en-US" sz="2800" dirty="0" err="1" smtClean="0"/>
              <a:t>jenis</a:t>
            </a:r>
            <a:r>
              <a:rPr lang="en-US" sz="2800" dirty="0" smtClean="0"/>
              <a:t>:</a:t>
            </a:r>
          </a:p>
          <a:p>
            <a:pPr marL="514350" indent="-514350">
              <a:buAutoNum type="arabicPeriod"/>
            </a:pPr>
            <a:r>
              <a:rPr lang="en-US" sz="2800" dirty="0" err="1" smtClean="0"/>
              <a:t>Sertifikasi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Nasional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err="1" smtClean="0"/>
              <a:t>Sertifikasi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Internasional</a:t>
            </a: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None/>
            </a:pPr>
            <a:r>
              <a:rPr lang="en-US" sz="2800" dirty="0" err="1" smtClean="0"/>
              <a:t>Adapula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membagi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:</a:t>
            </a:r>
          </a:p>
          <a:p>
            <a:pPr marL="514350" indent="-514350">
              <a:buAutoNum type="arabicPeriod"/>
            </a:pPr>
            <a:r>
              <a:rPr lang="en-US" sz="2800" dirty="0" err="1" smtClean="0"/>
              <a:t>Sertifikasi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Akademik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err="1" smtClean="0"/>
              <a:t>Sertifikasi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Profesi</a:t>
            </a:r>
            <a:endParaRPr lang="en-US" sz="2800" dirty="0" smtClean="0"/>
          </a:p>
          <a:p>
            <a:pPr marL="514350" indent="-51435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22" y="717177"/>
            <a:ext cx="9300883" cy="5211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err="1" smtClean="0"/>
              <a:t>Sertifikasi</a:t>
            </a:r>
            <a:r>
              <a:rPr lang="en-US" sz="2400" dirty="0" smtClean="0"/>
              <a:t> </a:t>
            </a:r>
            <a:r>
              <a:rPr lang="en-US" sz="2400" dirty="0" err="1"/>
              <a:t>profesional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dasarnya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3 model, </a:t>
            </a:r>
            <a:r>
              <a:rPr lang="en-US" sz="2400" dirty="0" err="1"/>
              <a:t>yaitu</a:t>
            </a:r>
            <a:r>
              <a:rPr lang="en-US" sz="2400" dirty="0"/>
              <a:t> :</a:t>
            </a:r>
          </a:p>
          <a:p>
            <a:pPr lvl="0"/>
            <a:r>
              <a:rPr lang="en-US" sz="2400" b="1" dirty="0" err="1"/>
              <a:t>Dikembangkan</a:t>
            </a:r>
            <a:r>
              <a:rPr lang="en-US" sz="2400" b="1" dirty="0"/>
              <a:t> </a:t>
            </a:r>
            <a:r>
              <a:rPr lang="en-US" sz="2400" b="1" dirty="0" err="1"/>
              <a:t>oleh</a:t>
            </a:r>
            <a:r>
              <a:rPr lang="en-US" sz="2400" b="1" dirty="0"/>
              <a:t> </a:t>
            </a:r>
            <a:r>
              <a:rPr lang="en-US" sz="2400" b="1" dirty="0" err="1"/>
              <a:t>Profesional</a:t>
            </a:r>
            <a:r>
              <a:rPr lang="en-US" sz="2400" b="1" dirty="0"/>
              <a:t> Society</a:t>
            </a:r>
            <a:r>
              <a:rPr lang="en-US" sz="2400" dirty="0"/>
              <a:t>,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i="1" dirty="0"/>
              <a:t>British Computer Society</a:t>
            </a:r>
            <a:r>
              <a:rPr lang="en-US" sz="2400" dirty="0"/>
              <a:t> (BCS), </a:t>
            </a:r>
            <a:r>
              <a:rPr lang="en-US" sz="2400" i="1" dirty="0"/>
              <a:t>Australian Computer </a:t>
            </a:r>
            <a:r>
              <a:rPr lang="en-US" sz="2400" i="1" dirty="0" err="1" smtClean="0"/>
              <a:t>SocIety</a:t>
            </a:r>
            <a:r>
              <a:rPr lang="en-US" sz="2400" dirty="0" smtClean="0"/>
              <a:t> </a:t>
            </a:r>
            <a:r>
              <a:rPr lang="en-US" sz="2400" dirty="0"/>
              <a:t>(ACS), </a:t>
            </a:r>
            <a:r>
              <a:rPr lang="en-US" sz="2400" i="1" dirty="0"/>
              <a:t>South East Asian Regional Computer Confederation</a:t>
            </a:r>
            <a:r>
              <a:rPr lang="en-US" sz="2400" dirty="0"/>
              <a:t> (SEARCC) etc</a:t>
            </a:r>
          </a:p>
          <a:p>
            <a:pPr lvl="0"/>
            <a:r>
              <a:rPr lang="en-US" sz="2400" b="1" dirty="0" err="1"/>
              <a:t>Dikeluarkan</a:t>
            </a:r>
            <a:r>
              <a:rPr lang="en-US" sz="2400" b="1" dirty="0"/>
              <a:t> </a:t>
            </a:r>
            <a:r>
              <a:rPr lang="en-US" sz="2400" b="1" dirty="0" err="1"/>
              <a:t>oleh</a:t>
            </a:r>
            <a:r>
              <a:rPr lang="en-US" sz="2400" b="1" dirty="0"/>
              <a:t> </a:t>
            </a:r>
            <a:r>
              <a:rPr lang="en-US" sz="2400" b="1" dirty="0" err="1"/>
              <a:t>Komunitas</a:t>
            </a:r>
            <a:r>
              <a:rPr lang="en-US" sz="2400" b="1" dirty="0"/>
              <a:t> </a:t>
            </a:r>
            <a:r>
              <a:rPr lang="en-US" sz="2400" b="1" dirty="0" err="1"/>
              <a:t>suatu</a:t>
            </a:r>
            <a:r>
              <a:rPr lang="en-US" sz="2400" b="1" dirty="0"/>
              <a:t> </a:t>
            </a:r>
            <a:r>
              <a:rPr lang="en-US" sz="2400" b="1" dirty="0" err="1"/>
              <a:t>profesi</a:t>
            </a:r>
            <a:r>
              <a:rPr lang="en-US" sz="2400" dirty="0"/>
              <a:t>,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i="1" dirty="0"/>
              <a:t>Linux</a:t>
            </a:r>
            <a:r>
              <a:rPr lang="en-US" sz="2400" dirty="0"/>
              <a:t> </a:t>
            </a:r>
            <a:r>
              <a:rPr lang="en-US" sz="2400" dirty="0" err="1"/>
              <a:t>Profesional</a:t>
            </a:r>
            <a:r>
              <a:rPr lang="en-US" sz="2400" dirty="0"/>
              <a:t>, SAGE (</a:t>
            </a:r>
            <a:r>
              <a:rPr lang="en-US" sz="2400" i="1" dirty="0"/>
              <a:t>System Administration Guild</a:t>
            </a:r>
            <a:r>
              <a:rPr lang="en-US" sz="2400" dirty="0"/>
              <a:t>), </a:t>
            </a:r>
            <a:r>
              <a:rPr lang="en-US" sz="2400" dirty="0" smtClean="0"/>
              <a:t>CISA (</a:t>
            </a:r>
            <a:r>
              <a:rPr lang="en-US" sz="2400" dirty="0"/>
              <a:t>IS Auditing) [http://www.isaca.org/]</a:t>
            </a:r>
          </a:p>
          <a:p>
            <a:pPr lvl="0"/>
            <a:r>
              <a:rPr lang="en-US" sz="2400" b="1" dirty="0" err="1"/>
              <a:t>Dikeluarkan</a:t>
            </a:r>
            <a:r>
              <a:rPr lang="en-US" sz="2400" b="1" dirty="0"/>
              <a:t> </a:t>
            </a:r>
            <a:r>
              <a:rPr lang="en-US" sz="2400" b="1" dirty="0" err="1"/>
              <a:t>oleh</a:t>
            </a:r>
            <a:r>
              <a:rPr lang="en-US" sz="2400" b="1" dirty="0"/>
              <a:t> vendor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MCSE (by Microsoft), CCNA (Cisco), CNE (Netware), RHCE (Red Hat) etc. </a:t>
            </a:r>
            <a:r>
              <a:rPr lang="en-US" sz="2400" dirty="0" err="1"/>
              <a:t>Biasanya</a:t>
            </a:r>
            <a:r>
              <a:rPr lang="en-US" sz="2400" dirty="0"/>
              <a:t> skill yang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memperoleh</a:t>
            </a:r>
            <a:r>
              <a:rPr lang="en-US" sz="2400" dirty="0"/>
              <a:t> </a:t>
            </a:r>
            <a:r>
              <a:rPr lang="en-US" sz="2400" dirty="0" err="1"/>
              <a:t>sertifikat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spesifik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berorientasi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vendor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712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</a:t>
            </a:r>
            <a:r>
              <a:rPr lang="en-US" dirty="0" smtClean="0"/>
              <a:t> </a:t>
            </a:r>
            <a:r>
              <a:rPr lang="en-US" b="1" dirty="0" err="1" smtClean="0"/>
              <a:t>Sertifikasi</a:t>
            </a:r>
            <a:r>
              <a:rPr lang="en-US" b="1" dirty="0" smtClean="0"/>
              <a:t> </a:t>
            </a:r>
            <a:r>
              <a:rPr lang="en-US" b="1" dirty="0" err="1" smtClean="0"/>
              <a:t>Nasional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580" y="1604683"/>
            <a:ext cx="10335807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800" dirty="0" smtClean="0"/>
              <a:t>J</a:t>
            </a:r>
            <a:r>
              <a:rPr lang="en-US" sz="2800" dirty="0" err="1"/>
              <a:t>enis</a:t>
            </a:r>
            <a:r>
              <a:rPr lang="en-US" sz="2800" dirty="0"/>
              <a:t> </a:t>
            </a:r>
            <a:r>
              <a:rPr lang="en-US" sz="2800" dirty="0" err="1"/>
              <a:t>sertifikat</a:t>
            </a:r>
            <a:r>
              <a:rPr lang="en-US" sz="2800" dirty="0"/>
              <a:t> yang </a:t>
            </a:r>
            <a:r>
              <a:rPr lang="en-US" sz="2800" dirty="0" err="1"/>
              <a:t>diterbitkan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LSP </a:t>
            </a:r>
            <a:r>
              <a:rPr lang="en-US" sz="2800" dirty="0" smtClean="0"/>
              <a:t>(</a:t>
            </a:r>
            <a:r>
              <a:rPr lang="en-US" sz="2800" dirty="0" err="1" smtClean="0"/>
              <a:t>Lembaga</a:t>
            </a:r>
            <a:r>
              <a:rPr lang="en-US" sz="2800" dirty="0" smtClean="0"/>
              <a:t> </a:t>
            </a:r>
            <a:r>
              <a:rPr lang="en-US" sz="2800" dirty="0" err="1" smtClean="0"/>
              <a:t>Sertifikasi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Profesi</a:t>
            </a:r>
            <a:r>
              <a:rPr lang="en-US" sz="2800" dirty="0"/>
              <a:t>)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LSP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lembaga</a:t>
            </a:r>
            <a:r>
              <a:rPr lang="en-US" sz="2800" dirty="0"/>
              <a:t> </a:t>
            </a:r>
            <a:r>
              <a:rPr lang="en-US" sz="2800" dirty="0" err="1"/>
              <a:t>pelaksanaan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sertifikasi</a:t>
            </a:r>
            <a:r>
              <a:rPr lang="en-US" sz="2800" dirty="0"/>
              <a:t> </a:t>
            </a:r>
            <a:r>
              <a:rPr lang="en-US" sz="2800" dirty="0" err="1"/>
              <a:t>profesi</a:t>
            </a:r>
            <a:r>
              <a:rPr lang="en-US" sz="2800" dirty="0"/>
              <a:t> yang </a:t>
            </a:r>
            <a:r>
              <a:rPr lang="en-US" sz="2800" dirty="0" err="1"/>
              <a:t>memperoleh</a:t>
            </a:r>
            <a:r>
              <a:rPr lang="en-US" sz="2800" dirty="0"/>
              <a:t> </a:t>
            </a:r>
            <a:r>
              <a:rPr lang="en-US" sz="2800" dirty="0" err="1"/>
              <a:t>lisensi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Badan</a:t>
            </a:r>
            <a:r>
              <a:rPr lang="en-US" sz="2800" dirty="0"/>
              <a:t> </a:t>
            </a:r>
            <a:r>
              <a:rPr lang="en-US" sz="2800" dirty="0" err="1"/>
              <a:t>Nasional</a:t>
            </a:r>
            <a:r>
              <a:rPr lang="en-US" sz="2800" dirty="0"/>
              <a:t> </a:t>
            </a:r>
            <a:r>
              <a:rPr lang="en-US" sz="2800" dirty="0" err="1"/>
              <a:t>Sertifikasi</a:t>
            </a:r>
            <a:r>
              <a:rPr lang="en-US" sz="2800" dirty="0"/>
              <a:t> </a:t>
            </a:r>
            <a:r>
              <a:rPr lang="en-US" sz="2800" dirty="0" err="1"/>
              <a:t>Profesi</a:t>
            </a:r>
            <a:r>
              <a:rPr lang="en-US" sz="2800" dirty="0"/>
              <a:t> (BNSP). </a:t>
            </a:r>
            <a:r>
              <a:rPr lang="en-US" sz="2800" dirty="0" err="1"/>
              <a:t>Lisensi</a:t>
            </a:r>
            <a:r>
              <a:rPr lang="en-US" sz="2800" dirty="0"/>
              <a:t> </a:t>
            </a:r>
            <a:r>
              <a:rPr lang="en-US" sz="2800" dirty="0" err="1"/>
              <a:t>diberikan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proses </a:t>
            </a:r>
            <a:r>
              <a:rPr lang="en-US" sz="2800" dirty="0" err="1"/>
              <a:t>akreditasi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BNSP yang </a:t>
            </a:r>
            <a:r>
              <a:rPr lang="en-US" sz="2800" dirty="0" err="1"/>
              <a:t>menyatakan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LSP </a:t>
            </a:r>
            <a:r>
              <a:rPr lang="en-US" sz="2800" dirty="0" err="1"/>
              <a:t>bersangkutan</a:t>
            </a:r>
            <a:r>
              <a:rPr lang="en-US" sz="2800" dirty="0"/>
              <a:t>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memenuhi</a:t>
            </a:r>
            <a:r>
              <a:rPr lang="en-US" sz="2800" dirty="0"/>
              <a:t> </a:t>
            </a:r>
            <a:r>
              <a:rPr lang="en-US" sz="2800" dirty="0" err="1"/>
              <a:t>syarat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sertifikasi</a:t>
            </a:r>
            <a:r>
              <a:rPr lang="en-US" sz="2800" dirty="0"/>
              <a:t> </a:t>
            </a:r>
            <a:r>
              <a:rPr lang="en-US" sz="2800" dirty="0" err="1"/>
              <a:t>profesi</a:t>
            </a:r>
            <a:r>
              <a:rPr lang="en-US" sz="28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38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</a:t>
            </a:r>
            <a:r>
              <a:rPr lang="en-US" dirty="0" smtClean="0"/>
              <a:t> </a:t>
            </a:r>
            <a:r>
              <a:rPr lang="en-US" b="1" dirty="0" err="1" smtClean="0"/>
              <a:t>Sertifikasi</a:t>
            </a:r>
            <a:r>
              <a:rPr lang="en-US" b="1" dirty="0" smtClean="0"/>
              <a:t> </a:t>
            </a:r>
            <a:r>
              <a:rPr lang="en-US" b="1" dirty="0" err="1" smtClean="0"/>
              <a:t>Nasional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65" y="1371601"/>
            <a:ext cx="9820835" cy="513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Ada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sertifikat</a:t>
            </a:r>
            <a:r>
              <a:rPr lang="en-US" sz="2400" dirty="0"/>
              <a:t> yang </a:t>
            </a:r>
            <a:r>
              <a:rPr lang="en-US" sz="2400" dirty="0" err="1"/>
              <a:t>diterbitkan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LSP </a:t>
            </a:r>
            <a:r>
              <a:rPr lang="en-US" sz="2400" dirty="0" smtClean="0"/>
              <a:t>UPN Veteran </a:t>
            </a:r>
            <a:r>
              <a:rPr lang="en-US" sz="2400" dirty="0" err="1" smtClean="0"/>
              <a:t>Jawa</a:t>
            </a:r>
            <a:r>
              <a:rPr lang="en-US" sz="2400" dirty="0" smtClean="0"/>
              <a:t> </a:t>
            </a:r>
            <a:r>
              <a:rPr lang="en-US" sz="2400" dirty="0" err="1" smtClean="0"/>
              <a:t>Timur</a:t>
            </a:r>
            <a:r>
              <a:rPr lang="en-US" sz="2400" dirty="0" smtClean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Certificate of Competence </a:t>
            </a:r>
            <a:r>
              <a:rPr lang="en-US" sz="2400" dirty="0" err="1"/>
              <a:t>dan</a:t>
            </a:r>
            <a:r>
              <a:rPr lang="en-US" sz="2400" dirty="0"/>
              <a:t> Certificate of Attainment.</a:t>
            </a:r>
          </a:p>
          <a:p>
            <a:pPr>
              <a:buNone/>
            </a:pPr>
            <a:r>
              <a:rPr lang="en-US" sz="2400" b="1" dirty="0"/>
              <a:t>a.</a:t>
            </a:r>
            <a:r>
              <a:rPr lang="en-US" sz="2400" dirty="0"/>
              <a:t> </a:t>
            </a:r>
            <a:r>
              <a:rPr lang="en-US" sz="2400" b="1" dirty="0"/>
              <a:t>Certificate of Competence.</a:t>
            </a:r>
            <a:r>
              <a:rPr lang="en-US" sz="2400" dirty="0"/>
              <a:t> 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sertifikasi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level </a:t>
            </a:r>
            <a:r>
              <a:rPr lang="en-US" sz="2400" dirty="0" err="1"/>
              <a:t>kualifikasi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jenjang</a:t>
            </a:r>
            <a:r>
              <a:rPr lang="en-US" sz="2400" dirty="0"/>
              <a:t> </a:t>
            </a:r>
            <a:r>
              <a:rPr lang="en-US" sz="2400" dirty="0" err="1"/>
              <a:t>jabatan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yang </a:t>
            </a:r>
            <a:r>
              <a:rPr lang="en-US" sz="2400" dirty="0" err="1"/>
              <a:t>ditetapkan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Kerangka</a:t>
            </a:r>
            <a:r>
              <a:rPr lang="en-US" sz="2400" dirty="0"/>
              <a:t> </a:t>
            </a:r>
            <a:r>
              <a:rPr lang="en-US" sz="2400" dirty="0" err="1"/>
              <a:t>Kualifikasi</a:t>
            </a:r>
            <a:r>
              <a:rPr lang="en-US" sz="2400" dirty="0"/>
              <a:t> </a:t>
            </a:r>
            <a:r>
              <a:rPr lang="en-US" sz="2400" dirty="0" err="1"/>
              <a:t>Nasional</a:t>
            </a:r>
            <a:r>
              <a:rPr lang="en-US" sz="2400" dirty="0"/>
              <a:t> Indonesia (KKNI). Certificate of Competence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bukti</a:t>
            </a:r>
            <a:r>
              <a:rPr lang="en-US" sz="2400" dirty="0"/>
              <a:t> </a:t>
            </a:r>
            <a:r>
              <a:rPr lang="en-US" sz="2400" dirty="0" err="1"/>
              <a:t>pengakuan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kompetensi</a:t>
            </a:r>
            <a:r>
              <a:rPr lang="en-US" sz="2400" dirty="0"/>
              <a:t> </a:t>
            </a:r>
            <a:r>
              <a:rPr lang="en-US" sz="2400" dirty="0" err="1"/>
              <a:t>seseorang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uji</a:t>
            </a:r>
            <a:r>
              <a:rPr lang="en-US" sz="2400" dirty="0"/>
              <a:t> </a:t>
            </a:r>
            <a:r>
              <a:rPr lang="en-US" sz="2400" dirty="0" err="1"/>
              <a:t>kompetensi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keahlian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b="1" dirty="0"/>
              <a:t>b</a:t>
            </a:r>
            <a:r>
              <a:rPr lang="en-US" sz="2400" dirty="0"/>
              <a:t>. </a:t>
            </a:r>
            <a:r>
              <a:rPr lang="en-US" sz="2400" b="1" dirty="0"/>
              <a:t>Certificate of Attainment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sertifikasi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unit </a:t>
            </a:r>
            <a:r>
              <a:rPr lang="en-US" sz="2400" dirty="0" err="1"/>
              <a:t>kompetensi</a:t>
            </a:r>
            <a:r>
              <a:rPr lang="en-US" sz="2400" dirty="0"/>
              <a:t> yang </a:t>
            </a:r>
            <a:r>
              <a:rPr lang="en-US" sz="2400" dirty="0" err="1"/>
              <a:t>jenjang</a:t>
            </a:r>
            <a:r>
              <a:rPr lang="en-US" sz="2400" dirty="0"/>
              <a:t> </a:t>
            </a:r>
            <a:r>
              <a:rPr lang="en-US" sz="2400" dirty="0" err="1"/>
              <a:t>jabatannya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 smtClean="0"/>
              <a:t>pasar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3029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987490" cy="1320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LSP UPN Veteran </a:t>
            </a:r>
            <a:r>
              <a:rPr lang="en-US" dirty="0" err="1" smtClean="0"/>
              <a:t>Jawa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140325" cy="198110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Disini</a:t>
            </a:r>
            <a:r>
              <a:rPr lang="en-US" sz="2400" dirty="0" smtClean="0"/>
              <a:t> </a:t>
            </a:r>
            <a:r>
              <a:rPr lang="en-US" sz="2400" dirty="0" err="1" smtClean="0"/>
              <a:t>ditawarkan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/>
              <a:t>lulus </a:t>
            </a:r>
            <a:r>
              <a:rPr lang="en-US" sz="2400" dirty="0" err="1"/>
              <a:t>pemrograman</a:t>
            </a:r>
            <a:r>
              <a:rPr lang="en-US" sz="2400" dirty="0"/>
              <a:t> web </a:t>
            </a:r>
            <a:r>
              <a:rPr lang="en-US" sz="2400" dirty="0" err="1"/>
              <a:t>atau</a:t>
            </a:r>
            <a:r>
              <a:rPr lang="en-US" sz="2400" dirty="0"/>
              <a:t> yang minimal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web </a:t>
            </a:r>
            <a:r>
              <a:rPr lang="en-US" sz="2400" dirty="0" err="1" smtClean="0"/>
              <a:t>mendaftar</a:t>
            </a:r>
            <a:r>
              <a:rPr lang="en-US" sz="2400" dirty="0" smtClean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diri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ikut</a:t>
            </a:r>
            <a:r>
              <a:rPr lang="en-US" sz="2400" dirty="0"/>
              <a:t> </a:t>
            </a:r>
            <a:r>
              <a:rPr lang="en-US" sz="2400" dirty="0" err="1"/>
              <a:t>uji</a:t>
            </a:r>
            <a:r>
              <a:rPr lang="en-US" sz="2400" dirty="0"/>
              <a:t> </a:t>
            </a:r>
            <a:r>
              <a:rPr lang="en-US" sz="2400" dirty="0" err="1"/>
              <a:t>kompetensi</a:t>
            </a:r>
            <a:r>
              <a:rPr lang="en-US" sz="2400" dirty="0"/>
              <a:t> "Junior Web </a:t>
            </a:r>
            <a:r>
              <a:rPr lang="en-US" sz="2400" dirty="0" smtClean="0"/>
              <a:t>Programming”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0" y="1"/>
            <a:ext cx="5199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49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</a:t>
            </a:r>
            <a:r>
              <a:rPr lang="en-US" b="1" dirty="0" smtClean="0"/>
              <a:t>.</a:t>
            </a:r>
            <a:r>
              <a:rPr lang="en-US" dirty="0" smtClean="0"/>
              <a:t> </a:t>
            </a:r>
            <a:r>
              <a:rPr lang="en-US" b="1" dirty="0" err="1" smtClean="0"/>
              <a:t>Sertifikasi</a:t>
            </a:r>
            <a:r>
              <a:rPr lang="en-US" b="1" dirty="0" smtClean="0"/>
              <a:t> </a:t>
            </a:r>
            <a:r>
              <a:rPr lang="en-US" b="1" dirty="0" err="1" smtClean="0"/>
              <a:t>Internasional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671" y="1546413"/>
            <a:ext cx="7772400" cy="4221163"/>
          </a:xfrm>
        </p:spPr>
        <p:txBody>
          <a:bodyPr>
            <a:noAutofit/>
          </a:bodyPr>
          <a:lstStyle/>
          <a:p>
            <a:pPr>
              <a:buNone/>
            </a:pPr>
            <a:endParaRPr lang="id-ID" sz="2600" b="1" dirty="0"/>
          </a:p>
          <a:p>
            <a:pPr>
              <a:buNone/>
            </a:pPr>
            <a:r>
              <a:rPr lang="en-US" sz="2600" b="1" dirty="0"/>
              <a:t>a.</a:t>
            </a:r>
            <a:r>
              <a:rPr lang="en-US" sz="2600" dirty="0"/>
              <a:t> </a:t>
            </a:r>
            <a:r>
              <a:rPr lang="en-US" sz="2600" dirty="0" err="1"/>
              <a:t>Sertifikasi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Bahasa</a:t>
            </a:r>
            <a:r>
              <a:rPr lang="en-US" sz="2600" dirty="0"/>
              <a:t> </a:t>
            </a:r>
            <a:r>
              <a:rPr lang="en-US" sz="2600" dirty="0" err="1"/>
              <a:t>Pemrograman</a:t>
            </a:r>
            <a:endParaRPr lang="en-US" sz="2600" dirty="0"/>
          </a:p>
          <a:p>
            <a:pPr>
              <a:buNone/>
            </a:pPr>
            <a:r>
              <a:rPr lang="en-US" sz="2600" b="1" dirty="0"/>
              <a:t>b</a:t>
            </a:r>
            <a:r>
              <a:rPr lang="en-US" sz="2600" dirty="0"/>
              <a:t>. </a:t>
            </a:r>
            <a:r>
              <a:rPr lang="en-US" sz="2600" dirty="0" err="1"/>
              <a:t>Sertifikasi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Database</a:t>
            </a:r>
          </a:p>
          <a:p>
            <a:pPr>
              <a:buNone/>
            </a:pPr>
            <a:r>
              <a:rPr lang="en-US" sz="2600" b="1" dirty="0"/>
              <a:t>c.</a:t>
            </a:r>
            <a:r>
              <a:rPr lang="en-US" sz="2600" dirty="0"/>
              <a:t> </a:t>
            </a:r>
            <a:r>
              <a:rPr lang="en-US" sz="2600" dirty="0" err="1"/>
              <a:t>Sertifikasi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Jaringan</a:t>
            </a:r>
            <a:endParaRPr lang="en-US" sz="2600" dirty="0"/>
          </a:p>
          <a:p>
            <a:pPr>
              <a:buNone/>
            </a:pPr>
            <a:endParaRPr lang="en-US" sz="2600" dirty="0"/>
          </a:p>
          <a:p>
            <a:pPr>
              <a:buNone/>
            </a:pP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167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3" r="19422"/>
          <a:stretch/>
        </p:blipFill>
        <p:spPr>
          <a:xfrm>
            <a:off x="7978601" y="198437"/>
            <a:ext cx="1295401" cy="2143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Sertifikasi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346" y="1650539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200" b="1" dirty="0"/>
              <a:t>JAVA</a:t>
            </a:r>
          </a:p>
          <a:p>
            <a:r>
              <a:rPr lang="id-ID" dirty="0" smtClean="0"/>
              <a:t>Oracle</a:t>
            </a:r>
            <a:r>
              <a:rPr lang="en-US" sz="3200" dirty="0"/>
              <a:t> </a:t>
            </a:r>
            <a:r>
              <a:rPr lang="en-US" sz="3200" dirty="0" err="1"/>
              <a:t>menawarkan</a:t>
            </a:r>
            <a:r>
              <a:rPr lang="id-ID" sz="3200" dirty="0"/>
              <a:t> sertifikasi untuk Java SE Certification dan Java EE Certification</a:t>
            </a:r>
            <a:r>
              <a:rPr lang="en-US" sz="3200" dirty="0"/>
              <a:t>. </a:t>
            </a:r>
            <a:endParaRPr lang="id-ID" sz="3200" dirty="0"/>
          </a:p>
          <a:p>
            <a:r>
              <a:rPr lang="id-ID" sz="3200" dirty="0"/>
              <a:t>Java SE Certification terdiri dari level </a:t>
            </a:r>
            <a:r>
              <a:rPr lang="id-ID" dirty="0" smtClean="0"/>
              <a:t>Associate, Professional </a:t>
            </a:r>
            <a:r>
              <a:rPr lang="en-US" dirty="0" smtClean="0"/>
              <a:t> </a:t>
            </a:r>
            <a:r>
              <a:rPr lang="id-ID" dirty="0" smtClean="0"/>
              <a:t>dan Master</a:t>
            </a:r>
            <a:endParaRPr lang="en-US" dirty="0" smtClean="0"/>
          </a:p>
          <a:p>
            <a:r>
              <a:rPr lang="id-ID" sz="3200" dirty="0"/>
              <a:t>Java EE </a:t>
            </a:r>
            <a:r>
              <a:rPr lang="id-ID" dirty="0"/>
              <a:t>Certification terdiri dari level Master dan Oracle Certified Expert certification  yang mengenali kompetensi dalam teknologi </a:t>
            </a:r>
            <a:r>
              <a:rPr lang="id-ID" dirty="0" smtClean="0"/>
              <a:t>spesifik</a:t>
            </a:r>
            <a:endParaRPr lang="id-ID" sz="3200" dirty="0"/>
          </a:p>
          <a:p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jenjang</a:t>
            </a:r>
            <a:r>
              <a:rPr lang="en-US" sz="3200" dirty="0"/>
              <a:t> </a:t>
            </a:r>
            <a:r>
              <a:rPr lang="en-US" sz="3200" dirty="0" err="1"/>
              <a:t>sertifikasi</a:t>
            </a:r>
            <a:r>
              <a:rPr lang="en-US" sz="3200" dirty="0"/>
              <a:t> </a:t>
            </a:r>
            <a:r>
              <a:rPr lang="en-US" sz="3200" dirty="0" err="1"/>
              <a:t>membutuhkan</a:t>
            </a:r>
            <a:r>
              <a:rPr lang="en-US" sz="3200" dirty="0"/>
              <a:t> </a:t>
            </a:r>
            <a:r>
              <a:rPr lang="en-US" sz="3200" dirty="0" err="1"/>
              <a:t>jenjang</a:t>
            </a:r>
            <a:r>
              <a:rPr lang="en-US" sz="3200" dirty="0"/>
              <a:t> </a:t>
            </a:r>
            <a:r>
              <a:rPr lang="en-US" sz="3200" dirty="0" err="1"/>
              <a:t>sebelumnya</a:t>
            </a:r>
            <a:r>
              <a:rPr lang="en-US" sz="3200" dirty="0"/>
              <a:t>. 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5674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38684"/>
            <a:ext cx="8686800" cy="1499616"/>
          </a:xfrm>
        </p:spPr>
        <p:txBody>
          <a:bodyPr/>
          <a:lstStyle/>
          <a:p>
            <a:r>
              <a:rPr lang="en-US" dirty="0" err="1" smtClean="0"/>
              <a:t>Sertifikasi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702" y="1380565"/>
            <a:ext cx="8500533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3200" b="1" dirty="0"/>
          </a:p>
          <a:p>
            <a:pPr>
              <a:buNone/>
            </a:pPr>
            <a:r>
              <a:rPr lang="en-US" sz="3200" b="1" dirty="0" err="1"/>
              <a:t>Microsoft.Net</a:t>
            </a:r>
            <a:endParaRPr lang="en-US" sz="3200" b="1" dirty="0"/>
          </a:p>
          <a:p>
            <a:r>
              <a:rPr lang="en-US" sz="3200" dirty="0" err="1"/>
              <a:t>Jenis</a:t>
            </a:r>
            <a:r>
              <a:rPr lang="en-US" sz="3200" dirty="0"/>
              <a:t> </a:t>
            </a:r>
            <a:r>
              <a:rPr lang="en-US" sz="3200" dirty="0" err="1"/>
              <a:t>sertifikat</a:t>
            </a:r>
            <a:r>
              <a:rPr lang="en-US" sz="3200" dirty="0"/>
              <a:t> yang </a:t>
            </a:r>
            <a:r>
              <a:rPr lang="en-US" sz="3200" dirty="0" err="1"/>
              <a:t>ditawarkan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Microsoft: </a:t>
            </a:r>
          </a:p>
          <a:p>
            <a:pPr lvl="1"/>
            <a:r>
              <a:rPr lang="en-US" sz="2200" i="1" dirty="0"/>
              <a:t>Microsoft Certification Application Developer </a:t>
            </a:r>
            <a:r>
              <a:rPr lang="en-US" sz="2200" dirty="0"/>
              <a:t>(MCAD) </a:t>
            </a:r>
            <a:r>
              <a:rPr lang="en-US" sz="2200" dirty="0" err="1"/>
              <a:t>dan</a:t>
            </a:r>
            <a:r>
              <a:rPr lang="en-US" dirty="0" smtClean="0"/>
              <a:t> </a:t>
            </a:r>
          </a:p>
          <a:p>
            <a:pPr lvl="1"/>
            <a:r>
              <a:rPr lang="en-US" sz="2200" i="1" dirty="0"/>
              <a:t>Microsoft Certified Solution Developer </a:t>
            </a:r>
            <a:r>
              <a:rPr lang="en-US" sz="2200" dirty="0"/>
              <a:t>(MCSD) </a:t>
            </a:r>
            <a:endParaRPr lang="en-US" dirty="0" smtClean="0"/>
          </a:p>
          <a:p>
            <a:endParaRPr lang="en-US" dirty="0"/>
          </a:p>
          <a:p>
            <a:r>
              <a:rPr lang="en-US" sz="2400" dirty="0"/>
              <a:t>MCAD </a:t>
            </a:r>
            <a:r>
              <a:rPr lang="en-US" sz="2400" dirty="0" err="1"/>
              <a:t>berskala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menengah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platform Windows,  </a:t>
            </a:r>
            <a:r>
              <a:rPr lang="en-US" sz="2400" dirty="0" err="1">
                <a:solidFill>
                  <a:srgbClr val="FF0000"/>
                </a:solidFill>
              </a:rPr>
              <a:t>Lingkup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profesi</a:t>
            </a:r>
            <a:r>
              <a:rPr lang="en-US" sz="2400" dirty="0">
                <a:solidFill>
                  <a:srgbClr val="FF0000"/>
                </a:solidFill>
              </a:rPr>
              <a:t>: programmer, </a:t>
            </a:r>
            <a:r>
              <a:rPr lang="en-US" sz="2400" dirty="0" err="1">
                <a:solidFill>
                  <a:srgbClr val="FF0000"/>
                </a:solidFill>
              </a:rPr>
              <a:t>analis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dan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software developer</a:t>
            </a:r>
          </a:p>
          <a:p>
            <a:r>
              <a:rPr lang="en-US" sz="2400" dirty="0"/>
              <a:t>MCSD, </a:t>
            </a:r>
            <a:r>
              <a:rPr lang="en-US" sz="2400" dirty="0" err="1"/>
              <a:t>skala</a:t>
            </a:r>
            <a:r>
              <a:rPr lang="en-US" sz="2400" dirty="0"/>
              <a:t> enterprise. </a:t>
            </a:r>
            <a:r>
              <a:rPr lang="en-US" sz="2400" dirty="0" err="1">
                <a:solidFill>
                  <a:srgbClr val="FF0000"/>
                </a:solidFill>
              </a:rPr>
              <a:t>Jenis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profesi</a:t>
            </a:r>
            <a:r>
              <a:rPr lang="en-US" sz="2400" dirty="0">
                <a:solidFill>
                  <a:srgbClr val="FF0000"/>
                </a:solidFill>
              </a:rPr>
              <a:t> software engineer, software development engineer, software architect, and </a:t>
            </a:r>
            <a:r>
              <a:rPr lang="en-US" sz="2400" dirty="0" err="1">
                <a:solidFill>
                  <a:srgbClr val="FF0000"/>
                </a:solidFill>
              </a:rPr>
              <a:t>konsultan</a:t>
            </a:r>
            <a:r>
              <a:rPr lang="en-US" sz="2400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7"/>
          <a:stretch/>
        </p:blipFill>
        <p:spPr>
          <a:xfrm>
            <a:off x="6934201" y="914400"/>
            <a:ext cx="155309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229" y="140111"/>
            <a:ext cx="7290054" cy="1499616"/>
          </a:xfrm>
        </p:spPr>
        <p:txBody>
          <a:bodyPr/>
          <a:lstStyle/>
          <a:p>
            <a:r>
              <a:rPr lang="en-US" dirty="0" err="1" smtClean="0"/>
              <a:t>Sertifikasi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365" y="2111188"/>
            <a:ext cx="8534400" cy="4023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Oracle</a:t>
            </a:r>
          </a:p>
          <a:p>
            <a:r>
              <a:rPr lang="en-US" dirty="0"/>
              <a:t>Oracle Certified DBA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sertifikasi</a:t>
            </a:r>
            <a:r>
              <a:rPr lang="en-US" dirty="0"/>
              <a:t> yang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penguasaan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Oracle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administrator database</a:t>
            </a:r>
          </a:p>
          <a:p>
            <a:r>
              <a:rPr lang="en-US" dirty="0" err="1">
                <a:solidFill>
                  <a:srgbClr val="FF0000"/>
                </a:solidFill>
              </a:rPr>
              <a:t>Jenis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profesi</a:t>
            </a:r>
            <a:r>
              <a:rPr lang="en-US" dirty="0">
                <a:solidFill>
                  <a:srgbClr val="FF0000"/>
                </a:solidFill>
              </a:rPr>
              <a:t>: developer, administrator, </a:t>
            </a:r>
            <a:r>
              <a:rPr lang="en-US" dirty="0" err="1">
                <a:solidFill>
                  <a:srgbClr val="FF0000"/>
                </a:solidFill>
              </a:rPr>
              <a:t>atau</a:t>
            </a:r>
            <a:r>
              <a:rPr lang="en-US" dirty="0">
                <a:solidFill>
                  <a:srgbClr val="FF0000"/>
                </a:solidFill>
              </a:rPr>
              <a:t> Web server administrator</a:t>
            </a:r>
            <a:r>
              <a:rPr lang="en-US" dirty="0"/>
              <a:t> </a:t>
            </a:r>
          </a:p>
          <a:p>
            <a:r>
              <a:rPr lang="en-US" dirty="0" err="1"/>
              <a:t>Jenjang</a:t>
            </a:r>
            <a:r>
              <a:rPr lang="en-US" dirty="0"/>
              <a:t> </a:t>
            </a:r>
            <a:r>
              <a:rPr lang="en-US" dirty="0" err="1"/>
              <a:t>sertifikasi</a:t>
            </a:r>
            <a:r>
              <a:rPr lang="en-US" dirty="0"/>
              <a:t> Oracle:</a:t>
            </a:r>
          </a:p>
          <a:p>
            <a:pPr lvl="1"/>
            <a:r>
              <a:rPr lang="en-US" sz="2800" i="1" dirty="0"/>
              <a:t>Oracle Certified DBA Associate</a:t>
            </a:r>
          </a:p>
          <a:p>
            <a:pPr lvl="1"/>
            <a:r>
              <a:rPr lang="en-US" sz="2800" i="1" dirty="0"/>
              <a:t>Oracle Certified DBA Professional</a:t>
            </a:r>
          </a:p>
          <a:p>
            <a:pPr lvl="1"/>
            <a:r>
              <a:rPr lang="en-US" sz="2800" i="1" dirty="0"/>
              <a:t>Oracle Certified DBA Master</a:t>
            </a:r>
            <a:r>
              <a:rPr lang="en-US" sz="2800" dirty="0"/>
              <a:t> (</a:t>
            </a:r>
            <a:r>
              <a:rPr lang="en-US" sz="2800" dirty="0" err="1"/>
              <a:t>Hongkong</a:t>
            </a:r>
            <a:r>
              <a:rPr lang="en-US" sz="2800" dirty="0"/>
              <a:t> &amp; </a:t>
            </a:r>
            <a:r>
              <a:rPr lang="en-US" sz="2800" dirty="0" err="1"/>
              <a:t>Seol</a:t>
            </a:r>
            <a:r>
              <a:rPr lang="en-US" sz="2800" dirty="0"/>
              <a:t>)</a:t>
            </a:r>
            <a:endParaRPr lang="en-US" sz="2500" dirty="0"/>
          </a:p>
          <a:p>
            <a:endParaRPr lang="en-US" dirty="0"/>
          </a:p>
          <a:p>
            <a:endParaRPr lang="en-US" b="1" dirty="0"/>
          </a:p>
          <a:p>
            <a:pPr lvl="1">
              <a:buNone/>
            </a:pPr>
            <a:endParaRPr lang="en-US" sz="2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3" t="19378" r="9711" b="19378"/>
          <a:stretch/>
        </p:blipFill>
        <p:spPr>
          <a:xfrm>
            <a:off x="6324600" y="1004921"/>
            <a:ext cx="2514600" cy="9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50778"/>
            <a:ext cx="7290054" cy="1499616"/>
          </a:xfrm>
        </p:spPr>
        <p:txBody>
          <a:bodyPr/>
          <a:lstStyle/>
          <a:p>
            <a:r>
              <a:rPr lang="en-US" dirty="0" err="1" smtClean="0"/>
              <a:t>Sertifikasi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69" y="2106776"/>
            <a:ext cx="9273989" cy="41192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Microsoft </a:t>
            </a:r>
            <a:r>
              <a:rPr lang="en-US" b="1" dirty="0" err="1"/>
              <a:t>SQl</a:t>
            </a:r>
            <a:r>
              <a:rPr lang="en-US" b="1" dirty="0"/>
              <a:t> Server</a:t>
            </a:r>
          </a:p>
          <a:p>
            <a:r>
              <a:rPr lang="en-US" sz="2400" dirty="0"/>
              <a:t>Microsoft Certified DBA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sertifikasi</a:t>
            </a:r>
            <a:r>
              <a:rPr lang="en-US" sz="2400" dirty="0"/>
              <a:t> yang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pengakuan</a:t>
            </a:r>
            <a:r>
              <a:rPr lang="en-US" sz="2400" dirty="0"/>
              <a:t> </a:t>
            </a: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merancang</a:t>
            </a:r>
            <a:r>
              <a:rPr lang="en-US" sz="2400" dirty="0"/>
              <a:t>, </a:t>
            </a:r>
            <a:r>
              <a:rPr lang="en-US" sz="2400" dirty="0" err="1"/>
              <a:t>mengimplementasi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administrasi</a:t>
            </a:r>
            <a:r>
              <a:rPr lang="en-US" sz="2400" dirty="0"/>
              <a:t> database Microsoft </a:t>
            </a:r>
            <a:r>
              <a:rPr lang="en-US" sz="2400" dirty="0" err="1"/>
              <a:t>SQl</a:t>
            </a:r>
            <a:r>
              <a:rPr lang="en-US" sz="2400" dirty="0"/>
              <a:t> Server</a:t>
            </a:r>
          </a:p>
          <a:p>
            <a:r>
              <a:rPr lang="en-US" sz="2400" dirty="0" err="1"/>
              <a:t>Ujian</a:t>
            </a:r>
            <a:r>
              <a:rPr lang="en-US" sz="2400" dirty="0"/>
              <a:t> </a:t>
            </a:r>
            <a:r>
              <a:rPr lang="en-US" sz="2400" dirty="0" err="1"/>
              <a:t>inti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ujian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materi</a:t>
            </a:r>
            <a:r>
              <a:rPr lang="en-US" sz="2400" dirty="0"/>
              <a:t> </a:t>
            </a:r>
            <a:r>
              <a:rPr lang="en-US" sz="2400" dirty="0" err="1"/>
              <a:t>administrasi</a:t>
            </a:r>
            <a:r>
              <a:rPr lang="en-US" sz="2400" dirty="0"/>
              <a:t> SQL Server,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ujian</a:t>
            </a:r>
            <a:r>
              <a:rPr lang="en-US" sz="2400" dirty="0"/>
              <a:t> </a:t>
            </a:r>
            <a:r>
              <a:rPr lang="en-US" sz="2400" dirty="0" err="1"/>
              <a:t>perancangan</a:t>
            </a:r>
            <a:r>
              <a:rPr lang="en-US" sz="2400" dirty="0"/>
              <a:t> database SQL Server,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ujian</a:t>
            </a:r>
            <a:r>
              <a:rPr lang="en-US" sz="2400" dirty="0"/>
              <a:t> Windows 2000 Sever </a:t>
            </a:r>
            <a:r>
              <a:rPr lang="en-US" sz="2400" dirty="0" err="1"/>
              <a:t>atau</a:t>
            </a:r>
            <a:r>
              <a:rPr lang="en-US" sz="2400" dirty="0"/>
              <a:t> Windows Server 2003. </a:t>
            </a:r>
          </a:p>
          <a:p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tambahan</a:t>
            </a:r>
            <a:r>
              <a:rPr lang="en-US" sz="2400" dirty="0"/>
              <a:t> </a:t>
            </a:r>
            <a:r>
              <a:rPr lang="en-US" sz="2400" dirty="0" err="1"/>
              <a:t>ujian</a:t>
            </a:r>
            <a:r>
              <a:rPr lang="en-US" sz="2400" dirty="0"/>
              <a:t> </a:t>
            </a:r>
            <a:r>
              <a:rPr lang="en-US" sz="2400" dirty="0" err="1"/>
              <a:t>inti</a:t>
            </a:r>
            <a:r>
              <a:rPr lang="en-US" sz="2400" dirty="0"/>
              <a:t>, </a:t>
            </a:r>
            <a:r>
              <a:rPr lang="en-US" sz="2400" dirty="0" err="1"/>
              <a:t>kandidat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lulus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ujian</a:t>
            </a:r>
            <a:r>
              <a:rPr lang="en-US" sz="2400" dirty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keahlian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Microsoft.</a:t>
            </a:r>
          </a:p>
          <a:p>
            <a:pPr lvl="1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1025992"/>
            <a:ext cx="3438525" cy="8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Pentingnya Sertifikasi (1)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68" y="1550894"/>
            <a:ext cx="8305800" cy="402336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ratusan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pelamar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berharap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mengisi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lowongan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pelamar-pelamar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lain?</a:t>
            </a:r>
            <a:endParaRPr lang="id-ID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meniti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tangga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karier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menegaskan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dibanding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sekian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seprofesi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id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28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Sertifikasi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385047"/>
            <a:ext cx="82296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Cisco</a:t>
            </a:r>
          </a:p>
          <a:p>
            <a:r>
              <a:rPr lang="en-US" sz="2400" dirty="0"/>
              <a:t>Cisco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jenjang</a:t>
            </a:r>
            <a:r>
              <a:rPr lang="en-US" sz="2400" dirty="0"/>
              <a:t> </a:t>
            </a:r>
            <a:r>
              <a:rPr lang="en-US" sz="2400" dirty="0" err="1"/>
              <a:t>sertifikasi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:  Associate, Professional, </a:t>
            </a:r>
            <a:r>
              <a:rPr lang="en-US" sz="2400" dirty="0" err="1"/>
              <a:t>dan</a:t>
            </a:r>
            <a:r>
              <a:rPr lang="en-US" sz="2400" dirty="0"/>
              <a:t> Expert. </a:t>
            </a:r>
          </a:p>
          <a:p>
            <a:r>
              <a:rPr lang="en-US" sz="2400" dirty="0" err="1"/>
              <a:t>Jenjang</a:t>
            </a:r>
            <a:r>
              <a:rPr lang="en-US" sz="2400" dirty="0"/>
              <a:t> </a:t>
            </a:r>
            <a:r>
              <a:rPr lang="en-US" sz="2400" dirty="0" err="1"/>
              <a:t>sertifikasi</a:t>
            </a:r>
            <a:r>
              <a:rPr lang="en-US" sz="2400" dirty="0"/>
              <a:t> Cisco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meliputi</a:t>
            </a:r>
            <a:r>
              <a:rPr lang="en-US" sz="2400" dirty="0"/>
              <a:t> </a:t>
            </a:r>
          </a:p>
          <a:p>
            <a:pPr lvl="1"/>
            <a:r>
              <a:rPr lang="en-US" sz="1800" i="1" dirty="0"/>
              <a:t>Cisco Certified Network Associate (CCNA) </a:t>
            </a:r>
          </a:p>
          <a:p>
            <a:pPr lvl="1"/>
            <a:r>
              <a:rPr lang="en-US" sz="1800" i="1" dirty="0"/>
              <a:t>Cisco Certified Network Professional (CCNP)</a:t>
            </a:r>
          </a:p>
          <a:p>
            <a:pPr lvl="1"/>
            <a:r>
              <a:rPr lang="en-US" sz="1800" i="1" dirty="0"/>
              <a:t>Cisco Certified Internetworking Expert.(CCIE)</a:t>
            </a:r>
          </a:p>
          <a:p>
            <a:r>
              <a:rPr lang="en-US" sz="2400" dirty="0" err="1"/>
              <a:t>Selain</a:t>
            </a:r>
            <a:r>
              <a:rPr lang="en-US" sz="2400" dirty="0"/>
              <a:t> </a:t>
            </a:r>
            <a:r>
              <a:rPr lang="en-US" sz="2400" dirty="0" err="1"/>
              <a:t>jalur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, Cisco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jalur</a:t>
            </a:r>
            <a:r>
              <a:rPr lang="en-US" sz="2400" dirty="0"/>
              <a:t> </a:t>
            </a:r>
            <a:r>
              <a:rPr lang="en-US" sz="2400" dirty="0" err="1"/>
              <a:t>spesialisasi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: </a:t>
            </a:r>
            <a:r>
              <a:rPr lang="en-US" sz="2400" i="1" dirty="0"/>
              <a:t>Cisco Certified Designing Associate (CCDA), Cisco Certified Designing Professional (CCDP), </a:t>
            </a:r>
            <a:r>
              <a:rPr lang="en-US" sz="2400" dirty="0" err="1"/>
              <a:t>dan</a:t>
            </a:r>
            <a:r>
              <a:rPr lang="en-US" sz="2400" i="1" dirty="0"/>
              <a:t> Cisco Security Specialist 1 (CSS1)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lain </a:t>
            </a:r>
            <a:r>
              <a:rPr lang="en-US" sz="2400" dirty="0" err="1"/>
              <a:t>sebagainya</a:t>
            </a:r>
            <a:endParaRPr lang="en-US" sz="2400" dirty="0"/>
          </a:p>
          <a:p>
            <a:r>
              <a:rPr lang="en-US" sz="2400" dirty="0" err="1">
                <a:solidFill>
                  <a:srgbClr val="FF0000"/>
                </a:solidFill>
              </a:rPr>
              <a:t>Profesi</a:t>
            </a:r>
            <a:r>
              <a:rPr lang="en-US" sz="2400" dirty="0">
                <a:solidFill>
                  <a:srgbClr val="FF0000"/>
                </a:solidFill>
              </a:rPr>
              <a:t>: network administrator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0" b="16080"/>
          <a:stretch/>
        </p:blipFill>
        <p:spPr>
          <a:xfrm>
            <a:off x="6427695" y="197223"/>
            <a:ext cx="1905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14" y="464192"/>
            <a:ext cx="7290054" cy="6339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Sertifikasi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282" y="1340224"/>
            <a:ext cx="8991600" cy="4861560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KELAS DASAR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MTCNA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Certified Network Associate)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Pre-MTCNA (local certificate and optional)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KELAS MAHIR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MTCTCE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Certified Traffic Control Engineer)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MTCWE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Certified Wireless Engineer)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MTCRE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Certified Routing Engineer)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MTCUME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Certified User Management Engineer)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MTCINE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Certified Inter-networking Engineer)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24" y="484095"/>
            <a:ext cx="8686799" cy="5851525"/>
          </a:xfrm>
        </p:spPr>
      </p:pic>
    </p:spTree>
    <p:extLst>
      <p:ext uri="{BB962C8B-B14F-4D97-AF65-F5344CB8AC3E}">
        <p14:creationId xmlns:p14="http://schemas.microsoft.com/office/powerpoint/2010/main" val="10383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575"/>
          <a:stretch/>
        </p:blipFill>
        <p:spPr>
          <a:xfrm>
            <a:off x="484101" y="355149"/>
            <a:ext cx="8983133" cy="56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9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Pentingnya Sertifikasi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916" y="1734670"/>
            <a:ext cx="8223504" cy="4023360"/>
          </a:xfrm>
        </p:spPr>
        <p:txBody>
          <a:bodyPr>
            <a:normAutofit/>
          </a:bodyPr>
          <a:lstStyle/>
          <a:p>
            <a:r>
              <a:rPr lang="id-ID" sz="3600" dirty="0" smtClean="0"/>
              <a:t>A</a:t>
            </a:r>
            <a:r>
              <a:rPr lang="en-US" sz="3600" dirty="0" err="1" smtClean="0"/>
              <a:t>pakah</a:t>
            </a:r>
            <a:r>
              <a:rPr lang="en-US" sz="3600" dirty="0" smtClean="0"/>
              <a:t> </a:t>
            </a:r>
            <a:r>
              <a:rPr lang="en-US" sz="3600" dirty="0" err="1" smtClean="0"/>
              <a:t>pendidikan</a:t>
            </a:r>
            <a:r>
              <a:rPr lang="en-US" sz="3600" dirty="0" smtClean="0"/>
              <a:t> formal yang </a:t>
            </a:r>
            <a:r>
              <a:rPr lang="en-US" sz="3600" dirty="0" err="1" smtClean="0"/>
              <a:t>sudah</a:t>
            </a:r>
            <a:r>
              <a:rPr lang="en-US" sz="3600" dirty="0" smtClean="0"/>
              <a:t> </a:t>
            </a:r>
            <a:r>
              <a:rPr lang="en-US" sz="3600" dirty="0" err="1" smtClean="0"/>
              <a:t>Anda</a:t>
            </a:r>
            <a:r>
              <a:rPr lang="en-US" sz="3600" dirty="0" smtClean="0"/>
              <a:t> </a:t>
            </a:r>
            <a:r>
              <a:rPr lang="en-US" sz="3600" dirty="0" err="1" smtClean="0"/>
              <a:t>kantongi</a:t>
            </a:r>
            <a:r>
              <a:rPr lang="en-US" sz="3600" dirty="0" smtClean="0"/>
              <a:t> </a:t>
            </a:r>
            <a:r>
              <a:rPr lang="en-US" sz="3600" dirty="0" err="1" smtClean="0"/>
              <a:t>belum</a:t>
            </a:r>
            <a:r>
              <a:rPr lang="en-US" sz="3600" dirty="0" smtClean="0"/>
              <a:t> </a:t>
            </a:r>
            <a:r>
              <a:rPr lang="en-US" sz="3600" dirty="0" err="1" smtClean="0"/>
              <a:t>cukup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membuktikan</a:t>
            </a:r>
            <a:r>
              <a:rPr lang="en-US" sz="3600" dirty="0" smtClean="0"/>
              <a:t> </a:t>
            </a:r>
            <a:r>
              <a:rPr lang="en-US" sz="3600" dirty="0" err="1" smtClean="0"/>
              <a:t>kemampuan</a:t>
            </a:r>
            <a:r>
              <a:rPr lang="en-US" sz="3600" dirty="0" smtClean="0"/>
              <a:t> </a:t>
            </a:r>
            <a:r>
              <a:rPr lang="en-US" sz="3600" dirty="0" err="1" smtClean="0"/>
              <a:t>Anda</a:t>
            </a:r>
            <a:r>
              <a:rPr lang="en-US" sz="3600" dirty="0" smtClean="0"/>
              <a:t>?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41295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382000" cy="1499616"/>
          </a:xfrm>
        </p:spPr>
        <p:txBody>
          <a:bodyPr/>
          <a:lstStyle/>
          <a:p>
            <a:r>
              <a:rPr lang="id-ID" dirty="0" smtClean="0"/>
              <a:t>Alasan yang Mendorong Sertifikasi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414" y="978407"/>
            <a:ext cx="9568210" cy="5382051"/>
          </a:xfrm>
        </p:spPr>
        <p:txBody>
          <a:bodyPr>
            <a:noAutofit/>
          </a:bodyPr>
          <a:lstStyle/>
          <a:p>
            <a:r>
              <a:rPr lang="id-ID" sz="2400" dirty="0" smtClean="0"/>
              <a:t>Ketidakmampuan lembaga pendidikan untuk mengadopsi perubahan secara cepat</a:t>
            </a:r>
          </a:p>
          <a:p>
            <a:r>
              <a:rPr lang="en-US" sz="2400" dirty="0" err="1" smtClean="0"/>
              <a:t>Keterbatasan</a:t>
            </a:r>
            <a:r>
              <a:rPr lang="en-US" sz="2400" dirty="0" smtClean="0"/>
              <a:t> </a:t>
            </a:r>
            <a:r>
              <a:rPr lang="en-US" sz="2400" dirty="0" err="1" smtClean="0"/>
              <a:t>kurikulum</a:t>
            </a:r>
            <a:endParaRPr lang="id-ID" sz="2400" dirty="0" smtClean="0"/>
          </a:p>
          <a:p>
            <a:r>
              <a:rPr lang="id-ID" sz="2400" dirty="0" err="1" smtClean="0"/>
              <a:t>K</a:t>
            </a:r>
            <a:r>
              <a:rPr lang="en-US" sz="2400" dirty="0" err="1" smtClean="0"/>
              <a:t>einginan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independen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produk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endParaRPr lang="id-ID" sz="2400" dirty="0" smtClean="0"/>
          </a:p>
          <a:p>
            <a:r>
              <a:rPr lang="en-US" sz="2400" dirty="0" err="1" smtClean="0"/>
              <a:t>Adanya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kompetensi</a:t>
            </a:r>
            <a:r>
              <a:rPr lang="en-US" sz="2400" dirty="0" smtClean="0"/>
              <a:t> </a:t>
            </a:r>
            <a:r>
              <a:rPr lang="en-US" sz="2400" dirty="0" err="1" smtClean="0"/>
              <a:t>dibutuhkan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memudahkan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institusi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menilai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(</a:t>
            </a:r>
            <a:r>
              <a:rPr lang="en-US" sz="2400" i="1" dirty="0" smtClean="0"/>
              <a:t>skill</a:t>
            </a:r>
            <a:r>
              <a:rPr lang="en-US" sz="2400" dirty="0" smtClean="0"/>
              <a:t>) </a:t>
            </a:r>
            <a:r>
              <a:rPr lang="en-US" sz="2400" dirty="0" err="1" smtClean="0"/>
              <a:t>calon</a:t>
            </a:r>
            <a:r>
              <a:rPr lang="en-US" sz="2400" dirty="0" smtClean="0"/>
              <a:t>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pegawainya</a:t>
            </a:r>
            <a:endParaRPr lang="en-US" sz="2400" dirty="0" smtClean="0"/>
          </a:p>
          <a:p>
            <a:r>
              <a:rPr lang="id-ID" sz="2400" dirty="0"/>
              <a:t>K</a:t>
            </a:r>
            <a:r>
              <a:rPr lang="en-US" sz="2400" dirty="0" err="1"/>
              <a:t>ebutuhan</a:t>
            </a:r>
            <a:r>
              <a:rPr lang="en-US" sz="2400" dirty="0"/>
              <a:t> </a:t>
            </a:r>
            <a:r>
              <a:rPr lang="en-US" sz="2400" dirty="0" err="1"/>
              <a:t>tenaga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TI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kompetensi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spesifik</a:t>
            </a:r>
            <a:endParaRPr lang="id-ID" sz="2400" dirty="0"/>
          </a:p>
          <a:p>
            <a:r>
              <a:rPr lang="id-ID" sz="2400" dirty="0"/>
              <a:t>M</a:t>
            </a:r>
            <a:r>
              <a:rPr lang="en-US" sz="2400" dirty="0" err="1"/>
              <a:t>endorong</a:t>
            </a:r>
            <a:r>
              <a:rPr lang="en-US" sz="2400" dirty="0"/>
              <a:t> </a:t>
            </a:r>
            <a:r>
              <a:rPr lang="en-US" sz="2400" dirty="0" err="1"/>
              <a:t>turun</a:t>
            </a:r>
            <a:r>
              <a:rPr lang="en-US" sz="2400" dirty="0"/>
              <a:t> </a:t>
            </a:r>
            <a:r>
              <a:rPr lang="en-US" sz="2400" dirty="0" err="1"/>
              <a:t>tangannya</a:t>
            </a:r>
            <a:r>
              <a:rPr lang="en-US" sz="2400" dirty="0"/>
              <a:t> para vendor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ikut</a:t>
            </a:r>
            <a:r>
              <a:rPr lang="en-US" sz="2400" dirty="0"/>
              <a:t> </a:t>
            </a:r>
            <a:r>
              <a:rPr lang="en-US" sz="2400" dirty="0" err="1"/>
              <a:t>terjun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program </a:t>
            </a:r>
            <a:r>
              <a:rPr lang="en-US" sz="2400" dirty="0" err="1"/>
              <a:t>pendidikan</a:t>
            </a:r>
            <a:r>
              <a:rPr lang="en-US" sz="2400" dirty="0"/>
              <a:t> yang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akhirnya</a:t>
            </a:r>
            <a:r>
              <a:rPr lang="en-US" sz="2400" dirty="0"/>
              <a:t> </a:t>
            </a:r>
            <a:r>
              <a:rPr lang="en-US" sz="2400" dirty="0" err="1"/>
              <a:t>melahirkan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r>
              <a:rPr lang="en-US" sz="2400" dirty="0"/>
              <a:t> </a:t>
            </a:r>
            <a:r>
              <a:rPr lang="en-US" sz="2400" dirty="0" err="1"/>
              <a:t>kompetensi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sertifikasi</a:t>
            </a:r>
            <a:endParaRPr lang="id-ID" sz="2400" dirty="0"/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6989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096" y="152400"/>
            <a:ext cx="7290054" cy="1499616"/>
          </a:xfrm>
        </p:spPr>
        <p:txBody>
          <a:bodyPr/>
          <a:lstStyle/>
          <a:p>
            <a:r>
              <a:rPr lang="id-ID" dirty="0" smtClean="0"/>
              <a:t>Keuntungan Sertifikasi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707" y="1349188"/>
            <a:ext cx="8147304" cy="463296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tentu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 </a:t>
            </a:r>
            <a:r>
              <a:rPr lang="en-US" sz="2400" dirty="0" err="1" smtClean="0"/>
              <a:t>membuka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kesempatan</a:t>
            </a:r>
            <a:r>
              <a:rPr lang="en-US" sz="2400" dirty="0" smtClean="0"/>
              <a:t> </a:t>
            </a:r>
            <a:r>
              <a:rPr lang="en-US" sz="2400" dirty="0" err="1" smtClean="0"/>
              <a:t>pekerjaan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r>
              <a:rPr lang="en-US" sz="2400" dirty="0" err="1" smtClean="0"/>
              <a:t>Sertifikat</a:t>
            </a:r>
            <a:r>
              <a:rPr lang="en-US" sz="2400" dirty="0" smtClean="0"/>
              <a:t> TI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kredibilitas</a:t>
            </a:r>
            <a:r>
              <a:rPr lang="en-US" sz="2400" dirty="0" smtClean="0"/>
              <a:t> </a:t>
            </a:r>
            <a:r>
              <a:rPr lang="en-US" sz="2400" dirty="0" err="1" smtClean="0"/>
              <a:t>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profesional</a:t>
            </a:r>
            <a:r>
              <a:rPr lang="en-US" sz="2400" dirty="0" smtClean="0"/>
              <a:t> TI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mata</a:t>
            </a:r>
            <a:r>
              <a:rPr lang="en-US" sz="2400" dirty="0" smtClean="0"/>
              <a:t> </a:t>
            </a:r>
            <a:r>
              <a:rPr lang="en-US" sz="2400" dirty="0" err="1" smtClean="0"/>
              <a:t>pemberi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endParaRPr lang="id-ID" sz="2400" dirty="0" smtClean="0"/>
          </a:p>
          <a:p>
            <a:r>
              <a:rPr lang="en-US" sz="2400" dirty="0" err="1" smtClean="0"/>
              <a:t>Bagi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bekerja</a:t>
            </a:r>
            <a:r>
              <a:rPr lang="en-US" sz="2400" dirty="0" smtClean="0"/>
              <a:t>, </a:t>
            </a:r>
            <a:r>
              <a:rPr lang="en-US" sz="2400" dirty="0" err="1" smtClean="0"/>
              <a:t>sertifikasi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yang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terukur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mengukur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teknis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r>
              <a:rPr lang="id-ID" sz="2400" dirty="0" smtClean="0"/>
              <a:t>M</a:t>
            </a:r>
            <a:r>
              <a:rPr lang="en-US" sz="2400" dirty="0" err="1" smtClean="0"/>
              <a:t>emiliki</a:t>
            </a:r>
            <a:r>
              <a:rPr lang="en-US" sz="2400" dirty="0" smtClean="0"/>
              <a:t> rasa </a:t>
            </a:r>
            <a:r>
              <a:rPr lang="en-US" sz="2400" dirty="0" err="1" smtClean="0"/>
              <a:t>kepercayaan</a:t>
            </a:r>
            <a:r>
              <a:rPr lang="en-US" sz="2400" dirty="0" smtClean="0"/>
              <a:t> </a:t>
            </a:r>
            <a:r>
              <a:rPr lang="en-US" sz="2400" dirty="0" err="1" smtClean="0"/>
              <a:t>diri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</a:t>
            </a:r>
            <a:r>
              <a:rPr lang="en-US" sz="2400" dirty="0" err="1" smtClean="0"/>
              <a:t>terkait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keterampilan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dimilikinya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04595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Sertifikasi</a:t>
            </a:r>
            <a:r>
              <a:rPr lang="en-US" dirty="0" smtClean="0"/>
              <a:t>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67" y="1752600"/>
            <a:ext cx="9461991" cy="4556760"/>
          </a:xfrm>
        </p:spPr>
        <p:txBody>
          <a:bodyPr>
            <a:noAutofit/>
          </a:bodyPr>
          <a:lstStyle/>
          <a:p>
            <a:r>
              <a:rPr lang="en-US" sz="2400" b="1" dirty="0" err="1"/>
              <a:t>Sertifikasi</a:t>
            </a:r>
            <a:r>
              <a:rPr lang="en-US" sz="2400" b="1" dirty="0"/>
              <a:t> IT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independen</a:t>
            </a:r>
            <a:r>
              <a:rPr lang="en-US" sz="2400" dirty="0"/>
              <a:t>, </a:t>
            </a:r>
            <a:r>
              <a:rPr lang="en-US" sz="2400" dirty="0" err="1"/>
              <a:t>obyektif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yang regular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kepentingan</a:t>
            </a:r>
            <a:r>
              <a:rPr lang="en-US" sz="2400" dirty="0"/>
              <a:t> </a:t>
            </a:r>
            <a:r>
              <a:rPr lang="en-US" sz="2400" dirty="0" err="1"/>
              <a:t>profesional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area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. </a:t>
            </a:r>
            <a:endParaRPr lang="id-ID" sz="2400" dirty="0"/>
          </a:p>
          <a:p>
            <a:endParaRPr lang="en-US" sz="2400" dirty="0"/>
          </a:p>
          <a:p>
            <a:r>
              <a:rPr lang="en-US" sz="2400" u="sng" dirty="0" err="1"/>
              <a:t>Sertifikasi</a:t>
            </a:r>
            <a:r>
              <a:rPr lang="en-US" sz="2400" u="sng" dirty="0"/>
              <a:t> </a:t>
            </a:r>
            <a:r>
              <a:rPr lang="en-US" sz="2400" u="sng" dirty="0" err="1"/>
              <a:t>memiliki</a:t>
            </a:r>
            <a:r>
              <a:rPr lang="en-US" sz="2400" u="sng" dirty="0"/>
              <a:t> </a:t>
            </a:r>
            <a:r>
              <a:rPr lang="en-US" sz="2400" u="sng" dirty="0" err="1"/>
              <a:t>tujuan</a:t>
            </a:r>
            <a:r>
              <a:rPr lang="en-US" sz="2400" u="sng" dirty="0"/>
              <a:t> </a:t>
            </a:r>
            <a:r>
              <a:rPr lang="id-ID" sz="2400" u="sng" dirty="0"/>
              <a:t>secara umum </a:t>
            </a:r>
            <a:r>
              <a:rPr lang="en-US" sz="2400" u="sng" dirty="0" err="1"/>
              <a:t>untuk</a:t>
            </a:r>
            <a:r>
              <a:rPr lang="en-US" sz="2400" u="sng" dirty="0"/>
              <a:t>:</a:t>
            </a:r>
          </a:p>
          <a:p>
            <a:pPr lvl="1"/>
            <a:r>
              <a:rPr lang="en-US" sz="2400" dirty="0" err="1" smtClean="0"/>
              <a:t>Membentuk</a:t>
            </a:r>
            <a:r>
              <a:rPr lang="en-US" sz="2400" dirty="0" smtClean="0"/>
              <a:t> </a:t>
            </a:r>
            <a:r>
              <a:rPr lang="en-US" sz="2400" dirty="0" err="1" smtClean="0"/>
              <a:t>tenaga</a:t>
            </a:r>
            <a:r>
              <a:rPr lang="en-US" sz="2400" dirty="0" smtClean="0"/>
              <a:t> </a:t>
            </a:r>
            <a:r>
              <a:rPr lang="en-US" sz="2400" dirty="0" err="1" smtClean="0"/>
              <a:t>praktisi</a:t>
            </a:r>
            <a:r>
              <a:rPr lang="en-US" sz="2400" dirty="0" smtClean="0"/>
              <a:t> TI yang </a:t>
            </a:r>
            <a:r>
              <a:rPr lang="en-US" sz="2400" dirty="0" err="1" smtClean="0"/>
              <a:t>berkualitas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 err="1" smtClean="0"/>
              <a:t>Membentuk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TI yang </a:t>
            </a:r>
            <a:r>
              <a:rPr lang="en-US" sz="2400" dirty="0" err="1" smtClean="0"/>
              <a:t>tinggi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profesional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berkesinambungan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19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8686800" cy="914400"/>
          </a:xfrm>
        </p:spPr>
        <p:txBody>
          <a:bodyPr>
            <a:normAutofit/>
          </a:bodyPr>
          <a:lstStyle/>
          <a:p>
            <a:r>
              <a:rPr lang="id-ID" dirty="0" smtClean="0"/>
              <a:t>Sertifikasi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TI </a:t>
            </a:r>
            <a:r>
              <a:rPr lang="en-US" dirty="0" err="1" smtClean="0"/>
              <a:t>Profesional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41" y="1143000"/>
            <a:ext cx="8763000" cy="470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3200" b="1" dirty="0"/>
              <a:t>Secara khusus, sertifikasi bagi tenaga TI profesional bertujuan untuk </a:t>
            </a:r>
          </a:p>
          <a:p>
            <a:r>
              <a:rPr lang="en-US" sz="3200" dirty="0" err="1"/>
              <a:t>Perencanaan</a:t>
            </a:r>
            <a:r>
              <a:rPr lang="en-US" sz="3200" dirty="0"/>
              <a:t> </a:t>
            </a:r>
            <a:r>
              <a:rPr lang="id-ID" sz="3200" dirty="0"/>
              <a:t>dan pengembangan </a:t>
            </a:r>
            <a:r>
              <a:rPr lang="en-US" sz="3200" dirty="0" err="1"/>
              <a:t>karir</a:t>
            </a:r>
            <a:r>
              <a:rPr lang="id-ID" sz="3200" dirty="0"/>
              <a:t> (</a:t>
            </a:r>
            <a:r>
              <a:rPr lang="id-ID" sz="3200" i="1" dirty="0"/>
              <a:t>p</a:t>
            </a:r>
            <a:r>
              <a:rPr lang="en-US" sz="3200" i="1" dirty="0" err="1"/>
              <a:t>rofesional</a:t>
            </a:r>
            <a:r>
              <a:rPr lang="en-US" sz="3200" i="1" dirty="0"/>
              <a:t> development</a:t>
            </a:r>
            <a:r>
              <a:rPr lang="id-ID" sz="3200" i="1" dirty="0"/>
              <a:t>) </a:t>
            </a:r>
            <a:r>
              <a:rPr lang="id-ID" sz="3200" dirty="0"/>
              <a:t>yang </a:t>
            </a:r>
            <a:r>
              <a:rPr lang="en-US" sz="3200" dirty="0" err="1"/>
              <a:t>bermanfaat</a:t>
            </a:r>
            <a:r>
              <a:rPr lang="en-US" sz="3200" dirty="0"/>
              <a:t> </a:t>
            </a:r>
            <a:r>
              <a:rPr lang="en-US" sz="3200" dirty="0" err="1"/>
              <a:t>bagi</a:t>
            </a:r>
            <a:r>
              <a:rPr lang="en-US" sz="3200" dirty="0"/>
              <a:t> </a:t>
            </a:r>
            <a:r>
              <a:rPr lang="en-US" sz="3200" dirty="0" err="1"/>
              <a:t>promosi</a:t>
            </a:r>
            <a:r>
              <a:rPr lang="en-US" sz="3200" dirty="0"/>
              <a:t>, </a:t>
            </a:r>
            <a:r>
              <a:rPr lang="en-US" sz="3200" dirty="0" err="1"/>
              <a:t>gaji</a:t>
            </a:r>
            <a:r>
              <a:rPr lang="id-ID" sz="3200" dirty="0"/>
              <a:t>,dll</a:t>
            </a:r>
            <a:endParaRPr lang="id-ID" sz="3200" i="1" dirty="0"/>
          </a:p>
          <a:p>
            <a:r>
              <a:rPr lang="en-US" sz="3200" dirty="0" err="1"/>
              <a:t>Meningkatkan</a:t>
            </a:r>
            <a:r>
              <a:rPr lang="en-US" sz="3200" dirty="0"/>
              <a:t> </a:t>
            </a:r>
            <a:r>
              <a:rPr lang="en-US" sz="3200" i="1" dirty="0"/>
              <a:t>international marketability</a:t>
            </a:r>
            <a:r>
              <a:rPr lang="en-US" sz="3200" dirty="0"/>
              <a:t> (</a:t>
            </a:r>
            <a:r>
              <a:rPr lang="en-US" sz="3200" dirty="0" err="1"/>
              <a:t>penting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kasus</a:t>
            </a:r>
            <a:r>
              <a:rPr lang="en-US" sz="3200" dirty="0"/>
              <a:t>, </a:t>
            </a:r>
            <a:r>
              <a:rPr lang="en-US" sz="3200" dirty="0" err="1"/>
              <a:t>ketika</a:t>
            </a:r>
            <a:r>
              <a:rPr lang="en-US" sz="3200" dirty="0"/>
              <a:t> </a:t>
            </a:r>
            <a:r>
              <a:rPr lang="en-US" sz="3200" dirty="0" err="1"/>
              <a:t>tenaga</a:t>
            </a:r>
            <a:r>
              <a:rPr lang="en-US" sz="3200" dirty="0"/>
              <a:t> TI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bekerja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perusahaan</a:t>
            </a:r>
            <a:r>
              <a:rPr lang="en-US" sz="3200" dirty="0"/>
              <a:t> </a:t>
            </a:r>
            <a:r>
              <a:rPr lang="en-US" sz="3200" dirty="0" err="1"/>
              <a:t>multinasional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49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Sertifikasi Bagi Masyarakat (1)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22" y="1524000"/>
            <a:ext cx="9986683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err="1" smtClean="0"/>
              <a:t>Bagi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masyarakat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luas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sertifikasi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memberikan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kontribusi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positif</a:t>
            </a:r>
            <a:endParaRPr lang="id-ID" sz="3200" b="1" dirty="0" smtClean="0"/>
          </a:p>
          <a:p>
            <a:pPr lvl="0"/>
            <a:r>
              <a:rPr lang="en-US" sz="3200" dirty="0" err="1" smtClean="0"/>
              <a:t>Memiliki</a:t>
            </a:r>
            <a:r>
              <a:rPr lang="en-US" sz="3200" dirty="0" smtClean="0"/>
              <a:t> </a:t>
            </a:r>
            <a:r>
              <a:rPr lang="en-US" sz="3200" dirty="0" err="1" smtClean="0"/>
              <a:t>staf</a:t>
            </a:r>
            <a:r>
              <a:rPr lang="en-US" sz="3200" dirty="0" smtClean="0"/>
              <a:t> yang </a:t>
            </a:r>
            <a:r>
              <a:rPr lang="en-US" sz="3200" i="1" dirty="0" smtClean="0"/>
              <a:t>up to date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berkualitas</a:t>
            </a:r>
            <a:r>
              <a:rPr lang="en-US" sz="3200" dirty="0" smtClean="0"/>
              <a:t> </a:t>
            </a:r>
            <a:r>
              <a:rPr lang="en-US" sz="3200" dirty="0" err="1" smtClean="0"/>
              <a:t>tinggi</a:t>
            </a:r>
            <a:r>
              <a:rPr lang="en-US" sz="3200" dirty="0" smtClean="0"/>
              <a:t>.</a:t>
            </a:r>
            <a:endParaRPr lang="id-ID" sz="3200" dirty="0" smtClean="0"/>
          </a:p>
          <a:p>
            <a:r>
              <a:rPr lang="en-US" sz="3200" dirty="0" err="1" smtClean="0"/>
              <a:t>Memperoleh</a:t>
            </a:r>
            <a:r>
              <a:rPr lang="en-US" sz="3200" dirty="0" smtClean="0"/>
              <a:t> </a:t>
            </a:r>
            <a:r>
              <a:rPr lang="en-US" sz="3200" dirty="0" err="1" smtClean="0"/>
              <a:t>citra</a:t>
            </a:r>
            <a:r>
              <a:rPr lang="en-US" sz="3200" dirty="0" smtClean="0"/>
              <a:t> </a:t>
            </a:r>
            <a:r>
              <a:rPr lang="en-US" sz="3200" dirty="0" err="1" smtClean="0"/>
              <a:t>perusahaan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baik</a:t>
            </a:r>
            <a:r>
              <a:rPr lang="en-US" sz="3200" dirty="0" smtClean="0"/>
              <a:t>, </a:t>
            </a:r>
            <a:r>
              <a:rPr lang="en-US" sz="3200" dirty="0" err="1" smtClean="0"/>
              <a:t>keuntungan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kompetitif</a:t>
            </a:r>
            <a:r>
              <a:rPr lang="en-US" sz="3200" dirty="0" smtClean="0"/>
              <a:t>,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 err="1" smtClean="0"/>
              <a:t>alat</a:t>
            </a:r>
            <a:r>
              <a:rPr lang="en-US" sz="3200" dirty="0" smtClean="0"/>
              <a:t> </a:t>
            </a:r>
            <a:r>
              <a:rPr lang="en-US" sz="3200" dirty="0" err="1" smtClean="0"/>
              <a:t>ukur</a:t>
            </a:r>
            <a:r>
              <a:rPr lang="en-US" sz="3200" dirty="0" smtClean="0"/>
              <a:t> yang </a:t>
            </a:r>
            <a:r>
              <a:rPr lang="en-US" sz="3200" dirty="0" err="1" smtClean="0"/>
              <a:t>obyektif</a:t>
            </a:r>
            <a:r>
              <a:rPr lang="en-US" sz="3200" dirty="0" smtClean="0"/>
              <a:t> </a:t>
            </a:r>
            <a:r>
              <a:rPr lang="en-US" sz="3200" dirty="0" err="1" smtClean="0"/>
              <a:t>terhadap</a:t>
            </a:r>
            <a:r>
              <a:rPr lang="en-US" sz="3200" dirty="0" smtClean="0"/>
              <a:t> </a:t>
            </a:r>
            <a:r>
              <a:rPr lang="en-US" sz="3200" dirty="0" err="1" smtClean="0"/>
              <a:t>kemampuan</a:t>
            </a:r>
            <a:r>
              <a:rPr lang="en-US" sz="3200" dirty="0" smtClean="0"/>
              <a:t> </a:t>
            </a:r>
            <a:r>
              <a:rPr lang="en-US" sz="3200" dirty="0" err="1" smtClean="0"/>
              <a:t>staf</a:t>
            </a:r>
            <a:r>
              <a:rPr lang="en-US" sz="3200" dirty="0" smtClean="0"/>
              <a:t>, </a:t>
            </a:r>
            <a:r>
              <a:rPr lang="en-US" sz="3200" dirty="0" err="1" smtClean="0"/>
              <a:t>kontraktor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konsultan</a:t>
            </a:r>
            <a:r>
              <a:rPr lang="en-US" sz="3200" dirty="0" smtClean="0"/>
              <a:t>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5061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Sertifikasi Bagi Masyarakat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778" y="1775012"/>
            <a:ext cx="8223505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Bagi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masyarakat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luas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sertifikasi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memberikan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kontribusi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positif</a:t>
            </a:r>
            <a:endParaRPr lang="id-ID" sz="2800" b="1" dirty="0" smtClean="0"/>
          </a:p>
          <a:p>
            <a:pPr lvl="0"/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langsung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langsung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meningkatkan</a:t>
            </a:r>
            <a:r>
              <a:rPr lang="en-US" sz="2800" dirty="0" smtClean="0"/>
              <a:t> </a:t>
            </a:r>
            <a:r>
              <a:rPr lang="en-US" sz="2800" dirty="0" err="1" smtClean="0"/>
              <a:t>produktifitas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mikro</a:t>
            </a:r>
            <a:r>
              <a:rPr lang="en-US" sz="2800" dirty="0" smtClean="0"/>
              <a:t> </a:t>
            </a:r>
            <a:r>
              <a:rPr lang="en-US" sz="2800" dirty="0" err="1" smtClean="0"/>
              <a:t>maupun</a:t>
            </a:r>
            <a:r>
              <a:rPr lang="en-US" sz="2800" dirty="0" smtClean="0"/>
              <a:t> </a:t>
            </a:r>
            <a:r>
              <a:rPr lang="en-US" sz="2800" dirty="0" err="1" smtClean="0"/>
              <a:t>makro</a:t>
            </a:r>
            <a:r>
              <a:rPr lang="en-US" sz="2800" dirty="0" smtClean="0"/>
              <a:t>.</a:t>
            </a:r>
            <a:endParaRPr lang="id-ID" sz="2800" dirty="0" smtClean="0"/>
          </a:p>
          <a:p>
            <a:r>
              <a:rPr lang="en-US" sz="2800" dirty="0" err="1" smtClean="0"/>
              <a:t>Menaikkan</a:t>
            </a:r>
            <a:r>
              <a:rPr lang="en-US" sz="2800" dirty="0" smtClean="0"/>
              <a:t> </a:t>
            </a:r>
            <a:r>
              <a:rPr lang="en-US" sz="2800" dirty="0" err="1" smtClean="0"/>
              <a:t>pengakuan</a:t>
            </a:r>
            <a:r>
              <a:rPr lang="en-US" sz="2800" dirty="0" smtClean="0"/>
              <a:t> </a:t>
            </a:r>
            <a:r>
              <a:rPr lang="en-US" sz="2800" dirty="0" err="1" smtClean="0"/>
              <a:t>industri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intenasional</a:t>
            </a:r>
            <a:r>
              <a:rPr lang="en-US" sz="2800" dirty="0" smtClean="0"/>
              <a:t>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596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980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Times New Roman</vt:lpstr>
      <vt:lpstr>Trebuchet MS</vt:lpstr>
      <vt:lpstr>Wingdings 3</vt:lpstr>
      <vt:lpstr>Facet</vt:lpstr>
      <vt:lpstr>Sertifikasi IT</vt:lpstr>
      <vt:lpstr>Pentingnya Sertifikasi (1)</vt:lpstr>
      <vt:lpstr>Pentingnya Sertifikasi (2)</vt:lpstr>
      <vt:lpstr>Alasan yang Mendorong Sertifikasi</vt:lpstr>
      <vt:lpstr>Keuntungan Sertifikasi</vt:lpstr>
      <vt:lpstr>Sertifikasi IT</vt:lpstr>
      <vt:lpstr>Sertifikasi Bagi Tenaga TI Profesional</vt:lpstr>
      <vt:lpstr>Sertifikasi Bagi Masyarakat (1)</vt:lpstr>
      <vt:lpstr>Sertifikasi Bagi Masyarakat (2)</vt:lpstr>
      <vt:lpstr>Jenis-jenis Sertifikasi</vt:lpstr>
      <vt:lpstr>PowerPoint Presentation</vt:lpstr>
      <vt:lpstr>1. Sertifikasi Nasional</vt:lpstr>
      <vt:lpstr>1. Sertifikasi Nasional</vt:lpstr>
      <vt:lpstr>Contoh mengikuti uji kompetensi dari LSP UPN Veteran Jawa Timur</vt:lpstr>
      <vt:lpstr>2. Sertifikasi Internasional</vt:lpstr>
      <vt:lpstr>Sertifikasi Bahasa Pemrograman</vt:lpstr>
      <vt:lpstr>Sertifikasi Bahasa Pemrograman</vt:lpstr>
      <vt:lpstr>Sertifikasi Database</vt:lpstr>
      <vt:lpstr>Sertifikasi Database</vt:lpstr>
      <vt:lpstr>Sertifikasi Jaringan</vt:lpstr>
      <vt:lpstr>Sertifikasi Jaringan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Sertifikasi IT</dc:title>
  <dc:creator>User</dc:creator>
  <cp:lastModifiedBy>User</cp:lastModifiedBy>
  <cp:revision>4</cp:revision>
  <dcterms:created xsi:type="dcterms:W3CDTF">2020-11-08T13:45:31Z</dcterms:created>
  <dcterms:modified xsi:type="dcterms:W3CDTF">2020-11-23T12:37:41Z</dcterms:modified>
</cp:coreProperties>
</file>