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25"/>
  </p:notesMasterIdLst>
  <p:handoutMasterIdLst>
    <p:handoutMasterId r:id="rId26"/>
  </p:handoutMasterIdLst>
  <p:sldIdLst>
    <p:sldId id="256" r:id="rId4"/>
    <p:sldId id="278" r:id="rId5"/>
    <p:sldId id="269" r:id="rId6"/>
    <p:sldId id="284" r:id="rId7"/>
    <p:sldId id="259" r:id="rId8"/>
    <p:sldId id="282" r:id="rId9"/>
    <p:sldId id="265" r:id="rId10"/>
    <p:sldId id="261" r:id="rId11"/>
    <p:sldId id="263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267" r:id="rId20"/>
    <p:sldId id="264" r:id="rId21"/>
    <p:sldId id="302" r:id="rId22"/>
    <p:sldId id="304" r:id="rId23"/>
    <p:sldId id="303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936B9C-3023-4520-A6CA-0CE4ECAE1868}">
          <p14:sldIdLst>
            <p14:sldId id="256"/>
            <p14:sldId id="278"/>
            <p14:sldId id="269"/>
            <p14:sldId id="284"/>
            <p14:sldId id="259"/>
            <p14:sldId id="282"/>
            <p14:sldId id="265"/>
            <p14:sldId id="261"/>
            <p14:sldId id="263"/>
            <p14:sldId id="306"/>
            <p14:sldId id="307"/>
            <p14:sldId id="308"/>
            <p14:sldId id="309"/>
            <p14:sldId id="310"/>
            <p14:sldId id="311"/>
            <p14:sldId id="312"/>
            <p14:sldId id="267"/>
            <p14:sldId id="264"/>
            <p14:sldId id="302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BBB4"/>
    <a:srgbClr val="FEB856"/>
    <a:srgbClr val="9F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2" autoAdjust="0"/>
    <p:restoredTop sz="95360" autoAdjust="0"/>
  </p:normalViewPr>
  <p:slideViewPr>
    <p:cSldViewPr showGuides="1">
      <p:cViewPr varScale="1">
        <p:scale>
          <a:sx n="88" d="100"/>
          <a:sy n="88" d="100"/>
        </p:scale>
        <p:origin x="88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0647C-2142-49BD-86CE-ED609DF61204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6AFA7-4971-4E87-AA3D-540E429F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794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DFE15-6179-4579-ADBF-D18E81C13FE2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CC151-D09E-4313-86BF-DE81850A7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17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C151-D09E-4313-86BF-DE81850A7CA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66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C151-D09E-4313-86BF-DE81850A7CA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95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 userDrawn="1"/>
        </p:nvGrpSpPr>
        <p:grpSpPr>
          <a:xfrm>
            <a:off x="3293503" y="411510"/>
            <a:ext cx="2556993" cy="2699230"/>
            <a:chOff x="787805" y="339502"/>
            <a:chExt cx="4175262" cy="4407517"/>
          </a:xfrm>
        </p:grpSpPr>
        <p:sp>
          <p:nvSpPr>
            <p:cNvPr id="133" name="Oval 132"/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62" name="Group 161"/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1" name="Rectangle 170"/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2" name="Rectangle 171"/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3" name="Group 162"/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164" name="Rectangle 163"/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36" name="Group 135"/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9" name="Group 148"/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157" name="Rectangle 156"/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50" name="Group 149"/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Parallelogram 5"/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Rectangle 9"/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Block Arc 142"/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0" name="Round Same Side Corner Rectangle 51"/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1" name="Round Same Side Corner Rectangle 51"/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51" name="Text Placeholder 9">
            <a:extLst>
              <a:ext uri="{FF2B5EF4-FFF2-40B4-BE49-F238E27FC236}">
                <a16:creationId xmlns:a16="http://schemas.microsoft.com/office/drawing/2014/main" id="{139BBCBE-08BA-417D-87EB-C9DA6CB356F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AE33218E-9C24-435F-948C-815D84D473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31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82700" y="0"/>
            <a:ext cx="4248472" cy="18516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182700" y="3291830"/>
            <a:ext cx="4248472" cy="18516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182699" y="1851670"/>
            <a:ext cx="4259041" cy="145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700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703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0000" y="540000"/>
            <a:ext cx="2484000" cy="40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26807" y="540000"/>
            <a:ext cx="2484704" cy="40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323403" y="540000"/>
            <a:ext cx="2484000" cy="40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304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4564685" y="0"/>
            <a:ext cx="4579315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3556573" y="832001"/>
            <a:ext cx="2016224" cy="3482571"/>
            <a:chOff x="2627784" y="1825002"/>
            <a:chExt cx="1198166" cy="2069560"/>
          </a:xfrm>
        </p:grpSpPr>
        <p:sp>
          <p:nvSpPr>
            <p:cNvPr id="5" name="Rounded Rectangle 4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0" name="Oval 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ounded Rectangle 1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77198" y="1115645"/>
            <a:ext cx="1774974" cy="2798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274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239541"/>
            <a:ext cx="9144000" cy="33639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66153"/>
            <a:ext cx="4217146" cy="2310733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416" y="1859201"/>
            <a:ext cx="27720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16FB63C-5800-4111-92B0-B9CD0BCBE5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028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516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539552" y="1331976"/>
            <a:ext cx="1852788" cy="3200273"/>
            <a:chOff x="2627784" y="1825002"/>
            <a:chExt cx="1198166" cy="2069560"/>
          </a:xfrm>
        </p:grpSpPr>
        <p:sp>
          <p:nvSpPr>
            <p:cNvPr id="18" name="Rounded Rectangle 17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1" name="Oval 20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ounded Rectangle 21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60177" y="1646164"/>
            <a:ext cx="1030277" cy="2571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690454" y="1221920"/>
            <a:ext cx="1980221" cy="3420385"/>
            <a:chOff x="2627784" y="1825002"/>
            <a:chExt cx="1198166" cy="2069560"/>
          </a:xfrm>
        </p:grpSpPr>
        <p:sp>
          <p:nvSpPr>
            <p:cNvPr id="11" name="Rounded Rectangle 1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4" name="Oval 1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11099" y="1544792"/>
            <a:ext cx="1743279" cy="2748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4481C05-B01C-4D49-8033-5D0490F682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028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290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907677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257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2947035" y="473947"/>
            <a:ext cx="3249931" cy="32499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624362" y="1094735"/>
            <a:ext cx="1895276" cy="2008355"/>
            <a:chOff x="5304922" y="1037184"/>
            <a:chExt cx="3492000" cy="3700344"/>
          </a:xfrm>
        </p:grpSpPr>
        <p:grpSp>
          <p:nvGrpSpPr>
            <p:cNvPr id="8" name="Group 7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  <p:sp>
            <p:nvSpPr>
              <p:cNvPr id="16" name="Block Arc 15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4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  <p:sp>
        <p:nvSpPr>
          <p:cNvPr id="49" name="제목 1"/>
          <p:cNvSpPr>
            <a:spLocks noGrp="1"/>
          </p:cNvSpPr>
          <p:nvPr>
            <p:ph type="title" hasCustomPrompt="1"/>
          </p:nvPr>
        </p:nvSpPr>
        <p:spPr>
          <a:xfrm>
            <a:off x="1828381" y="3730051"/>
            <a:ext cx="547260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381" y="4279619"/>
            <a:ext cx="5472608" cy="25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30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2947035" y="473947"/>
            <a:ext cx="3249931" cy="32499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624362" y="1094735"/>
            <a:ext cx="1895276" cy="2008355"/>
            <a:chOff x="5304922" y="1037184"/>
            <a:chExt cx="3492000" cy="3700344"/>
          </a:xfrm>
        </p:grpSpPr>
        <p:grpSp>
          <p:nvGrpSpPr>
            <p:cNvPr id="8" name="Group 7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  <p:sp>
            <p:nvSpPr>
              <p:cNvPr id="16" name="Block Arc 15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4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  <p:sp>
        <p:nvSpPr>
          <p:cNvPr id="49" name="제목 1"/>
          <p:cNvSpPr>
            <a:spLocks noGrp="1"/>
          </p:cNvSpPr>
          <p:nvPr>
            <p:ph type="title" hasCustomPrompt="1"/>
          </p:nvPr>
        </p:nvSpPr>
        <p:spPr>
          <a:xfrm>
            <a:off x="1828381" y="3730051"/>
            <a:ext cx="547260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381" y="4279619"/>
            <a:ext cx="5472608" cy="25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1550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51E3-860F-4E02-90EF-7ADFF374D45E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0A840-ED4C-421C-8806-482259B28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5894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1" y="889772"/>
            <a:ext cx="9144000" cy="33639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665156" y="2091331"/>
            <a:ext cx="5472608" cy="5420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665156" y="2640899"/>
            <a:ext cx="5472608" cy="276687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410728" y="1571507"/>
            <a:ext cx="1895276" cy="2008355"/>
            <a:chOff x="5304922" y="1037184"/>
            <a:chExt cx="3492000" cy="3700344"/>
          </a:xfrm>
        </p:grpSpPr>
        <p:grpSp>
          <p:nvGrpSpPr>
            <p:cNvPr id="5" name="Group 4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" name="Group 6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Block Arc 12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1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694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5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1">
            <a:extLst>
              <a:ext uri="{FF2B5EF4-FFF2-40B4-BE49-F238E27FC236}">
                <a16:creationId xmlns:a16="http://schemas.microsoft.com/office/drawing/2014/main" id="{27EE9740-0123-4869-BA43-7DD9426DE4D1}"/>
              </a:ext>
            </a:extLst>
          </p:cNvPr>
          <p:cNvGrpSpPr/>
          <p:nvPr userDrawn="1"/>
        </p:nvGrpSpPr>
        <p:grpSpPr>
          <a:xfrm>
            <a:off x="8007323" y="3939702"/>
            <a:ext cx="1029173" cy="1086422"/>
            <a:chOff x="787805" y="339502"/>
            <a:chExt cx="4175262" cy="4407517"/>
          </a:xfrm>
        </p:grpSpPr>
        <p:sp>
          <p:nvSpPr>
            <p:cNvPr id="6" name="Oval 132">
              <a:extLst>
                <a:ext uri="{FF2B5EF4-FFF2-40B4-BE49-F238E27FC236}">
                  <a16:creationId xmlns:a16="http://schemas.microsoft.com/office/drawing/2014/main" id="{447CDFBA-A030-4D6E-9FAD-493BCB45F4AC}"/>
                </a:ext>
              </a:extLst>
            </p:cNvPr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Group 133">
              <a:extLst>
                <a:ext uri="{FF2B5EF4-FFF2-40B4-BE49-F238E27FC236}">
                  <a16:creationId xmlns:a16="http://schemas.microsoft.com/office/drawing/2014/main" id="{702A2EA0-731F-4C9E-8163-4C2B0E0CA697}"/>
                </a:ext>
              </a:extLst>
            </p:cNvPr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9" name="Group 134">
                <a:extLst>
                  <a:ext uri="{FF2B5EF4-FFF2-40B4-BE49-F238E27FC236}">
                    <a16:creationId xmlns:a16="http://schemas.microsoft.com/office/drawing/2014/main" id="{2C176EB5-F96E-4F35-853D-6EF47F79EDBD}"/>
                  </a:ext>
                </a:extLst>
              </p:cNvPr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35" name="Rectangle 160">
                  <a:extLst>
                    <a:ext uri="{FF2B5EF4-FFF2-40B4-BE49-F238E27FC236}">
                      <a16:creationId xmlns:a16="http://schemas.microsoft.com/office/drawing/2014/main" id="{A088076B-D1E6-42F3-8822-2B0C0C2EF717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6" name="Group 161">
                  <a:extLst>
                    <a:ext uri="{FF2B5EF4-FFF2-40B4-BE49-F238E27FC236}">
                      <a16:creationId xmlns:a16="http://schemas.microsoft.com/office/drawing/2014/main" id="{5E605DFA-9839-43EB-A35A-47428FC7B705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44" name="Rectangle 169">
                    <a:extLst>
                      <a:ext uri="{FF2B5EF4-FFF2-40B4-BE49-F238E27FC236}">
                        <a16:creationId xmlns:a16="http://schemas.microsoft.com/office/drawing/2014/main" id="{B5FFB653-9F76-4A65-A49D-9F2C85A198AB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Rectangle 170">
                    <a:extLst>
                      <a:ext uri="{FF2B5EF4-FFF2-40B4-BE49-F238E27FC236}">
                        <a16:creationId xmlns:a16="http://schemas.microsoft.com/office/drawing/2014/main" id="{BCC13D2D-CB21-4D8F-B306-116668EB554E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Rectangle 171">
                    <a:extLst>
                      <a:ext uri="{FF2B5EF4-FFF2-40B4-BE49-F238E27FC236}">
                        <a16:creationId xmlns:a16="http://schemas.microsoft.com/office/drawing/2014/main" id="{4B4EC037-AC2B-4929-B36A-C295F594A5F3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" name="Rectangle 172">
                    <a:extLst>
                      <a:ext uri="{FF2B5EF4-FFF2-40B4-BE49-F238E27FC236}">
                        <a16:creationId xmlns:a16="http://schemas.microsoft.com/office/drawing/2014/main" id="{0A91E61B-6974-4AE2-B59E-A95CC1A47D2C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7" name="Group 162">
                  <a:extLst>
                    <a:ext uri="{FF2B5EF4-FFF2-40B4-BE49-F238E27FC236}">
                      <a16:creationId xmlns:a16="http://schemas.microsoft.com/office/drawing/2014/main" id="{27F7EB12-F708-4209-A61D-2512C24393D2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38" name="Rectangle 163">
                    <a:extLst>
                      <a:ext uri="{FF2B5EF4-FFF2-40B4-BE49-F238E27FC236}">
                        <a16:creationId xmlns:a16="http://schemas.microsoft.com/office/drawing/2014/main" id="{C1C94283-5648-4D39-A6BA-94038C5B4847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Rectangle 164">
                    <a:extLst>
                      <a:ext uri="{FF2B5EF4-FFF2-40B4-BE49-F238E27FC236}">
                        <a16:creationId xmlns:a16="http://schemas.microsoft.com/office/drawing/2014/main" id="{186C071A-034E-41D6-B2D4-5F90DD2C7357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Rectangle 165">
                    <a:extLst>
                      <a:ext uri="{FF2B5EF4-FFF2-40B4-BE49-F238E27FC236}">
                        <a16:creationId xmlns:a16="http://schemas.microsoft.com/office/drawing/2014/main" id="{9D26C39B-8B97-4ECF-B6DD-B85BA0645422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Rectangle 166">
                    <a:extLst>
                      <a:ext uri="{FF2B5EF4-FFF2-40B4-BE49-F238E27FC236}">
                        <a16:creationId xmlns:a16="http://schemas.microsoft.com/office/drawing/2014/main" id="{ECD584BD-CBEA-4A0C-AB8E-F908D8D2F3CF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Rectangle 167">
                    <a:extLst>
                      <a:ext uri="{FF2B5EF4-FFF2-40B4-BE49-F238E27FC236}">
                        <a16:creationId xmlns:a16="http://schemas.microsoft.com/office/drawing/2014/main" id="{C5728277-DF1F-49FA-A188-97A3A7E9BCA7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Rectangle 168">
                    <a:extLst>
                      <a:ext uri="{FF2B5EF4-FFF2-40B4-BE49-F238E27FC236}">
                        <a16:creationId xmlns:a16="http://schemas.microsoft.com/office/drawing/2014/main" id="{F2CC3C6B-2E47-4B4F-B1F5-22F379354563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0" name="Group 135">
                <a:extLst>
                  <a:ext uri="{FF2B5EF4-FFF2-40B4-BE49-F238E27FC236}">
                    <a16:creationId xmlns:a16="http://schemas.microsoft.com/office/drawing/2014/main" id="{16966161-F969-48CE-9CA1-49DE5D84207F}"/>
                  </a:ext>
                </a:extLst>
              </p:cNvPr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22" name="Rectangle 147">
                  <a:extLst>
                    <a:ext uri="{FF2B5EF4-FFF2-40B4-BE49-F238E27FC236}">
                      <a16:creationId xmlns:a16="http://schemas.microsoft.com/office/drawing/2014/main" id="{93B56050-6CF1-421F-BE2B-ACE4BF647094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3" name="Group 148">
                  <a:extLst>
                    <a:ext uri="{FF2B5EF4-FFF2-40B4-BE49-F238E27FC236}">
                      <a16:creationId xmlns:a16="http://schemas.microsoft.com/office/drawing/2014/main" id="{705F14FC-E5A6-4568-ACDF-1D3FE0C299AF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31" name="Rectangle 156">
                    <a:extLst>
                      <a:ext uri="{FF2B5EF4-FFF2-40B4-BE49-F238E27FC236}">
                        <a16:creationId xmlns:a16="http://schemas.microsoft.com/office/drawing/2014/main" id="{C1C67428-84B3-47F6-B572-1DDAD72482EA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Rectangle 157">
                    <a:extLst>
                      <a:ext uri="{FF2B5EF4-FFF2-40B4-BE49-F238E27FC236}">
                        <a16:creationId xmlns:a16="http://schemas.microsoft.com/office/drawing/2014/main" id="{4D291A85-90BC-40C4-82C8-995D19DA7B57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Rectangle 158">
                    <a:extLst>
                      <a:ext uri="{FF2B5EF4-FFF2-40B4-BE49-F238E27FC236}">
                        <a16:creationId xmlns:a16="http://schemas.microsoft.com/office/drawing/2014/main" id="{1208F1BF-C308-4341-9331-371D54887A35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" name="Rectangle 159">
                    <a:extLst>
                      <a:ext uri="{FF2B5EF4-FFF2-40B4-BE49-F238E27FC236}">
                        <a16:creationId xmlns:a16="http://schemas.microsoft.com/office/drawing/2014/main" id="{79574260-10CF-4B47-BE94-064E3817BFD5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" name="Group 149">
                  <a:extLst>
                    <a:ext uri="{FF2B5EF4-FFF2-40B4-BE49-F238E27FC236}">
                      <a16:creationId xmlns:a16="http://schemas.microsoft.com/office/drawing/2014/main" id="{29B59D79-C5D1-4C8A-A153-2896A45EC8E8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25" name="Rectangle 150">
                    <a:extLst>
                      <a:ext uri="{FF2B5EF4-FFF2-40B4-BE49-F238E27FC236}">
                        <a16:creationId xmlns:a16="http://schemas.microsoft.com/office/drawing/2014/main" id="{8DA58CED-B891-4D70-BF4E-F7C6E3CDEB7D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Rectangle 151">
                    <a:extLst>
                      <a:ext uri="{FF2B5EF4-FFF2-40B4-BE49-F238E27FC236}">
                        <a16:creationId xmlns:a16="http://schemas.microsoft.com/office/drawing/2014/main" id="{D5615C41-5541-4FE5-BB94-F395569E4B52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Rectangle 152">
                    <a:extLst>
                      <a:ext uri="{FF2B5EF4-FFF2-40B4-BE49-F238E27FC236}">
                        <a16:creationId xmlns:a16="http://schemas.microsoft.com/office/drawing/2014/main" id="{AD243482-CED3-434C-8308-51F8E10B9F44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Rectangle 153">
                    <a:extLst>
                      <a:ext uri="{FF2B5EF4-FFF2-40B4-BE49-F238E27FC236}">
                        <a16:creationId xmlns:a16="http://schemas.microsoft.com/office/drawing/2014/main" id="{CBEE918D-9CFE-4074-B060-80787DAC7404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Rectangle 154">
                    <a:extLst>
                      <a:ext uri="{FF2B5EF4-FFF2-40B4-BE49-F238E27FC236}">
                        <a16:creationId xmlns:a16="http://schemas.microsoft.com/office/drawing/2014/main" id="{33E58DA4-9445-42D6-8698-D553D440C13E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" name="Rectangle 155">
                    <a:extLst>
                      <a:ext uri="{FF2B5EF4-FFF2-40B4-BE49-F238E27FC236}">
                        <a16:creationId xmlns:a16="http://schemas.microsoft.com/office/drawing/2014/main" id="{B635869A-C811-406D-B73E-F2BEA6835DBE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" name="Group 136">
                <a:extLst>
                  <a:ext uri="{FF2B5EF4-FFF2-40B4-BE49-F238E27FC236}">
                    <a16:creationId xmlns:a16="http://schemas.microsoft.com/office/drawing/2014/main" id="{0C91AD8C-42DA-4BAD-A05B-813F8FF5805B}"/>
                  </a:ext>
                </a:extLst>
              </p:cNvPr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20" name="Rectangle 145">
                  <a:extLst>
                    <a:ext uri="{FF2B5EF4-FFF2-40B4-BE49-F238E27FC236}">
                      <a16:creationId xmlns:a16="http://schemas.microsoft.com/office/drawing/2014/main" id="{1B068CA3-3CBF-464B-BA38-86D999AC9E43}"/>
                    </a:ext>
                  </a:extLst>
                </p:cNvPr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Parallelogram 5">
                  <a:extLst>
                    <a:ext uri="{FF2B5EF4-FFF2-40B4-BE49-F238E27FC236}">
                      <a16:creationId xmlns:a16="http://schemas.microsoft.com/office/drawing/2014/main" id="{B1D31BB0-1630-4739-914C-C145F309A5A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Group 137">
                <a:extLst>
                  <a:ext uri="{FF2B5EF4-FFF2-40B4-BE49-F238E27FC236}">
                    <a16:creationId xmlns:a16="http://schemas.microsoft.com/office/drawing/2014/main" id="{15C18143-14BB-4C58-A20B-7318D344E22E}"/>
                  </a:ext>
                </a:extLst>
              </p:cNvPr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8" name="Rectangle 143">
                  <a:extLst>
                    <a:ext uri="{FF2B5EF4-FFF2-40B4-BE49-F238E27FC236}">
                      <a16:creationId xmlns:a16="http://schemas.microsoft.com/office/drawing/2014/main" id="{E954313C-2870-4B5A-B18A-5C692BEC6D8C}"/>
                    </a:ext>
                  </a:extLst>
                </p:cNvPr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Rectangle 9">
                  <a:extLst>
                    <a:ext uri="{FF2B5EF4-FFF2-40B4-BE49-F238E27FC236}">
                      <a16:creationId xmlns:a16="http://schemas.microsoft.com/office/drawing/2014/main" id="{4763907E-8A97-41E2-93BA-2E0B967D4E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" name="Group 138">
                <a:extLst>
                  <a:ext uri="{FF2B5EF4-FFF2-40B4-BE49-F238E27FC236}">
                    <a16:creationId xmlns:a16="http://schemas.microsoft.com/office/drawing/2014/main" id="{2643E987-90C2-4B94-B80F-EDC21B366997}"/>
                  </a:ext>
                </a:extLst>
              </p:cNvPr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6" name="Rectangle 141">
                  <a:extLst>
                    <a:ext uri="{FF2B5EF4-FFF2-40B4-BE49-F238E27FC236}">
                      <a16:creationId xmlns:a16="http://schemas.microsoft.com/office/drawing/2014/main" id="{FDD5E718-9613-4CA7-B815-A1504E9F381E}"/>
                    </a:ext>
                  </a:extLst>
                </p:cNvPr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Block Arc 142">
                  <a:extLst>
                    <a:ext uri="{FF2B5EF4-FFF2-40B4-BE49-F238E27FC236}">
                      <a16:creationId xmlns:a16="http://schemas.microsoft.com/office/drawing/2014/main" id="{407CE817-14C3-44BE-AA08-4ADF87841D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" name="Round Same Side Corner Rectangle 51">
                <a:extLst>
                  <a:ext uri="{FF2B5EF4-FFF2-40B4-BE49-F238E27FC236}">
                    <a16:creationId xmlns:a16="http://schemas.microsoft.com/office/drawing/2014/main" id="{E71512B9-2122-4E61-A068-EC571CE12AB2}"/>
                  </a:ext>
                </a:extLst>
              </p:cNvPr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Round Same Side Corner Rectangle 51">
                <a:extLst>
                  <a:ext uri="{FF2B5EF4-FFF2-40B4-BE49-F238E27FC236}">
                    <a16:creationId xmlns:a16="http://schemas.microsoft.com/office/drawing/2014/main" id="{5820E22C-02AD-453C-B5C8-EA9F3637AF00}"/>
                  </a:ext>
                </a:extLst>
              </p:cNvPr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99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547664" y="0"/>
            <a:ext cx="759633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131">
            <a:extLst>
              <a:ext uri="{FF2B5EF4-FFF2-40B4-BE49-F238E27FC236}">
                <a16:creationId xmlns:a16="http://schemas.microsoft.com/office/drawing/2014/main" id="{026D4B59-5D59-4CEC-AB20-DB24D608CE1F}"/>
              </a:ext>
            </a:extLst>
          </p:cNvPr>
          <p:cNvGrpSpPr/>
          <p:nvPr userDrawn="1"/>
        </p:nvGrpSpPr>
        <p:grpSpPr>
          <a:xfrm>
            <a:off x="126464" y="3578903"/>
            <a:ext cx="1296144" cy="1368244"/>
            <a:chOff x="787805" y="339502"/>
            <a:chExt cx="4175262" cy="4407517"/>
          </a:xfrm>
        </p:grpSpPr>
        <p:sp>
          <p:nvSpPr>
            <p:cNvPr id="6" name="Oval 132">
              <a:extLst>
                <a:ext uri="{FF2B5EF4-FFF2-40B4-BE49-F238E27FC236}">
                  <a16:creationId xmlns:a16="http://schemas.microsoft.com/office/drawing/2014/main" id="{9F7729A7-5A12-4764-9BB8-3EE3D0790F11}"/>
                </a:ext>
              </a:extLst>
            </p:cNvPr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Group 133">
              <a:extLst>
                <a:ext uri="{FF2B5EF4-FFF2-40B4-BE49-F238E27FC236}">
                  <a16:creationId xmlns:a16="http://schemas.microsoft.com/office/drawing/2014/main" id="{433664DB-FA73-4B57-9543-AEF7A1FB2D58}"/>
                </a:ext>
              </a:extLst>
            </p:cNvPr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8" name="Group 134">
                <a:extLst>
                  <a:ext uri="{FF2B5EF4-FFF2-40B4-BE49-F238E27FC236}">
                    <a16:creationId xmlns:a16="http://schemas.microsoft.com/office/drawing/2014/main" id="{97F3B45F-4060-46EF-8565-299D039E474D}"/>
                  </a:ext>
                </a:extLst>
              </p:cNvPr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34" name="Rectangle 160">
                  <a:extLst>
                    <a:ext uri="{FF2B5EF4-FFF2-40B4-BE49-F238E27FC236}">
                      <a16:creationId xmlns:a16="http://schemas.microsoft.com/office/drawing/2014/main" id="{1F3EFD6B-061F-4478-8FAA-0C72A246F3CF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5" name="Group 161">
                  <a:extLst>
                    <a:ext uri="{FF2B5EF4-FFF2-40B4-BE49-F238E27FC236}">
                      <a16:creationId xmlns:a16="http://schemas.microsoft.com/office/drawing/2014/main" id="{9201AC6B-6F3A-4E54-9E1E-68F94FD39972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43" name="Rectangle 169">
                    <a:extLst>
                      <a:ext uri="{FF2B5EF4-FFF2-40B4-BE49-F238E27FC236}">
                        <a16:creationId xmlns:a16="http://schemas.microsoft.com/office/drawing/2014/main" id="{833D3C5A-E612-4CE7-98A0-3793884D93B0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" name="Rectangle 170">
                    <a:extLst>
                      <a:ext uri="{FF2B5EF4-FFF2-40B4-BE49-F238E27FC236}">
                        <a16:creationId xmlns:a16="http://schemas.microsoft.com/office/drawing/2014/main" id="{9A2C5636-A3D2-4B1B-A346-15F3468CD198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Rectangle 171">
                    <a:extLst>
                      <a:ext uri="{FF2B5EF4-FFF2-40B4-BE49-F238E27FC236}">
                        <a16:creationId xmlns:a16="http://schemas.microsoft.com/office/drawing/2014/main" id="{10650D19-D871-43A5-90C4-25301C5C346E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Rectangle 172">
                    <a:extLst>
                      <a:ext uri="{FF2B5EF4-FFF2-40B4-BE49-F238E27FC236}">
                        <a16:creationId xmlns:a16="http://schemas.microsoft.com/office/drawing/2014/main" id="{F9A18B9A-6392-4D5F-A47E-B329BB9A6661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6" name="Group 162">
                  <a:extLst>
                    <a:ext uri="{FF2B5EF4-FFF2-40B4-BE49-F238E27FC236}">
                      <a16:creationId xmlns:a16="http://schemas.microsoft.com/office/drawing/2014/main" id="{B82B438A-726D-45F9-A5DA-D08AD6C624E0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37" name="Rectangle 163">
                    <a:extLst>
                      <a:ext uri="{FF2B5EF4-FFF2-40B4-BE49-F238E27FC236}">
                        <a16:creationId xmlns:a16="http://schemas.microsoft.com/office/drawing/2014/main" id="{93FAEF1B-8C71-4F77-86F3-9082D16C6C3D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Rectangle 164">
                    <a:extLst>
                      <a:ext uri="{FF2B5EF4-FFF2-40B4-BE49-F238E27FC236}">
                        <a16:creationId xmlns:a16="http://schemas.microsoft.com/office/drawing/2014/main" id="{575D7FA0-9FAE-4CE8-95D1-B88B0F922D42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Rectangle 165">
                    <a:extLst>
                      <a:ext uri="{FF2B5EF4-FFF2-40B4-BE49-F238E27FC236}">
                        <a16:creationId xmlns:a16="http://schemas.microsoft.com/office/drawing/2014/main" id="{772FC9E5-A5A5-4EE0-A2EC-C53B2C15E423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Rectangle 166">
                    <a:extLst>
                      <a:ext uri="{FF2B5EF4-FFF2-40B4-BE49-F238E27FC236}">
                        <a16:creationId xmlns:a16="http://schemas.microsoft.com/office/drawing/2014/main" id="{FFA7EB86-1716-4A64-88E6-CE6743D43754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Rectangle 167">
                    <a:extLst>
                      <a:ext uri="{FF2B5EF4-FFF2-40B4-BE49-F238E27FC236}">
                        <a16:creationId xmlns:a16="http://schemas.microsoft.com/office/drawing/2014/main" id="{FECA3F1E-ACC8-4DE5-8D4E-D5932BC26574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Rectangle 168">
                    <a:extLst>
                      <a:ext uri="{FF2B5EF4-FFF2-40B4-BE49-F238E27FC236}">
                        <a16:creationId xmlns:a16="http://schemas.microsoft.com/office/drawing/2014/main" id="{9D0A8CA7-A706-42EE-AC1E-84D321F5BAEC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9" name="Group 135">
                <a:extLst>
                  <a:ext uri="{FF2B5EF4-FFF2-40B4-BE49-F238E27FC236}">
                    <a16:creationId xmlns:a16="http://schemas.microsoft.com/office/drawing/2014/main" id="{4CA94E39-AEF3-4A20-8A94-91CC08786D31}"/>
                  </a:ext>
                </a:extLst>
              </p:cNvPr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21" name="Rectangle 147">
                  <a:extLst>
                    <a:ext uri="{FF2B5EF4-FFF2-40B4-BE49-F238E27FC236}">
                      <a16:creationId xmlns:a16="http://schemas.microsoft.com/office/drawing/2014/main" id="{D486681D-1708-4D81-88E1-DE1E1E00AAE5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2" name="Group 148">
                  <a:extLst>
                    <a:ext uri="{FF2B5EF4-FFF2-40B4-BE49-F238E27FC236}">
                      <a16:creationId xmlns:a16="http://schemas.microsoft.com/office/drawing/2014/main" id="{7BC095C6-386F-49C6-BAE7-483275E5E81F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30" name="Rectangle 156">
                    <a:extLst>
                      <a:ext uri="{FF2B5EF4-FFF2-40B4-BE49-F238E27FC236}">
                        <a16:creationId xmlns:a16="http://schemas.microsoft.com/office/drawing/2014/main" id="{C4213B71-6426-41F6-960A-FAB5D7A110E2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Rectangle 157">
                    <a:extLst>
                      <a:ext uri="{FF2B5EF4-FFF2-40B4-BE49-F238E27FC236}">
                        <a16:creationId xmlns:a16="http://schemas.microsoft.com/office/drawing/2014/main" id="{290590F8-9BC5-4917-995D-5DD4F9844418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Rectangle 158">
                    <a:extLst>
                      <a:ext uri="{FF2B5EF4-FFF2-40B4-BE49-F238E27FC236}">
                        <a16:creationId xmlns:a16="http://schemas.microsoft.com/office/drawing/2014/main" id="{F23A0549-22CA-46CC-A244-1EB4EF54BFF9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Rectangle 159">
                    <a:extLst>
                      <a:ext uri="{FF2B5EF4-FFF2-40B4-BE49-F238E27FC236}">
                        <a16:creationId xmlns:a16="http://schemas.microsoft.com/office/drawing/2014/main" id="{19D2D0F4-4D3E-43B5-9CEA-45CD50CF22DA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3" name="Group 149">
                  <a:extLst>
                    <a:ext uri="{FF2B5EF4-FFF2-40B4-BE49-F238E27FC236}">
                      <a16:creationId xmlns:a16="http://schemas.microsoft.com/office/drawing/2014/main" id="{08BB2FF0-577E-47ED-A538-E7DB3C74C043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24" name="Rectangle 150">
                    <a:extLst>
                      <a:ext uri="{FF2B5EF4-FFF2-40B4-BE49-F238E27FC236}">
                        <a16:creationId xmlns:a16="http://schemas.microsoft.com/office/drawing/2014/main" id="{6BB79A00-C28C-4862-81FB-93BE47F3127E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" name="Rectangle 151">
                    <a:extLst>
                      <a:ext uri="{FF2B5EF4-FFF2-40B4-BE49-F238E27FC236}">
                        <a16:creationId xmlns:a16="http://schemas.microsoft.com/office/drawing/2014/main" id="{16A3FBF7-CA47-44AA-802A-677D16725DD1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Rectangle 152">
                    <a:extLst>
                      <a:ext uri="{FF2B5EF4-FFF2-40B4-BE49-F238E27FC236}">
                        <a16:creationId xmlns:a16="http://schemas.microsoft.com/office/drawing/2014/main" id="{281C5339-EEF9-484A-8D2E-A4CE48AE1051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Rectangle 153">
                    <a:extLst>
                      <a:ext uri="{FF2B5EF4-FFF2-40B4-BE49-F238E27FC236}">
                        <a16:creationId xmlns:a16="http://schemas.microsoft.com/office/drawing/2014/main" id="{78ADE070-9797-442E-819F-37D83BA2F61C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Rectangle 154">
                    <a:extLst>
                      <a:ext uri="{FF2B5EF4-FFF2-40B4-BE49-F238E27FC236}">
                        <a16:creationId xmlns:a16="http://schemas.microsoft.com/office/drawing/2014/main" id="{24A7692E-658A-4C08-8795-A125BCECD815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Rectangle 155">
                    <a:extLst>
                      <a:ext uri="{FF2B5EF4-FFF2-40B4-BE49-F238E27FC236}">
                        <a16:creationId xmlns:a16="http://schemas.microsoft.com/office/drawing/2014/main" id="{612972B9-DFB7-417F-B00D-5CDAF3001CCD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0" name="Group 136">
                <a:extLst>
                  <a:ext uri="{FF2B5EF4-FFF2-40B4-BE49-F238E27FC236}">
                    <a16:creationId xmlns:a16="http://schemas.microsoft.com/office/drawing/2014/main" id="{7485DFD6-58CF-4512-8067-927FAE4C5DDE}"/>
                  </a:ext>
                </a:extLst>
              </p:cNvPr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19" name="Rectangle 145">
                  <a:extLst>
                    <a:ext uri="{FF2B5EF4-FFF2-40B4-BE49-F238E27FC236}">
                      <a16:creationId xmlns:a16="http://schemas.microsoft.com/office/drawing/2014/main" id="{91038BDC-7073-448E-944E-B72B46281DC4}"/>
                    </a:ext>
                  </a:extLst>
                </p:cNvPr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Parallelogram 5">
                  <a:extLst>
                    <a:ext uri="{FF2B5EF4-FFF2-40B4-BE49-F238E27FC236}">
                      <a16:creationId xmlns:a16="http://schemas.microsoft.com/office/drawing/2014/main" id="{A6961570-6929-4975-BC4A-FA651AB980D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Group 137">
                <a:extLst>
                  <a:ext uri="{FF2B5EF4-FFF2-40B4-BE49-F238E27FC236}">
                    <a16:creationId xmlns:a16="http://schemas.microsoft.com/office/drawing/2014/main" id="{4CCEE2BA-50A7-4888-A2FF-2784794A86D8}"/>
                  </a:ext>
                </a:extLst>
              </p:cNvPr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7" name="Rectangle 143">
                  <a:extLst>
                    <a:ext uri="{FF2B5EF4-FFF2-40B4-BE49-F238E27FC236}">
                      <a16:creationId xmlns:a16="http://schemas.microsoft.com/office/drawing/2014/main" id="{A477BE60-4D49-4578-91AC-372D905E0370}"/>
                    </a:ext>
                  </a:extLst>
                </p:cNvPr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Rectangle 9">
                  <a:extLst>
                    <a:ext uri="{FF2B5EF4-FFF2-40B4-BE49-F238E27FC236}">
                      <a16:creationId xmlns:a16="http://schemas.microsoft.com/office/drawing/2014/main" id="{95059FCC-4CD5-4EAA-A511-2EA47B1D5E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Group 138">
                <a:extLst>
                  <a:ext uri="{FF2B5EF4-FFF2-40B4-BE49-F238E27FC236}">
                    <a16:creationId xmlns:a16="http://schemas.microsoft.com/office/drawing/2014/main" id="{095E50F1-AB58-492D-BE89-F81EECBA67F6}"/>
                  </a:ext>
                </a:extLst>
              </p:cNvPr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5" name="Rectangle 141">
                  <a:extLst>
                    <a:ext uri="{FF2B5EF4-FFF2-40B4-BE49-F238E27FC236}">
                      <a16:creationId xmlns:a16="http://schemas.microsoft.com/office/drawing/2014/main" id="{55D77472-945B-4CD4-9BFB-6AE39DE21582}"/>
                    </a:ext>
                  </a:extLst>
                </p:cNvPr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Block Arc 142">
                  <a:extLst>
                    <a:ext uri="{FF2B5EF4-FFF2-40B4-BE49-F238E27FC236}">
                      <a16:creationId xmlns:a16="http://schemas.microsoft.com/office/drawing/2014/main" id="{EB808376-764A-4682-A66B-5671B0F9A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ound Same Side Corner Rectangle 51">
                <a:extLst>
                  <a:ext uri="{FF2B5EF4-FFF2-40B4-BE49-F238E27FC236}">
                    <a16:creationId xmlns:a16="http://schemas.microsoft.com/office/drawing/2014/main" id="{121AF52C-F9EC-441C-AD7E-59A6BA65E1AE}"/>
                  </a:ext>
                </a:extLst>
              </p:cNvPr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Round Same Side Corner Rectangle 51">
                <a:extLst>
                  <a:ext uri="{FF2B5EF4-FFF2-40B4-BE49-F238E27FC236}">
                    <a16:creationId xmlns:a16="http://schemas.microsoft.com/office/drawing/2014/main" id="{DFB0DDBC-A95A-41FD-B573-ED86E7BB3AC9}"/>
                  </a:ext>
                </a:extLst>
              </p:cNvPr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175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899592" y="1303724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547944" y="1303724"/>
            <a:ext cx="2520000" cy="25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0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9064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65613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012161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6407BF-D764-4F3C-882C-7AA41FCCEA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0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255577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555776" y="0"/>
            <a:ext cx="6588224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4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26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8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533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4" r:id="rId3"/>
    <p:sldLayoutId id="2147483677" r:id="rId4"/>
    <p:sldLayoutId id="2147483666" r:id="rId5"/>
    <p:sldLayoutId id="2147483676" r:id="rId6"/>
    <p:sldLayoutId id="2147483657" r:id="rId7"/>
    <p:sldLayoutId id="2147483673" r:id="rId8"/>
    <p:sldLayoutId id="2147483667" r:id="rId9"/>
    <p:sldLayoutId id="2147483671" r:id="rId10"/>
    <p:sldLayoutId id="2147483672" r:id="rId11"/>
    <p:sldLayoutId id="2147483668" r:id="rId12"/>
    <p:sldLayoutId id="2147483669" r:id="rId13"/>
    <p:sldLayoutId id="2147483670" r:id="rId14"/>
    <p:sldLayoutId id="2147483679" r:id="rId15"/>
    <p:sldLayoutId id="2147483678" r:id="rId16"/>
    <p:sldLayoutId id="2147483680" r:id="rId17"/>
    <p:sldLayoutId id="2147483682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71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3417416"/>
            <a:ext cx="9143998" cy="95453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ea typeface="맑은 고딕" pitchFamily="50" charset="-127"/>
              </a:rPr>
              <a:t>PENGANTAR PENDIDIKAN</a:t>
            </a:r>
            <a:br>
              <a:rPr lang="en-US" altLang="ko-KR" dirty="0" smtClean="0">
                <a:ea typeface="맑은 고딕" pitchFamily="50" charset="-127"/>
              </a:rPr>
            </a:br>
            <a:r>
              <a:rPr lang="en-US" altLang="ko-KR" dirty="0" smtClean="0">
                <a:ea typeface="맑은 고딕" pitchFamily="50" charset="-127"/>
              </a:rPr>
              <a:t>PANCASILA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5"/>
          <p:cNvSpPr txBox="1">
            <a:spLocks/>
          </p:cNvSpPr>
          <p:nvPr/>
        </p:nvSpPr>
        <p:spPr>
          <a:xfrm>
            <a:off x="2" y="4443958"/>
            <a:ext cx="9143998" cy="36004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sz="1800" b="0" dirty="0" err="1" smtClean="0">
                <a:ea typeface="맑은 고딕" pitchFamily="50" charset="-127"/>
              </a:rPr>
              <a:t>Kelompok</a:t>
            </a:r>
            <a:r>
              <a:rPr lang="en-US" altLang="ko-KR" sz="1800" b="0" dirty="0" smtClean="0">
                <a:ea typeface="맑은 고딕" pitchFamily="50" charset="-127"/>
              </a:rPr>
              <a:t> 1</a:t>
            </a:r>
            <a:endParaRPr lang="ko-KR" altLang="en-US" sz="18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179512" y="699542"/>
            <a:ext cx="2880320" cy="235783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Arial" pitchFamily="34" charset="0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400" b="0" dirty="0" err="1" smtClean="0">
                <a:ea typeface="맑은 고딕" pitchFamily="50" charset="-127"/>
              </a:rPr>
              <a:t>Rayhan</a:t>
            </a:r>
            <a:r>
              <a:rPr lang="en-US" altLang="ko-KR" sz="2400" b="0" dirty="0" smtClean="0">
                <a:ea typeface="맑은 고딕" pitchFamily="50" charset="-127"/>
              </a:rPr>
              <a:t> Rizal M</a:t>
            </a:r>
          </a:p>
          <a:p>
            <a:pPr algn="l">
              <a:lnSpc>
                <a:spcPct val="150000"/>
              </a:lnSpc>
            </a:pPr>
            <a:r>
              <a:rPr lang="en-US" altLang="ko-KR" sz="2400" b="0" dirty="0" err="1" smtClean="0"/>
              <a:t>Ridwan</a:t>
            </a:r>
            <a:r>
              <a:rPr lang="en-US" altLang="ko-KR" sz="2400" b="0" dirty="0" smtClean="0"/>
              <a:t> Efendi</a:t>
            </a:r>
          </a:p>
          <a:p>
            <a:pPr algn="l">
              <a:lnSpc>
                <a:spcPct val="150000"/>
              </a:lnSpc>
            </a:pPr>
            <a:r>
              <a:rPr lang="en-US" altLang="ko-KR" sz="2400" b="0" dirty="0" err="1" smtClean="0"/>
              <a:t>Ibet</a:t>
            </a:r>
            <a:r>
              <a:rPr lang="en-US" altLang="ko-KR" sz="2400" b="0" dirty="0" smtClean="0"/>
              <a:t> </a:t>
            </a:r>
            <a:r>
              <a:rPr lang="en-US" altLang="ko-KR" sz="2400" b="0" dirty="0" err="1" smtClean="0"/>
              <a:t>Maulana</a:t>
            </a:r>
            <a:endParaRPr lang="en-US" altLang="ko-KR" sz="2400" b="0" dirty="0" smtClean="0"/>
          </a:p>
          <a:p>
            <a:pPr algn="l">
              <a:lnSpc>
                <a:spcPct val="150000"/>
              </a:lnSpc>
            </a:pPr>
            <a:r>
              <a:rPr lang="en-US" altLang="ko-KR" sz="2400" b="0" dirty="0" smtClean="0"/>
              <a:t>Ahmad </a:t>
            </a:r>
            <a:r>
              <a:rPr lang="en-US" altLang="ko-KR" sz="2400" b="0" dirty="0" err="1" smtClean="0"/>
              <a:t>Hilman</a:t>
            </a:r>
            <a:r>
              <a:rPr lang="en-US" altLang="ko-KR" sz="2400" b="0" dirty="0" smtClean="0"/>
              <a:t> D</a:t>
            </a:r>
            <a:endParaRPr lang="ko-KR" altLang="en-US" sz="2400" b="0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5940152" y="699542"/>
            <a:ext cx="2880320" cy="235783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Arial" pitchFamily="34" charset="0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2400" b="0" dirty="0" smtClean="0">
                <a:ea typeface="맑은 고딕" pitchFamily="50" charset="-127"/>
              </a:rPr>
              <a:t>Novi </a:t>
            </a:r>
            <a:r>
              <a:rPr lang="en-US" altLang="ko-KR" sz="2400" b="0" dirty="0" err="1" smtClean="0">
                <a:ea typeface="맑은 고딕" pitchFamily="50" charset="-127"/>
              </a:rPr>
              <a:t>Dwi</a:t>
            </a:r>
            <a:r>
              <a:rPr lang="en-US" altLang="ko-KR" sz="2400" b="0" dirty="0" smtClean="0">
                <a:ea typeface="맑은 고딕" pitchFamily="50" charset="-127"/>
              </a:rPr>
              <a:t> </a:t>
            </a:r>
            <a:r>
              <a:rPr lang="en-US" altLang="ko-KR" sz="2400" b="0" dirty="0" err="1" smtClean="0">
                <a:ea typeface="맑은 고딕" pitchFamily="50" charset="-127"/>
              </a:rPr>
              <a:t>Astuti</a:t>
            </a:r>
            <a:endParaRPr lang="en-US" altLang="ko-KR" sz="2400" b="0" dirty="0" smtClean="0">
              <a:ea typeface="맑은 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2400" b="0" dirty="0" smtClean="0">
                <a:ea typeface="맑은 고딕" pitchFamily="50" charset="-127"/>
              </a:rPr>
              <a:t>Fatwa S. N</a:t>
            </a:r>
          </a:p>
          <a:p>
            <a:pPr algn="r">
              <a:lnSpc>
                <a:spcPct val="150000"/>
              </a:lnSpc>
            </a:pPr>
            <a:r>
              <a:rPr lang="en-US" altLang="ko-KR" sz="2400" b="0" dirty="0" err="1" smtClean="0">
                <a:ea typeface="맑은 고딕" pitchFamily="50" charset="-127"/>
              </a:rPr>
              <a:t>Farkhan</a:t>
            </a:r>
            <a:endParaRPr lang="en-US" altLang="ko-KR" sz="2400" b="0" dirty="0" smtClean="0">
              <a:ea typeface="맑은 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2400" b="0" dirty="0" err="1" smtClean="0">
                <a:ea typeface="맑은 고딕" pitchFamily="50" charset="-127"/>
              </a:rPr>
              <a:t>Bayu</a:t>
            </a:r>
            <a:r>
              <a:rPr lang="en-US" altLang="ko-KR" sz="2400" b="0" dirty="0" smtClean="0">
                <a:ea typeface="맑은 고딕" pitchFamily="50" charset="-127"/>
              </a:rPr>
              <a:t> </a:t>
            </a:r>
            <a:r>
              <a:rPr lang="en-US" altLang="ko-KR" sz="2400" b="0" dirty="0" err="1" smtClean="0">
                <a:ea typeface="맑은 고딕" pitchFamily="50" charset="-127"/>
              </a:rPr>
              <a:t>Samoedra</a:t>
            </a:r>
            <a:endParaRPr lang="ko-KR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0688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55676" y="141481"/>
            <a:ext cx="5508612" cy="43204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1947-1978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1670" y="843559"/>
            <a:ext cx="5829300" cy="3825440"/>
          </a:xfrm>
        </p:spPr>
        <p:txBody>
          <a:bodyPr>
            <a:noAutofit/>
          </a:bodyPr>
          <a:lstStyle/>
          <a:p>
            <a:pPr marL="257175" indent="-257175">
              <a:buFont typeface="Arial" panose="020B0604020202090204" pitchFamily="34" charset="0"/>
              <a:buChar char="•"/>
            </a:pPr>
            <a:r>
              <a:rPr lang="en-GB" sz="1275" dirty="0" err="1">
                <a:solidFill>
                  <a:schemeClr val="tx1"/>
                </a:solidFill>
              </a:rPr>
              <a:t>Pendidikan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pancasila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sejak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awal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kemerdekaan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hingga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saat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ini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mengalami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pasang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surut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dalam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pengimplementasiannya</a:t>
            </a:r>
            <a:r>
              <a:rPr lang="en-GB" sz="1275" dirty="0">
                <a:solidFill>
                  <a:schemeClr val="tx1"/>
                </a:solidFill>
              </a:rPr>
              <a:t>.</a:t>
            </a:r>
          </a:p>
          <a:p>
            <a:pPr marL="257175" indent="-257175">
              <a:buFont typeface="Arial" panose="020B0604020202090204" pitchFamily="34" charset="0"/>
              <a:buChar char="•"/>
            </a:pPr>
            <a:r>
              <a:rPr lang="en-GB" sz="1275" dirty="0" err="1">
                <a:solidFill>
                  <a:schemeClr val="tx1"/>
                </a:solidFill>
              </a:rPr>
              <a:t>Bagaimana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tidak</a:t>
            </a:r>
            <a:r>
              <a:rPr lang="en-GB" sz="1275" dirty="0">
                <a:solidFill>
                  <a:schemeClr val="tx1"/>
                </a:solidFill>
              </a:rPr>
              <a:t>? </a:t>
            </a:r>
            <a:r>
              <a:rPr lang="en-GB" sz="1275" dirty="0" err="1">
                <a:solidFill>
                  <a:schemeClr val="tx1"/>
                </a:solidFill>
              </a:rPr>
              <a:t>Pada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awal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kemerdekaan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pengimplementasian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pancasila</a:t>
            </a:r>
            <a:r>
              <a:rPr lang="en-GB" sz="1275" dirty="0">
                <a:solidFill>
                  <a:schemeClr val="tx1"/>
                </a:solidFill>
              </a:rPr>
              <a:t>  </a:t>
            </a:r>
            <a:r>
              <a:rPr lang="en-GB" sz="1275" dirty="0" err="1">
                <a:solidFill>
                  <a:schemeClr val="tx1"/>
                </a:solidFill>
              </a:rPr>
              <a:t>dilakukan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dalam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bentuk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pidato-pidato</a:t>
            </a:r>
            <a:r>
              <a:rPr lang="en-GB" sz="1275" dirty="0">
                <a:solidFill>
                  <a:schemeClr val="tx1"/>
                </a:solidFill>
              </a:rPr>
              <a:t> para </a:t>
            </a:r>
            <a:r>
              <a:rPr lang="en-GB" sz="1275" dirty="0" err="1">
                <a:solidFill>
                  <a:schemeClr val="tx1"/>
                </a:solidFill>
              </a:rPr>
              <a:t>tokoh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bangsa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dalam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rapat-rapat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akbar</a:t>
            </a:r>
            <a:r>
              <a:rPr lang="en-GB" sz="1275" dirty="0">
                <a:solidFill>
                  <a:schemeClr val="tx1"/>
                </a:solidFill>
              </a:rPr>
              <a:t> yang </a:t>
            </a:r>
            <a:r>
              <a:rPr lang="en-GB" sz="1275" dirty="0" err="1">
                <a:solidFill>
                  <a:schemeClr val="tx1"/>
                </a:solidFill>
              </a:rPr>
              <a:t>disiarkan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melalui</a:t>
            </a:r>
            <a:r>
              <a:rPr lang="en-GB" sz="1275" dirty="0">
                <a:solidFill>
                  <a:schemeClr val="tx1"/>
                </a:solidFill>
              </a:rPr>
              <a:t> radio </a:t>
            </a:r>
            <a:r>
              <a:rPr lang="en-GB" sz="1275" dirty="0" err="1">
                <a:solidFill>
                  <a:schemeClr val="tx1"/>
                </a:solidFill>
              </a:rPr>
              <a:t>dan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surat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kabar</a:t>
            </a:r>
            <a:r>
              <a:rPr lang="en-GB" sz="1275" dirty="0">
                <a:solidFill>
                  <a:schemeClr val="tx1"/>
                </a:solidFill>
              </a:rPr>
              <a:t>.</a:t>
            </a:r>
          </a:p>
          <a:p>
            <a:pPr marL="257175" indent="-257175">
              <a:buFont typeface="Arial" panose="020B0604020202090204" pitchFamily="34" charset="0"/>
              <a:buChar char="•"/>
            </a:pPr>
            <a:r>
              <a:rPr lang="en-GB" sz="1275" dirty="0" err="1">
                <a:solidFill>
                  <a:schemeClr val="tx1"/>
                </a:solidFill>
              </a:rPr>
              <a:t>Tanggal</a:t>
            </a:r>
            <a:r>
              <a:rPr lang="en-GB" sz="1275" dirty="0">
                <a:solidFill>
                  <a:schemeClr val="tx1"/>
                </a:solidFill>
              </a:rPr>
              <a:t> 1 </a:t>
            </a:r>
            <a:r>
              <a:rPr lang="en-GB" sz="1275" dirty="0" err="1">
                <a:solidFill>
                  <a:schemeClr val="tx1"/>
                </a:solidFill>
              </a:rPr>
              <a:t>juli</a:t>
            </a:r>
            <a:r>
              <a:rPr lang="en-GB" sz="1275" dirty="0">
                <a:solidFill>
                  <a:schemeClr val="tx1"/>
                </a:solidFill>
              </a:rPr>
              <a:t> 1947 </a:t>
            </a:r>
            <a:r>
              <a:rPr lang="en-GB" sz="1275" dirty="0" err="1">
                <a:solidFill>
                  <a:schemeClr val="tx1"/>
                </a:solidFill>
              </a:rPr>
              <a:t>diterbitkan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buku</a:t>
            </a:r>
            <a:r>
              <a:rPr lang="en-GB" sz="1275" dirty="0">
                <a:solidFill>
                  <a:schemeClr val="tx1"/>
                </a:solidFill>
              </a:rPr>
              <a:t> yang </a:t>
            </a:r>
            <a:r>
              <a:rPr lang="en-GB" sz="1275" dirty="0" err="1">
                <a:solidFill>
                  <a:schemeClr val="tx1"/>
                </a:solidFill>
              </a:rPr>
              <a:t>berisi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pidato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soekarno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tentang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lahirnya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pancasila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dengan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pengantar</a:t>
            </a:r>
            <a:r>
              <a:rPr lang="en-GB" sz="1275" dirty="0">
                <a:solidFill>
                  <a:schemeClr val="tx1"/>
                </a:solidFill>
              </a:rPr>
              <a:t> Dr KRT </a:t>
            </a:r>
            <a:r>
              <a:rPr lang="en-GB" sz="1275" dirty="0" err="1">
                <a:solidFill>
                  <a:schemeClr val="tx1"/>
                </a:solidFill>
              </a:rPr>
              <a:t>Radjiman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Wedyodiningrat</a:t>
            </a:r>
            <a:endParaRPr lang="en-GB" sz="1275" dirty="0">
              <a:solidFill>
                <a:schemeClr val="tx1"/>
              </a:solidFill>
            </a:endParaRPr>
          </a:p>
          <a:p>
            <a:pPr marL="257175" indent="-257175">
              <a:buFont typeface="Arial" panose="020B0604020202090204" pitchFamily="34" charset="0"/>
              <a:buChar char="•"/>
            </a:pPr>
            <a:r>
              <a:rPr lang="en-GB" sz="1275" dirty="0" err="1">
                <a:solidFill>
                  <a:schemeClr val="tx1"/>
                </a:solidFill>
              </a:rPr>
              <a:t>Perubahan</a:t>
            </a:r>
            <a:r>
              <a:rPr lang="en-GB" sz="1275" dirty="0">
                <a:solidFill>
                  <a:schemeClr val="tx1"/>
                </a:solidFill>
              </a:rPr>
              <a:t> yang </a:t>
            </a:r>
            <a:r>
              <a:rPr lang="en-GB" sz="1275" dirty="0" err="1">
                <a:solidFill>
                  <a:schemeClr val="tx1"/>
                </a:solidFill>
              </a:rPr>
              <a:t>signifikan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terjadi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setelah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dekrit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presiden</a:t>
            </a:r>
            <a:r>
              <a:rPr lang="en-GB" sz="1275" dirty="0">
                <a:solidFill>
                  <a:schemeClr val="tx1"/>
                </a:solidFill>
              </a:rPr>
              <a:t> 5 </a:t>
            </a:r>
            <a:r>
              <a:rPr lang="en-GB" sz="1275" dirty="0" err="1">
                <a:solidFill>
                  <a:schemeClr val="tx1"/>
                </a:solidFill>
              </a:rPr>
              <a:t>juli</a:t>
            </a:r>
            <a:r>
              <a:rPr lang="en-GB" sz="1275" dirty="0">
                <a:solidFill>
                  <a:schemeClr val="tx1"/>
                </a:solidFill>
              </a:rPr>
              <a:t> 1959. </a:t>
            </a:r>
            <a:r>
              <a:rPr lang="en-GB" sz="1275" dirty="0" err="1">
                <a:solidFill>
                  <a:schemeClr val="tx1"/>
                </a:solidFill>
              </a:rPr>
              <a:t>pada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tahun</a:t>
            </a:r>
            <a:r>
              <a:rPr lang="en-GB" sz="1275" dirty="0">
                <a:solidFill>
                  <a:schemeClr val="tx1"/>
                </a:solidFill>
              </a:rPr>
              <a:t> 1960, </a:t>
            </a:r>
            <a:r>
              <a:rPr lang="en-GB" sz="1275" dirty="0" err="1">
                <a:solidFill>
                  <a:schemeClr val="tx1"/>
                </a:solidFill>
              </a:rPr>
              <a:t>diterbitkan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buku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dengan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judul</a:t>
            </a:r>
            <a:r>
              <a:rPr lang="en-GB" sz="1275" dirty="0">
                <a:solidFill>
                  <a:schemeClr val="tx1"/>
                </a:solidFill>
              </a:rPr>
              <a:t> “</a:t>
            </a:r>
            <a:r>
              <a:rPr lang="en-GB" sz="1275" dirty="0" err="1">
                <a:solidFill>
                  <a:schemeClr val="tx1"/>
                </a:solidFill>
              </a:rPr>
              <a:t>manusia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dan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masyarakat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baru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indonesia</a:t>
            </a:r>
            <a:r>
              <a:rPr lang="en-GB" sz="1275" dirty="0">
                <a:solidFill>
                  <a:schemeClr val="tx1"/>
                </a:solidFill>
              </a:rPr>
              <a:t>(civics)” </a:t>
            </a:r>
            <a:r>
              <a:rPr lang="en-GB" sz="1275" dirty="0" err="1">
                <a:solidFill>
                  <a:schemeClr val="tx1"/>
                </a:solidFill>
              </a:rPr>
              <a:t>untuk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membentuk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manusia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indonesia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baru</a:t>
            </a:r>
            <a:r>
              <a:rPr lang="en-GB" sz="1275" dirty="0">
                <a:solidFill>
                  <a:schemeClr val="tx1"/>
                </a:solidFill>
              </a:rPr>
              <a:t> yang </a:t>
            </a:r>
            <a:r>
              <a:rPr lang="en-GB" sz="1275" dirty="0" err="1">
                <a:solidFill>
                  <a:schemeClr val="tx1"/>
                </a:solidFill>
              </a:rPr>
              <a:t>patriotik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melalui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pendidikan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</a:p>
          <a:p>
            <a:pPr marL="257175" indent="-257175">
              <a:buFont typeface="Arial" panose="020B0604020202090204" pitchFamily="34" charset="0"/>
              <a:buChar char="•"/>
            </a:pPr>
            <a:r>
              <a:rPr lang="en-GB" sz="1275" dirty="0" err="1">
                <a:solidFill>
                  <a:schemeClr val="tx1"/>
                </a:solidFill>
              </a:rPr>
              <a:t>Diterbitkan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buku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berjudul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penetapan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tudjuh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bahan-bahan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pokok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indoktrinasi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dengan</a:t>
            </a:r>
            <a:r>
              <a:rPr lang="en-GB" sz="1275" dirty="0">
                <a:solidFill>
                  <a:schemeClr val="tx1"/>
                </a:solidFill>
              </a:rPr>
              <a:t> kata </a:t>
            </a:r>
            <a:r>
              <a:rPr lang="en-GB" sz="1275" dirty="0" err="1">
                <a:solidFill>
                  <a:schemeClr val="tx1"/>
                </a:solidFill>
              </a:rPr>
              <a:t>pengantar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dari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presiden</a:t>
            </a:r>
            <a:r>
              <a:rPr lang="en-GB" sz="1275" dirty="0">
                <a:solidFill>
                  <a:schemeClr val="tx1"/>
                </a:solidFill>
              </a:rPr>
              <a:t> RI </a:t>
            </a:r>
            <a:r>
              <a:rPr lang="en-GB" sz="1275" dirty="0" err="1">
                <a:solidFill>
                  <a:schemeClr val="tx1"/>
                </a:solidFill>
              </a:rPr>
              <a:t>dengan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penerbit</a:t>
            </a:r>
            <a:r>
              <a:rPr lang="en-GB" sz="1275" dirty="0">
                <a:solidFill>
                  <a:schemeClr val="tx1"/>
                </a:solidFill>
              </a:rPr>
              <a:t> CV </a:t>
            </a:r>
            <a:r>
              <a:rPr lang="en-GB" sz="1275" dirty="0" err="1">
                <a:solidFill>
                  <a:schemeClr val="tx1"/>
                </a:solidFill>
              </a:rPr>
              <a:t>Ddua</a:t>
            </a:r>
            <a:r>
              <a:rPr lang="en-GB" sz="1275" dirty="0">
                <a:solidFill>
                  <a:schemeClr val="tx1"/>
                </a:solidFill>
              </a:rPr>
              <a:t>-R </a:t>
            </a:r>
            <a:r>
              <a:rPr lang="en-GB" sz="1275" dirty="0" err="1">
                <a:solidFill>
                  <a:schemeClr val="tx1"/>
                </a:solidFill>
              </a:rPr>
              <a:t>pada</a:t>
            </a:r>
            <a:r>
              <a:rPr lang="en-GB" sz="1275" dirty="0">
                <a:solidFill>
                  <a:schemeClr val="tx1"/>
                </a:solidFill>
              </a:rPr>
              <a:t> 1961</a:t>
            </a:r>
          </a:p>
          <a:p>
            <a:pPr marL="257175" indent="-257175">
              <a:buFont typeface="Arial" panose="020B0604020202090204" pitchFamily="34" charset="0"/>
              <a:buChar char="•"/>
            </a:pPr>
            <a:r>
              <a:rPr lang="en-GB" sz="1275" dirty="0" err="1">
                <a:solidFill>
                  <a:schemeClr val="tx1"/>
                </a:solidFill>
              </a:rPr>
              <a:t>Tidak</a:t>
            </a:r>
            <a:r>
              <a:rPr lang="en-GB" sz="1275" dirty="0">
                <a:solidFill>
                  <a:schemeClr val="tx1"/>
                </a:solidFill>
              </a:rPr>
              <a:t> lama </a:t>
            </a:r>
            <a:r>
              <a:rPr lang="en-GB" sz="1275" dirty="0" err="1">
                <a:solidFill>
                  <a:schemeClr val="tx1"/>
                </a:solidFill>
              </a:rPr>
              <a:t>sejak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lahirnya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ketetapan</a:t>
            </a:r>
            <a:r>
              <a:rPr lang="en-GB" sz="1275" dirty="0">
                <a:solidFill>
                  <a:schemeClr val="tx1"/>
                </a:solidFill>
              </a:rPr>
              <a:t> MPR RI No. II/MPR/1978 </a:t>
            </a:r>
            <a:r>
              <a:rPr lang="en-GB" sz="1275" dirty="0" err="1">
                <a:solidFill>
                  <a:schemeClr val="tx1"/>
                </a:solidFill>
              </a:rPr>
              <a:t>tentang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Pedoman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Penghayantan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dan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Pengamalan</a:t>
            </a:r>
            <a:r>
              <a:rPr lang="en-GB" sz="1275" dirty="0">
                <a:solidFill>
                  <a:schemeClr val="tx1"/>
                </a:solidFill>
              </a:rPr>
              <a:t> Pancasila yang </a:t>
            </a:r>
            <a:r>
              <a:rPr lang="en-GB" sz="1275" dirty="0" err="1">
                <a:solidFill>
                  <a:schemeClr val="tx1"/>
                </a:solidFill>
              </a:rPr>
              <a:t>menjadi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sumber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pokok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materi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pendidikan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pancasila</a:t>
            </a:r>
            <a:r>
              <a:rPr lang="en-GB" sz="1275" dirty="0">
                <a:solidFill>
                  <a:schemeClr val="tx1"/>
                </a:solidFill>
              </a:rPr>
              <a:t>. </a:t>
            </a:r>
          </a:p>
          <a:p>
            <a:pPr marL="257175" indent="-257175">
              <a:buFont typeface="Arial" panose="020B0604020202090204" pitchFamily="34" charset="0"/>
              <a:buChar char="•"/>
            </a:pPr>
            <a:r>
              <a:rPr lang="en-GB" sz="1275" dirty="0" err="1">
                <a:solidFill>
                  <a:schemeClr val="tx1"/>
                </a:solidFill>
              </a:rPr>
              <a:t>Diperkuat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dengan</a:t>
            </a:r>
            <a:r>
              <a:rPr lang="en-GB" sz="1275" dirty="0">
                <a:solidFill>
                  <a:schemeClr val="tx1"/>
                </a:solidFill>
              </a:rPr>
              <a:t> TAP MPR RI No. II/MPR/1988 </a:t>
            </a:r>
            <a:r>
              <a:rPr lang="en-GB" sz="1275" dirty="0" err="1">
                <a:solidFill>
                  <a:schemeClr val="tx1"/>
                </a:solidFill>
              </a:rPr>
              <a:t>tentang</a:t>
            </a:r>
            <a:r>
              <a:rPr lang="en-GB" sz="1275" dirty="0">
                <a:solidFill>
                  <a:schemeClr val="tx1"/>
                </a:solidFill>
              </a:rPr>
              <a:t> GBHN yang </a:t>
            </a:r>
            <a:r>
              <a:rPr lang="en-GB" sz="1275" dirty="0" err="1">
                <a:solidFill>
                  <a:schemeClr val="tx1"/>
                </a:solidFill>
              </a:rPr>
              <a:t>mencamtukan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bahwa</a:t>
            </a:r>
            <a:r>
              <a:rPr lang="en-GB" sz="1275" dirty="0">
                <a:solidFill>
                  <a:schemeClr val="tx1"/>
                </a:solidFill>
              </a:rPr>
              <a:t> “</a:t>
            </a:r>
            <a:r>
              <a:rPr lang="en-GB" sz="1275" dirty="0" err="1">
                <a:solidFill>
                  <a:schemeClr val="tx1"/>
                </a:solidFill>
              </a:rPr>
              <a:t>Pendidikan</a:t>
            </a:r>
            <a:r>
              <a:rPr lang="en-GB" sz="1275" dirty="0">
                <a:solidFill>
                  <a:schemeClr val="tx1"/>
                </a:solidFill>
              </a:rPr>
              <a:t> Pancasila” </a:t>
            </a:r>
            <a:r>
              <a:rPr lang="en-GB" sz="1275" dirty="0" err="1">
                <a:solidFill>
                  <a:schemeClr val="tx1"/>
                </a:solidFill>
              </a:rPr>
              <a:t>termasuk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ke</a:t>
            </a:r>
            <a:r>
              <a:rPr lang="en-GB" sz="1275" dirty="0">
                <a:solidFill>
                  <a:schemeClr val="tx1"/>
                </a:solidFill>
              </a:rPr>
              <a:t> </a:t>
            </a:r>
            <a:r>
              <a:rPr lang="en-GB" sz="1275" dirty="0" err="1">
                <a:solidFill>
                  <a:schemeClr val="tx1"/>
                </a:solidFill>
              </a:rPr>
              <a:t>pendidikan</a:t>
            </a:r>
            <a:r>
              <a:rPr lang="en-GB" sz="1275" dirty="0">
                <a:solidFill>
                  <a:schemeClr val="tx1"/>
                </a:solidFill>
              </a:rPr>
              <a:t> P4 </a:t>
            </a:r>
          </a:p>
        </p:txBody>
      </p:sp>
    </p:spTree>
    <p:extLst>
      <p:ext uri="{BB962C8B-B14F-4D97-AF65-F5344CB8AC3E}">
        <p14:creationId xmlns:p14="http://schemas.microsoft.com/office/powerpoint/2010/main" val="92248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01670" y="141481"/>
            <a:ext cx="5829300" cy="48605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1983-1985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1670" y="681540"/>
            <a:ext cx="5829300" cy="3996444"/>
          </a:xfrm>
        </p:spPr>
        <p:txBody>
          <a:bodyPr>
            <a:noAutofit/>
          </a:bodyPr>
          <a:lstStyle/>
          <a:p>
            <a:pPr marL="257175" indent="-257175">
              <a:buFont typeface="Arial" panose="020B060402020209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</a:rPr>
              <a:t>Dirjen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dikti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mengeluarkan</a:t>
            </a:r>
            <a:r>
              <a:rPr lang="en-GB" dirty="0" smtClean="0">
                <a:solidFill>
                  <a:schemeClr val="tx1"/>
                </a:solidFill>
              </a:rPr>
              <a:t> SK</a:t>
            </a:r>
          </a:p>
          <a:p>
            <a:pPr marL="257175" indent="-257175">
              <a:buFont typeface="Arial" panose="020B060402020209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1. SK No. 86/DIKTI/</a:t>
            </a:r>
            <a:r>
              <a:rPr lang="en-GB" dirty="0" err="1" smtClean="0">
                <a:solidFill>
                  <a:schemeClr val="tx1"/>
                </a:solidFill>
              </a:rPr>
              <a:t>Kep</a:t>
            </a:r>
            <a:r>
              <a:rPr lang="en-GB" dirty="0" smtClean="0">
                <a:solidFill>
                  <a:schemeClr val="tx1"/>
                </a:solidFill>
              </a:rPr>
              <a:t>/1983 </a:t>
            </a:r>
            <a:r>
              <a:rPr lang="en-GB" dirty="0" err="1" smtClean="0">
                <a:solidFill>
                  <a:schemeClr val="tx1"/>
                </a:solidFill>
              </a:rPr>
              <a:t>tentang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pelaksanaan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penataran</a:t>
            </a:r>
            <a:r>
              <a:rPr lang="en-GB" dirty="0" smtClean="0">
                <a:solidFill>
                  <a:schemeClr val="tx1"/>
                </a:solidFill>
              </a:rPr>
              <a:t> P4. Hal </a:t>
            </a:r>
            <a:r>
              <a:rPr lang="en-GB" dirty="0" err="1" smtClean="0">
                <a:solidFill>
                  <a:schemeClr val="tx1"/>
                </a:solidFill>
              </a:rPr>
              <a:t>ini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didukung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dengan</a:t>
            </a:r>
            <a:r>
              <a:rPr lang="en-GB" dirty="0" smtClean="0">
                <a:solidFill>
                  <a:schemeClr val="tx1"/>
                </a:solidFill>
              </a:rPr>
              <a:t> SK </a:t>
            </a:r>
            <a:r>
              <a:rPr lang="en-GB" dirty="0" err="1" smtClean="0">
                <a:solidFill>
                  <a:schemeClr val="tx1"/>
                </a:solidFill>
              </a:rPr>
              <a:t>Kepala</a:t>
            </a:r>
            <a:r>
              <a:rPr lang="en-GB" dirty="0" smtClean="0">
                <a:solidFill>
                  <a:schemeClr val="tx1"/>
                </a:solidFill>
              </a:rPr>
              <a:t> BP-7 </a:t>
            </a:r>
            <a:r>
              <a:rPr lang="en-GB" dirty="0" err="1" smtClean="0">
                <a:solidFill>
                  <a:schemeClr val="tx1"/>
                </a:solidFill>
              </a:rPr>
              <a:t>Pusat</a:t>
            </a:r>
            <a:r>
              <a:rPr lang="en-GB" dirty="0" smtClean="0">
                <a:solidFill>
                  <a:schemeClr val="tx1"/>
                </a:solidFill>
              </a:rPr>
              <a:t> No. KEP/01/BP-7/I/1984 </a:t>
            </a:r>
            <a:r>
              <a:rPr lang="en-GB" dirty="0" err="1" smtClean="0">
                <a:solidFill>
                  <a:schemeClr val="tx1"/>
                </a:solidFill>
              </a:rPr>
              <a:t>tentang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penataran</a:t>
            </a:r>
            <a:r>
              <a:rPr lang="en-GB" dirty="0" smtClean="0">
                <a:solidFill>
                  <a:schemeClr val="tx1"/>
                </a:solidFill>
              </a:rPr>
              <a:t> P4 </a:t>
            </a:r>
            <a:r>
              <a:rPr lang="en-GB" dirty="0" err="1" smtClean="0">
                <a:solidFill>
                  <a:schemeClr val="tx1"/>
                </a:solidFill>
              </a:rPr>
              <a:t>Pola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pendukung</a:t>
            </a:r>
            <a:r>
              <a:rPr lang="en-GB" dirty="0" smtClean="0">
                <a:solidFill>
                  <a:schemeClr val="tx1"/>
                </a:solidFill>
              </a:rPr>
              <a:t> 100 jam </a:t>
            </a:r>
            <a:r>
              <a:rPr lang="en-GB" dirty="0" err="1" smtClean="0">
                <a:solidFill>
                  <a:schemeClr val="tx1"/>
                </a:solidFill>
              </a:rPr>
              <a:t>bagi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mahasiswa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baru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Universitas</a:t>
            </a:r>
            <a:r>
              <a:rPr lang="en-GB" dirty="0" smtClean="0">
                <a:solidFill>
                  <a:schemeClr val="tx1"/>
                </a:solidFill>
              </a:rPr>
              <a:t>/</a:t>
            </a:r>
            <a:r>
              <a:rPr lang="en-GB" dirty="0" err="1" smtClean="0">
                <a:solidFill>
                  <a:schemeClr val="tx1"/>
                </a:solidFill>
              </a:rPr>
              <a:t>institut</a:t>
            </a:r>
            <a:r>
              <a:rPr lang="en-GB" dirty="0" smtClean="0">
                <a:solidFill>
                  <a:schemeClr val="tx1"/>
                </a:solidFill>
              </a:rPr>
              <a:t>/</a:t>
            </a:r>
            <a:r>
              <a:rPr lang="en-GB" dirty="0" err="1" smtClean="0">
                <a:solidFill>
                  <a:schemeClr val="tx1"/>
                </a:solidFill>
              </a:rPr>
              <a:t>akademi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negeri</a:t>
            </a:r>
            <a:r>
              <a:rPr lang="en-GB" dirty="0" smtClean="0">
                <a:solidFill>
                  <a:schemeClr val="tx1"/>
                </a:solidFill>
              </a:rPr>
              <a:t>/</a:t>
            </a:r>
            <a:r>
              <a:rPr lang="en-GB" dirty="0" err="1" smtClean="0">
                <a:solidFill>
                  <a:schemeClr val="tx1"/>
                </a:solidFill>
              </a:rPr>
              <a:t>swasta</a:t>
            </a:r>
            <a:endParaRPr lang="en-GB" dirty="0" smtClean="0">
              <a:solidFill>
                <a:schemeClr val="tx1"/>
              </a:solidFill>
            </a:endParaRPr>
          </a:p>
          <a:p>
            <a:pPr marL="257175" indent="-257175">
              <a:buFont typeface="Arial" panose="020B060402020209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2. SK No. KEP-24/BP-7/IV/1984 </a:t>
            </a:r>
            <a:r>
              <a:rPr lang="en-GB" dirty="0" err="1" smtClean="0">
                <a:solidFill>
                  <a:schemeClr val="tx1"/>
                </a:solidFill>
              </a:rPr>
              <a:t>tentang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Pedoman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penyusunan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materi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khusus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sesuai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bidang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ilmu</a:t>
            </a:r>
            <a:r>
              <a:rPr lang="en-GB" dirty="0" smtClean="0">
                <a:solidFill>
                  <a:schemeClr val="tx1"/>
                </a:solidFill>
              </a:rPr>
              <a:t> yang </a:t>
            </a:r>
            <a:r>
              <a:rPr lang="en-GB" dirty="0" err="1" smtClean="0">
                <a:solidFill>
                  <a:schemeClr val="tx1"/>
                </a:solidFill>
              </a:rPr>
              <a:t>diasuh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fakultas</a:t>
            </a:r>
            <a:r>
              <a:rPr lang="en-GB" dirty="0" smtClean="0">
                <a:solidFill>
                  <a:schemeClr val="tx1"/>
                </a:solidFill>
              </a:rPr>
              <a:t>/</a:t>
            </a:r>
            <a:r>
              <a:rPr lang="en-GB" dirty="0" err="1" smtClean="0">
                <a:solidFill>
                  <a:schemeClr val="tx1"/>
                </a:solidFill>
              </a:rPr>
              <a:t>akademi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dalam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rangka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penyelenggaraan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penataran</a:t>
            </a:r>
            <a:r>
              <a:rPr lang="en-GB" dirty="0" smtClean="0">
                <a:solidFill>
                  <a:schemeClr val="tx1"/>
                </a:solidFill>
              </a:rPr>
              <a:t> P4 </a:t>
            </a:r>
            <a:r>
              <a:rPr lang="en-GB" dirty="0" err="1" smtClean="0">
                <a:solidFill>
                  <a:schemeClr val="tx1"/>
                </a:solidFill>
              </a:rPr>
              <a:t>pola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pendukung</a:t>
            </a:r>
            <a:r>
              <a:rPr lang="en-GB" dirty="0" smtClean="0">
                <a:solidFill>
                  <a:schemeClr val="tx1"/>
                </a:solidFill>
              </a:rPr>
              <a:t> 100 jam </a:t>
            </a:r>
            <a:r>
              <a:rPr lang="en-GB" dirty="0" err="1" smtClean="0">
                <a:solidFill>
                  <a:schemeClr val="tx1"/>
                </a:solidFill>
              </a:rPr>
              <a:t>bagi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mahasiswa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baru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universitas</a:t>
            </a:r>
            <a:r>
              <a:rPr lang="en-GB" dirty="0" smtClean="0">
                <a:solidFill>
                  <a:schemeClr val="tx1"/>
                </a:solidFill>
              </a:rPr>
              <a:t>/</a:t>
            </a:r>
            <a:r>
              <a:rPr lang="en-GB" dirty="0" err="1" smtClean="0">
                <a:solidFill>
                  <a:schemeClr val="tx1"/>
                </a:solidFill>
              </a:rPr>
              <a:t>institut</a:t>
            </a:r>
            <a:r>
              <a:rPr lang="en-GB" dirty="0" smtClean="0">
                <a:solidFill>
                  <a:schemeClr val="tx1"/>
                </a:solidFill>
              </a:rPr>
              <a:t>/</a:t>
            </a:r>
            <a:r>
              <a:rPr lang="en-GB" dirty="0" err="1" smtClean="0">
                <a:solidFill>
                  <a:schemeClr val="tx1"/>
                </a:solidFill>
              </a:rPr>
              <a:t>akademi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negeri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swast</a:t>
            </a:r>
            <a:r>
              <a:rPr lang="en-GB" dirty="0" err="1">
                <a:solidFill>
                  <a:schemeClr val="tx1"/>
                </a:solidFill>
              </a:rPr>
              <a:t>a</a:t>
            </a:r>
            <a:endParaRPr lang="en-GB" dirty="0" smtClean="0">
              <a:solidFill>
                <a:schemeClr val="tx1"/>
              </a:solidFill>
            </a:endParaRPr>
          </a:p>
          <a:p>
            <a:pPr marL="257175" indent="-257175">
              <a:buFont typeface="Arial" panose="020B060402020209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</a:rPr>
              <a:t>Dirjen</a:t>
            </a:r>
            <a:r>
              <a:rPr lang="en-GB" dirty="0" smtClean="0">
                <a:solidFill>
                  <a:schemeClr val="tx1"/>
                </a:solidFill>
              </a:rPr>
              <a:t> DIKTI </a:t>
            </a:r>
            <a:r>
              <a:rPr lang="en-GB" dirty="0" err="1" smtClean="0">
                <a:solidFill>
                  <a:schemeClr val="tx1"/>
                </a:solidFill>
              </a:rPr>
              <a:t>menerbitkan</a:t>
            </a:r>
            <a:r>
              <a:rPr lang="en-GB" dirty="0" smtClean="0">
                <a:solidFill>
                  <a:schemeClr val="tx1"/>
                </a:solidFill>
              </a:rPr>
              <a:t> SK no. 25/DIKTI/KEP/1985 </a:t>
            </a:r>
            <a:r>
              <a:rPr lang="en-GB" dirty="0" err="1" smtClean="0">
                <a:solidFill>
                  <a:schemeClr val="tx1"/>
                </a:solidFill>
              </a:rPr>
              <a:t>tentang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penyempurnaan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kurikulum</a:t>
            </a:r>
            <a:r>
              <a:rPr lang="en-GB" dirty="0" smtClean="0">
                <a:solidFill>
                  <a:schemeClr val="tx1"/>
                </a:solidFill>
              </a:rPr>
              <a:t> inti </a:t>
            </a:r>
            <a:r>
              <a:rPr lang="en-GB" dirty="0" err="1" smtClean="0">
                <a:solidFill>
                  <a:schemeClr val="tx1"/>
                </a:solidFill>
              </a:rPr>
              <a:t>mata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kuliah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dasar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umum</a:t>
            </a:r>
            <a:r>
              <a:rPr lang="en-GB" dirty="0" smtClean="0">
                <a:solidFill>
                  <a:schemeClr val="tx1"/>
                </a:solidFill>
              </a:rPr>
              <a:t> (MKDU)</a:t>
            </a:r>
          </a:p>
          <a:p>
            <a:pPr marL="257175" indent="-257175">
              <a:buFont typeface="Arial" panose="020B060402020209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Dari </a:t>
            </a:r>
            <a:r>
              <a:rPr lang="en-GB" dirty="0" err="1" smtClean="0">
                <a:solidFill>
                  <a:schemeClr val="tx1"/>
                </a:solidFill>
              </a:rPr>
              <a:t>kebijakan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tersebut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beberapa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perguruan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tinggi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terutama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swasta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mengatakan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bahwa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mereka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tidak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mampu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menyelenggarakan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penataran</a:t>
            </a:r>
            <a:r>
              <a:rPr lang="en-GB" dirty="0" smtClean="0">
                <a:solidFill>
                  <a:schemeClr val="tx1"/>
                </a:solidFill>
              </a:rPr>
              <a:t> P4 </a:t>
            </a:r>
            <a:r>
              <a:rPr lang="en-GB" dirty="0" err="1" smtClean="0">
                <a:solidFill>
                  <a:schemeClr val="tx1"/>
                </a:solidFill>
              </a:rPr>
              <a:t>pola</a:t>
            </a:r>
            <a:r>
              <a:rPr lang="en-GB" dirty="0" smtClean="0">
                <a:solidFill>
                  <a:schemeClr val="tx1"/>
                </a:solidFill>
              </a:rPr>
              <a:t> 100 jam </a:t>
            </a:r>
            <a:r>
              <a:rPr lang="en-GB" dirty="0" err="1" smtClean="0">
                <a:solidFill>
                  <a:schemeClr val="tx1"/>
                </a:solidFill>
              </a:rPr>
              <a:t>karena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dianggapnya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tidak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efektif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tetapi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mereka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tetap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menyelenggarakan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mata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kuliah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pendidikan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pancasila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dengan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tanpa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penataran</a:t>
            </a:r>
            <a:r>
              <a:rPr lang="en-GB" dirty="0" smtClean="0">
                <a:solidFill>
                  <a:schemeClr val="tx1"/>
                </a:solidFill>
              </a:rPr>
              <a:t> P4 </a:t>
            </a:r>
            <a:r>
              <a:rPr lang="en-GB" dirty="0" err="1" smtClean="0">
                <a:solidFill>
                  <a:schemeClr val="tx1"/>
                </a:solidFill>
              </a:rPr>
              <a:t>pola</a:t>
            </a:r>
            <a:r>
              <a:rPr lang="en-GB" dirty="0" smtClean="0">
                <a:solidFill>
                  <a:schemeClr val="tx1"/>
                </a:solidFill>
              </a:rPr>
              <a:t> 45 jam.</a:t>
            </a:r>
          </a:p>
        </p:txBody>
      </p:sp>
    </p:spTree>
    <p:extLst>
      <p:ext uri="{BB962C8B-B14F-4D97-AF65-F5344CB8AC3E}">
        <p14:creationId xmlns:p14="http://schemas.microsoft.com/office/powerpoint/2010/main" val="157959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9652" y="141480"/>
            <a:ext cx="5829300" cy="40070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Era  </a:t>
            </a:r>
            <a:r>
              <a:rPr lang="en-GB" dirty="0" err="1" smtClean="0"/>
              <a:t>soeharto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688" y="843559"/>
            <a:ext cx="5829300" cy="4104455"/>
          </a:xfrm>
        </p:spPr>
        <p:txBody>
          <a:bodyPr>
            <a:noAutofit/>
          </a:bodyPr>
          <a:lstStyle/>
          <a:p>
            <a:pPr marL="257175" indent="-257175">
              <a:buFont typeface="Arial" panose="020B060402020209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Di era </a:t>
            </a:r>
            <a:r>
              <a:rPr lang="en-GB" dirty="0" err="1" smtClean="0">
                <a:solidFill>
                  <a:schemeClr val="tx1"/>
                </a:solidFill>
              </a:rPr>
              <a:t>pimpinan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soeharto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terbit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instruksi</a:t>
            </a:r>
            <a:r>
              <a:rPr lang="en-GB" dirty="0" smtClean="0">
                <a:solidFill>
                  <a:schemeClr val="tx1"/>
                </a:solidFill>
              </a:rPr>
              <a:t> DIKJEN PT No. 11 </a:t>
            </a:r>
            <a:r>
              <a:rPr lang="en-GB" dirty="0" err="1" smtClean="0">
                <a:solidFill>
                  <a:schemeClr val="tx1"/>
                </a:solidFill>
              </a:rPr>
              <a:t>tahun</a:t>
            </a:r>
            <a:r>
              <a:rPr lang="en-GB" dirty="0" smtClean="0">
                <a:solidFill>
                  <a:schemeClr val="tx1"/>
                </a:solidFill>
              </a:rPr>
              <a:t> 1967 </a:t>
            </a:r>
            <a:r>
              <a:rPr lang="en-GB" dirty="0" err="1" smtClean="0">
                <a:solidFill>
                  <a:schemeClr val="tx1"/>
                </a:solidFill>
              </a:rPr>
              <a:t>tentang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pedoman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penyusunan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daftar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perkuliahan</a:t>
            </a:r>
            <a:r>
              <a:rPr lang="en-GB" dirty="0" smtClean="0">
                <a:solidFill>
                  <a:schemeClr val="tx1"/>
                </a:solidFill>
              </a:rPr>
              <a:t> yang </a:t>
            </a:r>
            <a:r>
              <a:rPr lang="en-GB" dirty="0" err="1" smtClean="0">
                <a:solidFill>
                  <a:schemeClr val="tx1"/>
                </a:solidFill>
              </a:rPr>
              <a:t>menjadi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landasan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yuridis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bagi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keberadaa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mata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kuliah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pancasila</a:t>
            </a:r>
            <a:r>
              <a:rPr lang="en-GB" dirty="0" smtClean="0">
                <a:solidFill>
                  <a:schemeClr val="tx1"/>
                </a:solidFill>
              </a:rPr>
              <a:t> di </a:t>
            </a:r>
            <a:r>
              <a:rPr lang="en-GB" dirty="0" err="1" smtClean="0">
                <a:solidFill>
                  <a:schemeClr val="tx1"/>
                </a:solidFill>
              </a:rPr>
              <a:t>perguruan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tinggi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</a:p>
          <a:p>
            <a:pPr marL="257175" indent="-257175">
              <a:buFont typeface="Arial" panose="020B060402020209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</a:rPr>
              <a:t>Keberadaan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mata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kuliah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pancasila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diperkokoh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dengan</a:t>
            </a:r>
            <a:r>
              <a:rPr lang="en-GB" dirty="0" smtClean="0">
                <a:solidFill>
                  <a:schemeClr val="tx1"/>
                </a:solidFill>
              </a:rPr>
              <a:t> UU No. 2 </a:t>
            </a:r>
            <a:r>
              <a:rPr lang="en-GB" dirty="0" err="1" smtClean="0">
                <a:solidFill>
                  <a:schemeClr val="tx1"/>
                </a:solidFill>
              </a:rPr>
              <a:t>tahun</a:t>
            </a:r>
            <a:r>
              <a:rPr lang="en-GB" dirty="0" smtClean="0">
                <a:solidFill>
                  <a:schemeClr val="tx1"/>
                </a:solidFill>
              </a:rPr>
              <a:t> 1989 </a:t>
            </a:r>
            <a:r>
              <a:rPr lang="en-GB" dirty="0" err="1" smtClean="0">
                <a:solidFill>
                  <a:schemeClr val="tx1"/>
                </a:solidFill>
              </a:rPr>
              <a:t>tentang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sistem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pendidikan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nasional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pada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pasal</a:t>
            </a:r>
            <a:r>
              <a:rPr lang="en-GB" dirty="0" smtClean="0">
                <a:solidFill>
                  <a:schemeClr val="tx1"/>
                </a:solidFill>
              </a:rPr>
              <a:t> 39 </a:t>
            </a:r>
            <a:r>
              <a:rPr lang="en-GB" dirty="0" err="1" smtClean="0">
                <a:solidFill>
                  <a:schemeClr val="tx1"/>
                </a:solidFill>
              </a:rPr>
              <a:t>ditentukan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bahwa</a:t>
            </a:r>
            <a:r>
              <a:rPr lang="en-GB" dirty="0" smtClean="0">
                <a:solidFill>
                  <a:schemeClr val="tx1"/>
                </a:solidFill>
              </a:rPr>
              <a:t> “</a:t>
            </a:r>
            <a:r>
              <a:rPr lang="en-GB" dirty="0" err="1" smtClean="0">
                <a:solidFill>
                  <a:schemeClr val="tx1"/>
                </a:solidFill>
              </a:rPr>
              <a:t>kurikulum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pendidikan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tinggi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harus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memuat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mata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kuliah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pancasila</a:t>
            </a:r>
            <a:r>
              <a:rPr lang="en-GB" dirty="0" smtClean="0">
                <a:solidFill>
                  <a:schemeClr val="tx1"/>
                </a:solidFill>
              </a:rPr>
              <a:t>”</a:t>
            </a:r>
          </a:p>
          <a:p>
            <a:pPr marL="257175" indent="-257175">
              <a:buFont typeface="Arial" panose="020B060402020209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</a:rPr>
              <a:t>Terbit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peraturan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pelaksanaan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pada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pasal</a:t>
            </a:r>
            <a:r>
              <a:rPr lang="en-GB" dirty="0" smtClean="0">
                <a:solidFill>
                  <a:schemeClr val="tx1"/>
                </a:solidFill>
              </a:rPr>
              <a:t> 13 </a:t>
            </a:r>
            <a:r>
              <a:rPr lang="en-GB" dirty="0" err="1" smtClean="0">
                <a:solidFill>
                  <a:schemeClr val="tx1"/>
                </a:solidFill>
              </a:rPr>
              <a:t>ayat</a:t>
            </a:r>
            <a:r>
              <a:rPr lang="en-GB" dirty="0" smtClean="0">
                <a:solidFill>
                  <a:schemeClr val="tx1"/>
                </a:solidFill>
              </a:rPr>
              <a:t> 2 </a:t>
            </a:r>
            <a:r>
              <a:rPr lang="en-GB" dirty="0" err="1" smtClean="0">
                <a:solidFill>
                  <a:schemeClr val="tx1"/>
                </a:solidFill>
              </a:rPr>
              <a:t>peraturan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pemerintah</a:t>
            </a:r>
            <a:r>
              <a:rPr lang="en-GB" dirty="0" smtClean="0">
                <a:solidFill>
                  <a:schemeClr val="tx1"/>
                </a:solidFill>
              </a:rPr>
              <a:t> RI No. 60 </a:t>
            </a:r>
            <a:r>
              <a:rPr lang="en-GB" dirty="0" err="1" smtClean="0">
                <a:solidFill>
                  <a:schemeClr val="tx1"/>
                </a:solidFill>
              </a:rPr>
              <a:t>tahun</a:t>
            </a:r>
            <a:r>
              <a:rPr lang="en-GB" dirty="0" smtClean="0">
                <a:solidFill>
                  <a:schemeClr val="tx1"/>
                </a:solidFill>
              </a:rPr>
              <a:t> 1999 </a:t>
            </a:r>
            <a:r>
              <a:rPr lang="en-GB" dirty="0" err="1" smtClean="0">
                <a:solidFill>
                  <a:schemeClr val="tx1"/>
                </a:solidFill>
              </a:rPr>
              <a:t>tentang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perguruan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tinggi</a:t>
            </a:r>
            <a:r>
              <a:rPr lang="en-GB" dirty="0" smtClean="0">
                <a:solidFill>
                  <a:schemeClr val="tx1"/>
                </a:solidFill>
              </a:rPr>
              <a:t>. </a:t>
            </a:r>
            <a:r>
              <a:rPr lang="en-GB" dirty="0" err="1" smtClean="0">
                <a:solidFill>
                  <a:schemeClr val="tx1"/>
                </a:solidFill>
              </a:rPr>
              <a:t>Pasal</a:t>
            </a:r>
            <a:r>
              <a:rPr lang="en-GB" dirty="0" smtClean="0">
                <a:solidFill>
                  <a:schemeClr val="tx1"/>
                </a:solidFill>
              </a:rPr>
              <a:t> 1 SK DIKJEN DIKTI No. 467/DIKTI/</a:t>
            </a:r>
            <a:r>
              <a:rPr lang="en-GB" dirty="0" err="1" smtClean="0">
                <a:solidFill>
                  <a:schemeClr val="tx1"/>
                </a:solidFill>
              </a:rPr>
              <a:t>Kep</a:t>
            </a:r>
            <a:r>
              <a:rPr lang="en-GB" dirty="0" smtClean="0">
                <a:solidFill>
                  <a:schemeClr val="tx1"/>
                </a:solidFill>
              </a:rPr>
              <a:t>/1999 </a:t>
            </a:r>
            <a:r>
              <a:rPr lang="en-GB" dirty="0" err="1" smtClean="0">
                <a:solidFill>
                  <a:schemeClr val="tx1"/>
                </a:solidFill>
              </a:rPr>
              <a:t>tentang</a:t>
            </a:r>
            <a:r>
              <a:rPr lang="en-GB" dirty="0" smtClean="0">
                <a:solidFill>
                  <a:schemeClr val="tx1"/>
                </a:solidFill>
              </a:rPr>
              <a:t> “</a:t>
            </a:r>
            <a:r>
              <a:rPr lang="en-GB" dirty="0" err="1" smtClean="0">
                <a:solidFill>
                  <a:schemeClr val="tx1"/>
                </a:solidFill>
              </a:rPr>
              <a:t>mata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kuliah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pendidikan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pancasila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adalah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mata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kuliah</a:t>
            </a:r>
            <a:r>
              <a:rPr lang="en-GB" dirty="0" smtClean="0">
                <a:solidFill>
                  <a:schemeClr val="tx1"/>
                </a:solidFill>
              </a:rPr>
              <a:t> yang </a:t>
            </a:r>
            <a:r>
              <a:rPr lang="en-GB" dirty="0" err="1" smtClean="0">
                <a:solidFill>
                  <a:schemeClr val="tx1"/>
                </a:solidFill>
              </a:rPr>
              <a:t>wajib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ditempuh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oleh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seluruh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mahasiswa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baik</a:t>
            </a:r>
            <a:r>
              <a:rPr lang="en-GB" dirty="0" smtClean="0">
                <a:solidFill>
                  <a:schemeClr val="tx1"/>
                </a:solidFill>
              </a:rPr>
              <a:t> program diploma </a:t>
            </a:r>
            <a:r>
              <a:rPr lang="en-GB" dirty="0" err="1" smtClean="0">
                <a:solidFill>
                  <a:schemeClr val="tx1"/>
                </a:solidFill>
              </a:rPr>
              <a:t>maupun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sarjana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874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670" y="141480"/>
            <a:ext cx="5829300" cy="45470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ERA SOEHARTO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4735" y="789553"/>
            <a:ext cx="5829300" cy="2862317"/>
          </a:xfrm>
        </p:spPr>
        <p:txBody>
          <a:bodyPr>
            <a:normAutofit fontScale="92500" lnSpcReduction="10000"/>
          </a:bodyPr>
          <a:lstStyle/>
          <a:p>
            <a:pPr marL="257175" indent="-257175">
              <a:buFont typeface="Arial" panose="020B060402020209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</a:rPr>
              <a:t>Kemudian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pada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tahun</a:t>
            </a:r>
            <a:r>
              <a:rPr lang="en-GB" dirty="0" smtClean="0">
                <a:solidFill>
                  <a:schemeClr val="tx1"/>
                </a:solidFill>
              </a:rPr>
              <a:t> 2000, </a:t>
            </a:r>
            <a:r>
              <a:rPr lang="en-GB" dirty="0" err="1" smtClean="0">
                <a:solidFill>
                  <a:schemeClr val="tx1"/>
                </a:solidFill>
              </a:rPr>
              <a:t>dirjen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dikti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mengeluarkan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beberapa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kebijakan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diantaranya</a:t>
            </a:r>
            <a:r>
              <a:rPr lang="en-GB" dirty="0" smtClean="0">
                <a:solidFill>
                  <a:schemeClr val="tx1"/>
                </a:solidFill>
              </a:rPr>
              <a:t> :</a:t>
            </a:r>
          </a:p>
          <a:p>
            <a:pPr marL="257175" indent="-257175">
              <a:buFont typeface="Arial" panose="020B060402020209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1. SK DIRJEN DIKTI No. 232/DIKTI/2000 </a:t>
            </a:r>
            <a:r>
              <a:rPr lang="en-GB" dirty="0" err="1" smtClean="0">
                <a:solidFill>
                  <a:schemeClr val="tx1"/>
                </a:solidFill>
              </a:rPr>
              <a:t>tentang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pedoman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penyusunan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kurikulum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pendidikan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tinggi</a:t>
            </a:r>
            <a:endParaRPr lang="en-GB" dirty="0" smtClean="0">
              <a:solidFill>
                <a:schemeClr val="tx1"/>
              </a:solidFill>
            </a:endParaRPr>
          </a:p>
          <a:p>
            <a:pPr marL="257175" indent="-257175">
              <a:buFont typeface="Arial" panose="020B060402020209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2. SK DIRJEN DIKTI No. 265/DIKTI/2000 </a:t>
            </a:r>
            <a:r>
              <a:rPr lang="en-GB" dirty="0" err="1" smtClean="0">
                <a:solidFill>
                  <a:schemeClr val="tx1"/>
                </a:solidFill>
              </a:rPr>
              <a:t>tentang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penyempurnaan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kurikulum</a:t>
            </a:r>
            <a:r>
              <a:rPr lang="en-GB" dirty="0" smtClean="0">
                <a:solidFill>
                  <a:schemeClr val="tx1"/>
                </a:solidFill>
              </a:rPr>
              <a:t> inti </a:t>
            </a:r>
            <a:r>
              <a:rPr lang="en-GB" dirty="0" err="1" smtClean="0">
                <a:solidFill>
                  <a:schemeClr val="tx1"/>
                </a:solidFill>
              </a:rPr>
              <a:t>mata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kuliah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pengembangan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kepribadian</a:t>
            </a:r>
            <a:r>
              <a:rPr lang="en-GB" dirty="0" smtClean="0">
                <a:solidFill>
                  <a:schemeClr val="tx1"/>
                </a:solidFill>
              </a:rPr>
              <a:t> (MKPK)</a:t>
            </a:r>
          </a:p>
          <a:p>
            <a:pPr marL="257175" indent="-257175">
              <a:buFont typeface="Arial" panose="020B060402020209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3. SK DIRJEN DIKTI No. 38/DIKTI/KEP/2002 </a:t>
            </a:r>
            <a:r>
              <a:rPr lang="en-GB" dirty="0" err="1" smtClean="0">
                <a:solidFill>
                  <a:schemeClr val="tx1"/>
                </a:solidFill>
              </a:rPr>
              <a:t>tentang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rambu-rambu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pelaksanaan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kelompok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mata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kuliah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pengembangan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kepribadian</a:t>
            </a:r>
            <a:r>
              <a:rPr lang="en-GB" dirty="0" smtClean="0">
                <a:solidFill>
                  <a:schemeClr val="tx1"/>
                </a:solidFill>
              </a:rPr>
              <a:t> di </a:t>
            </a:r>
            <a:r>
              <a:rPr lang="en-GB" dirty="0" err="1" smtClean="0">
                <a:solidFill>
                  <a:schemeClr val="tx1"/>
                </a:solidFill>
              </a:rPr>
              <a:t>perguruan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tinggi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</a:p>
          <a:p>
            <a:pPr marL="257175" indent="-257175">
              <a:buFont typeface="Arial" panose="020B060402020209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Akan </a:t>
            </a:r>
            <a:r>
              <a:rPr lang="en-GB" dirty="0" err="1" smtClean="0">
                <a:solidFill>
                  <a:schemeClr val="tx1"/>
                </a:solidFill>
              </a:rPr>
              <a:t>tetapi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sejak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terjadinya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reformasi</a:t>
            </a:r>
            <a:r>
              <a:rPr lang="en-GB" dirty="0" smtClean="0">
                <a:solidFill>
                  <a:schemeClr val="tx1"/>
                </a:solidFill>
              </a:rPr>
              <a:t> 1998, </a:t>
            </a:r>
            <a:r>
              <a:rPr lang="en-GB" dirty="0" err="1" smtClean="0">
                <a:solidFill>
                  <a:schemeClr val="tx1"/>
                </a:solidFill>
              </a:rPr>
              <a:t>lahirlah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ketetapan</a:t>
            </a:r>
            <a:r>
              <a:rPr lang="en-GB" dirty="0" smtClean="0">
                <a:solidFill>
                  <a:schemeClr val="tx1"/>
                </a:solidFill>
              </a:rPr>
              <a:t> MPR </a:t>
            </a:r>
            <a:r>
              <a:rPr lang="en-GB" dirty="0" err="1" smtClean="0">
                <a:solidFill>
                  <a:schemeClr val="tx1"/>
                </a:solidFill>
              </a:rPr>
              <a:t>no.XVIII</a:t>
            </a:r>
            <a:r>
              <a:rPr lang="en-GB" dirty="0" smtClean="0">
                <a:solidFill>
                  <a:schemeClr val="tx1"/>
                </a:solidFill>
              </a:rPr>
              <a:t>/MPR/1998 </a:t>
            </a:r>
            <a:r>
              <a:rPr lang="en-GB" dirty="0" err="1" smtClean="0">
                <a:solidFill>
                  <a:schemeClr val="tx1"/>
                </a:solidFill>
              </a:rPr>
              <a:t>tentang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pencabutan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ketetapan</a:t>
            </a:r>
            <a:r>
              <a:rPr lang="en-GB" dirty="0" smtClean="0">
                <a:solidFill>
                  <a:schemeClr val="tx1"/>
                </a:solidFill>
              </a:rPr>
              <a:t> MPR No. II/MPR/1978 </a:t>
            </a:r>
            <a:r>
              <a:rPr lang="en-GB" dirty="0" err="1" smtClean="0">
                <a:solidFill>
                  <a:schemeClr val="tx1"/>
                </a:solidFill>
              </a:rPr>
              <a:t>tentang</a:t>
            </a:r>
            <a:r>
              <a:rPr lang="en-GB" dirty="0" smtClean="0">
                <a:solidFill>
                  <a:schemeClr val="tx1"/>
                </a:solidFill>
              </a:rPr>
              <a:t> P4 yang </a:t>
            </a:r>
            <a:r>
              <a:rPr lang="en-GB" dirty="0" err="1" smtClean="0">
                <a:solidFill>
                  <a:schemeClr val="tx1"/>
                </a:solidFill>
              </a:rPr>
              <a:t>sejak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saat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itu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Penataran</a:t>
            </a:r>
            <a:r>
              <a:rPr lang="en-GB" dirty="0" smtClean="0">
                <a:solidFill>
                  <a:schemeClr val="tx1"/>
                </a:solidFill>
              </a:rPr>
              <a:t> P4 </a:t>
            </a:r>
            <a:r>
              <a:rPr lang="en-GB" dirty="0" err="1" smtClean="0">
                <a:solidFill>
                  <a:schemeClr val="tx1"/>
                </a:solidFill>
              </a:rPr>
              <a:t>tak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lagi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dilaksanakan</a:t>
            </a:r>
            <a:r>
              <a:rPr lang="en-GB" dirty="0" smtClean="0">
                <a:solidFill>
                  <a:schemeClr val="tx1"/>
                </a:solidFill>
              </a:rPr>
              <a:t>. 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768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95486"/>
            <a:ext cx="5829300" cy="50871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2003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4735" y="951571"/>
            <a:ext cx="5829300" cy="2862318"/>
          </a:xfrm>
        </p:spPr>
        <p:txBody>
          <a:bodyPr/>
          <a:lstStyle/>
          <a:p>
            <a:pPr marL="257175" indent="-257175">
              <a:buFont typeface="Arial" panose="020B060402020209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</a:rPr>
              <a:t>Ditetapkan</a:t>
            </a:r>
            <a:r>
              <a:rPr lang="en-GB" dirty="0" smtClean="0">
                <a:solidFill>
                  <a:schemeClr val="tx1"/>
                </a:solidFill>
              </a:rPr>
              <a:t> UU No.20 </a:t>
            </a:r>
            <a:r>
              <a:rPr lang="en-GB" dirty="0" err="1" smtClean="0">
                <a:solidFill>
                  <a:schemeClr val="tx1"/>
                </a:solidFill>
              </a:rPr>
              <a:t>Tahun</a:t>
            </a:r>
            <a:r>
              <a:rPr lang="en-GB" dirty="0" smtClean="0">
                <a:solidFill>
                  <a:schemeClr val="tx1"/>
                </a:solidFill>
              </a:rPr>
              <a:t> 2003, </a:t>
            </a:r>
            <a:r>
              <a:rPr lang="en-GB" dirty="0" err="1" smtClean="0">
                <a:solidFill>
                  <a:schemeClr val="tx1"/>
                </a:solidFill>
              </a:rPr>
              <a:t>kembali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mengurangi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langkah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pembudayaan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pancasila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melalui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pendidikan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</a:p>
          <a:p>
            <a:pPr marL="257175" indent="-257175">
              <a:buFont typeface="Arial" panose="020B060402020209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</a:rPr>
              <a:t>Dalam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hal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ini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pendidikan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pancasila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tidak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bersifat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mata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kuliah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wajib</a:t>
            </a:r>
            <a:r>
              <a:rPr lang="en-GB" dirty="0" smtClean="0">
                <a:solidFill>
                  <a:schemeClr val="tx1"/>
                </a:solidFill>
              </a:rPr>
              <a:t> di </a:t>
            </a:r>
            <a:r>
              <a:rPr lang="en-GB" dirty="0" err="1" smtClean="0">
                <a:solidFill>
                  <a:schemeClr val="tx1"/>
                </a:solidFill>
              </a:rPr>
              <a:t>perguruan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tinggi</a:t>
            </a:r>
            <a:r>
              <a:rPr lang="en-GB" dirty="0" smtClean="0">
                <a:solidFill>
                  <a:schemeClr val="tx1"/>
                </a:solidFill>
              </a:rPr>
              <a:t>. </a:t>
            </a:r>
          </a:p>
          <a:p>
            <a:pPr marL="257175" indent="-257175">
              <a:buFont typeface="Arial" panose="020B060402020209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</a:rPr>
              <a:t>Hasil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survei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direktorat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pendidikan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pendidikan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tinggi</a:t>
            </a:r>
            <a:r>
              <a:rPr lang="en-GB" dirty="0" smtClean="0">
                <a:solidFill>
                  <a:schemeClr val="tx1"/>
                </a:solidFill>
              </a:rPr>
              <a:t> 2004, </a:t>
            </a:r>
            <a:r>
              <a:rPr lang="en-GB" dirty="0" err="1" smtClean="0">
                <a:solidFill>
                  <a:schemeClr val="tx1"/>
                </a:solidFill>
              </a:rPr>
              <a:t>mengatakan</a:t>
            </a:r>
            <a:r>
              <a:rPr lang="en-GB" dirty="0" smtClean="0">
                <a:solidFill>
                  <a:schemeClr val="tx1"/>
                </a:solidFill>
              </a:rPr>
              <a:t> 81 </a:t>
            </a:r>
            <a:r>
              <a:rPr lang="en-GB" dirty="0" err="1" smtClean="0">
                <a:solidFill>
                  <a:schemeClr val="tx1"/>
                </a:solidFill>
              </a:rPr>
              <a:t>perguruan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tinggi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menunjukkan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kondisi</a:t>
            </a:r>
            <a:r>
              <a:rPr lang="en-GB" dirty="0" smtClean="0">
                <a:solidFill>
                  <a:schemeClr val="tx1"/>
                </a:solidFill>
              </a:rPr>
              <a:t> yang </a:t>
            </a:r>
            <a:r>
              <a:rPr lang="en-GB" dirty="0" err="1" smtClean="0">
                <a:solidFill>
                  <a:schemeClr val="tx1"/>
                </a:solidFill>
              </a:rPr>
              <a:t>memprihatinkan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karena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pancasila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tidak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lagi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tercantum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dalam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kurikulum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mayoritas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perguruan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tinggi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</a:p>
          <a:p>
            <a:pPr marL="257175" indent="-257175">
              <a:buFont typeface="Arial" panose="020B060402020209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</a:rPr>
              <a:t>Mengapa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memprihatinkan</a:t>
            </a:r>
            <a:r>
              <a:rPr lang="en-GB" dirty="0" smtClean="0">
                <a:solidFill>
                  <a:schemeClr val="tx1"/>
                </a:solidFill>
              </a:rPr>
              <a:t>? </a:t>
            </a:r>
            <a:r>
              <a:rPr lang="en-GB" dirty="0" err="1" smtClean="0">
                <a:solidFill>
                  <a:schemeClr val="tx1"/>
                </a:solidFill>
              </a:rPr>
              <a:t>Karena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perguruan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tinggi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merupakan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wahana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pembinaan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calon-calon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pemimpin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bangsa</a:t>
            </a:r>
            <a:r>
              <a:rPr lang="en-GB" dirty="0" smtClean="0">
                <a:solidFill>
                  <a:schemeClr val="tx1"/>
                </a:solidFill>
              </a:rPr>
              <a:t> di </a:t>
            </a:r>
            <a:r>
              <a:rPr lang="en-GB" dirty="0" err="1" smtClean="0">
                <a:solidFill>
                  <a:schemeClr val="tx1"/>
                </a:solidFill>
              </a:rPr>
              <a:t>kemudian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hari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8835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670" y="141480"/>
            <a:ext cx="5829300" cy="562719"/>
          </a:xfrm>
        </p:spPr>
        <p:txBody>
          <a:bodyPr/>
          <a:lstStyle/>
          <a:p>
            <a:r>
              <a:rPr lang="en-GB" dirty="0" smtClean="0"/>
              <a:t>2011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4735" y="843559"/>
            <a:ext cx="5829300" cy="3996444"/>
          </a:xfrm>
        </p:spPr>
        <p:txBody>
          <a:bodyPr/>
          <a:lstStyle/>
          <a:p>
            <a:pPr marL="257175" indent="-257175">
              <a:buFont typeface="Arial" panose="020B060402020209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</a:rPr>
              <a:t>Untuk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mengintensifkan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kembali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pembudayaan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nilai-nilai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pancasila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kepada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generasi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penerus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bangsa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melalui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pendidikan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tinggi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pecinta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negara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proklamasi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baik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elemen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masyarakat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instansi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pemerintah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atau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pendidikan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tinggi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menggalakkan</a:t>
            </a:r>
            <a:r>
              <a:rPr lang="en-GB" dirty="0" smtClean="0">
                <a:solidFill>
                  <a:schemeClr val="tx1"/>
                </a:solidFill>
              </a:rPr>
              <a:t> seminar-seminar yang </a:t>
            </a:r>
            <a:r>
              <a:rPr lang="en-GB" dirty="0" err="1" smtClean="0">
                <a:solidFill>
                  <a:schemeClr val="tx1"/>
                </a:solidFill>
              </a:rPr>
              <a:t>membahas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tentang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pentingnya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membudayakan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pancasila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melalui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pendidikan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khususnya</a:t>
            </a:r>
            <a:r>
              <a:rPr lang="en-GB" dirty="0" smtClean="0">
                <a:solidFill>
                  <a:schemeClr val="tx1"/>
                </a:solidFill>
              </a:rPr>
              <a:t> di </a:t>
            </a:r>
            <a:r>
              <a:rPr lang="en-GB" dirty="0" err="1" smtClean="0">
                <a:solidFill>
                  <a:schemeClr val="tx1"/>
                </a:solidFill>
              </a:rPr>
              <a:t>perguruan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tinggi</a:t>
            </a:r>
            <a:r>
              <a:rPr lang="en-GB" dirty="0" smtClean="0">
                <a:solidFill>
                  <a:schemeClr val="tx1"/>
                </a:solidFill>
              </a:rPr>
              <a:t>. </a:t>
            </a:r>
          </a:p>
          <a:p>
            <a:pPr marL="257175" indent="-257175">
              <a:buFont typeface="Arial" panose="020B060402020209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</a:rPr>
              <a:t>Kementrian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pendidikan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mengadakan</a:t>
            </a:r>
            <a:r>
              <a:rPr lang="en-GB" dirty="0" smtClean="0">
                <a:solidFill>
                  <a:schemeClr val="tx1"/>
                </a:solidFill>
              </a:rPr>
              <a:t> seminar </a:t>
            </a:r>
            <a:r>
              <a:rPr lang="en-GB" dirty="0" err="1" smtClean="0">
                <a:solidFill>
                  <a:schemeClr val="tx1"/>
                </a:solidFill>
              </a:rPr>
              <a:t>dengan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outputnya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adalah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terbitnya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surat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edaran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direktorat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jenderal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pendidikan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tinggi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No. 914/E/T/2011 </a:t>
            </a:r>
            <a:r>
              <a:rPr lang="en-GB" dirty="0" err="1" smtClean="0">
                <a:solidFill>
                  <a:schemeClr val="tx1"/>
                </a:solidFill>
              </a:rPr>
              <a:t>perihal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penyelenggaraan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pendidikan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pancasila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sebagai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mata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kuliah</a:t>
            </a:r>
            <a:r>
              <a:rPr lang="en-GB" dirty="0" smtClean="0">
                <a:solidFill>
                  <a:schemeClr val="tx1"/>
                </a:solidFill>
              </a:rPr>
              <a:t> di </a:t>
            </a:r>
            <a:r>
              <a:rPr lang="en-GB" dirty="0" err="1" smtClean="0">
                <a:solidFill>
                  <a:schemeClr val="tx1"/>
                </a:solidFill>
              </a:rPr>
              <a:t>perguruan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tinggi</a:t>
            </a:r>
            <a:r>
              <a:rPr lang="en-GB" dirty="0" smtClean="0">
                <a:solidFill>
                  <a:schemeClr val="tx1"/>
                </a:solidFill>
              </a:rPr>
              <a:t>. </a:t>
            </a:r>
          </a:p>
          <a:p>
            <a:pPr marL="257175" indent="-257175">
              <a:buFont typeface="Arial" panose="020B060402020209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</a:rPr>
              <a:t>Dalam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edaran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tersebut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direkomendasikan</a:t>
            </a:r>
            <a:r>
              <a:rPr lang="en-GB" dirty="0" smtClean="0">
                <a:solidFill>
                  <a:schemeClr val="tx1"/>
                </a:solidFill>
              </a:rPr>
              <a:t> agar </a:t>
            </a:r>
            <a:r>
              <a:rPr lang="en-GB" dirty="0" err="1" smtClean="0">
                <a:solidFill>
                  <a:schemeClr val="tx1"/>
                </a:solidFill>
              </a:rPr>
              <a:t>pendidikan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pancasila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dilaksanakan</a:t>
            </a:r>
            <a:r>
              <a:rPr lang="en-GB" dirty="0" smtClean="0">
                <a:solidFill>
                  <a:schemeClr val="tx1"/>
                </a:solidFill>
              </a:rPr>
              <a:t> di </a:t>
            </a:r>
            <a:r>
              <a:rPr lang="en-GB" dirty="0" err="1" smtClean="0">
                <a:solidFill>
                  <a:schemeClr val="tx1"/>
                </a:solidFill>
              </a:rPr>
              <a:t>perguruan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tinggi</a:t>
            </a:r>
            <a:r>
              <a:rPr lang="en-GB" dirty="0" smtClean="0">
                <a:solidFill>
                  <a:schemeClr val="tx1"/>
                </a:solidFill>
              </a:rPr>
              <a:t> minimal 2 </a:t>
            </a:r>
            <a:r>
              <a:rPr lang="en-GB" dirty="0" err="1" smtClean="0">
                <a:solidFill>
                  <a:schemeClr val="tx1"/>
                </a:solidFill>
              </a:rPr>
              <a:t>sks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secara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terpisah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atau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dilakukan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bersama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dalam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mata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kuliah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pendidikan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kewarganegaraan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dengan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naman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pendidikan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pancasila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dan</a:t>
            </a:r>
            <a:r>
              <a:rPr lang="en-GB" dirty="0" smtClean="0">
                <a:solidFill>
                  <a:schemeClr val="tx1"/>
                </a:solidFill>
              </a:rPr>
              <a:t>  </a:t>
            </a:r>
            <a:r>
              <a:rPr lang="en-GB" dirty="0" err="1" smtClean="0">
                <a:solidFill>
                  <a:schemeClr val="tx1"/>
                </a:solidFill>
              </a:rPr>
              <a:t>kewarganegaraan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dengan</a:t>
            </a:r>
            <a:r>
              <a:rPr lang="en-GB" dirty="0" smtClean="0">
                <a:solidFill>
                  <a:schemeClr val="tx1"/>
                </a:solidFill>
              </a:rPr>
              <a:t> minimal 3 </a:t>
            </a:r>
            <a:r>
              <a:rPr lang="en-GB" dirty="0" err="1" smtClean="0">
                <a:solidFill>
                  <a:schemeClr val="tx1"/>
                </a:solidFill>
              </a:rPr>
              <a:t>sks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142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658" y="249492"/>
            <a:ext cx="5829300" cy="50871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2011-2012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4735" y="789553"/>
            <a:ext cx="5829300" cy="2538282"/>
          </a:xfrm>
        </p:spPr>
        <p:txBody>
          <a:bodyPr/>
          <a:lstStyle/>
          <a:p>
            <a:pPr marL="257175" indent="-257175">
              <a:buFont typeface="Arial" panose="020B060402020209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</a:rPr>
              <a:t>Sebagai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penguatan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mata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kuliah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pancasila</a:t>
            </a:r>
            <a:r>
              <a:rPr lang="en-GB" dirty="0" smtClean="0">
                <a:solidFill>
                  <a:schemeClr val="tx1"/>
                </a:solidFill>
              </a:rPr>
              <a:t> di </a:t>
            </a:r>
            <a:r>
              <a:rPr lang="en-GB" dirty="0" err="1" smtClean="0">
                <a:solidFill>
                  <a:schemeClr val="tx1"/>
                </a:solidFill>
              </a:rPr>
              <a:t>perguruan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tinggi</a:t>
            </a:r>
            <a:r>
              <a:rPr lang="en-GB" dirty="0" smtClean="0">
                <a:solidFill>
                  <a:schemeClr val="tx1"/>
                </a:solidFill>
              </a:rPr>
              <a:t> yang </a:t>
            </a:r>
            <a:r>
              <a:rPr lang="en-GB" dirty="0" err="1" smtClean="0">
                <a:solidFill>
                  <a:schemeClr val="tx1"/>
                </a:solidFill>
              </a:rPr>
              <a:t>ditegaskan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dalam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Pasal</a:t>
            </a:r>
            <a:r>
              <a:rPr lang="en-GB" dirty="0" smtClean="0">
                <a:solidFill>
                  <a:schemeClr val="tx1"/>
                </a:solidFill>
              </a:rPr>
              <a:t> 35 jo. </a:t>
            </a:r>
            <a:r>
              <a:rPr lang="en-GB" dirty="0" err="1" smtClean="0">
                <a:solidFill>
                  <a:schemeClr val="tx1"/>
                </a:solidFill>
              </a:rPr>
              <a:t>Pasal</a:t>
            </a:r>
            <a:r>
              <a:rPr lang="en-GB" dirty="0" smtClean="0">
                <a:solidFill>
                  <a:schemeClr val="tx1"/>
                </a:solidFill>
              </a:rPr>
              <a:t> 2 UU No. 12 </a:t>
            </a:r>
            <a:r>
              <a:rPr lang="en-GB" dirty="0" err="1" smtClean="0">
                <a:solidFill>
                  <a:schemeClr val="tx1"/>
                </a:solidFill>
              </a:rPr>
              <a:t>tahun</a:t>
            </a:r>
            <a:r>
              <a:rPr lang="en-GB" dirty="0" smtClean="0">
                <a:solidFill>
                  <a:schemeClr val="tx1"/>
                </a:solidFill>
              </a:rPr>
              <a:t> 2012 </a:t>
            </a:r>
            <a:r>
              <a:rPr lang="en-GB" dirty="0" err="1" smtClean="0">
                <a:solidFill>
                  <a:schemeClr val="tx1"/>
                </a:solidFill>
              </a:rPr>
              <a:t>tentang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pendidikan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tinggi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menetapkan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mata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kuliah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pendidikan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pancasila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wajib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dimuat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dalam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kurikulum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perguruan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tinggi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dengan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ketentuan</a:t>
            </a:r>
            <a:r>
              <a:rPr lang="en-GB" dirty="0" smtClean="0">
                <a:solidFill>
                  <a:schemeClr val="tx1"/>
                </a:solidFill>
              </a:rPr>
              <a:t> :</a:t>
            </a:r>
          </a:p>
          <a:p>
            <a:pPr marL="257175" indent="-257175">
              <a:buFont typeface="Arial" panose="020B060402020209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1. </a:t>
            </a:r>
            <a:r>
              <a:rPr lang="en-GB" dirty="0" err="1" smtClean="0">
                <a:solidFill>
                  <a:schemeClr val="tx1"/>
                </a:solidFill>
              </a:rPr>
              <a:t>pasal</a:t>
            </a:r>
            <a:r>
              <a:rPr lang="en-GB" dirty="0" smtClean="0">
                <a:solidFill>
                  <a:schemeClr val="tx1"/>
                </a:solidFill>
              </a:rPr>
              <a:t> 2 </a:t>
            </a:r>
            <a:r>
              <a:rPr lang="en-GB" dirty="0" err="1" smtClean="0">
                <a:solidFill>
                  <a:schemeClr val="tx1"/>
                </a:solidFill>
              </a:rPr>
              <a:t>menyebutkan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pendidikan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tinggi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berdasarkan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pancasila,UUD</a:t>
            </a:r>
            <a:r>
              <a:rPr lang="en-GB" dirty="0" smtClean="0">
                <a:solidFill>
                  <a:schemeClr val="tx1"/>
                </a:solidFill>
              </a:rPr>
              <a:t> 1945, NKRI, </a:t>
            </a:r>
            <a:r>
              <a:rPr lang="en-GB" dirty="0" err="1" smtClean="0">
                <a:solidFill>
                  <a:schemeClr val="tx1"/>
                </a:solidFill>
              </a:rPr>
              <a:t>Bhinneka</a:t>
            </a:r>
            <a:r>
              <a:rPr lang="en-GB" dirty="0" smtClean="0">
                <a:solidFill>
                  <a:schemeClr val="tx1"/>
                </a:solidFill>
              </a:rPr>
              <a:t> Tunggal </a:t>
            </a:r>
            <a:r>
              <a:rPr lang="en-GB" dirty="0" err="1" smtClean="0">
                <a:solidFill>
                  <a:schemeClr val="tx1"/>
                </a:solidFill>
              </a:rPr>
              <a:t>Ika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</a:p>
          <a:p>
            <a:pPr marL="257175" indent="-257175">
              <a:buFont typeface="Arial" panose="020B060402020209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2. </a:t>
            </a:r>
            <a:r>
              <a:rPr lang="en-GB" dirty="0" err="1" smtClean="0">
                <a:solidFill>
                  <a:schemeClr val="tx1"/>
                </a:solidFill>
              </a:rPr>
              <a:t>Pasal</a:t>
            </a:r>
            <a:r>
              <a:rPr lang="en-GB" dirty="0" smtClean="0">
                <a:solidFill>
                  <a:schemeClr val="tx1"/>
                </a:solidFill>
              </a:rPr>
              <a:t> 35 </a:t>
            </a:r>
            <a:r>
              <a:rPr lang="en-GB" dirty="0" err="1" smtClean="0">
                <a:solidFill>
                  <a:schemeClr val="tx1"/>
                </a:solidFill>
              </a:rPr>
              <a:t>ayat</a:t>
            </a:r>
            <a:r>
              <a:rPr lang="en-GB" dirty="0" smtClean="0">
                <a:solidFill>
                  <a:schemeClr val="tx1"/>
                </a:solidFill>
              </a:rPr>
              <a:t> 3 </a:t>
            </a:r>
            <a:r>
              <a:rPr lang="en-GB" dirty="0" err="1" smtClean="0">
                <a:solidFill>
                  <a:schemeClr val="tx1"/>
                </a:solidFill>
              </a:rPr>
              <a:t>menentukan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bahwa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mata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kuliah</a:t>
            </a:r>
            <a:r>
              <a:rPr lang="en-GB" dirty="0" smtClean="0">
                <a:solidFill>
                  <a:schemeClr val="tx1"/>
                </a:solidFill>
              </a:rPr>
              <a:t> yang </a:t>
            </a:r>
            <a:r>
              <a:rPr lang="en-GB" dirty="0" err="1" smtClean="0">
                <a:solidFill>
                  <a:schemeClr val="tx1"/>
                </a:solidFill>
              </a:rPr>
              <a:t>wajib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dimuat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dalam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kurikulum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yaitu</a:t>
            </a:r>
            <a:r>
              <a:rPr lang="en-GB" dirty="0" smtClean="0">
                <a:solidFill>
                  <a:schemeClr val="tx1"/>
                </a:solidFill>
              </a:rPr>
              <a:t> Agama, </a:t>
            </a:r>
            <a:r>
              <a:rPr lang="en-GB" dirty="0" err="1" smtClean="0">
                <a:solidFill>
                  <a:schemeClr val="tx1"/>
                </a:solidFill>
              </a:rPr>
              <a:t>pendidikan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pancasila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bahasa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indonesia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109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6177" y="338360"/>
            <a:ext cx="23541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cs typeface="Arial" pitchFamily="34" charset="0"/>
              </a:rPr>
              <a:t>Tantangan</a:t>
            </a:r>
            <a:r>
              <a:rPr lang="en-US" altLang="ko-KR" sz="3200" b="1" dirty="0" smtClean="0">
                <a:solidFill>
                  <a:schemeClr val="accent2"/>
                </a:solidFill>
                <a:cs typeface="Arial" pitchFamily="34" charset="0"/>
              </a:rPr>
              <a:t> Internal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6179" y="1552965"/>
            <a:ext cx="3585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Faktor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kekurangan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sumber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daya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spesialisasi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program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menyebabkan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Kekurangtertarikan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sebagian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terhadap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pendidikan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Pancasila.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7704" y="2797305"/>
            <a:ext cx="2448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 err="1" smtClean="0">
                <a:cs typeface="Arial" pitchFamily="34" charset="0"/>
              </a:rPr>
              <a:t>Tantangan</a:t>
            </a:r>
            <a:r>
              <a:rPr lang="en-US" altLang="ko-KR" sz="3200" b="1" dirty="0" smtClean="0">
                <a:cs typeface="Arial" pitchFamily="34" charset="0"/>
              </a:rPr>
              <a:t> </a:t>
            </a:r>
            <a:r>
              <a:rPr lang="en-US" altLang="ko-KR" sz="3200" b="1" dirty="0" err="1" smtClean="0">
                <a:solidFill>
                  <a:schemeClr val="accent1"/>
                </a:solidFill>
                <a:cs typeface="Arial" pitchFamily="34" charset="0"/>
              </a:rPr>
              <a:t>Eksternal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4011910"/>
            <a:ext cx="35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Krisis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keteladanan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para elite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politik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maraknya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gaya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hidup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hedonistic di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masyarakat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7" b="787"/>
          <a:stretch/>
        </p:blipFill>
        <p:spPr/>
      </p:pic>
      <p:pic>
        <p:nvPicPr>
          <p:cNvPr id="10" name="Picture Placeholder 9"/>
          <p:cNvPicPr>
            <a:picLocks noGrp="1" noChangeAspect="1"/>
          </p:cNvPicPr>
          <p:nvPr>
            <p:ph type="pic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75" b="1451"/>
          <a:stretch/>
        </p:blipFill>
        <p:spPr/>
      </p:pic>
    </p:spTree>
    <p:extLst>
      <p:ext uri="{BB962C8B-B14F-4D97-AF65-F5344CB8AC3E}">
        <p14:creationId xmlns:p14="http://schemas.microsoft.com/office/powerpoint/2010/main" val="3944977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/>
          <p:cNvSpPr txBox="1">
            <a:spLocks/>
          </p:cNvSpPr>
          <p:nvPr/>
        </p:nvSpPr>
        <p:spPr>
          <a:xfrm>
            <a:off x="2946074" y="3054214"/>
            <a:ext cx="5010301" cy="111038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b="1" dirty="0" err="1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Esensi</a:t>
            </a:r>
            <a:r>
              <a:rPr lang="en-US" altLang="ko-KR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&amp; </a:t>
            </a:r>
            <a:r>
              <a:rPr lang="en-US" altLang="ko-KR" b="1" dirty="0" err="1" smtClean="0">
                <a:solidFill>
                  <a:schemeClr val="accent1"/>
                </a:solidFill>
                <a:cs typeface="Arial" pitchFamily="34" charset="0"/>
              </a:rPr>
              <a:t>Urgensi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Pendidikan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Pancasila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46075" y="4149210"/>
            <a:ext cx="5796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Implikasi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pendidikan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Pancasila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agar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menjadi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professional yang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berjiwa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Pancasila.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Urgensi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pendidikan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Pancasila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membentengi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menjawab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tantangan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perubahan-perubahan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masa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depan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46075" y="2846528"/>
            <a:ext cx="2189604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6827" y="2356491"/>
            <a:ext cx="2189605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 Placeholder 13"/>
          <p:cNvSpPr txBox="1">
            <a:spLocks/>
          </p:cNvSpPr>
          <p:nvPr/>
        </p:nvSpPr>
        <p:spPr>
          <a:xfrm>
            <a:off x="186827" y="2175706"/>
            <a:ext cx="2189605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Nilai-nilai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Pancasila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6858" y="3048186"/>
            <a:ext cx="21895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Diharapkan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menjadi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kaidah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penuntun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bagi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mahaiswa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mengembangkan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jiwa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profesionalismenya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sesuai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program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masing-masing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6" b="26250"/>
          <a:stretch/>
        </p:blipFill>
        <p:spPr/>
      </p:pic>
      <p:sp>
        <p:nvSpPr>
          <p:cNvPr id="16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715834" y="580874"/>
            <a:ext cx="1131590" cy="1224912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rgbClr val="1CB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162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63688" y="25735"/>
            <a:ext cx="7380312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Rangkuman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267664" y="1167534"/>
            <a:ext cx="2952408" cy="3435965"/>
          </a:xfrm>
          <a:prstGeom prst="frame">
            <a:avLst>
              <a:gd name="adj1" fmla="val 18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1516" y="1409352"/>
            <a:ext cx="2459657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5486079" y="1167534"/>
            <a:ext cx="2952408" cy="3435965"/>
          </a:xfrm>
          <a:prstGeom prst="frame">
            <a:avLst>
              <a:gd name="adj1" fmla="val 18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32455" y="1409352"/>
            <a:ext cx="2459657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613934" y="1480471"/>
            <a:ext cx="2259868" cy="2027383"/>
            <a:chOff x="1950834" y="1235851"/>
            <a:chExt cx="2880320" cy="1132775"/>
          </a:xfrm>
        </p:grpSpPr>
        <p:sp>
          <p:nvSpPr>
            <p:cNvPr id="11" name="TextBox 10"/>
            <p:cNvSpPr txBox="1"/>
            <p:nvPr/>
          </p:nvSpPr>
          <p:spPr>
            <a:xfrm>
              <a:off x="1950834" y="1552948"/>
              <a:ext cx="2880320" cy="815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uliah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endidikan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Pancasila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merupakan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usaha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mewujudkan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mahasiswa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aktif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mengembangkan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diri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sesuai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program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setudinya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Dan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mampu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memberikan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kontribusi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pada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masyarakat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menekankan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nilai-nilai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Pancasila.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50834" y="1235851"/>
              <a:ext cx="2880320" cy="257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Pengertian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Mata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Kuliah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Pendidikan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Pancasila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832349" y="1480473"/>
            <a:ext cx="2259868" cy="2845088"/>
            <a:chOff x="1950834" y="1235851"/>
            <a:chExt cx="2880320" cy="1680753"/>
          </a:xfrm>
        </p:grpSpPr>
        <p:sp>
          <p:nvSpPr>
            <p:cNvPr id="15" name="TextBox 14"/>
            <p:cNvSpPr txBox="1"/>
            <p:nvPr/>
          </p:nvSpPr>
          <p:spPr>
            <a:xfrm>
              <a:off x="1950834" y="1552948"/>
              <a:ext cx="2880320" cy="1363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Pentingnya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pendidikan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Pancasila agar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memperkokoh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jiwa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kebangsaan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mahasiswa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Dan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tidak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mudah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terpengaruh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oleh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paham-paham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asing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tidak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menjalankan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nilai-nilai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Pancasila.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Serta agar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menjawab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tantangan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dunia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50834" y="1235851"/>
              <a:ext cx="2880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Pentingnya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Mata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Kuliah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Pendidikan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Pancasila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46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59" name="Pie 24"/>
          <p:cNvSpPr/>
          <p:nvPr/>
        </p:nvSpPr>
        <p:spPr>
          <a:xfrm>
            <a:off x="4454477" y="3135662"/>
            <a:ext cx="298536" cy="29688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31641" y="1203598"/>
            <a:ext cx="3059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Menelususri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Konsep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Urgensi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Pendidikan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Pancasila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31641" y="2621634"/>
            <a:ext cx="3059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Menggali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Sumber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Historis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Sosiologis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Yuridis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Polotik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Pendidikan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Pancasila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31641" y="1912616"/>
            <a:ext cx="3059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Menanya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Diperlukannya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Pendidikan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Pancasila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355662" y="1203598"/>
            <a:ext cx="3059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Membangun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Argumen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tentang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Dinamika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Tantangan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Pendidikan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Pancasila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727826" y="1185126"/>
            <a:ext cx="531721" cy="5317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Oval 80"/>
          <p:cNvSpPr/>
          <p:nvPr/>
        </p:nvSpPr>
        <p:spPr>
          <a:xfrm>
            <a:off x="727826" y="1889385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Oval 82"/>
          <p:cNvSpPr/>
          <p:nvPr/>
        </p:nvSpPr>
        <p:spPr>
          <a:xfrm>
            <a:off x="727826" y="2608207"/>
            <a:ext cx="531721" cy="5317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Oval 84"/>
          <p:cNvSpPr/>
          <p:nvPr/>
        </p:nvSpPr>
        <p:spPr>
          <a:xfrm>
            <a:off x="4751847" y="1190991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Rectangle 9"/>
          <p:cNvSpPr/>
          <p:nvPr/>
        </p:nvSpPr>
        <p:spPr>
          <a:xfrm>
            <a:off x="4885343" y="1332947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Rectangle 16"/>
          <p:cNvSpPr/>
          <p:nvPr/>
        </p:nvSpPr>
        <p:spPr>
          <a:xfrm rot="2700000">
            <a:off x="893406" y="4107275"/>
            <a:ext cx="200561" cy="3595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Oval 89"/>
          <p:cNvSpPr/>
          <p:nvPr/>
        </p:nvSpPr>
        <p:spPr>
          <a:xfrm>
            <a:off x="4753013" y="1898461"/>
            <a:ext cx="531721" cy="5317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Oval 90"/>
          <p:cNvSpPr/>
          <p:nvPr/>
        </p:nvSpPr>
        <p:spPr>
          <a:xfrm>
            <a:off x="4753013" y="2602720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Rectangle 9"/>
          <p:cNvSpPr/>
          <p:nvPr/>
        </p:nvSpPr>
        <p:spPr>
          <a:xfrm>
            <a:off x="4886509" y="2716760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Rectangle 9"/>
          <p:cNvSpPr/>
          <p:nvPr/>
        </p:nvSpPr>
        <p:spPr>
          <a:xfrm>
            <a:off x="4886509" y="2022027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Rectangle 9"/>
          <p:cNvSpPr/>
          <p:nvPr/>
        </p:nvSpPr>
        <p:spPr>
          <a:xfrm>
            <a:off x="862456" y="2735406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Rectangle 9"/>
          <p:cNvSpPr/>
          <p:nvPr/>
        </p:nvSpPr>
        <p:spPr>
          <a:xfrm>
            <a:off x="867800" y="2000553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Rectangle 9"/>
          <p:cNvSpPr/>
          <p:nvPr/>
        </p:nvSpPr>
        <p:spPr>
          <a:xfrm>
            <a:off x="861322" y="1314597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5284733" y="1916933"/>
            <a:ext cx="317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Mendeskripsikan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Esensi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Urgensi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Pendidikan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Pancasila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Masa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Depan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284733" y="2625951"/>
            <a:ext cx="3059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Rangkuman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tentang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Pengertian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Pentingnya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Pendidikan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Pancasila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02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63688" y="25735"/>
            <a:ext cx="7380312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Tanya </a:t>
            </a:r>
            <a:r>
              <a:rPr lang="en-US" altLang="ko-KR" dirty="0" err="1" smtClean="0">
                <a:solidFill>
                  <a:schemeClr val="bg1"/>
                </a:solidFill>
              </a:rPr>
              <a:t>Jawab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267664" y="1167534"/>
            <a:ext cx="6156336" cy="3435965"/>
          </a:xfrm>
          <a:prstGeom prst="frame">
            <a:avLst>
              <a:gd name="adj1" fmla="val 18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1516" y="1409352"/>
            <a:ext cx="5688632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738914" y="1577126"/>
            <a:ext cx="5274840" cy="2450629"/>
            <a:chOff x="2753544" y="1635646"/>
            <a:chExt cx="5274840" cy="2450629"/>
          </a:xfrm>
        </p:grpSpPr>
        <p:sp>
          <p:nvSpPr>
            <p:cNvPr id="9" name="TextBox 8"/>
            <p:cNvSpPr txBox="1"/>
            <p:nvPr/>
          </p:nvSpPr>
          <p:spPr>
            <a:xfrm>
              <a:off x="2753544" y="1962617"/>
              <a:ext cx="527484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Ananda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Krisna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: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Kenapa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elit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politik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dikatakan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kurang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pemahaman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terhadap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otonomi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daerah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padahal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mereka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memiliki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pendidikan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tinggi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?</a:t>
              </a:r>
            </a:p>
            <a:p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presentasi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kami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kami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tidak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mengatakan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kalau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pejabat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daerah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adalah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orang yang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kurang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pemahaman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terhadap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otonomi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daerah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Kami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menyampaikan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kalau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segelintir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dari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mereka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sering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mengaplikasikan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pemahamannya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terhadap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otonomi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daerah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cara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salah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seperti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menginginkan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daerahnya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diitimewakan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berbagai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alasan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53544" y="1635646"/>
              <a:ext cx="5274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Pertanyaan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: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738914" y="2688927"/>
            <a:ext cx="5274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Jawaban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: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78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Terima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kasih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0604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4144" y="1947485"/>
            <a:ext cx="3585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Sejak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zaman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dahulu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wilayah-wilayah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nusantara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mempunyai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beberapa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dipegang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teguh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oleh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masyarakat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sebagai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contoh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</a:p>
          <a:p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Percaya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kepada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Tuhan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toleran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gotong royong,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musyawarah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solidaritas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kesetiakawanan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sosial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sebagainya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522611" y="340341"/>
            <a:ext cx="2897261" cy="295148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Menelusuri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Konsep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dan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Urgensi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Pendidikan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Pancasila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720" y="3315637"/>
            <a:ext cx="3197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perjalanan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sejarah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bangsa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Indonesia,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sesungguhnya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nilai-nilai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Pancasila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sebagai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pandangan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hidup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bangsa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sudah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terwujud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kehidupan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bermasyarakat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sejak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Pancasila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sebagai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dasar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negara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dirumuskan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satu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2" b="11272"/>
          <a:stretch>
            <a:fillRect/>
          </a:stretch>
        </p:blipFill>
        <p:spPr/>
      </p:pic>
      <p:pic>
        <p:nvPicPr>
          <p:cNvPr id="11" name="Picture Placeholder 10"/>
          <p:cNvPicPr>
            <a:picLocks noGrp="1" noChangeAspect="1"/>
          </p:cNvPicPr>
          <p:nvPr>
            <p:ph type="pic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4" b="13560"/>
          <a:stretch/>
        </p:blipFill>
        <p:spPr/>
      </p:pic>
    </p:spTree>
    <p:extLst>
      <p:ext uri="{BB962C8B-B14F-4D97-AF65-F5344CB8AC3E}">
        <p14:creationId xmlns:p14="http://schemas.microsoft.com/office/powerpoint/2010/main" val="333629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title" idx="4294967295"/>
          </p:nvPr>
        </p:nvSpPr>
        <p:spPr>
          <a:xfrm>
            <a:off x="1763688" y="25735"/>
            <a:ext cx="7380312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Masalah</a:t>
            </a:r>
            <a:r>
              <a:rPr lang="en-US" altLang="ko-KR" dirty="0" smtClean="0">
                <a:solidFill>
                  <a:schemeClr val="tx1"/>
                </a:solidFill>
              </a:rPr>
              <a:t> di Indonesia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AutoShape 92"/>
          <p:cNvSpPr>
            <a:spLocks noChangeArrowheads="1"/>
          </p:cNvSpPr>
          <p:nvPr/>
        </p:nvSpPr>
        <p:spPr bwMode="auto">
          <a:xfrm flipH="1">
            <a:off x="1777159" y="1460861"/>
            <a:ext cx="346569" cy="311411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dirty="0" smtClean="0">
                <a:solidFill>
                  <a:schemeClr val="tx1"/>
                </a:solidFill>
              </a:rPr>
              <a:t>1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7" name="AutoShape 92"/>
          <p:cNvSpPr>
            <a:spLocks noChangeArrowheads="1"/>
          </p:cNvSpPr>
          <p:nvPr/>
        </p:nvSpPr>
        <p:spPr bwMode="auto">
          <a:xfrm flipH="1">
            <a:off x="1777159" y="1990899"/>
            <a:ext cx="346569" cy="31141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dirty="0" smtClean="0">
                <a:solidFill>
                  <a:schemeClr val="tx1"/>
                </a:solidFill>
              </a:rPr>
              <a:t>2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1" name="AutoShape 92"/>
          <p:cNvSpPr>
            <a:spLocks noChangeArrowheads="1"/>
          </p:cNvSpPr>
          <p:nvPr/>
        </p:nvSpPr>
        <p:spPr bwMode="auto">
          <a:xfrm flipH="1">
            <a:off x="2267744" y="1510955"/>
            <a:ext cx="2893790" cy="292997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AutoShape 92"/>
          <p:cNvSpPr>
            <a:spLocks noChangeArrowheads="1"/>
          </p:cNvSpPr>
          <p:nvPr/>
        </p:nvSpPr>
        <p:spPr bwMode="auto">
          <a:xfrm flipH="1">
            <a:off x="2267744" y="2040993"/>
            <a:ext cx="2893790" cy="29299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TextBox 10"/>
          <p:cNvSpPr txBox="1"/>
          <p:nvPr/>
        </p:nvSpPr>
        <p:spPr bwMode="auto">
          <a:xfrm>
            <a:off x="2267745" y="1496175"/>
            <a:ext cx="2893790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Kesadaran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Perpajakan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0" name="TextBox 10"/>
          <p:cNvSpPr txBox="1"/>
          <p:nvPr/>
        </p:nvSpPr>
        <p:spPr bwMode="auto">
          <a:xfrm>
            <a:off x="2267745" y="2026213"/>
            <a:ext cx="2893790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Korupsi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AutoShape 92"/>
          <p:cNvSpPr>
            <a:spLocks noChangeArrowheads="1"/>
          </p:cNvSpPr>
          <p:nvPr/>
        </p:nvSpPr>
        <p:spPr bwMode="auto">
          <a:xfrm flipH="1">
            <a:off x="1763688" y="2523188"/>
            <a:ext cx="346569" cy="311411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dirty="0" smtClean="0">
                <a:solidFill>
                  <a:schemeClr val="tx1"/>
                </a:solidFill>
              </a:rPr>
              <a:t>3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AutoShape 92"/>
          <p:cNvSpPr>
            <a:spLocks noChangeArrowheads="1"/>
          </p:cNvSpPr>
          <p:nvPr/>
        </p:nvSpPr>
        <p:spPr bwMode="auto">
          <a:xfrm flipH="1">
            <a:off x="2254273" y="2573282"/>
            <a:ext cx="2893790" cy="292997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10"/>
          <p:cNvSpPr txBox="1"/>
          <p:nvPr/>
        </p:nvSpPr>
        <p:spPr bwMode="auto">
          <a:xfrm>
            <a:off x="2254274" y="2558502"/>
            <a:ext cx="2893790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Lingkungan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AutoShape 92"/>
          <p:cNvSpPr>
            <a:spLocks noChangeArrowheads="1"/>
          </p:cNvSpPr>
          <p:nvPr/>
        </p:nvSpPr>
        <p:spPr bwMode="auto">
          <a:xfrm flipH="1">
            <a:off x="1763688" y="3092755"/>
            <a:ext cx="346569" cy="31141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dirty="0" smtClean="0">
                <a:solidFill>
                  <a:schemeClr val="tx1"/>
                </a:solidFill>
              </a:rPr>
              <a:t>4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AutoShape 92"/>
          <p:cNvSpPr>
            <a:spLocks noChangeArrowheads="1"/>
          </p:cNvSpPr>
          <p:nvPr/>
        </p:nvSpPr>
        <p:spPr bwMode="auto">
          <a:xfrm flipH="1">
            <a:off x="2254273" y="3142849"/>
            <a:ext cx="2893790" cy="29299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10"/>
          <p:cNvSpPr txBox="1"/>
          <p:nvPr/>
        </p:nvSpPr>
        <p:spPr bwMode="auto">
          <a:xfrm>
            <a:off x="2254274" y="3128069"/>
            <a:ext cx="2893790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Disintegrasi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Bangsa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AutoShape 92"/>
          <p:cNvSpPr>
            <a:spLocks noChangeArrowheads="1"/>
          </p:cNvSpPr>
          <p:nvPr/>
        </p:nvSpPr>
        <p:spPr bwMode="auto">
          <a:xfrm flipH="1">
            <a:off x="5449566" y="1459959"/>
            <a:ext cx="346569" cy="31141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AutoShape 92"/>
          <p:cNvSpPr>
            <a:spLocks noChangeArrowheads="1"/>
          </p:cNvSpPr>
          <p:nvPr/>
        </p:nvSpPr>
        <p:spPr bwMode="auto">
          <a:xfrm flipH="1">
            <a:off x="5940151" y="1510053"/>
            <a:ext cx="2893790" cy="29299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TextBox 10"/>
          <p:cNvSpPr txBox="1"/>
          <p:nvPr/>
        </p:nvSpPr>
        <p:spPr bwMode="auto">
          <a:xfrm>
            <a:off x="5940152" y="1495273"/>
            <a:ext cx="2893790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Dekadansi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 Moral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AutoShape 92"/>
          <p:cNvSpPr>
            <a:spLocks noChangeArrowheads="1"/>
          </p:cNvSpPr>
          <p:nvPr/>
        </p:nvSpPr>
        <p:spPr bwMode="auto">
          <a:xfrm flipH="1">
            <a:off x="5436095" y="1992248"/>
            <a:ext cx="346569" cy="311411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dirty="0">
                <a:solidFill>
                  <a:schemeClr val="tx1"/>
                </a:solidFill>
              </a:rPr>
              <a:t>6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1" name="AutoShape 92"/>
          <p:cNvSpPr>
            <a:spLocks noChangeArrowheads="1"/>
          </p:cNvSpPr>
          <p:nvPr/>
        </p:nvSpPr>
        <p:spPr bwMode="auto">
          <a:xfrm flipH="1">
            <a:off x="5926680" y="2042342"/>
            <a:ext cx="2893790" cy="292997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TextBox 10"/>
          <p:cNvSpPr txBox="1"/>
          <p:nvPr/>
        </p:nvSpPr>
        <p:spPr bwMode="auto">
          <a:xfrm>
            <a:off x="5926681" y="2027562"/>
            <a:ext cx="2893790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Narkoba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AutoShape 92"/>
          <p:cNvSpPr>
            <a:spLocks noChangeArrowheads="1"/>
          </p:cNvSpPr>
          <p:nvPr/>
        </p:nvSpPr>
        <p:spPr bwMode="auto">
          <a:xfrm flipH="1">
            <a:off x="5436095" y="2561815"/>
            <a:ext cx="346569" cy="31141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dirty="0">
                <a:solidFill>
                  <a:schemeClr val="tx1"/>
                </a:solidFill>
              </a:rPr>
              <a:t>7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5" name="AutoShape 92"/>
          <p:cNvSpPr>
            <a:spLocks noChangeArrowheads="1"/>
          </p:cNvSpPr>
          <p:nvPr/>
        </p:nvSpPr>
        <p:spPr bwMode="auto">
          <a:xfrm flipH="1">
            <a:off x="5926680" y="2611909"/>
            <a:ext cx="2893790" cy="29299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TextBox 10"/>
          <p:cNvSpPr txBox="1"/>
          <p:nvPr/>
        </p:nvSpPr>
        <p:spPr bwMode="auto">
          <a:xfrm>
            <a:off x="5926681" y="2597129"/>
            <a:ext cx="2893790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Penegakan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Hukum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5" name="AutoShape 92"/>
          <p:cNvSpPr>
            <a:spLocks noChangeArrowheads="1"/>
          </p:cNvSpPr>
          <p:nvPr/>
        </p:nvSpPr>
        <p:spPr bwMode="auto">
          <a:xfrm flipH="1">
            <a:off x="5440420" y="3062218"/>
            <a:ext cx="346569" cy="311411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dirty="0">
                <a:solidFill>
                  <a:schemeClr val="tx1"/>
                </a:solidFill>
              </a:rPr>
              <a:t>8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8" name="AutoShape 92"/>
          <p:cNvSpPr>
            <a:spLocks noChangeArrowheads="1"/>
          </p:cNvSpPr>
          <p:nvPr/>
        </p:nvSpPr>
        <p:spPr bwMode="auto">
          <a:xfrm flipH="1">
            <a:off x="5931005" y="3112312"/>
            <a:ext cx="2893790" cy="292997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TextBox 10"/>
          <p:cNvSpPr txBox="1"/>
          <p:nvPr/>
        </p:nvSpPr>
        <p:spPr bwMode="auto">
          <a:xfrm>
            <a:off x="5931006" y="3097532"/>
            <a:ext cx="2893790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Terorisme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7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65156" y="1995686"/>
            <a:ext cx="5472608" cy="1141779"/>
          </a:xfrm>
        </p:spPr>
        <p:txBody>
          <a:bodyPr/>
          <a:lstStyle/>
          <a:p>
            <a:r>
              <a:rPr lang="en-US" altLang="ko-KR" dirty="0" err="1" smtClean="0"/>
              <a:t>Apa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Pentingnya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Pendidikan</a:t>
            </a:r>
            <a:r>
              <a:rPr lang="en-US" altLang="ko-KR" dirty="0" smtClean="0"/>
              <a:t> Pancasila?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00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63688" y="25735"/>
            <a:ext cx="7380312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Dasar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Pendidikan</a:t>
            </a:r>
            <a:r>
              <a:rPr lang="en-US" altLang="ko-KR" dirty="0" smtClean="0">
                <a:solidFill>
                  <a:schemeClr val="bg1"/>
                </a:solidFill>
              </a:rPr>
              <a:t> Pancasila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267664" y="1167534"/>
            <a:ext cx="2952408" cy="3435965"/>
          </a:xfrm>
          <a:prstGeom prst="frame">
            <a:avLst>
              <a:gd name="adj1" fmla="val 18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1516" y="1409352"/>
            <a:ext cx="2459657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5486079" y="1167534"/>
            <a:ext cx="2952408" cy="3435965"/>
          </a:xfrm>
          <a:prstGeom prst="frame">
            <a:avLst>
              <a:gd name="adj1" fmla="val 18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32455" y="1491630"/>
            <a:ext cx="2459657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613934" y="1480474"/>
            <a:ext cx="2259868" cy="1954118"/>
            <a:chOff x="1950834" y="1235851"/>
            <a:chExt cx="2880320" cy="822041"/>
          </a:xfrm>
        </p:grpSpPr>
        <p:sp>
          <p:nvSpPr>
            <p:cNvPr id="11" name="TextBox 10"/>
            <p:cNvSpPr txBox="1"/>
            <p:nvPr/>
          </p:nvSpPr>
          <p:spPr>
            <a:xfrm>
              <a:off x="1950834" y="1552948"/>
              <a:ext cx="2880320" cy="504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Perguruan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Tinggi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harus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menyelenggarakan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Pendidikan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Pancasila minimal 2 SKS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atau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dilaksanakan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PPKn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bobot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minimal 3 SKS.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50834" y="1235851"/>
              <a:ext cx="2880320" cy="410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Surat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Edaran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Direktorat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Jendral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Pendidikan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Tinggi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Nomor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914/E/T/2011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832349" y="1480473"/>
            <a:ext cx="2259868" cy="1702092"/>
            <a:chOff x="1950834" y="1235851"/>
            <a:chExt cx="2880320" cy="1702092"/>
          </a:xfrm>
        </p:grpSpPr>
        <p:sp>
          <p:nvSpPr>
            <p:cNvPr id="15" name="TextBox 14"/>
            <p:cNvSpPr txBox="1"/>
            <p:nvPr/>
          </p:nvSpPr>
          <p:spPr>
            <a:xfrm>
              <a:off x="1950834" y="1552948"/>
              <a:ext cx="2880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Pasal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2: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pendidikan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tinggi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berdasarkan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Pancasila, …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Pasal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35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ayat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(3):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kurikulum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pendidikan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tinggi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wajib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memuat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kuliah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…, Pancasila, …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50834" y="1235851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UU 12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Tahun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2012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236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accent1"/>
                </a:solidFill>
              </a:rPr>
              <a:t>Tujuan</a:t>
            </a:r>
            <a:r>
              <a:rPr lang="en-US" altLang="ko-KR" dirty="0" smtClean="0">
                <a:solidFill>
                  <a:srgbClr val="0DD2D9"/>
                </a:solidFill>
              </a:rPr>
              <a:t> </a:t>
            </a:r>
            <a:r>
              <a:rPr lang="en-US" altLang="ko-KR" dirty="0" err="1" smtClean="0"/>
              <a:t>Pendidikan</a:t>
            </a:r>
            <a:r>
              <a:rPr lang="en-US" altLang="ko-KR" dirty="0" smtClean="0"/>
              <a:t> Pancasila</a:t>
            </a:r>
            <a:endParaRPr lang="ko-KR" altLang="en-US" dirty="0"/>
          </a:p>
        </p:txBody>
      </p:sp>
      <p:sp>
        <p:nvSpPr>
          <p:cNvPr id="3" name="Diamond 2"/>
          <p:cNvSpPr/>
          <p:nvPr/>
        </p:nvSpPr>
        <p:spPr>
          <a:xfrm>
            <a:off x="3845666" y="1412268"/>
            <a:ext cx="1452666" cy="1452666"/>
          </a:xfrm>
          <a:prstGeom prst="diamond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Diamond 3"/>
          <p:cNvSpPr/>
          <p:nvPr/>
        </p:nvSpPr>
        <p:spPr>
          <a:xfrm>
            <a:off x="3845666" y="2998607"/>
            <a:ext cx="1452666" cy="1452666"/>
          </a:xfrm>
          <a:prstGeom prst="diamond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Diamond 4"/>
          <p:cNvSpPr/>
          <p:nvPr/>
        </p:nvSpPr>
        <p:spPr>
          <a:xfrm>
            <a:off x="4635159" y="2197986"/>
            <a:ext cx="1452666" cy="1452666"/>
          </a:xfrm>
          <a:prstGeom prst="diamond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Diamond 5"/>
          <p:cNvSpPr/>
          <p:nvPr/>
        </p:nvSpPr>
        <p:spPr>
          <a:xfrm>
            <a:off x="3056174" y="2197986"/>
            <a:ext cx="1452666" cy="1452666"/>
          </a:xfrm>
          <a:prstGeom prst="diamond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9"/>
          <p:cNvSpPr/>
          <p:nvPr/>
        </p:nvSpPr>
        <p:spPr>
          <a:xfrm>
            <a:off x="4378248" y="1957233"/>
            <a:ext cx="387502" cy="36273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20000" y="1254643"/>
            <a:ext cx="2336174" cy="709880"/>
            <a:chOff x="4320398" y="1245513"/>
            <a:chExt cx="2874451" cy="709880"/>
          </a:xfrm>
        </p:grpSpPr>
        <p:sp>
          <p:nvSpPr>
            <p:cNvPr id="17" name="TextBox 16"/>
            <p:cNvSpPr txBox="1"/>
            <p:nvPr/>
          </p:nvSpPr>
          <p:spPr>
            <a:xfrm>
              <a:off x="4320399" y="1493728"/>
              <a:ext cx="287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sebagai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dasar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falsafah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negara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melalui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nilai-nilai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pancasila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Memperkuat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Pancasila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19999" y="3507854"/>
            <a:ext cx="2336174" cy="709880"/>
            <a:chOff x="4320398" y="1245513"/>
            <a:chExt cx="2874451" cy="709880"/>
          </a:xfrm>
        </p:grpSpPr>
        <p:sp>
          <p:nvSpPr>
            <p:cNvPr id="20" name="TextBox 19"/>
            <p:cNvSpPr txBox="1"/>
            <p:nvPr/>
          </p:nvSpPr>
          <p:spPr>
            <a:xfrm>
              <a:off x="4320399" y="1493728"/>
              <a:ext cx="287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nilai-nilai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dasar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Pancasila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kepada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mahasiswa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Memberikan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pemahaman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052250" y="1254803"/>
            <a:ext cx="2336174" cy="709880"/>
            <a:chOff x="4320398" y="1245513"/>
            <a:chExt cx="2874451" cy="709880"/>
          </a:xfrm>
        </p:grpSpPr>
        <p:sp>
          <p:nvSpPr>
            <p:cNvPr id="23" name="TextBox 22"/>
            <p:cNvSpPr txBox="1"/>
            <p:nvPr/>
          </p:nvSpPr>
          <p:spPr>
            <a:xfrm>
              <a:off x="4320399" y="1493728"/>
              <a:ext cx="287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mencari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solusi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dari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persoalan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kehidupan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Mempersiapkan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mahasiswa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52249" y="3508014"/>
            <a:ext cx="2336174" cy="894546"/>
            <a:chOff x="4320398" y="1245513"/>
            <a:chExt cx="2874451" cy="894546"/>
          </a:xfrm>
        </p:grpSpPr>
        <p:sp>
          <p:nvSpPr>
            <p:cNvPr id="26" name="TextBox 25"/>
            <p:cNvSpPr txBox="1"/>
            <p:nvPr/>
          </p:nvSpPr>
          <p:spPr>
            <a:xfrm>
              <a:off x="4320399" y="1493728"/>
              <a:ext cx="2874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mental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mahasiswa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mampu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berinteraksi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dinamika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bangsa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Indonesia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Membentuk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sikap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9"/>
          <p:cNvSpPr/>
          <p:nvPr/>
        </p:nvSpPr>
        <p:spPr>
          <a:xfrm>
            <a:off x="5167741" y="2742951"/>
            <a:ext cx="387502" cy="36273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9"/>
          <p:cNvSpPr/>
          <p:nvPr/>
        </p:nvSpPr>
        <p:spPr>
          <a:xfrm>
            <a:off x="4378247" y="3543572"/>
            <a:ext cx="387502" cy="36273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9"/>
          <p:cNvSpPr/>
          <p:nvPr/>
        </p:nvSpPr>
        <p:spPr>
          <a:xfrm>
            <a:off x="3588755" y="2742951"/>
            <a:ext cx="387502" cy="36273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11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err="1" smtClean="0"/>
              <a:t>Sumber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Pendidikan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1"/>
                </a:solidFill>
              </a:rPr>
              <a:t>Pancasila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83814" y="1733273"/>
            <a:ext cx="530324" cy="45766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755576" y="2584524"/>
            <a:ext cx="1767568" cy="1107996"/>
            <a:chOff x="2113657" y="4283314"/>
            <a:chExt cx="2120136" cy="1107996"/>
          </a:xfrm>
        </p:grpSpPr>
        <p:sp>
          <p:nvSpPr>
            <p:cNvPr id="13" name="TextBox 12"/>
            <p:cNvSpPr txBox="1"/>
            <p:nvPr/>
          </p:nvSpPr>
          <p:spPr>
            <a:xfrm>
              <a:off x="2113657" y="4560313"/>
              <a:ext cx="2120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Sejarah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mempunyai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fungsi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penting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membangun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kehidupan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bangsa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Indonesia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Sumber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Historis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10669" y="2584524"/>
            <a:ext cx="1767568" cy="1477328"/>
            <a:chOff x="2113657" y="4283314"/>
            <a:chExt cx="2120135" cy="1477328"/>
          </a:xfrm>
        </p:grpSpPr>
        <p:sp>
          <p:nvSpPr>
            <p:cNvPr id="16" name="TextBox 15"/>
            <p:cNvSpPr txBox="1"/>
            <p:nvPr/>
          </p:nvSpPr>
          <p:spPr>
            <a:xfrm>
              <a:off x="2113657" y="4560313"/>
              <a:ext cx="212013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Indonesia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mendasarkan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pandangan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hidupnya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bermasyarakat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berbangsa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bernegara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Sumber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Sosioligis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65762" y="2584524"/>
            <a:ext cx="1767568" cy="1477328"/>
            <a:chOff x="2113657" y="4283314"/>
            <a:chExt cx="2120135" cy="1477328"/>
          </a:xfrm>
        </p:grpSpPr>
        <p:sp>
          <p:nvSpPr>
            <p:cNvPr id="19" name="TextBox 18"/>
            <p:cNvSpPr txBox="1"/>
            <p:nvPr/>
          </p:nvSpPr>
          <p:spPr>
            <a:xfrm>
              <a:off x="2113657" y="4560313"/>
              <a:ext cx="212013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rangka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menegakkan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undang-undang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merupakan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salah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satu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kewajiban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negara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penting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Sumber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Yuridis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620856" y="2584524"/>
            <a:ext cx="1767568" cy="1107996"/>
            <a:chOff x="2113657" y="4283314"/>
            <a:chExt cx="2120135" cy="1107996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560313"/>
              <a:ext cx="2120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Mewujudkan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kehidupan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politik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ideal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sesuai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nilai-nilai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pancasila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Sumber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Politik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Rectangle 9"/>
          <p:cNvSpPr/>
          <p:nvPr/>
        </p:nvSpPr>
        <p:spPr>
          <a:xfrm>
            <a:off x="7230902" y="1685794"/>
            <a:ext cx="545814" cy="51093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rgbClr val="FEB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Oval 21">
            <a:extLst>
              <a:ext uri="{FF2B5EF4-FFF2-40B4-BE49-F238E27FC236}">
                <a16:creationId xmlns:a16="http://schemas.microsoft.com/office/drawing/2014/main" id="{6A0E1A36-E7F1-4FE7-8B0D-4BCFCBC7CC59}"/>
              </a:ext>
            </a:extLst>
          </p:cNvPr>
          <p:cNvSpPr>
            <a:spLocks noChangeAspect="1"/>
          </p:cNvSpPr>
          <p:nvPr/>
        </p:nvSpPr>
        <p:spPr>
          <a:xfrm>
            <a:off x="5263577" y="1656964"/>
            <a:ext cx="571936" cy="57671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rgbClr val="1CB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Round Same Side Corner Rectangle 8">
            <a:extLst>
              <a:ext uri="{FF2B5EF4-FFF2-40B4-BE49-F238E27FC236}">
                <a16:creationId xmlns:a16="http://schemas.microsoft.com/office/drawing/2014/main" id="{9710EED5-FBCF-4BBE-BA8F-B7F747DEB81F}"/>
              </a:ext>
            </a:extLst>
          </p:cNvPr>
          <p:cNvSpPr/>
          <p:nvPr/>
        </p:nvSpPr>
        <p:spPr>
          <a:xfrm>
            <a:off x="3309527" y="1627536"/>
            <a:ext cx="569849" cy="57072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rgbClr val="FEB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97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err="1" smtClean="0"/>
              <a:t>Pasang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Surut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1"/>
                </a:solidFill>
              </a:rPr>
              <a:t>Pendidikan</a:t>
            </a:r>
            <a:r>
              <a:rPr lang="en-US" altLang="ko-KR" dirty="0" smtClean="0">
                <a:solidFill>
                  <a:schemeClr val="accent1"/>
                </a:solidFill>
              </a:rPr>
              <a:t> Pancasila</a:t>
            </a:r>
            <a:endParaRPr lang="ko-KR" altLang="en-US" dirty="0"/>
          </a:p>
        </p:txBody>
      </p:sp>
      <p:sp>
        <p:nvSpPr>
          <p:cNvPr id="7" name="직사각형 1"/>
          <p:cNvSpPr/>
          <p:nvPr/>
        </p:nvSpPr>
        <p:spPr>
          <a:xfrm>
            <a:off x="779302" y="2745026"/>
            <a:ext cx="1329715" cy="36004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1947-1961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직사각형 1"/>
          <p:cNvSpPr/>
          <p:nvPr/>
        </p:nvSpPr>
        <p:spPr>
          <a:xfrm>
            <a:off x="2346880" y="2745026"/>
            <a:ext cx="1329715" cy="36004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1983-1985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직사각형 1"/>
          <p:cNvSpPr/>
          <p:nvPr/>
        </p:nvSpPr>
        <p:spPr>
          <a:xfrm>
            <a:off x="3914458" y="2745026"/>
            <a:ext cx="1329715" cy="36004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Era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Soeharto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직사각형 1"/>
          <p:cNvSpPr/>
          <p:nvPr/>
        </p:nvSpPr>
        <p:spPr>
          <a:xfrm>
            <a:off x="5482036" y="2745026"/>
            <a:ext cx="1329715" cy="36004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2003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직사각형 1"/>
          <p:cNvSpPr/>
          <p:nvPr/>
        </p:nvSpPr>
        <p:spPr>
          <a:xfrm>
            <a:off x="7049613" y="2745026"/>
            <a:ext cx="1329715" cy="36004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2011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01996" y="3291830"/>
            <a:ext cx="684326" cy="6843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4237152" y="3291830"/>
            <a:ext cx="684326" cy="6843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7372307" y="3291830"/>
            <a:ext cx="684326" cy="6843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Oval 22"/>
          <p:cNvSpPr/>
          <p:nvPr/>
        </p:nvSpPr>
        <p:spPr>
          <a:xfrm>
            <a:off x="2669574" y="1779662"/>
            <a:ext cx="684326" cy="6843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Oval 23"/>
          <p:cNvSpPr/>
          <p:nvPr/>
        </p:nvSpPr>
        <p:spPr>
          <a:xfrm>
            <a:off x="5804730" y="1779662"/>
            <a:ext cx="684326" cy="6843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1" name="Group 50"/>
          <p:cNvGrpSpPr/>
          <p:nvPr/>
        </p:nvGrpSpPr>
        <p:grpSpPr>
          <a:xfrm>
            <a:off x="6811750" y="1203598"/>
            <a:ext cx="1792697" cy="1453493"/>
            <a:chOff x="1785717" y="4307149"/>
            <a:chExt cx="2980204" cy="1453493"/>
          </a:xfrm>
        </p:grpSpPr>
        <p:sp>
          <p:nvSpPr>
            <p:cNvPr id="52" name="TextBox 51"/>
            <p:cNvSpPr txBox="1"/>
            <p:nvPr/>
          </p:nvSpPr>
          <p:spPr>
            <a:xfrm>
              <a:off x="1785717" y="4560313"/>
              <a:ext cx="29802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Berbagai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masyarakat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menggalakkan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seminar-seminar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mengembalikan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nilai-nilai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Pancasila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melalui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pendidikan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tinggi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Seminar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7" name="Rectangle 9"/>
          <p:cNvSpPr/>
          <p:nvPr/>
        </p:nvSpPr>
        <p:spPr>
          <a:xfrm>
            <a:off x="1273806" y="3488386"/>
            <a:ext cx="340705" cy="31893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Oval 21"/>
          <p:cNvSpPr>
            <a:spLocks noChangeAspect="1"/>
          </p:cNvSpPr>
          <p:nvPr/>
        </p:nvSpPr>
        <p:spPr>
          <a:xfrm>
            <a:off x="2834975" y="1955192"/>
            <a:ext cx="341401" cy="34425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60374" y="1219647"/>
            <a:ext cx="1767568" cy="1107996"/>
            <a:chOff x="2113657" y="4283314"/>
            <a:chExt cx="2120136" cy="1107996"/>
          </a:xfrm>
        </p:grpSpPr>
        <p:sp>
          <p:nvSpPr>
            <p:cNvPr id="37" name="TextBox 36"/>
            <p:cNvSpPr txBox="1"/>
            <p:nvPr/>
          </p:nvSpPr>
          <p:spPr>
            <a:xfrm>
              <a:off x="2113657" y="4560313"/>
              <a:ext cx="2120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Buku-buku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tersebut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ditujukan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masyarakat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umum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aparatur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negara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Penerbitan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Buku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691097" y="1214156"/>
            <a:ext cx="1767568" cy="1477328"/>
            <a:chOff x="2113657" y="4283314"/>
            <a:chExt cx="2120136" cy="1477328"/>
          </a:xfrm>
        </p:grpSpPr>
        <p:sp>
          <p:nvSpPr>
            <p:cNvPr id="40" name="TextBox 39"/>
            <p:cNvSpPr txBox="1"/>
            <p:nvPr/>
          </p:nvSpPr>
          <p:spPr>
            <a:xfrm>
              <a:off x="2113657" y="4560313"/>
              <a:ext cx="212013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enerbitkan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Undang-Undang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memberlakukan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Pendidikan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Pancasila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sebagai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kuliah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wajib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di PT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Presiden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Soeharto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109018" y="3162118"/>
            <a:ext cx="1805440" cy="1638159"/>
            <a:chOff x="1785721" y="4307149"/>
            <a:chExt cx="3001389" cy="1638159"/>
          </a:xfrm>
        </p:grpSpPr>
        <p:sp>
          <p:nvSpPr>
            <p:cNvPr id="66" name="TextBox 65"/>
            <p:cNvSpPr txBox="1"/>
            <p:nvPr/>
          </p:nvSpPr>
          <p:spPr>
            <a:xfrm>
              <a:off x="1785721" y="4560313"/>
              <a:ext cx="300138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Dirjen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Dikti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mengeluarkan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SK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menyempurnakan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perkuliahan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pendidikan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Pancasila, yang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sebelumnya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juga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sudah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SK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mengenai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P-4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Penerbitan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SK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244173" y="3162118"/>
            <a:ext cx="1805440" cy="1453493"/>
            <a:chOff x="1761264" y="4307149"/>
            <a:chExt cx="3001388" cy="1453493"/>
          </a:xfrm>
        </p:grpSpPr>
        <p:sp>
          <p:nvSpPr>
            <p:cNvPr id="69" name="TextBox 68"/>
            <p:cNvSpPr txBox="1"/>
            <p:nvPr/>
          </p:nvSpPr>
          <p:spPr>
            <a:xfrm>
              <a:off x="1961060" y="4560313"/>
              <a:ext cx="26247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Undang-Undang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tersebut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pendidikan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Pancasila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tidak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lagi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disebut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sebagai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kuliah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wajib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761264" y="4307149"/>
              <a:ext cx="30013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UU No.20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Tahun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2003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1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513529" y="3452664"/>
            <a:ext cx="401881" cy="395437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088687" y="186073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Chord 15">
            <a:extLst>
              <a:ext uri="{FF2B5EF4-FFF2-40B4-BE49-F238E27FC236}">
                <a16:creationId xmlns:a16="http://schemas.microsoft.com/office/drawing/2014/main" id="{B03FC901-7790-409A-B229-E6E873056567}"/>
              </a:ext>
            </a:extLst>
          </p:cNvPr>
          <p:cNvSpPr/>
          <p:nvPr/>
        </p:nvSpPr>
        <p:spPr>
          <a:xfrm>
            <a:off x="4472437" y="3426016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9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ntents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2961</TotalTime>
  <Words>1406</Words>
  <Application>Microsoft Office PowerPoint</Application>
  <PresentationFormat>On-screen Show (16:9)</PresentationFormat>
  <Paragraphs>153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Arial Unicode MS</vt:lpstr>
      <vt:lpstr>Cover and End Slide Master</vt:lpstr>
      <vt:lpstr>Contents Slide Master</vt:lpstr>
      <vt:lpstr>Section Break Slide Master</vt:lpstr>
      <vt:lpstr>PENGANTAR PENDIDIKAN PANCASILA</vt:lpstr>
      <vt:lpstr>Infographic Layout</vt:lpstr>
      <vt:lpstr>PowerPoint Presentation</vt:lpstr>
      <vt:lpstr>Masalah di Indonesia</vt:lpstr>
      <vt:lpstr>Apa Pentingnya Pendidikan Pancasila?</vt:lpstr>
      <vt:lpstr>Dasar Pendidikan Pancasila</vt:lpstr>
      <vt:lpstr>Tujuan Pendidikan Pancasila</vt:lpstr>
      <vt:lpstr>Sumber Pendidikan Pancasila</vt:lpstr>
      <vt:lpstr>Pasang Surut Pendidikan Pancasila</vt:lpstr>
      <vt:lpstr>1947-1978</vt:lpstr>
      <vt:lpstr>1983-1985</vt:lpstr>
      <vt:lpstr>Era  soeharto</vt:lpstr>
      <vt:lpstr>ERA SOEHARTO</vt:lpstr>
      <vt:lpstr>2003</vt:lpstr>
      <vt:lpstr>2011</vt:lpstr>
      <vt:lpstr>2011-2012</vt:lpstr>
      <vt:lpstr>PowerPoint Presentation</vt:lpstr>
      <vt:lpstr>PowerPoint Presentation</vt:lpstr>
      <vt:lpstr>Rangkuman</vt:lpstr>
      <vt:lpstr>Tanya Jawab</vt:lpstr>
      <vt:lpstr>Terima kasih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farhan</cp:lastModifiedBy>
  <cp:revision>169</cp:revision>
  <dcterms:created xsi:type="dcterms:W3CDTF">2016-11-09T00:26:40Z</dcterms:created>
  <dcterms:modified xsi:type="dcterms:W3CDTF">2020-10-25T13:00:41Z</dcterms:modified>
</cp:coreProperties>
</file>