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3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95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0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34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50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125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3567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2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471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5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12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22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42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0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1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DB68-2300-4A1E-8E37-44584090A34F}" type="datetimeFigureOut">
              <a:rPr lang="en-ID" smtClean="0"/>
              <a:t>17/11/2020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3E2B-6A8F-484F-B518-FDA33AAAD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08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467C10-8112-4C99-B6C5-B5AC086C6505}"/>
              </a:ext>
            </a:extLst>
          </p:cNvPr>
          <p:cNvSpPr txBox="1"/>
          <p:nvPr/>
        </p:nvSpPr>
        <p:spPr>
          <a:xfrm>
            <a:off x="539552" y="3923184"/>
            <a:ext cx="811139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+mj-lt"/>
              </a:rPr>
              <a:t>Kelompok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 1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  <a:latin typeface="+mj-lt"/>
              </a:rPr>
              <a:t>Rayhan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 Rizal </a:t>
            </a:r>
            <a:r>
              <a:rPr lang="en-US" altLang="ko-KR" sz="2000" dirty="0" err="1" smtClean="0">
                <a:solidFill>
                  <a:schemeClr val="bg1"/>
                </a:solidFill>
                <a:latin typeface="+mj-lt"/>
              </a:rPr>
              <a:t>Mahendra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 - 045</a:t>
            </a:r>
          </a:p>
          <a:p>
            <a:pPr algn="ctr"/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2. Ahmad </a:t>
            </a:r>
            <a:r>
              <a:rPr lang="en-ID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Hilman</a:t>
            </a:r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Dani -057</a:t>
            </a:r>
          </a:p>
          <a:p>
            <a:pPr algn="ctr"/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3. </a:t>
            </a:r>
            <a:r>
              <a:rPr lang="en-ID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Ridwan</a:t>
            </a:r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efendi-071 </a:t>
            </a:r>
          </a:p>
          <a:p>
            <a:pPr algn="ctr"/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4. </a:t>
            </a:r>
            <a:r>
              <a:rPr lang="en-ID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Farkhan</a:t>
            </a:r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– 060 </a:t>
            </a:r>
          </a:p>
          <a:p>
            <a:pPr algn="ctr"/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5. Fatwa </a:t>
            </a:r>
            <a:r>
              <a:rPr lang="en-ID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Sifaun</a:t>
            </a:r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N – 073 </a:t>
            </a:r>
          </a:p>
          <a:p>
            <a:pPr algn="ctr"/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6. Novi </a:t>
            </a:r>
            <a:r>
              <a:rPr lang="en-ID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Dwi</a:t>
            </a:r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A-075</a:t>
            </a:r>
          </a:p>
          <a:p>
            <a:pPr algn="ctr"/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7. </a:t>
            </a:r>
            <a:r>
              <a:rPr lang="en-ID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Ibet</a:t>
            </a:r>
            <a:r>
              <a:rPr lang="en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Maulana-067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8. </a:t>
            </a:r>
            <a:r>
              <a:rPr lang="en-US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Bayu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Samudra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- </a:t>
            </a:r>
            <a:endParaRPr lang="ko-KR" alt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4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3663471" y="4120199"/>
            <a:ext cx="35828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000" b="1" dirty="0">
                <a:solidFill>
                  <a:schemeClr val="bg1"/>
                </a:solidFill>
              </a:rPr>
              <a:t>1. </a:t>
            </a:r>
            <a:r>
              <a:rPr lang="en-ID" sz="2000" b="1" dirty="0" err="1" smtClean="0">
                <a:solidFill>
                  <a:schemeClr val="bg1"/>
                </a:solidFill>
              </a:rPr>
              <a:t>Sumber</a:t>
            </a:r>
            <a:r>
              <a:rPr lang="en-ID" sz="2000" b="1" dirty="0" smtClean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historis</a:t>
            </a:r>
            <a:endParaRPr lang="en-ID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8282" y="254080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Menggali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Historis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Sosiologis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Politis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Pancasila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0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5541FF2-40B3-46DA-BFBE-49DE21CED4C6}"/>
              </a:ext>
            </a:extLst>
          </p:cNvPr>
          <p:cNvSpPr txBox="1"/>
          <p:nvPr/>
        </p:nvSpPr>
        <p:spPr>
          <a:xfrm>
            <a:off x="2221221" y="548680"/>
            <a:ext cx="3772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Pada</a:t>
            </a:r>
            <a:r>
              <a:rPr lang="en-ID" dirty="0">
                <a:solidFill>
                  <a:schemeClr val="bg1"/>
                </a:solidFill>
              </a:rPr>
              <a:t> zaman </a:t>
            </a:r>
            <a:r>
              <a:rPr lang="en-ID" dirty="0" err="1">
                <a:solidFill>
                  <a:schemeClr val="bg1"/>
                </a:solidFill>
              </a:rPr>
              <a:t>Orde</a:t>
            </a:r>
            <a:r>
              <a:rPr lang="en-ID" dirty="0">
                <a:solidFill>
                  <a:schemeClr val="bg1"/>
                </a:solidFill>
              </a:rPr>
              <a:t> Lama, Pancasila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etika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masih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berbentuk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Philosofische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Grondslag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Weltanschauung</a:t>
            </a:r>
            <a:r>
              <a:rPr lang="en-ID" dirty="0">
                <a:solidFill>
                  <a:schemeClr val="bg1"/>
                </a:solidFill>
              </a:rPr>
              <a:t>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5A1BB9-7C0C-4E88-B8E5-3D22838D833F}"/>
              </a:ext>
            </a:extLst>
          </p:cNvPr>
          <p:cNvSpPr txBox="1"/>
          <p:nvPr/>
        </p:nvSpPr>
        <p:spPr>
          <a:xfrm>
            <a:off x="2221220" y="1768132"/>
            <a:ext cx="3772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Artinya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nilai-nilai</a:t>
            </a:r>
            <a:r>
              <a:rPr lang="en-ID" dirty="0">
                <a:solidFill>
                  <a:schemeClr val="bg1"/>
                </a:solidFill>
              </a:rPr>
              <a:t> Pancasila </a:t>
            </a:r>
            <a:r>
              <a:rPr lang="en-ID" dirty="0" err="1">
                <a:solidFill>
                  <a:schemeClr val="bg1"/>
                </a:solidFill>
              </a:rPr>
              <a:t>belum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ditegaskan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etika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tetapi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nilai-nilai</a:t>
            </a:r>
            <a:r>
              <a:rPr lang="en-ID" dirty="0">
                <a:solidFill>
                  <a:schemeClr val="bg1"/>
                </a:solidFill>
              </a:rPr>
              <a:t> moral </a:t>
            </a:r>
            <a:r>
              <a:rPr lang="en-ID" dirty="0" err="1">
                <a:solidFill>
                  <a:schemeClr val="bg1"/>
                </a:solidFill>
              </a:rPr>
              <a:t>telah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pandangan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hidup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masyarakat</a:t>
            </a:r>
            <a:r>
              <a:rPr lang="en-ID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5147575-D528-49A9-9372-D76B86476306}"/>
              </a:ext>
            </a:extLst>
          </p:cNvPr>
          <p:cNvSpPr txBox="1"/>
          <p:nvPr/>
        </p:nvSpPr>
        <p:spPr>
          <a:xfrm>
            <a:off x="4930409" y="3189516"/>
            <a:ext cx="37722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Pada</a:t>
            </a:r>
            <a:r>
              <a:rPr lang="en-ID" dirty="0">
                <a:solidFill>
                  <a:schemeClr val="bg1"/>
                </a:solidFill>
              </a:rPr>
              <a:t> zaman </a:t>
            </a:r>
            <a:r>
              <a:rPr lang="en-ID" dirty="0" err="1">
                <a:solidFill>
                  <a:schemeClr val="bg1"/>
                </a:solidFill>
              </a:rPr>
              <a:t>Orde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Baru</a:t>
            </a:r>
            <a:r>
              <a:rPr lang="en-ID" dirty="0">
                <a:solidFill>
                  <a:schemeClr val="bg1"/>
                </a:solidFill>
              </a:rPr>
              <a:t>, Pancasila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etika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disosialisasikan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melalui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penataran</a:t>
            </a:r>
            <a:r>
              <a:rPr lang="en-ID" dirty="0">
                <a:solidFill>
                  <a:schemeClr val="bg1"/>
                </a:solidFill>
              </a:rPr>
              <a:t> P-4 </a:t>
            </a:r>
            <a:r>
              <a:rPr lang="en-ID" dirty="0" err="1">
                <a:solidFill>
                  <a:schemeClr val="bg1"/>
                </a:solidFill>
              </a:rPr>
              <a:t>dan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diinstitusionalkan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wadah</a:t>
            </a:r>
            <a:r>
              <a:rPr lang="en-ID" dirty="0">
                <a:solidFill>
                  <a:schemeClr val="bg1"/>
                </a:solidFill>
              </a:rPr>
              <a:t> BP-7.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992" y="4670257"/>
            <a:ext cx="33324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</a:rPr>
              <a:t>Ada </a:t>
            </a:r>
            <a:r>
              <a:rPr lang="en-ID" sz="1600" dirty="0" err="1">
                <a:solidFill>
                  <a:schemeClr val="bg1"/>
                </a:solidFill>
              </a:rPr>
              <a:t>banyak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butir</a:t>
            </a:r>
            <a:r>
              <a:rPr lang="en-ID" sz="1600" dirty="0">
                <a:solidFill>
                  <a:schemeClr val="bg1"/>
                </a:solidFill>
              </a:rPr>
              <a:t> 187 Pancasila yang </a:t>
            </a:r>
            <a:r>
              <a:rPr lang="en-ID" sz="1600" dirty="0" err="1">
                <a:solidFill>
                  <a:schemeClr val="bg1"/>
                </a:solidFill>
              </a:rPr>
              <a:t>dijabarkan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kelima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sila</a:t>
            </a:r>
            <a:r>
              <a:rPr lang="en-ID" sz="1600" dirty="0">
                <a:solidFill>
                  <a:schemeClr val="bg1"/>
                </a:solidFill>
              </a:rPr>
              <a:t> Pancasila </a:t>
            </a:r>
            <a:r>
              <a:rPr lang="en-ID" sz="1600" dirty="0" err="1">
                <a:solidFill>
                  <a:schemeClr val="bg1"/>
                </a:solidFill>
              </a:rPr>
              <a:t>sebagai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hasil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temuan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para </a:t>
            </a:r>
            <a:r>
              <a:rPr lang="en-ID" sz="1600" dirty="0" err="1">
                <a:solidFill>
                  <a:schemeClr val="bg1"/>
                </a:solidFill>
              </a:rPr>
              <a:t>peneliti</a:t>
            </a:r>
            <a:r>
              <a:rPr lang="en-ID" sz="1600" dirty="0">
                <a:solidFill>
                  <a:schemeClr val="bg1"/>
                </a:solidFill>
              </a:rPr>
              <a:t> BP-7.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memudahkan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pemahaman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tentang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butir-butir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sila</a:t>
            </a:r>
            <a:r>
              <a:rPr lang="en-ID" sz="1600" dirty="0">
                <a:solidFill>
                  <a:schemeClr val="bg1"/>
                </a:solidFill>
              </a:rPr>
              <a:t> Pancasila </a:t>
            </a:r>
            <a:r>
              <a:rPr lang="en-ID" sz="1600" dirty="0" err="1">
                <a:solidFill>
                  <a:schemeClr val="bg1"/>
                </a:solidFill>
              </a:rPr>
              <a:t>dapat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dilihat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pada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tabel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berikut</a:t>
            </a:r>
            <a:r>
              <a:rPr lang="en-ID" sz="1600" dirty="0">
                <a:solidFill>
                  <a:schemeClr val="bg1"/>
                </a:solidFill>
              </a:rPr>
              <a:t> (</a:t>
            </a:r>
            <a:r>
              <a:rPr lang="en-ID" sz="1600" dirty="0" err="1">
                <a:solidFill>
                  <a:schemeClr val="bg1"/>
                </a:solidFill>
              </a:rPr>
              <a:t>Soeprapto</a:t>
            </a:r>
            <a:r>
              <a:rPr lang="en-ID" sz="1600" dirty="0">
                <a:solidFill>
                  <a:schemeClr val="bg1"/>
                </a:solidFill>
              </a:rPr>
              <a:t>, 1993: 53--55).</a:t>
            </a:r>
          </a:p>
          <a:p>
            <a:endParaRPr lang="en-ID" dirty="0"/>
          </a:p>
        </p:txBody>
      </p:sp>
      <p:sp>
        <p:nvSpPr>
          <p:cNvPr id="3" name="Bent-Up Arrow 2"/>
          <p:cNvSpPr/>
          <p:nvPr/>
        </p:nvSpPr>
        <p:spPr>
          <a:xfrm rot="10800000">
            <a:off x="3399638" y="4881092"/>
            <a:ext cx="975959" cy="1081826"/>
          </a:xfrm>
          <a:prstGeom prst="bentUp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928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759CDF4-B01E-4FBB-98F8-18A5E46F1AFE}"/>
              </a:ext>
            </a:extLst>
          </p:cNvPr>
          <p:cNvCxnSpPr>
            <a:cxnSpLocks/>
          </p:cNvCxnSpPr>
          <p:nvPr/>
        </p:nvCxnSpPr>
        <p:spPr>
          <a:xfrm flipV="1">
            <a:off x="1266607" y="1949932"/>
            <a:ext cx="8523" cy="1800000"/>
          </a:xfrm>
          <a:prstGeom prst="line">
            <a:avLst/>
          </a:prstGeom>
          <a:ln w="254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AFD231D-E13B-45C5-88DC-0382036524A2}"/>
              </a:ext>
            </a:extLst>
          </p:cNvPr>
          <p:cNvSpPr txBox="1"/>
          <p:nvPr/>
        </p:nvSpPr>
        <p:spPr>
          <a:xfrm>
            <a:off x="1413481" y="611104"/>
            <a:ext cx="2440541" cy="2478217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pPr marL="288036" indent="-288036">
              <a:buAutoNum type="arabicPeriod"/>
            </a:pPr>
            <a:r>
              <a:rPr lang="en-ID" sz="1200" dirty="0" err="1">
                <a:solidFill>
                  <a:schemeClr val="bg1"/>
                </a:solidFill>
              </a:rPr>
              <a:t>Ketuhanan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Maha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Esa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Manusia</a:t>
            </a:r>
            <a:r>
              <a:rPr lang="en-ID" sz="1200" dirty="0">
                <a:solidFill>
                  <a:schemeClr val="bg1"/>
                </a:solidFill>
              </a:rPr>
              <a:t> Indonesia </a:t>
            </a:r>
            <a:r>
              <a:rPr lang="en-ID" sz="1200" dirty="0" err="1">
                <a:solidFill>
                  <a:schemeClr val="bg1"/>
                </a:solidFill>
              </a:rPr>
              <a:t>percaya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takwa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kepada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Tuhan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Maha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Esa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sesuai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agama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kepercayaannya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masing-masing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menurut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dasar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kemanusiaan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adil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beradab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Hormat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menghormati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bekerja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sama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antar</a:t>
            </a:r>
            <a:r>
              <a:rPr lang="en-ID" sz="1200" dirty="0">
                <a:solidFill>
                  <a:schemeClr val="bg1"/>
                </a:solidFill>
              </a:rPr>
              <a:t> para </a:t>
            </a:r>
            <a:r>
              <a:rPr lang="en-ID" sz="1200" dirty="0" err="1">
                <a:solidFill>
                  <a:schemeClr val="bg1"/>
                </a:solidFill>
              </a:rPr>
              <a:t>pemeluk</a:t>
            </a:r>
            <a:r>
              <a:rPr lang="en-ID" sz="1200" dirty="0">
                <a:solidFill>
                  <a:schemeClr val="bg1"/>
                </a:solidFill>
              </a:rPr>
              <a:t> agama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para </a:t>
            </a:r>
            <a:r>
              <a:rPr lang="en-ID" sz="1200" dirty="0" err="1">
                <a:solidFill>
                  <a:schemeClr val="bg1"/>
                </a:solidFill>
              </a:rPr>
              <a:t>penganut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kepercayaan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berbeda-beda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sehingga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terbina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kerukunan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hidup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1A34104-F87C-4618-A966-B6B7C0B8223D}"/>
              </a:ext>
            </a:extLst>
          </p:cNvPr>
          <p:cNvCxnSpPr/>
          <p:nvPr/>
        </p:nvCxnSpPr>
        <p:spPr>
          <a:xfrm flipV="1">
            <a:off x="4094673" y="1949932"/>
            <a:ext cx="0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2AAF937-DA12-4FA0-B393-AF7F05776474}"/>
              </a:ext>
            </a:extLst>
          </p:cNvPr>
          <p:cNvSpPr txBox="1"/>
          <p:nvPr/>
        </p:nvSpPr>
        <p:spPr>
          <a:xfrm>
            <a:off x="4214082" y="1275010"/>
            <a:ext cx="2563940" cy="2016552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3. </a:t>
            </a:r>
            <a:r>
              <a:rPr lang="en-ID" sz="1400" dirty="0" err="1">
                <a:solidFill>
                  <a:schemeClr val="bg1"/>
                </a:solidFill>
              </a:rPr>
              <a:t>Persatuan</a:t>
            </a:r>
            <a:r>
              <a:rPr lang="en-ID" sz="1400" dirty="0">
                <a:solidFill>
                  <a:schemeClr val="bg1"/>
                </a:solidFill>
              </a:rPr>
              <a:t> Indonesia</a:t>
            </a:r>
          </a:p>
          <a:p>
            <a:r>
              <a:rPr lang="en-ID" sz="1400" dirty="0">
                <a:solidFill>
                  <a:schemeClr val="bg1"/>
                </a:solidFill>
              </a:rPr>
              <a:t>a. </a:t>
            </a:r>
            <a:r>
              <a:rPr lang="en-ID" sz="1400" dirty="0" err="1">
                <a:solidFill>
                  <a:schemeClr val="bg1"/>
                </a:solidFill>
              </a:rPr>
              <a:t>Menempatkan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persatuan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kesatuan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kepentingan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keselamatan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bangsa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bernegara</a:t>
            </a:r>
            <a:r>
              <a:rPr lang="en-ID" sz="1400" dirty="0">
                <a:solidFill>
                  <a:schemeClr val="bg1"/>
                </a:solidFill>
              </a:rPr>
              <a:t> di </a:t>
            </a:r>
            <a:r>
              <a:rPr lang="en-ID" sz="1400" dirty="0" err="1">
                <a:solidFill>
                  <a:schemeClr val="bg1"/>
                </a:solidFill>
              </a:rPr>
              <a:t>atas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kepentingan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pribadi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atau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golongan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</a:p>
          <a:p>
            <a:r>
              <a:rPr lang="en-ID" sz="1400" dirty="0">
                <a:solidFill>
                  <a:schemeClr val="bg1"/>
                </a:solidFill>
              </a:rPr>
              <a:t>b. </a:t>
            </a:r>
            <a:r>
              <a:rPr lang="en-ID" sz="1400" dirty="0" err="1">
                <a:solidFill>
                  <a:schemeClr val="bg1"/>
                </a:solidFill>
              </a:rPr>
              <a:t>Rela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berkorban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kepentingan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bangsa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negara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</a:p>
          <a:p>
            <a:r>
              <a:rPr lang="en-ID" sz="1400" dirty="0">
                <a:solidFill>
                  <a:schemeClr val="bg1"/>
                </a:solidFill>
              </a:rPr>
              <a:t>c. </a:t>
            </a:r>
            <a:r>
              <a:rPr lang="en-ID" sz="1400" dirty="0" err="1">
                <a:solidFill>
                  <a:schemeClr val="bg1"/>
                </a:solidFill>
              </a:rPr>
              <a:t>Cinta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tanah</a:t>
            </a:r>
            <a:r>
              <a:rPr lang="en-ID" sz="1400" dirty="0">
                <a:solidFill>
                  <a:schemeClr val="bg1"/>
                </a:solidFill>
              </a:rPr>
              <a:t> air </a:t>
            </a:r>
            <a:r>
              <a:rPr lang="en-ID" sz="1400" dirty="0" err="1">
                <a:solidFill>
                  <a:schemeClr val="bg1"/>
                </a:solidFill>
              </a:rPr>
              <a:t>dan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bangsa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F31BAFE-2F06-4D00-AAE4-C4C2A77DAD20}"/>
              </a:ext>
            </a:extLst>
          </p:cNvPr>
          <p:cNvCxnSpPr/>
          <p:nvPr/>
        </p:nvCxnSpPr>
        <p:spPr>
          <a:xfrm flipH="1" flipV="1">
            <a:off x="6914217" y="1949932"/>
            <a:ext cx="122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2118D15-88DC-4904-9A52-E2A39FA871BD}"/>
              </a:ext>
            </a:extLst>
          </p:cNvPr>
          <p:cNvSpPr txBox="1"/>
          <p:nvPr/>
        </p:nvSpPr>
        <p:spPr>
          <a:xfrm>
            <a:off x="6984760" y="1261961"/>
            <a:ext cx="1946890" cy="2293551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</a:rPr>
              <a:t>5. </a:t>
            </a:r>
            <a:r>
              <a:rPr lang="en-ID" sz="1200" dirty="0" err="1">
                <a:solidFill>
                  <a:schemeClr val="bg1"/>
                </a:solidFill>
              </a:rPr>
              <a:t>Keadilan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Sosial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bagi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Seluruh</a:t>
            </a:r>
            <a:r>
              <a:rPr lang="en-ID" sz="1200" dirty="0">
                <a:solidFill>
                  <a:schemeClr val="bg1"/>
                </a:solidFill>
              </a:rPr>
              <a:t> Rakyat Indonesia 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Mengembangkan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perbuatan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luhur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mencerminkan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sikap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suasana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kekeluargaan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kegotongroyongan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Bersikap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adil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Menjaga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keseimbangan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antara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kewajiban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9FCA131-D950-4D9B-A36E-9E97F3E201F9}"/>
              </a:ext>
            </a:extLst>
          </p:cNvPr>
          <p:cNvCxnSpPr/>
          <p:nvPr/>
        </p:nvCxnSpPr>
        <p:spPr>
          <a:xfrm flipV="1">
            <a:off x="2684901" y="4102769"/>
            <a:ext cx="0" cy="180000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92B1FE1-1B21-4798-9283-F0A199FE6074}"/>
              </a:ext>
            </a:extLst>
          </p:cNvPr>
          <p:cNvSpPr txBox="1"/>
          <p:nvPr/>
        </p:nvSpPr>
        <p:spPr>
          <a:xfrm>
            <a:off x="2802148" y="4602893"/>
            <a:ext cx="2565658" cy="1924219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</a:rPr>
              <a:t>2. </a:t>
            </a:r>
            <a:r>
              <a:rPr lang="en-ID" sz="1200" dirty="0" err="1">
                <a:solidFill>
                  <a:schemeClr val="bg1"/>
                </a:solidFill>
              </a:rPr>
              <a:t>Kemanusiaan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Adil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Beradab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Mengakui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persamaan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derajat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persamaan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hak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persamaan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kewajiban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asasi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antar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sesama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manusia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sesuai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harkat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martabatnya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sebagai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makhluk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Tuhan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Maha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Esa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Saling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mencintai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sesama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manusia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</a:p>
          <a:p>
            <a:pPr marL="288036" indent="-288036">
              <a:buAutoNum type="alphaLcPeriod"/>
            </a:pPr>
            <a:r>
              <a:rPr lang="en-ID" sz="1200" dirty="0" err="1">
                <a:solidFill>
                  <a:schemeClr val="bg1"/>
                </a:solidFill>
              </a:rPr>
              <a:t>Mengembangkan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sikap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tenggang</a:t>
            </a:r>
            <a:r>
              <a:rPr lang="en-ID" sz="1200" dirty="0">
                <a:solidFill>
                  <a:schemeClr val="bg1"/>
                </a:solidFill>
              </a:rPr>
              <a:t> rasa.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998C31D-3598-4FB0-BA57-42EE4DE27822}"/>
              </a:ext>
            </a:extLst>
          </p:cNvPr>
          <p:cNvCxnSpPr/>
          <p:nvPr/>
        </p:nvCxnSpPr>
        <p:spPr>
          <a:xfrm flipV="1">
            <a:off x="5504445" y="4102769"/>
            <a:ext cx="0" cy="1800000"/>
          </a:xfrm>
          <a:prstGeom prst="line">
            <a:avLst/>
          </a:prstGeom>
          <a:ln w="2540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4030BB8-F7B7-4BF7-A5F9-CEDA11ED1375}"/>
              </a:ext>
            </a:extLst>
          </p:cNvPr>
          <p:cNvSpPr txBox="1"/>
          <p:nvPr/>
        </p:nvSpPr>
        <p:spPr>
          <a:xfrm>
            <a:off x="5626016" y="4602893"/>
            <a:ext cx="3337680" cy="1924219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</a:rPr>
              <a:t>4. </a:t>
            </a:r>
            <a:r>
              <a:rPr lang="en-ID" sz="1200" dirty="0" err="1">
                <a:solidFill>
                  <a:schemeClr val="bg1"/>
                </a:solidFill>
              </a:rPr>
              <a:t>Kerakyatan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Dipimpin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oleh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Hikmat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Kebijaksanaan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dalam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Permusyawara</a:t>
            </a:r>
            <a:r>
              <a:rPr lang="en-ID" sz="1200" dirty="0">
                <a:solidFill>
                  <a:schemeClr val="bg1"/>
                </a:solidFill>
              </a:rPr>
              <a:t>-tan/ </a:t>
            </a:r>
            <a:r>
              <a:rPr lang="en-ID" sz="1200" dirty="0" err="1">
                <a:solidFill>
                  <a:schemeClr val="bg1"/>
                </a:solidFill>
              </a:rPr>
              <a:t>Perwakilan</a:t>
            </a:r>
            <a:endParaRPr lang="en-ID" sz="1200" dirty="0">
              <a:solidFill>
                <a:schemeClr val="bg1"/>
              </a:solidFill>
            </a:endParaRPr>
          </a:p>
          <a:p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>
                <a:solidFill>
                  <a:schemeClr val="bg1"/>
                </a:solidFill>
              </a:rPr>
              <a:t>a. </a:t>
            </a:r>
            <a:r>
              <a:rPr lang="en-ID" sz="1200" dirty="0" err="1">
                <a:solidFill>
                  <a:schemeClr val="bg1"/>
                </a:solidFill>
              </a:rPr>
              <a:t>Sebagai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warga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negara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warga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masyarakat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mempunyai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kedudukan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hak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kewajiban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sama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mengutamakan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kepentingan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negara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masyarakat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</a:p>
          <a:p>
            <a:r>
              <a:rPr lang="en-ID" sz="1200" dirty="0">
                <a:solidFill>
                  <a:schemeClr val="bg1"/>
                </a:solidFill>
              </a:rPr>
              <a:t>b.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memaksakan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kehendak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kepada</a:t>
            </a:r>
            <a:r>
              <a:rPr lang="en-ID" sz="1200" dirty="0">
                <a:solidFill>
                  <a:schemeClr val="bg1"/>
                </a:solidFill>
              </a:rPr>
              <a:t> orang lain.</a:t>
            </a:r>
          </a:p>
          <a:p>
            <a:r>
              <a:rPr lang="en-ID" sz="1200" dirty="0">
                <a:solidFill>
                  <a:schemeClr val="bg1"/>
                </a:solidFill>
              </a:rPr>
              <a:t>c. </a:t>
            </a:r>
            <a:r>
              <a:rPr lang="en-ID" sz="1200" dirty="0" err="1">
                <a:solidFill>
                  <a:schemeClr val="bg1"/>
                </a:solidFill>
              </a:rPr>
              <a:t>Mengutamakan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musyawarah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dalam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mengambil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keputusan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kepentingan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bersama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5C7EA51-3914-4188-A5BB-1D0C7EC0EC0F}"/>
              </a:ext>
            </a:extLst>
          </p:cNvPr>
          <p:cNvSpPr txBox="1"/>
          <p:nvPr/>
        </p:nvSpPr>
        <p:spPr>
          <a:xfrm>
            <a:off x="824696" y="4126066"/>
            <a:ext cx="900868" cy="446892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Sila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4E8F18B-185A-49A9-B63A-D98864611099}"/>
              </a:ext>
            </a:extLst>
          </p:cNvPr>
          <p:cNvSpPr txBox="1"/>
          <p:nvPr/>
        </p:nvSpPr>
        <p:spPr>
          <a:xfrm>
            <a:off x="3632632" y="4149889"/>
            <a:ext cx="900868" cy="446892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Sila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6467324" y="4142622"/>
            <a:ext cx="900868" cy="446892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Sila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2572EA5-EE13-4D66-8C53-8D2576D3ABFF}"/>
              </a:ext>
            </a:extLst>
          </p:cNvPr>
          <p:cNvSpPr txBox="1"/>
          <p:nvPr/>
        </p:nvSpPr>
        <p:spPr>
          <a:xfrm>
            <a:off x="2235353" y="3206064"/>
            <a:ext cx="900868" cy="446892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Sila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81BC7A9-905C-4413-95D4-C025257492FA}"/>
              </a:ext>
            </a:extLst>
          </p:cNvPr>
          <p:cNvSpPr txBox="1"/>
          <p:nvPr/>
        </p:nvSpPr>
        <p:spPr>
          <a:xfrm>
            <a:off x="5056667" y="3214342"/>
            <a:ext cx="900868" cy="446892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Sila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9278F0C-7E36-4755-8359-29469B0CFA0A}"/>
              </a:ext>
            </a:extLst>
          </p:cNvPr>
          <p:cNvSpPr/>
          <p:nvPr/>
        </p:nvSpPr>
        <p:spPr>
          <a:xfrm>
            <a:off x="705192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7B7747D-8320-4B88-89C7-AAB5FDB2AD06}"/>
              </a:ext>
            </a:extLst>
          </p:cNvPr>
          <p:cNvSpPr/>
          <p:nvPr/>
        </p:nvSpPr>
        <p:spPr>
          <a:xfrm>
            <a:off x="921177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FF665EC1-099D-4825-ACB4-C153E2B75ED2}"/>
              </a:ext>
            </a:extLst>
          </p:cNvPr>
          <p:cNvSpPr/>
          <p:nvPr/>
        </p:nvSpPr>
        <p:spPr>
          <a:xfrm>
            <a:off x="1467449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B77497A-C827-45AB-8D7A-C60D7D4EE75D}"/>
              </a:ext>
            </a:extLst>
          </p:cNvPr>
          <p:cNvSpPr/>
          <p:nvPr/>
        </p:nvSpPr>
        <p:spPr>
          <a:xfrm>
            <a:off x="1899420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C50FD4C4-0743-4AE8-858B-7042EE9DF711}"/>
              </a:ext>
            </a:extLst>
          </p:cNvPr>
          <p:cNvSpPr/>
          <p:nvPr/>
        </p:nvSpPr>
        <p:spPr>
          <a:xfrm>
            <a:off x="2115406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890CBDA1-469D-493E-9DE2-BC153AD9629F}"/>
              </a:ext>
            </a:extLst>
          </p:cNvPr>
          <p:cNvSpPr/>
          <p:nvPr/>
        </p:nvSpPr>
        <p:spPr>
          <a:xfrm>
            <a:off x="2331392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81B6F253-7F37-42B1-88BB-00617BE0B53D}"/>
              </a:ext>
            </a:extLst>
          </p:cNvPr>
          <p:cNvSpPr/>
          <p:nvPr/>
        </p:nvSpPr>
        <p:spPr>
          <a:xfrm>
            <a:off x="2877663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E1A1D88E-4618-49A7-9167-3E5AD5B835E7}"/>
              </a:ext>
            </a:extLst>
          </p:cNvPr>
          <p:cNvSpPr/>
          <p:nvPr/>
        </p:nvSpPr>
        <p:spPr>
          <a:xfrm>
            <a:off x="3309635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F8013475-E75C-447B-B9EE-9745914784A3}"/>
              </a:ext>
            </a:extLst>
          </p:cNvPr>
          <p:cNvSpPr/>
          <p:nvPr/>
        </p:nvSpPr>
        <p:spPr>
          <a:xfrm>
            <a:off x="3525620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1A8C4244-BF43-4034-A6F1-B9E05425A56B}"/>
              </a:ext>
            </a:extLst>
          </p:cNvPr>
          <p:cNvSpPr/>
          <p:nvPr/>
        </p:nvSpPr>
        <p:spPr>
          <a:xfrm>
            <a:off x="3741606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94E5FC69-7A21-4CDF-9DE3-74E94C73142B}"/>
              </a:ext>
            </a:extLst>
          </p:cNvPr>
          <p:cNvSpPr/>
          <p:nvPr/>
        </p:nvSpPr>
        <p:spPr>
          <a:xfrm>
            <a:off x="4287878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DC4DF458-DA70-42EB-B841-AC5E9C214641}"/>
              </a:ext>
            </a:extLst>
          </p:cNvPr>
          <p:cNvSpPr/>
          <p:nvPr/>
        </p:nvSpPr>
        <p:spPr>
          <a:xfrm>
            <a:off x="4719849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9BAC3E3A-574F-4056-BD19-3F890CC311E5}"/>
              </a:ext>
            </a:extLst>
          </p:cNvPr>
          <p:cNvSpPr/>
          <p:nvPr/>
        </p:nvSpPr>
        <p:spPr>
          <a:xfrm>
            <a:off x="4935835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1E13FEEE-9C21-4F99-A5EB-DE963E5BCA6E}"/>
              </a:ext>
            </a:extLst>
          </p:cNvPr>
          <p:cNvSpPr/>
          <p:nvPr/>
        </p:nvSpPr>
        <p:spPr>
          <a:xfrm>
            <a:off x="5151821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65C45DB6-8A02-42F0-AB6D-74D6B982D63C}"/>
              </a:ext>
            </a:extLst>
          </p:cNvPr>
          <p:cNvSpPr/>
          <p:nvPr/>
        </p:nvSpPr>
        <p:spPr>
          <a:xfrm>
            <a:off x="5698092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782F953E-4B33-4ACC-B80B-F9E1CC41FAAE}"/>
              </a:ext>
            </a:extLst>
          </p:cNvPr>
          <p:cNvSpPr/>
          <p:nvPr/>
        </p:nvSpPr>
        <p:spPr>
          <a:xfrm>
            <a:off x="6130064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543F06DC-D0C2-47C2-8924-425540B06B29}"/>
              </a:ext>
            </a:extLst>
          </p:cNvPr>
          <p:cNvSpPr/>
          <p:nvPr/>
        </p:nvSpPr>
        <p:spPr>
          <a:xfrm>
            <a:off x="6346050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CA2D9505-ACAF-4A69-9226-3165675EFA81}"/>
              </a:ext>
            </a:extLst>
          </p:cNvPr>
          <p:cNvSpPr/>
          <p:nvPr/>
        </p:nvSpPr>
        <p:spPr>
          <a:xfrm>
            <a:off x="6562035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E2179C92-B705-4979-87B7-6D9E4CF381B0}"/>
              </a:ext>
            </a:extLst>
          </p:cNvPr>
          <p:cNvSpPr/>
          <p:nvPr/>
        </p:nvSpPr>
        <p:spPr>
          <a:xfrm>
            <a:off x="7108307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C657F3EB-3131-4867-8D40-8E8260B7237D}"/>
              </a:ext>
            </a:extLst>
          </p:cNvPr>
          <p:cNvSpPr/>
          <p:nvPr/>
        </p:nvSpPr>
        <p:spPr>
          <a:xfrm>
            <a:off x="1137163" y="3734345"/>
            <a:ext cx="276318" cy="3684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BC41961-0B8F-4F86-AB66-1246EA2790E2}"/>
              </a:ext>
            </a:extLst>
          </p:cNvPr>
          <p:cNvSpPr/>
          <p:nvPr/>
        </p:nvSpPr>
        <p:spPr>
          <a:xfrm>
            <a:off x="2547378" y="3734345"/>
            <a:ext cx="276318" cy="368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B6109F13-5B76-4A14-8B9C-22E8424C1E5A}"/>
              </a:ext>
            </a:extLst>
          </p:cNvPr>
          <p:cNvSpPr/>
          <p:nvPr/>
        </p:nvSpPr>
        <p:spPr>
          <a:xfrm>
            <a:off x="3957592" y="3734345"/>
            <a:ext cx="276318" cy="3684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75D73EB-80D2-41C2-A406-D4B42E73BFD5}"/>
              </a:ext>
            </a:extLst>
          </p:cNvPr>
          <p:cNvSpPr/>
          <p:nvPr/>
        </p:nvSpPr>
        <p:spPr>
          <a:xfrm>
            <a:off x="5367807" y="3734345"/>
            <a:ext cx="276318" cy="3684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C288D1C2-05B6-4443-A556-940B99C52BD6}"/>
              </a:ext>
            </a:extLst>
          </p:cNvPr>
          <p:cNvSpPr/>
          <p:nvPr/>
        </p:nvSpPr>
        <p:spPr>
          <a:xfrm>
            <a:off x="6778021" y="3734345"/>
            <a:ext cx="276318" cy="3684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9633538B-F6F8-4CA8-8D8C-3AA903F060E8}"/>
              </a:ext>
            </a:extLst>
          </p:cNvPr>
          <p:cNvSpPr/>
          <p:nvPr/>
        </p:nvSpPr>
        <p:spPr>
          <a:xfrm>
            <a:off x="7540278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E3C6861F-AC17-4D85-B83D-A592066A071C}"/>
              </a:ext>
            </a:extLst>
          </p:cNvPr>
          <p:cNvSpPr/>
          <p:nvPr/>
        </p:nvSpPr>
        <p:spPr>
          <a:xfrm>
            <a:off x="7756264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12C15695-619B-46BF-9279-E5D219F880C2}"/>
              </a:ext>
            </a:extLst>
          </p:cNvPr>
          <p:cNvSpPr/>
          <p:nvPr/>
        </p:nvSpPr>
        <p:spPr>
          <a:xfrm>
            <a:off x="7972245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9" name="Oval 5">
            <a:extLst>
              <a:ext uri="{FF2B5EF4-FFF2-40B4-BE49-F238E27FC236}">
                <a16:creationId xmlns="" xmlns:a16="http://schemas.microsoft.com/office/drawing/2014/main" id="{DB5EE3B0-FF46-432A-A99C-BDA6E12C2C39}"/>
              </a:ext>
            </a:extLst>
          </p:cNvPr>
          <p:cNvSpPr/>
          <p:nvPr/>
        </p:nvSpPr>
        <p:spPr>
          <a:xfrm>
            <a:off x="1683435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="" xmlns:a16="http://schemas.microsoft.com/office/drawing/2014/main" id="{CAACA083-F801-46EA-825B-CD7447B84FC7}"/>
              </a:ext>
            </a:extLst>
          </p:cNvPr>
          <p:cNvSpPr/>
          <p:nvPr/>
        </p:nvSpPr>
        <p:spPr>
          <a:xfrm>
            <a:off x="3093649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="" xmlns:a16="http://schemas.microsoft.com/office/drawing/2014/main" id="{2790289B-BCCB-4FFE-91D5-DCEAFD15D9C9}"/>
              </a:ext>
            </a:extLst>
          </p:cNvPr>
          <p:cNvSpPr/>
          <p:nvPr/>
        </p:nvSpPr>
        <p:spPr>
          <a:xfrm>
            <a:off x="4503864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62" name="Oval 17">
            <a:extLst>
              <a:ext uri="{FF2B5EF4-FFF2-40B4-BE49-F238E27FC236}">
                <a16:creationId xmlns="" xmlns:a16="http://schemas.microsoft.com/office/drawing/2014/main" id="{AD9BEB97-A0CD-4205-99F4-96D137A1A3CF}"/>
              </a:ext>
            </a:extLst>
          </p:cNvPr>
          <p:cNvSpPr/>
          <p:nvPr/>
        </p:nvSpPr>
        <p:spPr>
          <a:xfrm>
            <a:off x="5914078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63" name="Oval 21">
            <a:extLst>
              <a:ext uri="{FF2B5EF4-FFF2-40B4-BE49-F238E27FC236}">
                <a16:creationId xmlns="" xmlns:a16="http://schemas.microsoft.com/office/drawing/2014/main" id="{0B0419EF-17F4-4685-8A21-5E7D990FB1D2}"/>
              </a:ext>
            </a:extLst>
          </p:cNvPr>
          <p:cNvSpPr/>
          <p:nvPr/>
        </p:nvSpPr>
        <p:spPr>
          <a:xfrm>
            <a:off x="7324293" y="3810545"/>
            <a:ext cx="16201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ko-KR" alt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3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389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</dc:creator>
  <cp:lastModifiedBy>Raihan</cp:lastModifiedBy>
  <cp:revision>2</cp:revision>
  <dcterms:created xsi:type="dcterms:W3CDTF">2020-11-17T02:42:01Z</dcterms:created>
  <dcterms:modified xsi:type="dcterms:W3CDTF">2020-11-17T02:53:39Z</dcterms:modified>
</cp:coreProperties>
</file>