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9" r:id="rId3"/>
    <p:sldId id="270" r:id="rId4"/>
    <p:sldId id="272" r:id="rId5"/>
    <p:sldId id="273" r:id="rId6"/>
    <p:sldId id="274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EEEBD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C523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0"/>
                </a:lnTo>
                <a:lnTo>
                  <a:pt x="0" y="10286996"/>
                </a:lnTo>
                <a:lnTo>
                  <a:pt x="9143999" y="10286996"/>
                </a:lnTo>
                <a:lnTo>
                  <a:pt x="9143999" y="0"/>
                </a:lnTo>
                <a:close/>
              </a:path>
            </a:pathLst>
          </a:custGeom>
          <a:solidFill>
            <a:srgbClr val="6C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2223"/>
            <a:ext cx="2926080" cy="76200"/>
          </a:xfrm>
          <a:custGeom>
            <a:avLst/>
            <a:gdLst/>
            <a:ahLst/>
            <a:cxnLst/>
            <a:rect l="l" t="t" r="r" b="b"/>
            <a:pathLst>
              <a:path w="2926080" h="76200">
                <a:moveTo>
                  <a:pt x="2926080" y="0"/>
                </a:moveTo>
                <a:lnTo>
                  <a:pt x="0" y="0"/>
                </a:lnTo>
                <a:lnTo>
                  <a:pt x="0" y="76200"/>
                </a:lnTo>
                <a:lnTo>
                  <a:pt x="2926080" y="76200"/>
                </a:lnTo>
                <a:lnTo>
                  <a:pt x="2926080" y="0"/>
                </a:lnTo>
                <a:close/>
              </a:path>
            </a:pathLst>
          </a:custGeom>
          <a:solidFill>
            <a:srgbClr val="6C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450312" y="9182100"/>
            <a:ext cx="2837815" cy="76200"/>
          </a:xfrm>
          <a:custGeom>
            <a:avLst/>
            <a:gdLst/>
            <a:ahLst/>
            <a:cxnLst/>
            <a:rect l="l" t="t" r="r" b="b"/>
            <a:pathLst>
              <a:path w="2837815" h="76200">
                <a:moveTo>
                  <a:pt x="0" y="76200"/>
                </a:moveTo>
                <a:lnTo>
                  <a:pt x="2837688" y="76200"/>
                </a:lnTo>
                <a:lnTo>
                  <a:pt x="2837688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EEEBD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D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EEEBD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2587" y="4530928"/>
            <a:ext cx="432282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EEEBD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614" y="3489436"/>
            <a:ext cx="16320770" cy="5104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C523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716500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79012" y="1028700"/>
              <a:ext cx="1809114" cy="76200"/>
            </a:xfrm>
            <a:custGeom>
              <a:avLst/>
              <a:gdLst/>
              <a:ahLst/>
              <a:cxnLst/>
              <a:rect l="l" t="t" r="r" b="b"/>
              <a:pathLst>
                <a:path w="1809115" h="76200">
                  <a:moveTo>
                    <a:pt x="0" y="76200"/>
                  </a:moveTo>
                  <a:lnTo>
                    <a:pt x="1808988" y="76200"/>
                  </a:lnTo>
                  <a:lnTo>
                    <a:pt x="1808988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EE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7600" y="1257300"/>
            <a:ext cx="10675620" cy="33077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45"/>
              </a:spcBef>
            </a:pPr>
            <a:r>
              <a:rPr spc="1045" dirty="0"/>
              <a:t>SUMBER </a:t>
            </a:r>
            <a:r>
              <a:rPr spc="930" dirty="0"/>
              <a:t>POLITIS  </a:t>
            </a:r>
            <a:r>
              <a:rPr i="1" spc="980" dirty="0"/>
              <a:t>PANCASILA</a:t>
            </a:r>
            <a:r>
              <a:rPr i="1" spc="360" dirty="0"/>
              <a:t> </a:t>
            </a:r>
            <a:r>
              <a:rPr i="1" spc="965" dirty="0"/>
              <a:t>SEBAGAI  </a:t>
            </a:r>
            <a:r>
              <a:rPr i="1" spc="1100" dirty="0"/>
              <a:t>SISTEM</a:t>
            </a:r>
            <a:r>
              <a:rPr i="1" spc="420" dirty="0"/>
              <a:t> </a:t>
            </a:r>
            <a:r>
              <a:rPr i="1" spc="1185" dirty="0"/>
              <a:t>ETIKA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8252459"/>
            <a:ext cx="2839720" cy="76200"/>
          </a:xfrm>
          <a:custGeom>
            <a:avLst/>
            <a:gdLst/>
            <a:ahLst/>
            <a:cxnLst/>
            <a:rect l="l" t="t" r="r" b="b"/>
            <a:pathLst>
              <a:path w="2839720" h="76200">
                <a:moveTo>
                  <a:pt x="2839212" y="0"/>
                </a:moveTo>
                <a:lnTo>
                  <a:pt x="0" y="0"/>
                </a:lnTo>
                <a:lnTo>
                  <a:pt x="0" y="76200"/>
                </a:lnTo>
                <a:lnTo>
                  <a:pt x="2839212" y="76200"/>
                </a:lnTo>
                <a:lnTo>
                  <a:pt x="2839212" y="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0" y="6032239"/>
            <a:ext cx="102870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0" i="1">
                <a:solidFill>
                  <a:srgbClr val="EEEBDF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indent="320040" algn="r">
              <a:lnSpc>
                <a:spcPct val="125000"/>
              </a:lnSpc>
              <a:spcBef>
                <a:spcPts val="100"/>
              </a:spcBef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politis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Pancasila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norma-norma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, dimana setiap peraturan perundang-undangan di Indonesia harus bedasarkan pancasila secara etik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45812" y="0"/>
            <a:ext cx="742315" cy="10287000"/>
          </a:xfrm>
          <a:custGeom>
            <a:avLst/>
            <a:gdLst/>
            <a:ahLst/>
            <a:cxnLst/>
            <a:rect l="l" t="t" r="r" b="b"/>
            <a:pathLst>
              <a:path w="742315" h="10287000">
                <a:moveTo>
                  <a:pt x="0" y="10287000"/>
                </a:moveTo>
                <a:lnTo>
                  <a:pt x="742188" y="10287000"/>
                </a:lnTo>
                <a:lnTo>
                  <a:pt x="7421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400800" cy="10287000"/>
          </a:xfrm>
          <a:custGeom>
            <a:avLst/>
            <a:gdLst/>
            <a:ahLst/>
            <a:cxnLst/>
            <a:rect l="l" t="t" r="r" b="b"/>
            <a:pathLst>
              <a:path w="6400800" h="10287000">
                <a:moveTo>
                  <a:pt x="0" y="10287000"/>
                </a:moveTo>
                <a:lnTo>
                  <a:pt x="6400800" y="10287000"/>
                </a:lnTo>
                <a:lnTo>
                  <a:pt x="64008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0"/>
            <a:ext cx="11145520" cy="10287000"/>
          </a:xfrm>
          <a:custGeom>
            <a:avLst/>
            <a:gdLst/>
            <a:ahLst/>
            <a:cxnLst/>
            <a:rect l="l" t="t" r="r" b="b"/>
            <a:pathLst>
              <a:path w="11145519" h="10287000">
                <a:moveTo>
                  <a:pt x="0" y="10286996"/>
                </a:moveTo>
                <a:lnTo>
                  <a:pt x="11145012" y="10286996"/>
                </a:lnTo>
                <a:lnTo>
                  <a:pt x="11145012" y="0"/>
                </a:lnTo>
                <a:lnTo>
                  <a:pt x="0" y="0"/>
                </a:lnTo>
                <a:lnTo>
                  <a:pt x="0" y="10286996"/>
                </a:lnTo>
                <a:close/>
              </a:path>
            </a:pathLst>
          </a:custGeom>
          <a:solidFill>
            <a:srgbClr val="6C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96047" y="6500266"/>
            <a:ext cx="906399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333375" algn="just">
              <a:lnSpc>
                <a:spcPct val="125000"/>
              </a:lnSpc>
              <a:spcBef>
                <a:spcPts val="100"/>
              </a:spcBef>
            </a:pPr>
            <a:r>
              <a:rPr sz="2800" spc="445" dirty="0">
                <a:solidFill>
                  <a:srgbClr val="EEEBDF"/>
                </a:solidFill>
                <a:latin typeface="Times New Roman"/>
                <a:cs typeface="Times New Roman"/>
              </a:rPr>
              <a:t>merupakan </a:t>
            </a:r>
            <a:r>
              <a:rPr sz="2800" spc="495" dirty="0">
                <a:solidFill>
                  <a:srgbClr val="EEEBDF"/>
                </a:solidFill>
                <a:latin typeface="Times New Roman"/>
                <a:cs typeface="Times New Roman"/>
              </a:rPr>
              <a:t>norma</a:t>
            </a:r>
            <a:r>
              <a:rPr sz="2800" spc="-36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305" dirty="0">
                <a:solidFill>
                  <a:srgbClr val="EEEBDF"/>
                </a:solidFill>
                <a:latin typeface="Times New Roman"/>
                <a:cs typeface="Times New Roman"/>
              </a:rPr>
              <a:t>tertinggi </a:t>
            </a:r>
            <a:r>
              <a:rPr sz="2800" spc="20" dirty="0">
                <a:solidFill>
                  <a:srgbClr val="EEEBDF"/>
                </a:solidFill>
                <a:latin typeface="Times New Roman"/>
                <a:cs typeface="Times New Roman"/>
              </a:rPr>
              <a:t>(</a:t>
            </a:r>
            <a:r>
              <a:rPr sz="2800" b="1" spc="20" dirty="0">
                <a:solidFill>
                  <a:srgbClr val="EEEBDF"/>
                </a:solidFill>
                <a:latin typeface="Verdana"/>
                <a:cs typeface="Verdana"/>
              </a:rPr>
              <a:t>Grundnorm</a:t>
            </a:r>
            <a:r>
              <a:rPr sz="2800" spc="20" dirty="0">
                <a:solidFill>
                  <a:srgbClr val="EEEBDF"/>
                </a:solidFill>
                <a:latin typeface="Times New Roman"/>
                <a:cs typeface="Times New Roman"/>
              </a:rPr>
              <a:t>) </a:t>
            </a:r>
            <a:r>
              <a:rPr sz="2800" spc="370" dirty="0">
                <a:solidFill>
                  <a:srgbClr val="EEEBDF"/>
                </a:solidFill>
                <a:latin typeface="Times New Roman"/>
                <a:cs typeface="Times New Roman"/>
              </a:rPr>
              <a:t>yang  </a:t>
            </a:r>
            <a:r>
              <a:rPr sz="2800" spc="295" dirty="0">
                <a:solidFill>
                  <a:srgbClr val="EEEBDF"/>
                </a:solidFill>
                <a:latin typeface="Times New Roman"/>
                <a:cs typeface="Times New Roman"/>
              </a:rPr>
              <a:t>sifatnya </a:t>
            </a:r>
            <a:r>
              <a:rPr sz="2800" spc="285" dirty="0">
                <a:solidFill>
                  <a:srgbClr val="EEEBDF"/>
                </a:solidFill>
                <a:latin typeface="Times New Roman"/>
                <a:cs typeface="Times New Roman"/>
              </a:rPr>
              <a:t>abstrak, </a:t>
            </a:r>
            <a:r>
              <a:rPr sz="2800" spc="365" dirty="0">
                <a:solidFill>
                  <a:srgbClr val="EEEBDF"/>
                </a:solidFill>
                <a:latin typeface="Times New Roman"/>
                <a:cs typeface="Times New Roman"/>
              </a:rPr>
              <a:t>sedangkan</a:t>
            </a:r>
            <a:r>
              <a:rPr sz="2800" spc="-32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425" dirty="0">
                <a:solidFill>
                  <a:srgbClr val="EEEBDF"/>
                </a:solidFill>
                <a:latin typeface="Times New Roman"/>
                <a:cs typeface="Times New Roman"/>
              </a:rPr>
              <a:t>perundang-undangan  </a:t>
            </a:r>
            <a:r>
              <a:rPr sz="2800" spc="445" dirty="0">
                <a:solidFill>
                  <a:srgbClr val="EEEBDF"/>
                </a:solidFill>
                <a:latin typeface="Times New Roman"/>
                <a:cs typeface="Times New Roman"/>
              </a:rPr>
              <a:t>merupakan</a:t>
            </a:r>
            <a:r>
              <a:rPr sz="2800" spc="10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495" dirty="0">
                <a:solidFill>
                  <a:srgbClr val="EEEBDF"/>
                </a:solidFill>
                <a:latin typeface="Times New Roman"/>
                <a:cs typeface="Times New Roman"/>
              </a:rPr>
              <a:t>norma</a:t>
            </a:r>
            <a:r>
              <a:rPr sz="2800" spc="9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370" dirty="0">
                <a:solidFill>
                  <a:srgbClr val="EEEBDF"/>
                </a:solidFill>
                <a:latin typeface="Times New Roman"/>
                <a:cs typeface="Times New Roman"/>
              </a:rPr>
              <a:t>yang</a:t>
            </a:r>
            <a:r>
              <a:rPr sz="2800" spc="95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365" dirty="0">
                <a:solidFill>
                  <a:srgbClr val="EEEBDF"/>
                </a:solidFill>
                <a:latin typeface="Times New Roman"/>
                <a:cs typeface="Times New Roman"/>
              </a:rPr>
              <a:t>ada</a:t>
            </a:r>
            <a:r>
              <a:rPr sz="2800" spc="10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330" dirty="0">
                <a:solidFill>
                  <a:srgbClr val="EEEBDF"/>
                </a:solidFill>
                <a:latin typeface="Times New Roman"/>
                <a:cs typeface="Times New Roman"/>
              </a:rPr>
              <a:t>di</a:t>
            </a:r>
            <a:r>
              <a:rPr sz="2800" spc="10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390" dirty="0">
                <a:solidFill>
                  <a:srgbClr val="EEEBDF"/>
                </a:solidFill>
                <a:latin typeface="Times New Roman"/>
                <a:cs typeface="Times New Roman"/>
              </a:rPr>
              <a:t>bawahnya</a:t>
            </a:r>
            <a:r>
              <a:rPr sz="2800" spc="100" dirty="0">
                <a:solidFill>
                  <a:srgbClr val="EEEBDF"/>
                </a:solidFill>
                <a:latin typeface="Times New Roman"/>
                <a:cs typeface="Times New Roman"/>
              </a:rPr>
              <a:t> </a:t>
            </a:r>
            <a:r>
              <a:rPr sz="2800" spc="290" dirty="0">
                <a:solidFill>
                  <a:srgbClr val="EEEBDF"/>
                </a:solidFill>
                <a:latin typeface="Times New Roman"/>
                <a:cs typeface="Times New Roman"/>
              </a:rPr>
              <a:t>bersifat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2800" spc="395" dirty="0">
                <a:solidFill>
                  <a:srgbClr val="EEEBDF"/>
                </a:solidFill>
                <a:latin typeface="Times New Roman"/>
                <a:cs typeface="Times New Roman"/>
              </a:rPr>
              <a:t>kon</a:t>
            </a:r>
            <a:r>
              <a:rPr sz="2800" spc="400" dirty="0">
                <a:solidFill>
                  <a:srgbClr val="EEEBDF"/>
                </a:solidFill>
                <a:latin typeface="Times New Roman"/>
                <a:cs typeface="Times New Roman"/>
              </a:rPr>
              <a:t>k</a:t>
            </a:r>
            <a:r>
              <a:rPr sz="2800" spc="220" dirty="0">
                <a:solidFill>
                  <a:srgbClr val="EEEBDF"/>
                </a:solidFill>
                <a:latin typeface="Times New Roman"/>
                <a:cs typeface="Times New Roman"/>
              </a:rPr>
              <a:t>rit.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028700"/>
            <a:ext cx="18288000" cy="8305800"/>
            <a:chOff x="0" y="1028700"/>
            <a:chExt cx="18288000" cy="8305800"/>
          </a:xfrm>
        </p:grpSpPr>
        <p:sp>
          <p:nvSpPr>
            <p:cNvPr id="7" name="object 7"/>
            <p:cNvSpPr/>
            <p:nvPr/>
          </p:nvSpPr>
          <p:spPr>
            <a:xfrm>
              <a:off x="5210556" y="1028699"/>
              <a:ext cx="13077825" cy="8305800"/>
            </a:xfrm>
            <a:custGeom>
              <a:avLst/>
              <a:gdLst/>
              <a:ahLst/>
              <a:cxnLst/>
              <a:rect l="l" t="t" r="r" b="b"/>
              <a:pathLst>
                <a:path w="13077825" h="8305800">
                  <a:moveTo>
                    <a:pt x="238048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380488" y="76200"/>
                  </a:lnTo>
                  <a:lnTo>
                    <a:pt x="2380488" y="0"/>
                  </a:lnTo>
                  <a:close/>
                </a:path>
                <a:path w="13077825" h="8305800">
                  <a:moveTo>
                    <a:pt x="13077444" y="8229600"/>
                  </a:moveTo>
                  <a:lnTo>
                    <a:pt x="10858500" y="8229600"/>
                  </a:lnTo>
                  <a:lnTo>
                    <a:pt x="10858500" y="8305800"/>
                  </a:lnTo>
                  <a:lnTo>
                    <a:pt x="13077444" y="8305800"/>
                  </a:lnTo>
                  <a:lnTo>
                    <a:pt x="13077444" y="8229600"/>
                  </a:lnTo>
                  <a:close/>
                </a:path>
              </a:pathLst>
            </a:custGeom>
            <a:solidFill>
              <a:srgbClr val="EE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901952"/>
              <a:ext cx="6400800" cy="6483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12151" y="1526488"/>
            <a:ext cx="8746490" cy="330771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31750" indent="2843530" algn="r">
              <a:lnSpc>
                <a:spcPts val="8610"/>
              </a:lnSpc>
              <a:spcBef>
                <a:spcPts val="414"/>
              </a:spcBef>
            </a:pPr>
            <a:r>
              <a:rPr spc="530" dirty="0"/>
              <a:t>P</a:t>
            </a:r>
            <a:r>
              <a:rPr spc="1230" dirty="0"/>
              <a:t>A</a:t>
            </a:r>
            <a:r>
              <a:rPr spc="1385" dirty="0"/>
              <a:t>N</a:t>
            </a:r>
            <a:r>
              <a:rPr spc="575" dirty="0"/>
              <a:t>C</a:t>
            </a:r>
            <a:r>
              <a:rPr spc="1230" dirty="0"/>
              <a:t>A</a:t>
            </a:r>
            <a:r>
              <a:rPr spc="840" dirty="0"/>
              <a:t>S</a:t>
            </a:r>
            <a:r>
              <a:rPr spc="760" dirty="0"/>
              <a:t>I</a:t>
            </a:r>
            <a:r>
              <a:rPr spc="1175" dirty="0"/>
              <a:t>L</a:t>
            </a:r>
            <a:r>
              <a:rPr spc="770" dirty="0"/>
              <a:t>A </a:t>
            </a:r>
            <a:r>
              <a:rPr i="1" spc="445" dirty="0"/>
              <a:t> </a:t>
            </a:r>
            <a:r>
              <a:rPr i="1" spc="969" dirty="0"/>
              <a:t>SEBAGAI</a:t>
            </a:r>
            <a:r>
              <a:rPr i="1" spc="325" dirty="0"/>
              <a:t> </a:t>
            </a:r>
            <a:r>
              <a:rPr i="1" spc="1100" dirty="0"/>
              <a:t>SISTEM</a:t>
            </a:r>
          </a:p>
          <a:p>
            <a:pPr marR="5080" algn="r">
              <a:lnSpc>
                <a:spcPts val="8305"/>
              </a:lnSpc>
            </a:pPr>
            <a:r>
              <a:rPr spc="1220" dirty="0"/>
              <a:t>ETIKA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688" y="2932970"/>
            <a:ext cx="7952105" cy="4173578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3600" i="1" spc="680" dirty="0">
                <a:solidFill>
                  <a:srgbClr val="6C5236"/>
                </a:solidFill>
                <a:latin typeface="Times New Roman"/>
                <a:cs typeface="Times New Roman"/>
              </a:rPr>
              <a:t>ETIKA</a:t>
            </a:r>
            <a:r>
              <a:rPr sz="3600" i="1" spc="430" dirty="0">
                <a:solidFill>
                  <a:srgbClr val="6C5236"/>
                </a:solidFill>
                <a:latin typeface="Times New Roman"/>
                <a:cs typeface="Times New Roman"/>
              </a:rPr>
              <a:t> </a:t>
            </a:r>
            <a:r>
              <a:rPr sz="3600" i="1" spc="590" dirty="0">
                <a:solidFill>
                  <a:srgbClr val="6C5236"/>
                </a:solidFill>
                <a:latin typeface="Times New Roman"/>
                <a:cs typeface="Times New Roman"/>
              </a:rPr>
              <a:t>POLITIK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spcBef>
                <a:spcPts val="805"/>
              </a:spcBef>
            </a:pPr>
            <a:r>
              <a:rPr sz="2800" spc="43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mengatur</a:t>
            </a:r>
            <a:r>
              <a:rPr sz="2800" spc="43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6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masalah</a:t>
            </a:r>
            <a:r>
              <a:rPr sz="2800" spc="36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3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perilaku</a:t>
            </a:r>
            <a:r>
              <a:rPr sz="2800" spc="33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27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politikus</a:t>
            </a:r>
            <a:r>
              <a:rPr sz="2800" spc="270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 </a:t>
            </a:r>
            <a:r>
              <a:rPr sz="2800" spc="42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berhubungan</a:t>
            </a:r>
            <a:r>
              <a:rPr sz="2800" spc="42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28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juga</a:t>
            </a:r>
            <a:r>
              <a:rPr sz="2800" spc="28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409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dengan</a:t>
            </a:r>
            <a:r>
              <a:rPr sz="2800" spc="409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2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praktik</a:t>
            </a:r>
            <a:r>
              <a:rPr sz="2800" spc="32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27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institusi</a:t>
            </a:r>
            <a:r>
              <a:rPr sz="2800" spc="27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 </a:t>
            </a:r>
            <a:r>
              <a:rPr sz="2800" spc="204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sosial</a:t>
            </a:r>
            <a:r>
              <a:rPr sz="2800" spc="204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</a:t>
            </a:r>
            <a:r>
              <a:rPr sz="2800" spc="44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hukum</a:t>
            </a:r>
            <a:r>
              <a:rPr sz="2800" spc="445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</a:t>
            </a:r>
            <a:r>
              <a:rPr sz="2800" spc="35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komunitas</a:t>
            </a:r>
            <a:r>
              <a:rPr sz="2800" spc="355" dirty="0" smtClean="0">
                <a:solidFill>
                  <a:srgbClr val="1D1B1E"/>
                </a:solidFill>
                <a:latin typeface="Times New Roman"/>
                <a:cs typeface="Times New Roman"/>
              </a:rPr>
              <a:t>,</a:t>
            </a:r>
            <a:r>
              <a:rPr sz="2800" spc="-33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50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struktur-struktur</a:t>
            </a:r>
            <a:r>
              <a:rPr sz="2800" spc="35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 </a:t>
            </a:r>
            <a:r>
              <a:rPr sz="2800" spc="204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sosial</a:t>
            </a:r>
            <a:r>
              <a:rPr sz="2800" spc="204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</a:t>
            </a:r>
            <a:r>
              <a:rPr sz="2800" spc="254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politik</a:t>
            </a:r>
            <a:r>
              <a:rPr sz="2800" spc="254" dirty="0" smtClean="0">
                <a:solidFill>
                  <a:srgbClr val="1D1B1E"/>
                </a:solidFill>
                <a:latin typeface="Times New Roman"/>
                <a:cs typeface="Times New Roman"/>
              </a:rPr>
              <a:t>,</a:t>
            </a:r>
            <a:r>
              <a:rPr sz="2800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ekonomi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.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Etika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politik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memiliki</a:t>
            </a:r>
            <a:r>
              <a:rPr sz="2800" spc="385" dirty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tiga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dimensi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yaitu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tujuan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,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sarana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dan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aksi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 </a:t>
            </a:r>
            <a:r>
              <a:rPr sz="2800" spc="385" dirty="0" err="1" smtClean="0">
                <a:solidFill>
                  <a:srgbClr val="1D1B1E"/>
                </a:solidFill>
                <a:latin typeface="Times New Roman"/>
                <a:cs typeface="Times New Roman"/>
              </a:rPr>
              <a:t>politik</a:t>
            </a:r>
            <a:r>
              <a:rPr sz="2800" spc="385" dirty="0" smtClean="0">
                <a:solidFill>
                  <a:srgbClr val="1D1B1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70" y="1167460"/>
            <a:ext cx="7947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85" dirty="0">
                <a:solidFill>
                  <a:srgbClr val="6C5236"/>
                </a:solidFill>
              </a:rPr>
              <a:t>ETIKA</a:t>
            </a:r>
            <a:r>
              <a:rPr spc="385" dirty="0">
                <a:solidFill>
                  <a:srgbClr val="6C5236"/>
                </a:solidFill>
              </a:rPr>
              <a:t> </a:t>
            </a:r>
            <a:r>
              <a:rPr spc="990" dirty="0">
                <a:solidFill>
                  <a:srgbClr val="6C5236"/>
                </a:solidFill>
              </a:rPr>
              <a:t>POLITIK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756916"/>
            <a:ext cx="2863850" cy="76200"/>
          </a:xfrm>
          <a:custGeom>
            <a:avLst/>
            <a:gdLst/>
            <a:ahLst/>
            <a:cxnLst/>
            <a:rect l="l" t="t" r="r" b="b"/>
            <a:pathLst>
              <a:path w="2863850" h="76200">
                <a:moveTo>
                  <a:pt x="2863596" y="0"/>
                </a:moveTo>
                <a:lnTo>
                  <a:pt x="0" y="0"/>
                </a:lnTo>
                <a:lnTo>
                  <a:pt x="0" y="76200"/>
                </a:lnTo>
                <a:lnTo>
                  <a:pt x="2863596" y="76200"/>
                </a:lnTo>
                <a:lnTo>
                  <a:pt x="2863596" y="0"/>
                </a:lnTo>
                <a:close/>
              </a:path>
            </a:pathLst>
          </a:custGeom>
          <a:solidFill>
            <a:srgbClr val="1D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69056" y="9258300"/>
            <a:ext cx="2219325" cy="76200"/>
          </a:xfrm>
          <a:custGeom>
            <a:avLst/>
            <a:gdLst/>
            <a:ahLst/>
            <a:cxnLst/>
            <a:rect l="l" t="t" r="r" b="b"/>
            <a:pathLst>
              <a:path w="2219325" h="76200">
                <a:moveTo>
                  <a:pt x="0" y="76200"/>
                </a:moveTo>
                <a:lnTo>
                  <a:pt x="2218944" y="76200"/>
                </a:lnTo>
                <a:lnTo>
                  <a:pt x="221894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1D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6468" y="2577083"/>
            <a:ext cx="5132832" cy="513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45812" y="0"/>
            <a:ext cx="742315" cy="10287000"/>
          </a:xfrm>
          <a:custGeom>
            <a:avLst/>
            <a:gdLst/>
            <a:ahLst/>
            <a:cxnLst/>
            <a:rect l="l" t="t" r="r" b="b"/>
            <a:pathLst>
              <a:path w="742315" h="10287000">
                <a:moveTo>
                  <a:pt x="0" y="10287000"/>
                </a:moveTo>
                <a:lnTo>
                  <a:pt x="742188" y="10287000"/>
                </a:lnTo>
                <a:lnTo>
                  <a:pt x="7421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400800" cy="10287000"/>
          </a:xfrm>
          <a:custGeom>
            <a:avLst/>
            <a:gdLst/>
            <a:ahLst/>
            <a:cxnLst/>
            <a:rect l="l" t="t" r="r" b="b"/>
            <a:pathLst>
              <a:path w="6400800" h="10287000">
                <a:moveTo>
                  <a:pt x="0" y="10287000"/>
                </a:moveTo>
                <a:lnTo>
                  <a:pt x="6400800" y="10287000"/>
                </a:lnTo>
                <a:lnTo>
                  <a:pt x="64008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0"/>
            <a:ext cx="11145520" cy="10287000"/>
          </a:xfrm>
          <a:custGeom>
            <a:avLst/>
            <a:gdLst/>
            <a:ahLst/>
            <a:cxnLst/>
            <a:rect l="l" t="t" r="r" b="b"/>
            <a:pathLst>
              <a:path w="11145519" h="10287000">
                <a:moveTo>
                  <a:pt x="0" y="10286996"/>
                </a:moveTo>
                <a:lnTo>
                  <a:pt x="11145012" y="10286996"/>
                </a:lnTo>
                <a:lnTo>
                  <a:pt x="11145012" y="0"/>
                </a:lnTo>
                <a:lnTo>
                  <a:pt x="0" y="0"/>
                </a:lnTo>
                <a:lnTo>
                  <a:pt x="0" y="10286996"/>
                </a:lnTo>
                <a:close/>
              </a:path>
            </a:pathLst>
          </a:custGeom>
          <a:solidFill>
            <a:srgbClr val="6C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4876" y="4983758"/>
            <a:ext cx="8536940" cy="2655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7900" algn="r">
              <a:lnSpc>
                <a:spcPct val="125000"/>
              </a:lnSpc>
              <a:spcBef>
                <a:spcPts val="100"/>
              </a:spcBef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terumuskan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damai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didasarkan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kebebasan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keadilan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moralnya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kebijakan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akuntabilitas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6400800" cy="10286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0556" y="1028699"/>
              <a:ext cx="13077825" cy="8305800"/>
            </a:xfrm>
            <a:custGeom>
              <a:avLst/>
              <a:gdLst/>
              <a:ahLst/>
              <a:cxnLst/>
              <a:rect l="l" t="t" r="r" b="b"/>
              <a:pathLst>
                <a:path w="13077825" h="8305800">
                  <a:moveTo>
                    <a:pt x="238048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380488" y="76200"/>
                  </a:lnTo>
                  <a:lnTo>
                    <a:pt x="2380488" y="0"/>
                  </a:lnTo>
                  <a:close/>
                </a:path>
                <a:path w="13077825" h="8305800">
                  <a:moveTo>
                    <a:pt x="13077444" y="8229600"/>
                  </a:moveTo>
                  <a:lnTo>
                    <a:pt x="10858500" y="8229600"/>
                  </a:lnTo>
                  <a:lnTo>
                    <a:pt x="10858500" y="8305800"/>
                  </a:lnTo>
                  <a:lnTo>
                    <a:pt x="13077444" y="8305800"/>
                  </a:lnTo>
                  <a:lnTo>
                    <a:pt x="13077444" y="8229600"/>
                  </a:lnTo>
                  <a:close/>
                </a:path>
              </a:pathLst>
            </a:custGeom>
            <a:solidFill>
              <a:srgbClr val="EE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947397" y="1526488"/>
            <a:ext cx="4589145" cy="22161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34010" marR="5080" indent="-321945">
              <a:lnSpc>
                <a:spcPts val="8610"/>
              </a:lnSpc>
              <a:spcBef>
                <a:spcPts val="414"/>
              </a:spcBef>
            </a:pPr>
            <a:r>
              <a:rPr spc="955" dirty="0"/>
              <a:t>D</a:t>
            </a:r>
            <a:r>
              <a:rPr spc="760" dirty="0"/>
              <a:t>I</a:t>
            </a:r>
            <a:r>
              <a:rPr spc="1480" dirty="0"/>
              <a:t>M</a:t>
            </a:r>
            <a:r>
              <a:rPr spc="1065" dirty="0"/>
              <a:t>E</a:t>
            </a:r>
            <a:r>
              <a:rPr spc="1385" dirty="0"/>
              <a:t>N</a:t>
            </a:r>
            <a:r>
              <a:rPr spc="840" dirty="0"/>
              <a:t>S</a:t>
            </a:r>
            <a:r>
              <a:rPr spc="545" dirty="0"/>
              <a:t>I </a:t>
            </a:r>
            <a:r>
              <a:rPr i="1" spc="470" dirty="0"/>
              <a:t> </a:t>
            </a:r>
            <a:r>
              <a:rPr i="1" spc="1745" dirty="0"/>
              <a:t>T</a:t>
            </a:r>
            <a:r>
              <a:rPr i="1" spc="750" dirty="0"/>
              <a:t>U</a:t>
            </a:r>
            <a:r>
              <a:rPr i="1" spc="844" dirty="0"/>
              <a:t>J</a:t>
            </a:r>
            <a:r>
              <a:rPr i="1" spc="750" dirty="0"/>
              <a:t>U</a:t>
            </a:r>
            <a:r>
              <a:rPr i="1" spc="1230" dirty="0"/>
              <a:t>A</a:t>
            </a:r>
            <a:r>
              <a:rPr i="1" spc="1260" dirty="0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924540" cy="10287000"/>
          </a:xfrm>
          <a:custGeom>
            <a:avLst/>
            <a:gdLst/>
            <a:ahLst/>
            <a:cxnLst/>
            <a:rect l="l" t="t" r="r" b="b"/>
            <a:pathLst>
              <a:path w="10924540" h="10287000">
                <a:moveTo>
                  <a:pt x="0" y="10287000"/>
                </a:moveTo>
                <a:lnTo>
                  <a:pt x="10924032" y="10287000"/>
                </a:lnTo>
                <a:lnTo>
                  <a:pt x="109240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0688" y="4275226"/>
            <a:ext cx="8247380" cy="4737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lnSpc>
                <a:spcPct val="125000"/>
              </a:lnSpc>
              <a:spcBef>
                <a:spcPts val="100"/>
              </a:spcBef>
            </a:pPr>
            <a:r>
              <a:rPr lang="nn-NO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Dimensi sarana memungkinkan pencapaian tujuan yang meliputi sistem dan prinsip-prinsip dasar pengorganisasian</a:t>
            </a:r>
            <a:r>
              <a:rPr lang="id-ID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praktik penyelenggaraan negara dan yang mendasari institusi-institusi sosial</a:t>
            </a:r>
            <a:r>
              <a:rPr lang="id-ID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Dimensi moralnya terletak pada peran etika dalam menguji  dan mengkritisi legitimasi keputusan-keputusan, institusi-institusi dan praktik-praktik politik.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48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70" y="1167460"/>
            <a:ext cx="4589145" cy="22161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8610"/>
              </a:lnSpc>
              <a:spcBef>
                <a:spcPts val="414"/>
              </a:spcBef>
            </a:pPr>
            <a:r>
              <a:rPr spc="955" dirty="0">
                <a:solidFill>
                  <a:srgbClr val="6C5236"/>
                </a:solidFill>
              </a:rPr>
              <a:t>D</a:t>
            </a:r>
            <a:r>
              <a:rPr spc="760" dirty="0">
                <a:solidFill>
                  <a:srgbClr val="6C5236"/>
                </a:solidFill>
              </a:rPr>
              <a:t>I</a:t>
            </a:r>
            <a:r>
              <a:rPr spc="1480" dirty="0">
                <a:solidFill>
                  <a:srgbClr val="6C5236"/>
                </a:solidFill>
              </a:rPr>
              <a:t>M</a:t>
            </a:r>
            <a:r>
              <a:rPr spc="1065" dirty="0">
                <a:solidFill>
                  <a:srgbClr val="6C5236"/>
                </a:solidFill>
              </a:rPr>
              <a:t>E</a:t>
            </a:r>
            <a:r>
              <a:rPr spc="1385" dirty="0">
                <a:solidFill>
                  <a:srgbClr val="6C5236"/>
                </a:solidFill>
              </a:rPr>
              <a:t>N</a:t>
            </a:r>
            <a:r>
              <a:rPr spc="840" dirty="0">
                <a:solidFill>
                  <a:srgbClr val="6C5236"/>
                </a:solidFill>
              </a:rPr>
              <a:t>S</a:t>
            </a:r>
            <a:r>
              <a:rPr spc="545" dirty="0">
                <a:solidFill>
                  <a:srgbClr val="6C5236"/>
                </a:solidFill>
              </a:rPr>
              <a:t>I </a:t>
            </a:r>
            <a:r>
              <a:rPr i="1" spc="470" dirty="0">
                <a:solidFill>
                  <a:srgbClr val="6C5236"/>
                </a:solidFill>
              </a:rPr>
              <a:t> </a:t>
            </a:r>
            <a:r>
              <a:rPr i="1" spc="1170" dirty="0">
                <a:solidFill>
                  <a:srgbClr val="6C5236"/>
                </a:solidFill>
              </a:rPr>
              <a:t>SARANA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854196"/>
            <a:ext cx="2863850" cy="76200"/>
          </a:xfrm>
          <a:custGeom>
            <a:avLst/>
            <a:gdLst/>
            <a:ahLst/>
            <a:cxnLst/>
            <a:rect l="l" t="t" r="r" b="b"/>
            <a:pathLst>
              <a:path w="2863850" h="76200">
                <a:moveTo>
                  <a:pt x="2863596" y="0"/>
                </a:moveTo>
                <a:lnTo>
                  <a:pt x="0" y="0"/>
                </a:lnTo>
                <a:lnTo>
                  <a:pt x="0" y="76200"/>
                </a:lnTo>
                <a:lnTo>
                  <a:pt x="2863596" y="76200"/>
                </a:lnTo>
                <a:lnTo>
                  <a:pt x="2863596" y="0"/>
                </a:lnTo>
                <a:close/>
              </a:path>
            </a:pathLst>
          </a:custGeom>
          <a:solidFill>
            <a:srgbClr val="1D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924031" y="0"/>
            <a:ext cx="7364095" cy="10287000"/>
            <a:chOff x="10924031" y="0"/>
            <a:chExt cx="7364095" cy="10287000"/>
          </a:xfrm>
        </p:grpSpPr>
        <p:sp>
          <p:nvSpPr>
            <p:cNvPr id="7" name="object 7"/>
            <p:cNvSpPr/>
            <p:nvPr/>
          </p:nvSpPr>
          <p:spPr>
            <a:xfrm>
              <a:off x="10924031" y="0"/>
              <a:ext cx="7364095" cy="10287000"/>
            </a:xfrm>
            <a:custGeom>
              <a:avLst/>
              <a:gdLst/>
              <a:ahLst/>
              <a:cxnLst/>
              <a:rect l="l" t="t" r="r" b="b"/>
              <a:pathLst>
                <a:path w="7364094" h="10287000">
                  <a:moveTo>
                    <a:pt x="73639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7363968" y="10287000"/>
                  </a:lnTo>
                  <a:lnTo>
                    <a:pt x="736396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4031" y="2927604"/>
              <a:ext cx="7363968" cy="4431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45812" y="0"/>
            <a:ext cx="742315" cy="10287000"/>
          </a:xfrm>
          <a:custGeom>
            <a:avLst/>
            <a:gdLst/>
            <a:ahLst/>
            <a:cxnLst/>
            <a:rect l="l" t="t" r="r" b="b"/>
            <a:pathLst>
              <a:path w="742315" h="10287000">
                <a:moveTo>
                  <a:pt x="0" y="10287000"/>
                </a:moveTo>
                <a:lnTo>
                  <a:pt x="742188" y="10287000"/>
                </a:lnTo>
                <a:lnTo>
                  <a:pt x="7421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400800" cy="10287000"/>
          </a:xfrm>
          <a:custGeom>
            <a:avLst/>
            <a:gdLst/>
            <a:ahLst/>
            <a:cxnLst/>
            <a:rect l="l" t="t" r="r" b="b"/>
            <a:pathLst>
              <a:path w="6400800" h="10287000">
                <a:moveTo>
                  <a:pt x="0" y="10287000"/>
                </a:moveTo>
                <a:lnTo>
                  <a:pt x="6400800" y="10287000"/>
                </a:lnTo>
                <a:lnTo>
                  <a:pt x="64008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E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0"/>
            <a:ext cx="11145520" cy="10287000"/>
          </a:xfrm>
          <a:custGeom>
            <a:avLst/>
            <a:gdLst/>
            <a:ahLst/>
            <a:cxnLst/>
            <a:rect l="l" t="t" r="r" b="b"/>
            <a:pathLst>
              <a:path w="11145519" h="10287000">
                <a:moveTo>
                  <a:pt x="0" y="10286996"/>
                </a:moveTo>
                <a:lnTo>
                  <a:pt x="11145012" y="10286996"/>
                </a:lnTo>
                <a:lnTo>
                  <a:pt x="11145012" y="0"/>
                </a:lnTo>
                <a:lnTo>
                  <a:pt x="0" y="0"/>
                </a:lnTo>
                <a:lnTo>
                  <a:pt x="0" y="10286996"/>
                </a:lnTo>
                <a:close/>
              </a:path>
            </a:pathLst>
          </a:custGeom>
          <a:solidFill>
            <a:srgbClr val="6C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2623" y="4236872"/>
            <a:ext cx="9026525" cy="4719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 indent="789305" algn="r">
              <a:lnSpc>
                <a:spcPct val="125099"/>
              </a:lnSpc>
              <a:spcBef>
                <a:spcPts val="100"/>
              </a:spcBef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pelaku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pemegang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rasionalitas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Rasionalitas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rasionalitas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id-ID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keutamaan</a:t>
            </a:r>
            <a:r>
              <a:rPr lang="id-ID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adil  serta menghindari kekerasan menjadi syarat aksi politik yang etis. Makna etis akan semakin dalam bila tindakan politikus didasari oleh keberpihakan kepada yang lemah.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89305" algn="r">
              <a:lnSpc>
                <a:spcPct val="125099"/>
              </a:lnSpc>
              <a:spcBef>
                <a:spcPts val="100"/>
              </a:spcBef>
            </a:pPr>
            <a:endParaRPr sz="4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6400800" cy="10286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0556" y="1028699"/>
              <a:ext cx="13077825" cy="8305800"/>
            </a:xfrm>
            <a:custGeom>
              <a:avLst/>
              <a:gdLst/>
              <a:ahLst/>
              <a:cxnLst/>
              <a:rect l="l" t="t" r="r" b="b"/>
              <a:pathLst>
                <a:path w="13077825" h="8305800">
                  <a:moveTo>
                    <a:pt x="238048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380488" y="76200"/>
                  </a:lnTo>
                  <a:lnTo>
                    <a:pt x="2380488" y="0"/>
                  </a:lnTo>
                  <a:close/>
                </a:path>
                <a:path w="13077825" h="8305800">
                  <a:moveTo>
                    <a:pt x="13077444" y="8229600"/>
                  </a:moveTo>
                  <a:lnTo>
                    <a:pt x="10858500" y="8229600"/>
                  </a:lnTo>
                  <a:lnTo>
                    <a:pt x="10858500" y="8305800"/>
                  </a:lnTo>
                  <a:lnTo>
                    <a:pt x="13077444" y="8305800"/>
                  </a:lnTo>
                  <a:lnTo>
                    <a:pt x="13077444" y="8229600"/>
                  </a:lnTo>
                  <a:close/>
                </a:path>
              </a:pathLst>
            </a:custGeom>
            <a:solidFill>
              <a:srgbClr val="EE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19056" y="1526488"/>
            <a:ext cx="731647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ts val="8625"/>
              </a:lnSpc>
              <a:spcBef>
                <a:spcPts val="100"/>
              </a:spcBef>
            </a:pPr>
            <a:r>
              <a:rPr spc="1015" dirty="0"/>
              <a:t>DIMENSI</a:t>
            </a:r>
            <a:r>
              <a:rPr spc="385" dirty="0"/>
              <a:t> </a:t>
            </a:r>
            <a:r>
              <a:rPr spc="990" dirty="0"/>
              <a:t>AKSI</a:t>
            </a:r>
          </a:p>
          <a:p>
            <a:pPr marR="5080" algn="r">
              <a:lnSpc>
                <a:spcPts val="8625"/>
              </a:lnSpc>
            </a:pPr>
            <a:r>
              <a:rPr spc="535" dirty="0"/>
              <a:t>P</a:t>
            </a:r>
            <a:r>
              <a:rPr spc="835" dirty="0"/>
              <a:t>O</a:t>
            </a:r>
            <a:r>
              <a:rPr spc="1185" dirty="0"/>
              <a:t>L</a:t>
            </a:r>
            <a:r>
              <a:rPr spc="760" dirty="0"/>
              <a:t>I</a:t>
            </a:r>
            <a:r>
              <a:rPr spc="1745" dirty="0"/>
              <a:t>T</a:t>
            </a:r>
            <a:r>
              <a:rPr spc="760" dirty="0"/>
              <a:t>I</a:t>
            </a:r>
            <a:r>
              <a:rPr spc="1135" dirty="0"/>
              <a:t>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222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SUMBER POLITIS  PANCASILA SEBAGAI  SISTEM ETIKA</vt:lpstr>
      <vt:lpstr>PANCASILA  SEBAGAI SISTEM ETIKA</vt:lpstr>
      <vt:lpstr>ETIKA POLITIK</vt:lpstr>
      <vt:lpstr>DIMENSI  TUJUAN</vt:lpstr>
      <vt:lpstr>DIMENSI  SARANA</vt:lpstr>
      <vt:lpstr>DIMENSI AKSI POLITIK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SUMBER POLITIS  PANCASILA SEBAGAI  SISTEM ETIKA</dc:title>
  <cp:lastModifiedBy>user</cp:lastModifiedBy>
  <cp:revision>2</cp:revision>
  <dcterms:created xsi:type="dcterms:W3CDTF">2020-11-16T09:11:18Z</dcterms:created>
  <dcterms:modified xsi:type="dcterms:W3CDTF">2020-11-16T09:25:03Z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2020-11-16T00:00:00Z</vt:filetime>
  </property>
</Properties>
</file>