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86" r:id="rId7"/>
    <p:sldId id="261" r:id="rId8"/>
    <p:sldId id="262" r:id="rId9"/>
    <p:sldId id="266" r:id="rId10"/>
    <p:sldId id="263" r:id="rId11"/>
    <p:sldId id="264" r:id="rId12"/>
    <p:sldId id="265" r:id="rId13"/>
    <p:sldId id="293" r:id="rId14"/>
    <p:sldId id="292" r:id="rId15"/>
    <p:sldId id="267" r:id="rId16"/>
    <p:sldId id="287" r:id="rId17"/>
    <p:sldId id="288" r:id="rId18"/>
    <p:sldId id="294" r:id="rId19"/>
    <p:sldId id="289" r:id="rId20"/>
    <p:sldId id="295" r:id="rId21"/>
    <p:sldId id="268" r:id="rId22"/>
    <p:sldId id="269" r:id="rId23"/>
    <p:sldId id="296" r:id="rId24"/>
    <p:sldId id="290" r:id="rId25"/>
    <p:sldId id="291" r:id="rId26"/>
  </p:sldIdLst>
  <p:sldSz cx="9144000" cy="5143500" type="screen16x9"/>
  <p:notesSz cx="6858000" cy="9144000"/>
  <p:embeddedFontLst>
    <p:embeddedFont>
      <p:font typeface="Amatic SC" panose="020B0604020202020204" charset="-79"/>
      <p:regular r:id="rId28"/>
      <p:bold r:id="rId29"/>
    </p:embeddedFont>
    <p:embeddedFont>
      <p:font typeface="Merriweather" panose="020B0604020202020204" charset="0"/>
      <p:regular r:id="rId30"/>
      <p:bold r:id="rId31"/>
      <p:italic r:id="rId32"/>
      <p:boldItalic r:id="rId33"/>
    </p:embeddedFont>
    <p:embeddedFont>
      <p:font typeface="Segoe UI Emoji" panose="020B0502040204020203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0556D-54F5-44FA-B8DC-925D7187CE7D}">
  <a:tblStyle styleId="{7400556D-54F5-44FA-B8DC-925D7187CE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054" autoAdjust="0"/>
  </p:normalViewPr>
  <p:slideViewPr>
    <p:cSldViewPr>
      <p:cViewPr varScale="1">
        <p:scale>
          <a:sx n="85" d="100"/>
          <a:sy n="85" d="100"/>
        </p:scale>
        <p:origin x="668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2916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3582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fif"/><Relationship Id="rId5" Type="http://schemas.openxmlformats.org/officeDocument/2006/relationships/image" Target="../media/image17.jfif"/><Relationship Id="rId4" Type="http://schemas.openxmlformats.org/officeDocument/2006/relationships/image" Target="../media/image16.jf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f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fif"/><Relationship Id="rId5" Type="http://schemas.openxmlformats.org/officeDocument/2006/relationships/image" Target="../media/image27.jfif"/><Relationship Id="rId4" Type="http://schemas.openxmlformats.org/officeDocument/2006/relationships/image" Target="../media/image26.jf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fif"/><Relationship Id="rId7" Type="http://schemas.openxmlformats.org/officeDocument/2006/relationships/image" Target="../media/image36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jfif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843558"/>
            <a:ext cx="5995200" cy="30963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SUPPLY CHAIN MANAGEMENT (5)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394878" y="1203598"/>
            <a:ext cx="4076447" cy="3607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Jaringan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bermula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sini</a:t>
            </a:r>
            <a:r>
              <a:rPr lang="en-US" sz="1200" dirty="0">
                <a:solidFill>
                  <a:schemeClr val="tx1"/>
                </a:solidFill>
              </a:rPr>
              <a:t>, yang </a:t>
            </a:r>
            <a:r>
              <a:rPr lang="en-US" sz="1200" dirty="0" err="1">
                <a:solidFill>
                  <a:schemeClr val="tx1"/>
                </a:solidFill>
              </a:rPr>
              <a:t>merupakan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sumber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menyediakan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pertama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dimana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rantai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penyaluran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barang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dimulai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Bahan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pertama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bisa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dalam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bentuk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baku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bahan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mentah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bahan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penolong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bahan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dagangan</a:t>
            </a:r>
            <a:r>
              <a:rPr lang="en-US" sz="1200" dirty="0">
                <a:solidFill>
                  <a:schemeClr val="tx1"/>
                </a:solidFill>
              </a:rPr>
              <a:t>, sub assemblies, </a:t>
            </a:r>
            <a:r>
              <a:rPr lang="en-US" sz="1200" dirty="0" err="1">
                <a:solidFill>
                  <a:schemeClr val="tx1"/>
                </a:solidFill>
              </a:rPr>
              <a:t>suku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cadang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sebagainya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511088" y="620698"/>
            <a:ext cx="3368242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CHAIN 1 : SUPPLIER</a:t>
            </a:r>
            <a:endParaRPr dirty="0"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4691587" y="1175924"/>
            <a:ext cx="4076447" cy="3607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200" dirty="0" err="1"/>
              <a:t>Rantai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dihubungkan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rantai</a:t>
            </a:r>
            <a:r>
              <a:rPr lang="en-US" sz="1200" dirty="0"/>
              <a:t> yang </a:t>
            </a:r>
            <a:r>
              <a:rPr lang="en-US" sz="1200" dirty="0" err="1"/>
              <a:t>kedua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manufacturer yang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pekerjaan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menyelesaikan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. </a:t>
            </a:r>
            <a:r>
              <a:rPr lang="en-US" sz="1200" dirty="0" err="1"/>
              <a:t>Hubungan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mata</a:t>
            </a:r>
            <a:r>
              <a:rPr lang="en-US" sz="1200" dirty="0"/>
              <a:t> </a:t>
            </a:r>
            <a:r>
              <a:rPr lang="en-US" sz="1200" dirty="0" err="1"/>
              <a:t>rantai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mempunyai</a:t>
            </a:r>
            <a:r>
              <a:rPr lang="en-US" sz="1200" dirty="0"/>
              <a:t> </a:t>
            </a:r>
            <a:r>
              <a:rPr lang="en-US" sz="1200" dirty="0" err="1"/>
              <a:t>potensi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penghematan</a:t>
            </a:r>
            <a:r>
              <a:rPr lang="en-US" sz="1200" dirty="0"/>
              <a:t>. </a:t>
            </a:r>
            <a:r>
              <a:rPr lang="en-US" sz="1200" dirty="0" err="1"/>
              <a:t>Misalnya</a:t>
            </a:r>
            <a:r>
              <a:rPr lang="en-US" sz="1200" dirty="0"/>
              <a:t> inventories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baku</a:t>
            </a:r>
            <a:r>
              <a:rPr lang="en-US" sz="1200" dirty="0"/>
              <a:t>,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setengah</a:t>
            </a:r>
            <a:r>
              <a:rPr lang="en-US" sz="1200" dirty="0"/>
              <a:t> </a:t>
            </a:r>
            <a:r>
              <a:rPr lang="en-US" sz="1200" dirty="0" err="1"/>
              <a:t>jadi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jadi</a:t>
            </a:r>
            <a:r>
              <a:rPr lang="en-US" sz="1200" dirty="0"/>
              <a:t> yang </a:t>
            </a:r>
            <a:r>
              <a:rPr lang="en-US" sz="1200" dirty="0" err="1"/>
              <a:t>berada</a:t>
            </a:r>
            <a:r>
              <a:rPr lang="en-US" sz="1200" dirty="0"/>
              <a:t> di </a:t>
            </a:r>
            <a:r>
              <a:rPr lang="en-US" sz="1200" dirty="0" err="1"/>
              <a:t>pihak</a:t>
            </a:r>
            <a:r>
              <a:rPr lang="en-US" sz="1200" dirty="0"/>
              <a:t> suppliers, manufacturer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tempat</a:t>
            </a:r>
            <a:r>
              <a:rPr lang="en-US" sz="1200" dirty="0"/>
              <a:t> transit </a:t>
            </a:r>
            <a:r>
              <a:rPr lang="en-US" sz="1200" dirty="0" err="1"/>
              <a:t>merupakan</a:t>
            </a:r>
            <a:r>
              <a:rPr lang="en-US" sz="1200" dirty="0"/>
              <a:t> target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penghematan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1944;p20"/>
          <p:cNvSpPr txBox="1">
            <a:spLocks/>
          </p:cNvSpPr>
          <p:nvPr/>
        </p:nvSpPr>
        <p:spPr>
          <a:xfrm>
            <a:off x="4904102" y="620698"/>
            <a:ext cx="3368242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ID" dirty="0"/>
              <a:t>CHAIN 2 : MANIFACTURER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15766"/>
            <a:ext cx="305234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79526"/>
            <a:ext cx="2736303" cy="140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395536" y="627534"/>
            <a:ext cx="2288122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CHAIN 3 : DISTRIBUTOR</a:t>
            </a:r>
            <a:endParaRPr sz="2400" dirty="0"/>
          </a:p>
        </p:txBody>
      </p:sp>
      <p:sp>
        <p:nvSpPr>
          <p:cNvPr id="1952" name="Google Shape;1952;p21"/>
          <p:cNvSpPr txBox="1">
            <a:spLocks noGrp="1"/>
          </p:cNvSpPr>
          <p:nvPr>
            <p:ph type="body" idx="1"/>
          </p:nvPr>
        </p:nvSpPr>
        <p:spPr>
          <a:xfrm>
            <a:off x="251520" y="1279069"/>
            <a:ext cx="2882766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pabrik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gudangnya</a:t>
            </a:r>
            <a:r>
              <a:rPr lang="en-US" sz="1200" dirty="0"/>
              <a:t> </a:t>
            </a:r>
            <a:r>
              <a:rPr lang="en-US" sz="1200" dirty="0" err="1"/>
              <a:t>disalurkan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gudang</a:t>
            </a:r>
            <a:r>
              <a:rPr lang="en-US" sz="1200" dirty="0"/>
              <a:t> distributor </a:t>
            </a:r>
            <a:r>
              <a:rPr lang="en-US" sz="1200" dirty="0" err="1"/>
              <a:t>atau</a:t>
            </a:r>
            <a:r>
              <a:rPr lang="en-US" sz="1200" dirty="0"/>
              <a:t> whole </a:t>
            </a:r>
            <a:r>
              <a:rPr lang="en-US" sz="1200" dirty="0" err="1"/>
              <a:t>saler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pedagang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, dan pada </a:t>
            </a:r>
            <a:r>
              <a:rPr lang="en-US" sz="1200" dirty="0" err="1"/>
              <a:t>waktunya</a:t>
            </a:r>
            <a:r>
              <a:rPr lang="en-US" sz="1200" dirty="0"/>
              <a:t> </a:t>
            </a:r>
            <a:r>
              <a:rPr lang="en-US" sz="1200" dirty="0" err="1"/>
              <a:t>nanti</a:t>
            </a:r>
            <a:r>
              <a:rPr lang="en-US" sz="1200" dirty="0"/>
              <a:t> </a:t>
            </a:r>
            <a:r>
              <a:rPr lang="en-US" sz="1200" dirty="0" err="1"/>
              <a:t>pedagang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menyalurkan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retailer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pengecer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953" name="Google Shape;1953;p21"/>
          <p:cNvSpPr txBox="1">
            <a:spLocks noGrp="1"/>
          </p:cNvSpPr>
          <p:nvPr>
            <p:ph type="body" idx="2"/>
          </p:nvPr>
        </p:nvSpPr>
        <p:spPr>
          <a:xfrm>
            <a:off x="2915816" y="1279069"/>
            <a:ext cx="2772287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200" dirty="0" err="1"/>
              <a:t>Penyaluran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gudang</a:t>
            </a:r>
            <a:r>
              <a:rPr lang="en-US" sz="1200" dirty="0"/>
              <a:t> distributor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gudang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(</a:t>
            </a:r>
            <a:r>
              <a:rPr lang="en-US" sz="1200" dirty="0" err="1"/>
              <a:t>pengecer</a:t>
            </a:r>
            <a:r>
              <a:rPr lang="en-US" sz="1200" dirty="0"/>
              <a:t>). </a:t>
            </a:r>
            <a:r>
              <a:rPr lang="en-US" sz="1200" dirty="0" err="1"/>
              <a:t>Disini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kesempatan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memperoleh</a:t>
            </a:r>
            <a:r>
              <a:rPr lang="en-US" sz="1200" dirty="0"/>
              <a:t> </a:t>
            </a:r>
            <a:r>
              <a:rPr lang="en-US" sz="1200" dirty="0" err="1"/>
              <a:t>penghematan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inventories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biaya</a:t>
            </a:r>
            <a:r>
              <a:rPr lang="en-US" sz="1200" dirty="0"/>
              <a:t> </a:t>
            </a:r>
            <a:r>
              <a:rPr lang="en-US" sz="1200" dirty="0" err="1"/>
              <a:t>gudang</a:t>
            </a:r>
            <a:r>
              <a:rPr lang="en-US" sz="1200" dirty="0"/>
              <a:t>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desain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r>
              <a:rPr lang="en-US" sz="1200" dirty="0"/>
              <a:t> </a:t>
            </a:r>
            <a:r>
              <a:rPr lang="en-US" sz="1200" dirty="0" err="1"/>
              <a:t>pola-pola</a:t>
            </a:r>
            <a:r>
              <a:rPr lang="en-US" sz="1200" dirty="0"/>
              <a:t> </a:t>
            </a:r>
            <a:r>
              <a:rPr lang="en-US" sz="1200" dirty="0" err="1"/>
              <a:t>pengiriman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gudang</a:t>
            </a:r>
            <a:r>
              <a:rPr lang="en-US" sz="1200" dirty="0"/>
              <a:t> manufacturer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toko</a:t>
            </a:r>
            <a:r>
              <a:rPr lang="en-US" sz="1200" dirty="0"/>
              <a:t> </a:t>
            </a:r>
            <a:r>
              <a:rPr lang="en-US" sz="1200" dirty="0" err="1"/>
              <a:t>pengecer</a:t>
            </a:r>
            <a:r>
              <a:rPr lang="en-US" sz="1200" dirty="0"/>
              <a:t> (retail outlet).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954" name="Google Shape;1954;p21"/>
          <p:cNvSpPr txBox="1">
            <a:spLocks noGrp="1"/>
          </p:cNvSpPr>
          <p:nvPr>
            <p:ph type="body" idx="3"/>
          </p:nvPr>
        </p:nvSpPr>
        <p:spPr>
          <a:xfrm>
            <a:off x="5805904" y="1279069"/>
            <a:ext cx="2798543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rak-raknya</a:t>
            </a:r>
            <a:r>
              <a:rPr lang="en-US" sz="1200" dirty="0"/>
              <a:t>, </a:t>
            </a:r>
            <a:r>
              <a:rPr lang="en-US" sz="1200" dirty="0" err="1"/>
              <a:t>para</a:t>
            </a:r>
            <a:r>
              <a:rPr lang="en-US" sz="1200" dirty="0"/>
              <a:t> </a:t>
            </a:r>
            <a:r>
              <a:rPr lang="en-US" sz="1200" dirty="0" err="1"/>
              <a:t>pengecer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retailer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menawarkan</a:t>
            </a:r>
            <a:r>
              <a:rPr lang="en-US" sz="1200" dirty="0"/>
              <a:t> </a:t>
            </a:r>
            <a:r>
              <a:rPr lang="en-US" sz="1200" dirty="0" err="1"/>
              <a:t>barangnya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para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, </a:t>
            </a:r>
            <a:r>
              <a:rPr lang="en-US" sz="1200" dirty="0" err="1"/>
              <a:t>pembeli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 Mata </a:t>
            </a:r>
            <a:r>
              <a:rPr lang="en-US" sz="1200" dirty="0" err="1"/>
              <a:t>rantai</a:t>
            </a:r>
            <a:r>
              <a:rPr lang="en-US" sz="1200" dirty="0"/>
              <a:t> supply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berhenti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yang </a:t>
            </a:r>
            <a:r>
              <a:rPr lang="en-US" sz="1200" dirty="0" err="1"/>
              <a:t>bersangkutan</a:t>
            </a:r>
            <a:r>
              <a:rPr lang="en-US" sz="1200" dirty="0"/>
              <a:t> </a:t>
            </a:r>
            <a:r>
              <a:rPr lang="en-US" sz="1200" dirty="0" err="1"/>
              <a:t>tiba</a:t>
            </a:r>
            <a:r>
              <a:rPr lang="en-US" sz="1200" dirty="0"/>
              <a:t> di real customers </a:t>
            </a:r>
            <a:r>
              <a:rPr lang="en-US" sz="1200" dirty="0" err="1"/>
              <a:t>dan</a:t>
            </a:r>
            <a:r>
              <a:rPr lang="en-US" sz="1200" dirty="0"/>
              <a:t> real user.</a:t>
            </a:r>
          </a:p>
          <a:p>
            <a:pPr marL="0" lvl="0" indent="0">
              <a:buNone/>
            </a:pPr>
            <a:endParaRPr sz="1200" dirty="0"/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951;p21"/>
          <p:cNvSpPr txBox="1">
            <a:spLocks/>
          </p:cNvSpPr>
          <p:nvPr/>
        </p:nvSpPr>
        <p:spPr>
          <a:xfrm>
            <a:off x="3131840" y="661852"/>
            <a:ext cx="2288122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CHAIN 4 : RETAIL OUTLITE</a:t>
            </a:r>
          </a:p>
        </p:txBody>
      </p:sp>
      <p:sp>
        <p:nvSpPr>
          <p:cNvPr id="8" name="Google Shape;1951;p21"/>
          <p:cNvSpPr txBox="1">
            <a:spLocks/>
          </p:cNvSpPr>
          <p:nvPr/>
        </p:nvSpPr>
        <p:spPr>
          <a:xfrm>
            <a:off x="5868144" y="627534"/>
            <a:ext cx="2288122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CHAIN 5 : CUSTOMER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75806"/>
            <a:ext cx="1872208" cy="105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9862"/>
            <a:ext cx="201622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91830"/>
            <a:ext cx="216023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15816" y="411510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0" dirty="0">
                <a:solidFill>
                  <a:schemeClr val="lt1"/>
                </a:solidFill>
              </a:rPr>
              <a:t>MENGUKUR PERFORMA SUPPLAY CHAIN MANAGEMENT</a:t>
            </a:r>
            <a:endParaRPr sz="3200" b="0" dirty="0">
              <a:solidFill>
                <a:schemeClr val="lt1"/>
              </a:solidFill>
            </a:endParaRPr>
          </a:p>
        </p:txBody>
      </p:sp>
      <p:sp>
        <p:nvSpPr>
          <p:cNvPr id="10" name="Google Shape;1969;p23"/>
          <p:cNvSpPr txBox="1">
            <a:spLocks/>
          </p:cNvSpPr>
          <p:nvPr/>
        </p:nvSpPr>
        <p:spPr>
          <a:xfrm>
            <a:off x="8676456" y="102669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12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8802"/>
            <a:ext cx="7704856" cy="1314046"/>
          </a:xfrm>
        </p:spPr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</a:rPr>
              <a:t>Dikatakan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oleh</a:t>
            </a:r>
            <a:r>
              <a:rPr lang="en-US" sz="2400" b="1" dirty="0">
                <a:solidFill>
                  <a:srgbClr val="FF0000"/>
                </a:solidFill>
              </a:rPr>
              <a:t> Schroeder </a:t>
            </a:r>
            <a:r>
              <a:rPr lang="en-US" sz="2400" b="1" dirty="0" err="1">
                <a:solidFill>
                  <a:srgbClr val="FF0000"/>
                </a:solidFill>
              </a:rPr>
              <a:t>bahwa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mengukur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performa</a:t>
            </a:r>
            <a:r>
              <a:rPr lang="en-US" sz="2400" b="1" dirty="0">
                <a:solidFill>
                  <a:srgbClr val="FF0000"/>
                </a:solidFill>
              </a:rPr>
              <a:t> supply chain </a:t>
            </a:r>
            <a:r>
              <a:rPr lang="en-US" sz="2400" b="1" dirty="0" err="1">
                <a:solidFill>
                  <a:srgbClr val="FF0000"/>
                </a:solidFill>
              </a:rPr>
              <a:t>adalah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langkah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pertama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menuju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perbaikan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  <a:r>
              <a:rPr lang="en-US" sz="2400" b="1" dirty="0" err="1">
                <a:solidFill>
                  <a:srgbClr val="FF0000"/>
                </a:solidFill>
              </a:rPr>
              <a:t>Sebuah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tahapan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awal</a:t>
            </a:r>
            <a:r>
              <a:rPr lang="en-US" sz="2400" b="1" dirty="0">
                <a:solidFill>
                  <a:srgbClr val="FF0000"/>
                </a:solidFill>
              </a:rPr>
              <a:t> yang </a:t>
            </a:r>
            <a:r>
              <a:rPr lang="en-US" sz="2400" b="1" dirty="0" err="1">
                <a:solidFill>
                  <a:srgbClr val="FF0000"/>
                </a:solidFill>
              </a:rPr>
              <a:t>perlu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ditetapkan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ditentukan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untuk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dapat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mencapai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tujuan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perbaikan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tersebut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50" y="1395222"/>
            <a:ext cx="2664832" cy="432048"/>
          </a:xfrm>
        </p:spPr>
        <p:txBody>
          <a:bodyPr/>
          <a:lstStyle/>
          <a:p>
            <a:r>
              <a:rPr lang="en-ID" sz="1800" dirty="0"/>
              <a:t>Lima point </a:t>
            </a:r>
            <a:r>
              <a:rPr lang="en-ID" sz="1800" dirty="0" err="1"/>
              <a:t>penting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1915;p16"/>
          <p:cNvSpPr txBox="1">
            <a:spLocks/>
          </p:cNvSpPr>
          <p:nvPr/>
        </p:nvSpPr>
        <p:spPr>
          <a:xfrm>
            <a:off x="543914" y="1713272"/>
            <a:ext cx="2664833" cy="17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/>
            <a:r>
              <a:rPr lang="nb-NO" sz="1800" dirty="0"/>
              <a:t>1. Pengiriman</a:t>
            </a:r>
          </a:p>
          <a:p>
            <a:pPr marL="0" indent="0" algn="l"/>
            <a:endParaRPr lang="nb-NO" sz="1800" dirty="0"/>
          </a:p>
        </p:txBody>
      </p:sp>
      <p:sp>
        <p:nvSpPr>
          <p:cNvPr id="6" name="Google Shape;1915;p16"/>
          <p:cNvSpPr txBox="1">
            <a:spLocks/>
          </p:cNvSpPr>
          <p:nvPr/>
        </p:nvSpPr>
        <p:spPr>
          <a:xfrm>
            <a:off x="3283735" y="3349481"/>
            <a:ext cx="2978322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/>
            <a:r>
              <a:rPr lang="nb-NO" sz="1800" dirty="0"/>
              <a:t>4. Fleksibilitas </a:t>
            </a:r>
          </a:p>
          <a:p>
            <a:pPr marL="0" indent="0" algn="l"/>
            <a:endParaRPr lang="nb-NO" sz="1800" dirty="0"/>
          </a:p>
        </p:txBody>
      </p:sp>
      <p:sp>
        <p:nvSpPr>
          <p:cNvPr id="8" name="Google Shape;1915;p16">
            <a:extLst>
              <a:ext uri="{FF2B5EF4-FFF2-40B4-BE49-F238E27FC236}">
                <a16:creationId xmlns:a16="http://schemas.microsoft.com/office/drawing/2014/main" id="{D42343B9-C7C7-4F5E-8B8B-E2712EE6731D}"/>
              </a:ext>
            </a:extLst>
          </p:cNvPr>
          <p:cNvSpPr txBox="1">
            <a:spLocks/>
          </p:cNvSpPr>
          <p:nvPr/>
        </p:nvSpPr>
        <p:spPr>
          <a:xfrm>
            <a:off x="543914" y="3334113"/>
            <a:ext cx="3086133" cy="17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/>
            <a:r>
              <a:rPr lang="nb-NO" sz="1800" dirty="0"/>
              <a:t>2. Kualitas </a:t>
            </a:r>
          </a:p>
          <a:p>
            <a:pPr marL="0" indent="0" algn="l"/>
            <a:endParaRPr lang="nb-NO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677698-38F0-4DA1-B12A-B85D6EA8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45320"/>
            <a:ext cx="1944216" cy="1163362"/>
          </a:xfrm>
          <a:prstGeom prst="rect">
            <a:avLst/>
          </a:prstGeom>
        </p:spPr>
      </p:pic>
      <p:sp>
        <p:nvSpPr>
          <p:cNvPr id="12" name="Google Shape;1915;p16">
            <a:extLst>
              <a:ext uri="{FF2B5EF4-FFF2-40B4-BE49-F238E27FC236}">
                <a16:creationId xmlns:a16="http://schemas.microsoft.com/office/drawing/2014/main" id="{AD090B5A-1078-4074-8EEF-D1833AA1BAD5}"/>
              </a:ext>
            </a:extLst>
          </p:cNvPr>
          <p:cNvSpPr txBox="1">
            <a:spLocks/>
          </p:cNvSpPr>
          <p:nvPr/>
        </p:nvSpPr>
        <p:spPr>
          <a:xfrm>
            <a:off x="3219188" y="1713272"/>
            <a:ext cx="2716067" cy="174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/>
            <a:r>
              <a:rPr lang="nb-NO" sz="1800" dirty="0"/>
              <a:t>3. Waktu</a:t>
            </a:r>
          </a:p>
          <a:p>
            <a:pPr marL="0" indent="0" algn="l"/>
            <a:r>
              <a:rPr lang="nb-NO" sz="1800" dirty="0"/>
              <a:t>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780792-DFA9-4C10-8B69-CCE3737C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4" y="3838465"/>
            <a:ext cx="1965345" cy="1119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21AD23-2E7F-4433-850B-CBDDB98EF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465" y="2141152"/>
            <a:ext cx="2054999" cy="1163362"/>
          </a:xfrm>
          <a:prstGeom prst="rect">
            <a:avLst/>
          </a:prstGeom>
        </p:spPr>
      </p:pic>
      <p:sp>
        <p:nvSpPr>
          <p:cNvPr id="18" name="Google Shape;1915;p16">
            <a:extLst>
              <a:ext uri="{FF2B5EF4-FFF2-40B4-BE49-F238E27FC236}">
                <a16:creationId xmlns:a16="http://schemas.microsoft.com/office/drawing/2014/main" id="{8BBB78FC-3DEB-422E-B040-F1C1F6ED73B3}"/>
              </a:ext>
            </a:extLst>
          </p:cNvPr>
          <p:cNvSpPr txBox="1">
            <a:spLocks/>
          </p:cNvSpPr>
          <p:nvPr/>
        </p:nvSpPr>
        <p:spPr>
          <a:xfrm>
            <a:off x="6028956" y="1713272"/>
            <a:ext cx="3086133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/>
            <a:r>
              <a:rPr lang="nb-NO" sz="1800" dirty="0"/>
              <a:t>5. Biaya </a:t>
            </a:r>
          </a:p>
          <a:p>
            <a:pPr marL="0" indent="0" algn="l"/>
            <a:r>
              <a:rPr lang="nb-NO" sz="1800" dirty="0"/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75A53B-C18E-472C-9D86-7CB0EB907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466" y="3838465"/>
            <a:ext cx="2055000" cy="11117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2EC398-5F69-4F57-9F01-0A637F3F1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981" y="2151349"/>
            <a:ext cx="2040183" cy="11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3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1963;p22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968;p23"/>
          <p:cNvSpPr txBox="1">
            <a:spLocks/>
          </p:cNvSpPr>
          <p:nvPr/>
        </p:nvSpPr>
        <p:spPr>
          <a:xfrm>
            <a:off x="2843808" y="411510"/>
            <a:ext cx="3369608" cy="19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d-ID" sz="2400" b="0" dirty="0">
                <a:solidFill>
                  <a:schemeClr val="lt1"/>
                </a:solidFill>
              </a:rPr>
              <a:t>PENGGERAK SUPPLY CHAIN MANAGEMENT (MENURUT CHOPRA DAN MEINDL )</a:t>
            </a:r>
            <a:br>
              <a:rPr lang="id-ID" sz="2400" b="0" dirty="0">
                <a:solidFill>
                  <a:schemeClr val="lt1"/>
                </a:solidFill>
              </a:rPr>
            </a:br>
            <a:r>
              <a:rPr lang="id-ID" sz="2400" b="0" dirty="0">
                <a:solidFill>
                  <a:schemeClr val="lt1"/>
                </a:solidFill>
              </a:rPr>
              <a:t>2004</a:t>
            </a:r>
          </a:p>
        </p:txBody>
      </p:sp>
      <p:sp>
        <p:nvSpPr>
          <p:cNvPr id="6" name="Google Shape;1969;p23"/>
          <p:cNvSpPr txBox="1">
            <a:spLocks/>
          </p:cNvSpPr>
          <p:nvPr/>
        </p:nvSpPr>
        <p:spPr>
          <a:xfrm>
            <a:off x="8676456" y="102669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14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3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099603" y="99295"/>
            <a:ext cx="6880500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INVENTORY </a:t>
            </a:r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1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600" dirty="0"/>
          </a:p>
        </p:txBody>
      </p:sp>
      <p:sp>
        <p:nvSpPr>
          <p:cNvPr id="8" name="Google Shape;1974;p24"/>
          <p:cNvSpPr txBox="1">
            <a:spLocks/>
          </p:cNvSpPr>
          <p:nvPr/>
        </p:nvSpPr>
        <p:spPr>
          <a:xfrm>
            <a:off x="612775" y="675359"/>
            <a:ext cx="6552727" cy="10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id-ID" sz="1200" dirty="0">
                <a:solidFill>
                  <a:schemeClr val="tx1"/>
                </a:solidFill>
                <a:latin typeface="Merriweather" charset="0"/>
              </a:rPr>
              <a:t>Inventory adalah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semua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bahan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mentah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,</a:t>
            </a:r>
            <a:r>
              <a:rPr lang="id-ID" sz="1200" dirty="0">
                <a:solidFill>
                  <a:schemeClr val="tx1"/>
                </a:solidFill>
                <a:latin typeface="Merriweather" charset="0"/>
              </a:rPr>
              <a:t> atau lebih tepatnya persediaan bahan untuk memenuhi kebutuhan produksi. 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Inventory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merupakan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salah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satu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penggerak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supply chain yang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penting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karena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perubahan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kebijakan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inventory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mengubah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drastis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tingkat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responsivitas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efisiensi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supply chain.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Komponen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keputusan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mengenai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inventory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(Chopra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Merriweather" charset="0"/>
              </a:rPr>
              <a:t>Meindl</a:t>
            </a:r>
            <a:r>
              <a:rPr lang="en-US" sz="1200" dirty="0">
                <a:solidFill>
                  <a:schemeClr val="tx1"/>
                </a:solidFill>
                <a:latin typeface="Merriweather" charset="0"/>
              </a:rPr>
              <a:t>, 2004): </a:t>
            </a:r>
          </a:p>
        </p:txBody>
      </p:sp>
      <p:sp>
        <p:nvSpPr>
          <p:cNvPr id="9" name="Google Shape;1952;p21"/>
          <p:cNvSpPr txBox="1">
            <a:spLocks/>
          </p:cNvSpPr>
          <p:nvPr/>
        </p:nvSpPr>
        <p:spPr>
          <a:xfrm>
            <a:off x="355540" y="1891783"/>
            <a:ext cx="2760241" cy="310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100" dirty="0" err="1">
                <a:latin typeface="Merriweather" panose="020B0604020202020204" charset="0"/>
              </a:rPr>
              <a:t>Cy</a:t>
            </a:r>
            <a:r>
              <a:rPr lang="en-US" sz="1100" dirty="0">
                <a:latin typeface="Merriweather" panose="020B0604020202020204" charset="0"/>
              </a:rPr>
              <a:t>c</a:t>
            </a:r>
            <a:r>
              <a:rPr lang="id-ID" sz="1100" dirty="0">
                <a:latin typeface="Merriweather" panose="020B0604020202020204" charset="0"/>
              </a:rPr>
              <a:t>le inventory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Merriweather" panose="020B0604020202020204" charset="0"/>
              </a:rPr>
              <a:t>Cycle inventory </a:t>
            </a:r>
            <a:r>
              <a:rPr lang="en-US" sz="1100" dirty="0" err="1">
                <a:latin typeface="Merriweather" panose="020B0604020202020204" charset="0"/>
              </a:rPr>
              <a:t>adalah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jumlah</a:t>
            </a:r>
            <a:r>
              <a:rPr lang="en-US" sz="1100" dirty="0">
                <a:latin typeface="Merriweather" panose="020B0604020202020204" charset="0"/>
              </a:rPr>
              <a:t> rata-rata </a:t>
            </a:r>
            <a:r>
              <a:rPr lang="en-US" sz="1100" dirty="0" err="1">
                <a:latin typeface="Merriweather" panose="020B0604020202020204" charset="0"/>
              </a:rPr>
              <a:t>dari</a:t>
            </a:r>
            <a:r>
              <a:rPr lang="en-US" sz="1100" dirty="0">
                <a:latin typeface="Merriweather" panose="020B0604020202020204" charset="0"/>
              </a:rPr>
              <a:t> inventory yang </a:t>
            </a:r>
            <a:r>
              <a:rPr lang="en-US" sz="1100" dirty="0" err="1">
                <a:latin typeface="Merriweather" panose="020B0604020202020204" charset="0"/>
              </a:rPr>
              <a:t>digunakan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memenuhi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dalam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suatu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waktu</a:t>
            </a:r>
            <a:r>
              <a:rPr lang="en-US" sz="1100" dirty="0">
                <a:latin typeface="Merriweather" panose="020B0604020202020204" charset="0"/>
              </a:rPr>
              <a:t>. </a:t>
            </a:r>
            <a:r>
              <a:rPr lang="en-US" sz="1100" dirty="0" err="1">
                <a:latin typeface="Merriweather" panose="020B0604020202020204" charset="0"/>
              </a:rPr>
              <a:t>Misalnya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dalam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sebulan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memerlukan</a:t>
            </a:r>
            <a:r>
              <a:rPr lang="en-US" sz="1100" dirty="0">
                <a:latin typeface="Merriweather" panose="020B0604020202020204" charset="0"/>
              </a:rPr>
              <a:t> 10 </a:t>
            </a:r>
            <a:r>
              <a:rPr lang="en-US" sz="1100" dirty="0" err="1">
                <a:latin typeface="Merriweather" panose="020B0604020202020204" charset="0"/>
              </a:rPr>
              <a:t>buah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truk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bahan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baku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perusahaan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bisa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saja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memesan</a:t>
            </a:r>
            <a:r>
              <a:rPr lang="en-US" sz="1100" dirty="0">
                <a:latin typeface="Merriweather" panose="020B0604020202020204" charset="0"/>
              </a:rPr>
              <a:t> 10 </a:t>
            </a:r>
            <a:r>
              <a:rPr lang="en-US" sz="1100" dirty="0" err="1">
                <a:latin typeface="Merriweather" panose="020B0604020202020204" charset="0"/>
              </a:rPr>
              <a:t>truk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bahan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baku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dalam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sekali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pesan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atau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bisa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memesan</a:t>
            </a:r>
            <a:r>
              <a:rPr lang="en-US" sz="1100" dirty="0">
                <a:latin typeface="Merriweather" panose="020B0604020202020204" charset="0"/>
              </a:rPr>
              <a:t> 1 </a:t>
            </a:r>
            <a:r>
              <a:rPr lang="en-US" sz="1100" dirty="0" err="1">
                <a:latin typeface="Merriweather" panose="020B0604020202020204" charset="0"/>
              </a:rPr>
              <a:t>truk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bahan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baku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dipesan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tiap</a:t>
            </a:r>
            <a:r>
              <a:rPr lang="en-US" sz="1100" dirty="0">
                <a:latin typeface="Merriweather" panose="020B0604020202020204" charset="0"/>
              </a:rPr>
              <a:t> 3 </a:t>
            </a:r>
            <a:r>
              <a:rPr lang="en-US" sz="1100" dirty="0" err="1">
                <a:latin typeface="Merriweather" panose="020B0604020202020204" charset="0"/>
              </a:rPr>
              <a:t>hari</a:t>
            </a:r>
            <a:r>
              <a:rPr lang="en-US" sz="1100" dirty="0">
                <a:latin typeface="Merriweather" panose="020B0604020202020204" charset="0"/>
              </a:rPr>
              <a:t>. </a:t>
            </a:r>
            <a:r>
              <a:rPr lang="en-US" sz="1100" dirty="0" err="1">
                <a:latin typeface="Merriweather" panose="020B0604020202020204" charset="0"/>
              </a:rPr>
              <a:t>Ini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tergantung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dari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strategi</a:t>
            </a:r>
            <a:r>
              <a:rPr lang="en-US" sz="1100" dirty="0">
                <a:latin typeface="Merriweather" panose="020B0604020202020204" charset="0"/>
              </a:rPr>
              <a:t> supply chain </a:t>
            </a:r>
            <a:r>
              <a:rPr lang="en-US" sz="1100" dirty="0" err="1">
                <a:latin typeface="Merriweather" panose="020B0604020202020204" charset="0"/>
              </a:rPr>
              <a:t>apa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mereka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terapkan</a:t>
            </a:r>
            <a:r>
              <a:rPr lang="en-US" sz="1100" dirty="0">
                <a:latin typeface="Merriweather" panose="020B0604020202020204" charset="0"/>
              </a:rPr>
              <a:t> (</a:t>
            </a:r>
            <a:r>
              <a:rPr lang="en-US" sz="1100" dirty="0" err="1">
                <a:latin typeface="Merriweather" panose="020B0604020202020204" charset="0"/>
              </a:rPr>
              <a:t>responsif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atau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efisiensi</a:t>
            </a:r>
            <a:r>
              <a:rPr lang="en-US" sz="1100" dirty="0">
                <a:latin typeface="Merriweather" panose="020B0604020202020204" charset="0"/>
              </a:rPr>
              <a:t>) </a:t>
            </a:r>
            <a:r>
              <a:rPr lang="en-US" sz="1100" dirty="0" err="1">
                <a:latin typeface="Merriweather" panose="020B0604020202020204" charset="0"/>
              </a:rPr>
              <a:t>dengan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memperhitungkan</a:t>
            </a:r>
            <a:r>
              <a:rPr lang="en-US" sz="1100" dirty="0">
                <a:latin typeface="Merriweather" panose="020B0604020202020204" charset="0"/>
              </a:rPr>
              <a:t> ordering cost (</a:t>
            </a:r>
            <a:r>
              <a:rPr lang="en-US" sz="1100" dirty="0" err="1">
                <a:latin typeface="Merriweather" panose="020B0604020202020204" charset="0"/>
              </a:rPr>
              <a:t>biaya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pesan</a:t>
            </a:r>
            <a:r>
              <a:rPr lang="en-US" sz="1100" dirty="0">
                <a:latin typeface="Merriweather" panose="020B0604020202020204" charset="0"/>
              </a:rPr>
              <a:t>) </a:t>
            </a:r>
            <a:r>
              <a:rPr lang="en-US" sz="1100" dirty="0" err="1">
                <a:latin typeface="Merriweather" panose="020B0604020202020204" charset="0"/>
              </a:rPr>
              <a:t>dan</a:t>
            </a:r>
            <a:r>
              <a:rPr lang="en-US" sz="1100" dirty="0">
                <a:latin typeface="Merriweather" panose="020B0604020202020204" charset="0"/>
              </a:rPr>
              <a:t> holding cost (</a:t>
            </a:r>
            <a:r>
              <a:rPr lang="en-US" sz="1100" dirty="0" err="1">
                <a:latin typeface="Merriweather" panose="020B0604020202020204" charset="0"/>
              </a:rPr>
              <a:t>biaya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penyimpanan</a:t>
            </a:r>
            <a:r>
              <a:rPr lang="en-US" sz="1100" dirty="0">
                <a:latin typeface="Merriweather" panose="020B0604020202020204" charset="0"/>
              </a:rPr>
              <a:t>).</a:t>
            </a:r>
          </a:p>
          <a:p>
            <a:pPr>
              <a:spcBef>
                <a:spcPts val="600"/>
              </a:spcBef>
            </a:pPr>
            <a:endParaRPr lang="en-US" sz="1100" dirty="0">
              <a:latin typeface="Merriweather" panose="020B0604020202020204" charset="0"/>
            </a:endParaRPr>
          </a:p>
        </p:txBody>
      </p:sp>
      <p:sp>
        <p:nvSpPr>
          <p:cNvPr id="10" name="Google Shape;1953;p21"/>
          <p:cNvSpPr txBox="1">
            <a:spLocks/>
          </p:cNvSpPr>
          <p:nvPr/>
        </p:nvSpPr>
        <p:spPr>
          <a:xfrm>
            <a:off x="3225717" y="1844768"/>
            <a:ext cx="2628271" cy="310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100" dirty="0">
                <a:latin typeface="Merriweather" panose="020B0604020202020204" charset="0"/>
              </a:rPr>
              <a:t>S</a:t>
            </a:r>
            <a:r>
              <a:rPr lang="en-US" sz="1100" dirty="0">
                <a:latin typeface="Merriweather" panose="020B0604020202020204" charset="0"/>
              </a:rPr>
              <a:t>a</a:t>
            </a:r>
            <a:r>
              <a:rPr lang="id-ID" sz="1100" dirty="0" err="1">
                <a:latin typeface="Merriweather" panose="020B0604020202020204" charset="0"/>
              </a:rPr>
              <a:t>fety</a:t>
            </a:r>
            <a:r>
              <a:rPr lang="id-ID" sz="1100" dirty="0">
                <a:latin typeface="Merriweather" panose="020B0604020202020204" charset="0"/>
              </a:rPr>
              <a:t> in</a:t>
            </a:r>
            <a:r>
              <a:rPr lang="en-US" sz="1100" dirty="0">
                <a:latin typeface="Merriweather" panose="020B0604020202020204" charset="0"/>
              </a:rPr>
              <a:t>v</a:t>
            </a:r>
            <a:r>
              <a:rPr lang="id-ID" sz="1100" dirty="0" err="1">
                <a:latin typeface="Merriweather" panose="020B0604020202020204" charset="0"/>
              </a:rPr>
              <a:t>entory</a:t>
            </a:r>
            <a:endParaRPr lang="id-ID" sz="1100" dirty="0"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latin typeface="Merriweather" panose="020B0604020202020204" charset="0"/>
              </a:rPr>
              <a:t>Safety inventory </a:t>
            </a:r>
            <a:r>
              <a:rPr lang="en-US" sz="1100" dirty="0" err="1">
                <a:latin typeface="Merriweather" panose="020B0604020202020204" charset="0"/>
              </a:rPr>
              <a:t>adalah</a:t>
            </a:r>
            <a:r>
              <a:rPr lang="en-US" sz="1100" dirty="0">
                <a:latin typeface="Merriweather" panose="020B0604020202020204" charset="0"/>
              </a:rPr>
              <a:t> inventory yang </a:t>
            </a:r>
            <a:r>
              <a:rPr lang="en-US" sz="1100" dirty="0" err="1">
                <a:latin typeface="Merriweather" panose="020B0604020202020204" charset="0"/>
              </a:rPr>
              <a:t>dibuat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berjaga-jaga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terhadap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perkiraan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kelebihan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. </a:t>
            </a:r>
            <a:r>
              <a:rPr lang="en-US" sz="1100" dirty="0" err="1">
                <a:latin typeface="Merriweather" panose="020B0604020202020204" charset="0"/>
              </a:rPr>
              <a:t>Ini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digunakan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mengatasi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ketidakpastian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atas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tinggi</a:t>
            </a:r>
            <a:r>
              <a:rPr lang="en-US" sz="1100" dirty="0">
                <a:latin typeface="Merriweather" panose="020B060402020202020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sz="1100" dirty="0">
              <a:latin typeface="Merriweather" panose="020B0604020202020204" charset="0"/>
            </a:endParaRPr>
          </a:p>
        </p:txBody>
      </p:sp>
      <p:sp>
        <p:nvSpPr>
          <p:cNvPr id="12" name="Google Shape;1953;p21"/>
          <p:cNvSpPr txBox="1">
            <a:spLocks/>
          </p:cNvSpPr>
          <p:nvPr/>
        </p:nvSpPr>
        <p:spPr>
          <a:xfrm>
            <a:off x="5999883" y="1891783"/>
            <a:ext cx="2880320" cy="310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100" dirty="0" err="1">
                <a:latin typeface="Merriweather" panose="020B0604020202020204" charset="0"/>
              </a:rPr>
              <a:t>Seasonal</a:t>
            </a:r>
            <a:r>
              <a:rPr lang="id-ID" sz="1100" dirty="0">
                <a:latin typeface="Merriweather" panose="020B0604020202020204" charset="0"/>
              </a:rPr>
              <a:t> in</a:t>
            </a:r>
            <a:r>
              <a:rPr lang="en-US" sz="1100" dirty="0">
                <a:latin typeface="Merriweather" panose="020B0604020202020204" charset="0"/>
              </a:rPr>
              <a:t>v</a:t>
            </a:r>
            <a:r>
              <a:rPr lang="id-ID" sz="1100" dirty="0" err="1">
                <a:latin typeface="Merriweather" panose="020B0604020202020204" charset="0"/>
              </a:rPr>
              <a:t>entory</a:t>
            </a:r>
            <a:endParaRPr lang="id-ID" sz="1100" dirty="0"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latin typeface="Merriweather" panose="020B0604020202020204" charset="0"/>
              </a:rPr>
              <a:t>Seasonal inventory </a:t>
            </a:r>
            <a:r>
              <a:rPr lang="en-US" sz="1100" dirty="0" err="1">
                <a:latin typeface="Merriweather" panose="020B0604020202020204" charset="0"/>
              </a:rPr>
              <a:t>adalah</a:t>
            </a:r>
            <a:r>
              <a:rPr lang="en-US" sz="1100" dirty="0">
                <a:latin typeface="Merriweather" panose="020B0604020202020204" charset="0"/>
              </a:rPr>
              <a:t> inventory yang </a:t>
            </a:r>
            <a:r>
              <a:rPr lang="en-US" sz="1100" dirty="0" err="1">
                <a:latin typeface="Merriweather" panose="020B0604020202020204" charset="0"/>
              </a:rPr>
              <a:t>dibuat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mengatasi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keragaman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dapat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diprediksi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dalam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. Perusahaan yang </a:t>
            </a:r>
            <a:r>
              <a:rPr lang="en-US" sz="1100" dirty="0" err="1">
                <a:latin typeface="Merriweather" panose="020B0604020202020204" charset="0"/>
              </a:rPr>
              <a:t>menggunakan</a:t>
            </a:r>
            <a:r>
              <a:rPr lang="en-US" sz="1100" dirty="0">
                <a:latin typeface="Merriweather" panose="020B0604020202020204" charset="0"/>
              </a:rPr>
              <a:t> seasonal inventory </a:t>
            </a:r>
            <a:r>
              <a:rPr lang="en-US" sz="1100" dirty="0" err="1">
                <a:latin typeface="Merriweather" panose="020B0604020202020204" charset="0"/>
              </a:rPr>
              <a:t>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membangun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persediaan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mereka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pada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periode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barang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rendah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menyimpannya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periode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barang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menjadi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tinggi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dimana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pada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saat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tinggi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mereka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tidak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dapat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memproduksi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semua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barang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memenuhi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sz="1100" dirty="0">
              <a:latin typeface="Merriweather" panose="020B0604020202020204" charset="0"/>
            </a:endParaRPr>
          </a:p>
        </p:txBody>
      </p:sp>
      <p:sp>
        <p:nvSpPr>
          <p:cNvPr id="2" name="AutoShape 2" descr="Inventory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nventory Managem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What is Inventory Management? Functions &amp; Probl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03" y="15648"/>
            <a:ext cx="1800200" cy="17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Google Shape;1974;p24"/>
          <p:cNvSpPr txBox="1">
            <a:spLocks noGrp="1"/>
          </p:cNvSpPr>
          <p:nvPr>
            <p:ph type="title"/>
          </p:nvPr>
        </p:nvSpPr>
        <p:spPr>
          <a:xfrm>
            <a:off x="2267744" y="49772"/>
            <a:ext cx="3784156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TRANSPORTATION </a:t>
            </a:r>
          </a:p>
        </p:txBody>
      </p:sp>
      <p:sp>
        <p:nvSpPr>
          <p:cNvPr id="5" name="Google Shape;1978;p24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  <p:sp>
        <p:nvSpPr>
          <p:cNvPr id="6" name="Google Shape;1974;p24"/>
          <p:cNvSpPr txBox="1">
            <a:spLocks/>
          </p:cNvSpPr>
          <p:nvPr/>
        </p:nvSpPr>
        <p:spPr>
          <a:xfrm>
            <a:off x="1945647" y="642942"/>
            <a:ext cx="5252706" cy="115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Transportasi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adalah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memindahkan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persediaan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dari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titik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ke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titik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dalam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supply chain.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Transportasi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terdiri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atas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banyak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kombinasi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dari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model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dan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bentuk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yang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memiliki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keunggulan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masing-masing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.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Pemilihan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transportasi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juga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mempunyai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dampak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besar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dalam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tingkat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responsifitas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dan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efisiensi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supply chain.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Komponen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dari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keputusan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mengenai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transportasi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menurut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Chopra dan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Meindl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(2004)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adalah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sebagai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Merriweather" charset="0"/>
              </a:rPr>
              <a:t>berikut</a:t>
            </a:r>
            <a:r>
              <a:rPr lang="en-US" sz="1100" b="0" dirty="0">
                <a:solidFill>
                  <a:schemeClr val="tx1"/>
                </a:solidFill>
                <a:latin typeface="Merriweather" charset="0"/>
              </a:rPr>
              <a:t> :</a:t>
            </a:r>
          </a:p>
        </p:txBody>
      </p:sp>
      <p:sp>
        <p:nvSpPr>
          <p:cNvPr id="7" name="Google Shape;1952;p21"/>
          <p:cNvSpPr txBox="1">
            <a:spLocks/>
          </p:cNvSpPr>
          <p:nvPr/>
        </p:nvSpPr>
        <p:spPr>
          <a:xfrm>
            <a:off x="251520" y="1960164"/>
            <a:ext cx="2736304" cy="310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100" dirty="0">
                <a:latin typeface="Merriweather" panose="020B0604020202020204" charset="0"/>
              </a:rPr>
              <a:t>Modes of transportation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Merriweather" panose="020B0604020202020204" charset="0"/>
              </a:rPr>
              <a:t>Modes of transportation </a:t>
            </a:r>
            <a:r>
              <a:rPr lang="en-US" sz="1100" dirty="0" err="1">
                <a:latin typeface="Merriweather" panose="020B0604020202020204" charset="0"/>
              </a:rPr>
              <a:t>adalah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cara-cara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dimana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sebuah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produk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dipindahkan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dari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saru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lokasi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dalam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jaringan</a:t>
            </a:r>
            <a:r>
              <a:rPr lang="en-US" sz="1100" dirty="0">
                <a:latin typeface="Merriweather" panose="020B0604020202020204" charset="0"/>
              </a:rPr>
              <a:t> supply chain </a:t>
            </a:r>
            <a:r>
              <a:rPr lang="en-US" sz="1100" dirty="0" err="1">
                <a:latin typeface="Merriweather" panose="020B0604020202020204" charset="0"/>
              </a:rPr>
              <a:t>ke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tempat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lainnya</a:t>
            </a:r>
            <a:r>
              <a:rPr lang="en-US" sz="1100" dirty="0">
                <a:latin typeface="Merriweather" panose="020B0604020202020204" charset="0"/>
              </a:rPr>
              <a:t>. </a:t>
            </a:r>
            <a:r>
              <a:rPr lang="en-US" sz="1100" dirty="0" err="1">
                <a:latin typeface="Merriweather" panose="020B0604020202020204" charset="0"/>
              </a:rPr>
              <a:t>Terdapat</a:t>
            </a:r>
            <a:r>
              <a:rPr lang="en-US" sz="1100" dirty="0">
                <a:latin typeface="Merriweather" panose="020B0604020202020204" charset="0"/>
              </a:rPr>
              <a:t> 5 </a:t>
            </a:r>
            <a:r>
              <a:rPr lang="en-US" sz="1100" dirty="0" err="1">
                <a:latin typeface="Merriweather" panose="020B0604020202020204" charset="0"/>
              </a:rPr>
              <a:t>cara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dasar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transportasi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dapat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dipilih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yaitu</a:t>
            </a:r>
            <a:r>
              <a:rPr lang="en-US" sz="1100" dirty="0">
                <a:latin typeface="Merriweather" panose="020B0604020202020204" charset="0"/>
              </a:rPr>
              <a:t>:</a:t>
            </a:r>
            <a:endParaRPr lang="id-ID" sz="1100" dirty="0">
              <a:latin typeface="Merriweather" panose="020B0604020202020204" charset="0"/>
            </a:endParaRP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id-ID" sz="1100" dirty="0">
                <a:latin typeface="Merriweather" panose="020B0604020202020204" charset="0"/>
              </a:rPr>
              <a:t>Pesawat udara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id-ID" sz="1100" dirty="0">
                <a:latin typeface="Merriweather" panose="020B0604020202020204" charset="0"/>
              </a:rPr>
              <a:t>Truk 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id-ID" sz="1100" dirty="0">
                <a:latin typeface="Merriweather" panose="020B0604020202020204" charset="0"/>
              </a:rPr>
              <a:t>Kereta 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id-ID" sz="1100" dirty="0">
                <a:latin typeface="Merriweather" panose="020B0604020202020204" charset="0"/>
              </a:rPr>
              <a:t>Kapal laut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id-ID" sz="1100" dirty="0">
                <a:latin typeface="Merriweather" panose="020B0604020202020204" charset="0"/>
              </a:rPr>
              <a:t>Pipa saluran </a:t>
            </a:r>
            <a:endParaRPr lang="en-US" sz="1100" dirty="0"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endParaRPr lang="id-ID" sz="1100" dirty="0"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Merriweather" panose="020B0604020202020204" charset="0"/>
            </a:endParaRPr>
          </a:p>
        </p:txBody>
      </p:sp>
      <p:sp>
        <p:nvSpPr>
          <p:cNvPr id="8" name="Google Shape;1953;p21"/>
          <p:cNvSpPr txBox="1">
            <a:spLocks/>
          </p:cNvSpPr>
          <p:nvPr/>
        </p:nvSpPr>
        <p:spPr>
          <a:xfrm>
            <a:off x="3039434" y="1950221"/>
            <a:ext cx="2656540" cy="310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>
                <a:latin typeface="Merriweather" panose="020B0604020202020204" charset="0"/>
              </a:rPr>
              <a:t>Route and network selection</a:t>
            </a:r>
            <a:endParaRPr lang="id-ID" sz="1100" dirty="0"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latin typeface="Merriweather" panose="020B0604020202020204" charset="0"/>
              </a:rPr>
              <a:t>Route </a:t>
            </a:r>
            <a:r>
              <a:rPr lang="en-US" sz="1100" dirty="0" err="1">
                <a:latin typeface="Merriweather" panose="020B0604020202020204" charset="0"/>
              </a:rPr>
              <a:t>adalah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jalur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jalan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dimana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sebuah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produk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dikirimkan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dan</a:t>
            </a:r>
            <a:r>
              <a:rPr lang="en-US" sz="1100" dirty="0">
                <a:latin typeface="Merriweather" panose="020B0604020202020204" charset="0"/>
              </a:rPr>
              <a:t> network </a:t>
            </a:r>
            <a:r>
              <a:rPr lang="en-US" sz="1100" dirty="0" err="1">
                <a:latin typeface="Merriweather" panose="020B0604020202020204" charset="0"/>
              </a:rPr>
              <a:t>adalah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sebuah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kumpulan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lokasi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rute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kemana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produk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dapat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dikirimkan</a:t>
            </a:r>
            <a:r>
              <a:rPr lang="en-US" sz="1100" dirty="0">
                <a:latin typeface="Merriweather" panose="020B0604020202020204" charset="0"/>
              </a:rPr>
              <a:t>. Perusahaan </a:t>
            </a:r>
            <a:r>
              <a:rPr lang="en-US" sz="1100" dirty="0" err="1">
                <a:latin typeface="Merriweather" panose="020B0604020202020204" charset="0"/>
              </a:rPr>
              <a:t>membuat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beberapa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keputusan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mengenai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rute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pada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tahap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desain</a:t>
            </a:r>
            <a:r>
              <a:rPr lang="en-US" sz="1100" dirty="0">
                <a:latin typeface="Merriweather" panose="020B0604020202020204" charset="0"/>
              </a:rPr>
              <a:t> supply chain.</a:t>
            </a:r>
          </a:p>
        </p:txBody>
      </p:sp>
      <p:sp>
        <p:nvSpPr>
          <p:cNvPr id="9" name="Google Shape;1953;p21"/>
          <p:cNvSpPr txBox="1">
            <a:spLocks/>
          </p:cNvSpPr>
          <p:nvPr/>
        </p:nvSpPr>
        <p:spPr>
          <a:xfrm>
            <a:off x="5837612" y="1948370"/>
            <a:ext cx="2911388" cy="310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>
                <a:latin typeface="Merriweather" panose="020B0604020202020204" charset="0"/>
              </a:rPr>
              <a:t>In house or outsource</a:t>
            </a:r>
            <a:endParaRPr lang="id-ID" sz="1100" dirty="0"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en-US" sz="1100" dirty="0" err="1">
                <a:latin typeface="Merriweather" panose="020B0604020202020204" charset="0"/>
              </a:rPr>
              <a:t>Secara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tradisional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banyak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fungsi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transportasi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dilakukan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oleh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perusahaan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sendiri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namun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pada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saat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ini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banyak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telah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dilimpahkan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perusahaan</a:t>
            </a:r>
            <a:r>
              <a:rPr lang="en-US" sz="1100" dirty="0">
                <a:latin typeface="Merriweather" panose="020B0604020202020204" charset="0"/>
              </a:rPr>
              <a:t> lain (outsourced).</a:t>
            </a:r>
          </a:p>
          <a:p>
            <a:pPr>
              <a:spcBef>
                <a:spcPts val="600"/>
              </a:spcBef>
            </a:pPr>
            <a:endParaRPr lang="en-US" sz="1100" dirty="0">
              <a:latin typeface="Merriweather" panose="020B0604020202020204" charset="0"/>
            </a:endParaRPr>
          </a:p>
        </p:txBody>
      </p:sp>
      <p:sp>
        <p:nvSpPr>
          <p:cNvPr id="10" name="AutoShape 2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32" y="347355"/>
            <a:ext cx="1786268" cy="137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1D968-3101-499D-9430-A5A126E2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6" y="391780"/>
            <a:ext cx="1642982" cy="13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3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5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111169"/>
            <a:ext cx="6880500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FASILITAS </a:t>
            </a:r>
          </a:p>
        </p:txBody>
      </p:sp>
      <p:sp>
        <p:nvSpPr>
          <p:cNvPr id="6" name="Google Shape;1978;p24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7" name="Google Shape;1974;p24"/>
          <p:cNvSpPr txBox="1">
            <a:spLocks/>
          </p:cNvSpPr>
          <p:nvPr/>
        </p:nvSpPr>
        <p:spPr>
          <a:xfrm>
            <a:off x="756040" y="645807"/>
            <a:ext cx="6480720" cy="94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Fasilitas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adalah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tempat-tempat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dalam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jaringan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supply chain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dimana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inventory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disimpan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,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dirakit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,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atau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diproduksi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.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Dua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jenis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umum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dari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fasilitas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adalah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tempat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produksi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tempat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penyimpanan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.</a:t>
            </a:r>
            <a:r>
              <a:rPr lang="id-ID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Komponen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dari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keputusan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mengenai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fasilitas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menurut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Chopra dan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Meindl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(2004, 55-56)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adalah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sebagai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berikut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:</a:t>
            </a:r>
          </a:p>
        </p:txBody>
      </p:sp>
      <p:sp>
        <p:nvSpPr>
          <p:cNvPr id="8" name="Google Shape;1952;p21"/>
          <p:cNvSpPr txBox="1">
            <a:spLocks/>
          </p:cNvSpPr>
          <p:nvPr/>
        </p:nvSpPr>
        <p:spPr>
          <a:xfrm>
            <a:off x="614638" y="1702069"/>
            <a:ext cx="3319537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Merriweather" panose="020B0604020202020204" charset="0"/>
              </a:rPr>
              <a:t>Location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Penentuan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keputusan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dimana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suatu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perusahaan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menentukan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lokasi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fasilitasnya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merupakan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bagian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sangat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besar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langkah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desain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supply chain.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Penentuan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lokasi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secara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ekonomis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sedangkan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penentuan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lokasi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secara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desentralisasi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menjadi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lebih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responsif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permintaan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konsumen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11" name="AutoShape 2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Google Shape;1952;p21"/>
          <p:cNvSpPr txBox="1">
            <a:spLocks/>
          </p:cNvSpPr>
          <p:nvPr/>
        </p:nvSpPr>
        <p:spPr>
          <a:xfrm>
            <a:off x="4932040" y="1706281"/>
            <a:ext cx="3168797" cy="2949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Merriweather" panose="020B0604020202020204" charset="0"/>
              </a:rPr>
              <a:t>Capacity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Perusahaan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juga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harus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menentukan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seberapa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kapasitas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fasilitas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dimiliki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oleh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perusahaan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tersebut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Sejumlah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besar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kapasitas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menjadikan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perusahaan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tersebut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menjadi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lebih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responsif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demikian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pula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sebaliknya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81" y="399201"/>
            <a:ext cx="1630537" cy="117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C132B-FCF5-4184-8210-CDCE1607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0" y="3590268"/>
            <a:ext cx="2303792" cy="1344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3FB8EC-DA0D-4FE4-A16D-2E33A985B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291830"/>
            <a:ext cx="2292624" cy="12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0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6" name="Google Shape;1978;p24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11" name="AutoShape 2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Google Shape;1952;p21">
            <a:extLst>
              <a:ext uri="{FF2B5EF4-FFF2-40B4-BE49-F238E27FC236}">
                <a16:creationId xmlns:a16="http://schemas.microsoft.com/office/drawing/2014/main" id="{CBC5DECD-E929-4072-8310-743AEF7AFAEA}"/>
              </a:ext>
            </a:extLst>
          </p:cNvPr>
          <p:cNvSpPr txBox="1">
            <a:spLocks/>
          </p:cNvSpPr>
          <p:nvPr/>
        </p:nvSpPr>
        <p:spPr>
          <a:xfrm>
            <a:off x="307975" y="694257"/>
            <a:ext cx="3096344" cy="3410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Merriweather" panose="020B0604020202020204" charset="0"/>
              </a:rPr>
              <a:t>Operation methodology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Disini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digambarkan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bagaimana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metode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perusahaan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memproduksi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barang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apakah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mesin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dipakai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membuat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produk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bersifat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fleksibel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maksudnya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adalah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mesin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tersebut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juga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dapat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pula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digunakan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membuat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produk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lain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biasanya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mesin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relatif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mahal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atau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menggunakan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mesin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dapat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membuat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satu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macam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produk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saja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(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efisien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).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14" name="Google Shape;1952;p21">
            <a:extLst>
              <a:ext uri="{FF2B5EF4-FFF2-40B4-BE49-F238E27FC236}">
                <a16:creationId xmlns:a16="http://schemas.microsoft.com/office/drawing/2014/main" id="{5B6EC39F-227C-4BC6-95A1-644C53C291A1}"/>
              </a:ext>
            </a:extLst>
          </p:cNvPr>
          <p:cNvSpPr txBox="1">
            <a:spLocks/>
          </p:cNvSpPr>
          <p:nvPr/>
        </p:nvSpPr>
        <p:spPr>
          <a:xfrm>
            <a:off x="3635896" y="694257"/>
            <a:ext cx="5508104" cy="381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Warehouse methodology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Stock Keeping Unit (SKU) Storage. Gudang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tradisional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menyimpan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segala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macam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produk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suatu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tempat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  <a:endParaRPr lang="id-ID" sz="1100" b="1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Job Lot Storage.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Yaitu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suatu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metode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penyimpanan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persediaan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dimana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semua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produk-produk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berbeda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dibutuhkan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suatu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pekerjaan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khusus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atau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memuaskan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konsumen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tipe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khusus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disimpan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bersama-sama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Crossdocking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Yaitu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sebuah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metode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dimana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barang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sebenarnya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tidak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disimpan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fasilitas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(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gudang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)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perusahaan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Truk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pemasok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barang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tiap-tiap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hari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truk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tersebut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membawa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jenis-jenis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berbeda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barang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dipesan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diangkut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menuju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fasilitas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perusahan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kemudian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sana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dipecah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menjadi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bagian-bagian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kecil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dengan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cepat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diangkut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retailer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menggunakan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truk-truk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berisi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barang-barang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beragam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truk-truk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sebelumnya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BCE574F-2B11-4B40-B0AE-93ED52BB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8" y="2999222"/>
            <a:ext cx="1684140" cy="12287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EFAA32-1585-4207-A717-2BF4627DFB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26" r="3326"/>
          <a:stretch/>
        </p:blipFill>
        <p:spPr>
          <a:xfrm>
            <a:off x="3923928" y="3566493"/>
            <a:ext cx="1583820" cy="1449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0A5EDA-801C-409A-A84A-D1AD4282C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040" y="3560871"/>
            <a:ext cx="1530703" cy="14495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F8B981-C765-4862-A0C3-06C29FB84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12" y="3560871"/>
            <a:ext cx="1455714" cy="14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8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6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85396"/>
            <a:ext cx="6880500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/>
              <a:t>INFORMATION</a:t>
            </a:r>
            <a:r>
              <a:rPr dirty="0"/>
              <a:t> </a:t>
            </a:r>
          </a:p>
        </p:txBody>
      </p:sp>
      <p:sp>
        <p:nvSpPr>
          <p:cNvPr id="7" name="Google Shape;1978;p24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8" name="Google Shape;1974;p24"/>
          <p:cNvSpPr txBox="1">
            <a:spLocks/>
          </p:cNvSpPr>
          <p:nvPr/>
        </p:nvSpPr>
        <p:spPr>
          <a:xfrm>
            <a:off x="484095" y="566935"/>
            <a:ext cx="6923673" cy="10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Informasi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terdiri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dari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data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analisis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yang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berkaitan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dengan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inventory,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transportasi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,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fasilitas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pelanggan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diseluruh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supply chain.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Informasi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menyajikan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pihak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manajemen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kesempatan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untuk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membuat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supply chain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lebih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responsif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efisien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.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Informasi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secara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potensial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adalah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penggerak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terbesar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performa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supply chain.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Komponen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dari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keputusan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mengenai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informasi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adalah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(Chopra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dan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Merriweather" charset="0"/>
              </a:rPr>
              <a:t>Meindl</a:t>
            </a:r>
            <a:r>
              <a:rPr lang="en-US" sz="1200" b="0" dirty="0">
                <a:solidFill>
                  <a:schemeClr val="tx1"/>
                </a:solidFill>
                <a:latin typeface="Merriweather" charset="0"/>
              </a:rPr>
              <a:t>, 2004):</a:t>
            </a:r>
          </a:p>
        </p:txBody>
      </p:sp>
      <p:sp>
        <p:nvSpPr>
          <p:cNvPr id="9" name="Google Shape;1952;p21"/>
          <p:cNvSpPr txBox="1">
            <a:spLocks/>
          </p:cNvSpPr>
          <p:nvPr/>
        </p:nvSpPr>
        <p:spPr>
          <a:xfrm>
            <a:off x="460375" y="1491630"/>
            <a:ext cx="2808312" cy="3197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>
                <a:latin typeface="Merriweather" panose="020B0604020202020204" charset="0"/>
              </a:rPr>
              <a:t>Push versus Pull</a:t>
            </a:r>
            <a:endParaRPr lang="id-ID" sz="1100" dirty="0"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en-US" sz="1100" dirty="0" err="1">
                <a:latin typeface="Merriweather" panose="020B0604020202020204" charset="0"/>
              </a:rPr>
              <a:t>Sistem</a:t>
            </a:r>
            <a:r>
              <a:rPr lang="en-US" sz="1100" dirty="0">
                <a:latin typeface="Merriweather" panose="020B0604020202020204" charset="0"/>
              </a:rPr>
              <a:t> push </a:t>
            </a:r>
            <a:r>
              <a:rPr lang="en-US" sz="1100" dirty="0" err="1">
                <a:latin typeface="Merriweather" panose="020B0604020202020204" charset="0"/>
              </a:rPr>
              <a:t>biasanya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menggunakan</a:t>
            </a:r>
            <a:r>
              <a:rPr lang="en-US" sz="1100" dirty="0">
                <a:latin typeface="Merriweather" panose="020B0604020202020204" charset="0"/>
              </a:rPr>
              <a:t> MRP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jadwal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produksi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jadwal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kepada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pemasoknya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menentukan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kapan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jenis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banyak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barang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dikirimkan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perusahaan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sedangkan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tipe</a:t>
            </a:r>
            <a:r>
              <a:rPr lang="en-US" sz="1100" dirty="0">
                <a:latin typeface="Merriweather" panose="020B0604020202020204" charset="0"/>
              </a:rPr>
              <a:t> pull </a:t>
            </a:r>
            <a:r>
              <a:rPr lang="en-US" sz="1100" dirty="0" err="1">
                <a:latin typeface="Merriweather" panose="020B0604020202020204" charset="0"/>
              </a:rPr>
              <a:t>menggunakan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informasi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atas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aktual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konsumen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sehingga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perusahaan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dapat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dengan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tepat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memenuhi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tersebut</a:t>
            </a:r>
            <a:r>
              <a:rPr lang="en-US" sz="1100" dirty="0">
                <a:latin typeface="Merriweather" panose="020B060402020202020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10" name="AutoShape 2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Manajemen Transportasi dan Pengelolaan Barang – Training SD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Google Shape;1952;p21"/>
          <p:cNvSpPr txBox="1">
            <a:spLocks/>
          </p:cNvSpPr>
          <p:nvPr/>
        </p:nvSpPr>
        <p:spPr>
          <a:xfrm>
            <a:off x="3851920" y="1504890"/>
            <a:ext cx="3312368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>
                <a:latin typeface="Merriweather" panose="020B0604020202020204" charset="0"/>
              </a:rPr>
              <a:t>Coordinating and Information sharing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en-US" sz="1100" dirty="0" err="1">
                <a:latin typeface="Merriweather" panose="020B0604020202020204" charset="0"/>
              </a:rPr>
              <a:t>Koordinasi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dari</a:t>
            </a:r>
            <a:r>
              <a:rPr lang="en-US" sz="1100" dirty="0">
                <a:latin typeface="Merriweather" panose="020B0604020202020204" charset="0"/>
              </a:rPr>
              <a:t> supply chain </a:t>
            </a:r>
            <a:r>
              <a:rPr lang="en-US" sz="1100" dirty="0" err="1">
                <a:latin typeface="Merriweather" panose="020B0604020202020204" charset="0"/>
              </a:rPr>
              <a:t>terjadi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ketika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semua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tingkatan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dari</a:t>
            </a:r>
            <a:r>
              <a:rPr lang="en-US" sz="1100" dirty="0">
                <a:latin typeface="Merriweather" panose="020B0604020202020204" charset="0"/>
              </a:rPr>
              <a:t> supply chain </a:t>
            </a:r>
            <a:r>
              <a:rPr lang="en-US" sz="1100" dirty="0" err="1">
                <a:latin typeface="Merriweather" panose="020B0604020202020204" charset="0"/>
              </a:rPr>
              <a:t>bekerja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menuju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tujuan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memaksimalkan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keuntungan</a:t>
            </a:r>
            <a:r>
              <a:rPr lang="en-US" sz="1100" dirty="0">
                <a:latin typeface="Merriweather" panose="020B0604020202020204" charset="0"/>
              </a:rPr>
              <a:t> total supply chain </a:t>
            </a:r>
            <a:r>
              <a:rPr lang="en-US" sz="1100" dirty="0" err="1">
                <a:latin typeface="Merriweather" panose="020B0604020202020204" charset="0"/>
              </a:rPr>
              <a:t>dibandingkan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dengan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bekerja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sendiri-sendiri</a:t>
            </a:r>
            <a:r>
              <a:rPr lang="en-US" sz="1100" dirty="0">
                <a:latin typeface="Merriweather" panose="020B0604020202020204" charset="0"/>
              </a:rPr>
              <a:t>. </a:t>
            </a:r>
            <a:r>
              <a:rPr lang="en-US" sz="1100" dirty="0" err="1">
                <a:latin typeface="Merriweather" panose="020B0604020202020204" charset="0"/>
              </a:rPr>
              <a:t>Kekurangan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koordinasi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berpengaruh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pada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kerugian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besar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atau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keuntungan</a:t>
            </a:r>
            <a:r>
              <a:rPr lang="en-US" sz="1100" dirty="0">
                <a:latin typeface="Merriweather" panose="020B0604020202020204" charset="0"/>
              </a:rPr>
              <a:t> supply chain. </a:t>
            </a:r>
            <a:r>
              <a:rPr lang="en-US" sz="1100" dirty="0" err="1">
                <a:latin typeface="Merriweather" panose="020B0604020202020204" charset="0"/>
              </a:rPr>
              <a:t>Ini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bisa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dilakukan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dengan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pertukaran</a:t>
            </a:r>
            <a:r>
              <a:rPr lang="en-US" sz="1100" dirty="0">
                <a:latin typeface="Merriweather" panose="020B0604020202020204" charset="0"/>
              </a:rPr>
              <a:t> data </a:t>
            </a:r>
            <a:r>
              <a:rPr lang="en-US" sz="1100" dirty="0" err="1">
                <a:latin typeface="Merriweather" panose="020B0604020202020204" charset="0"/>
              </a:rPr>
              <a:t>antara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tiap-tiap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bagian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dalam</a:t>
            </a:r>
            <a:r>
              <a:rPr lang="en-US" sz="1100" dirty="0">
                <a:latin typeface="Merriweather" panose="020B0604020202020204" charset="0"/>
              </a:rPr>
              <a:t> supply chain </a:t>
            </a:r>
            <a:r>
              <a:rPr lang="en-US" sz="1100" dirty="0" err="1">
                <a:latin typeface="Merriweather" panose="020B0604020202020204" charset="0"/>
              </a:rPr>
              <a:t>itu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sendiri</a:t>
            </a:r>
            <a:r>
              <a:rPr lang="en-US" sz="1100" dirty="0">
                <a:latin typeface="Merriweather" panose="020B060402020202020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68" y="639851"/>
            <a:ext cx="1368152" cy="118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1E7430-64D4-4542-91DD-7C2384F0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7" y="3831935"/>
            <a:ext cx="2073388" cy="10800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52E1A0-6C26-4F4F-82F6-D117B29E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72" y="3507683"/>
            <a:ext cx="1904863" cy="14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115616" y="2211710"/>
            <a:ext cx="6840760" cy="2657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D" sz="1800" dirty="0"/>
              <a:t>Muhammad </a:t>
            </a:r>
            <a:r>
              <a:rPr lang="en-ID" sz="1800" dirty="0" err="1"/>
              <a:t>Irfan</a:t>
            </a:r>
            <a:r>
              <a:rPr lang="en-ID" sz="1800" dirty="0"/>
              <a:t> </a:t>
            </a:r>
            <a:r>
              <a:rPr lang="en-ID" sz="1800" dirty="0" err="1"/>
              <a:t>Ardhiansyah</a:t>
            </a:r>
            <a:r>
              <a:rPr lang="en-ID" sz="1800" dirty="0"/>
              <a:t>	(20081010051)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D" sz="1800" dirty="0" err="1"/>
              <a:t>Nurkholis</a:t>
            </a:r>
            <a:r>
              <a:rPr lang="en-ID" sz="1800" dirty="0"/>
              <a:t> </a:t>
            </a:r>
            <a:r>
              <a:rPr lang="en-ID" sz="1800" dirty="0" err="1"/>
              <a:t>Amanullah</a:t>
            </a:r>
            <a:r>
              <a:rPr lang="en-ID" sz="1800" dirty="0"/>
              <a:t>			(20081010046)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D" sz="1800" dirty="0" err="1"/>
              <a:t>Ridwan</a:t>
            </a:r>
            <a:r>
              <a:rPr lang="en-ID" sz="1800" dirty="0"/>
              <a:t> </a:t>
            </a:r>
            <a:r>
              <a:rPr lang="en-ID" sz="1800" dirty="0" err="1"/>
              <a:t>Efendi</a:t>
            </a:r>
            <a:r>
              <a:rPr lang="en-ID" sz="1800" dirty="0"/>
              <a:t>			(20081010071)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D" sz="1800" dirty="0" err="1"/>
              <a:t>Sayyidah</a:t>
            </a:r>
            <a:r>
              <a:rPr lang="en-ID" sz="1800" dirty="0"/>
              <a:t> </a:t>
            </a:r>
            <a:r>
              <a:rPr lang="en-ID" sz="1800" dirty="0" err="1"/>
              <a:t>Humairah</a:t>
            </a:r>
            <a:r>
              <a:rPr lang="en-ID" sz="1800" dirty="0"/>
              <a:t>			</a:t>
            </a:r>
            <a:r>
              <a:rPr lang="id-ID" sz="1800"/>
              <a:t>(20081010047)</a:t>
            </a:r>
            <a:endParaRPr sz="1800" dirty="0"/>
          </a:p>
        </p:txBody>
      </p:sp>
      <p:pic>
        <p:nvPicPr>
          <p:cNvPr id="1908" name="Google Shape;1908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3815916" y="274782"/>
            <a:ext cx="1512168" cy="118316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2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Google Shape;1952;p21">
            <a:extLst>
              <a:ext uri="{FF2B5EF4-FFF2-40B4-BE49-F238E27FC236}">
                <a16:creationId xmlns:a16="http://schemas.microsoft.com/office/drawing/2014/main" id="{BE021A1E-7501-433B-982B-05954A4D6068}"/>
              </a:ext>
            </a:extLst>
          </p:cNvPr>
          <p:cNvSpPr txBox="1">
            <a:spLocks/>
          </p:cNvSpPr>
          <p:nvPr/>
        </p:nvSpPr>
        <p:spPr>
          <a:xfrm>
            <a:off x="197985" y="144954"/>
            <a:ext cx="3049774" cy="338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>
                <a:latin typeface="Merriweather" panose="020B0604020202020204" charset="0"/>
              </a:rPr>
              <a:t>Forecasting and Aggregate Planning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latin typeface="Merriweather" panose="020B0604020202020204" charset="0"/>
              </a:rPr>
              <a:t>Peramalan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adalah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ilmu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pengetahuan</a:t>
            </a:r>
            <a:r>
              <a:rPr lang="en-US" sz="1100" dirty="0">
                <a:latin typeface="Merriweather" panose="020B0604020202020204" charset="0"/>
              </a:rPr>
              <a:t> dan </a:t>
            </a:r>
            <a:r>
              <a:rPr lang="en-US" sz="1100" dirty="0" err="1">
                <a:latin typeface="Merriweather" panose="020B0604020202020204" charset="0"/>
              </a:rPr>
              <a:t>seni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membuat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rencana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mengenai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kebutuhan</a:t>
            </a:r>
            <a:r>
              <a:rPr lang="en-US" sz="1100" dirty="0">
                <a:latin typeface="Merriweather" panose="020B0604020202020204" charset="0"/>
              </a:rPr>
              <a:t> masa </a:t>
            </a:r>
            <a:r>
              <a:rPr lang="en-US" sz="1100" dirty="0" err="1">
                <a:latin typeface="Merriweather" panose="020B0604020202020204" charset="0"/>
              </a:rPr>
              <a:t>depan</a:t>
            </a:r>
            <a:r>
              <a:rPr lang="en-US" sz="1100" dirty="0">
                <a:latin typeface="Merriweather" panose="020B0604020202020204" charset="0"/>
              </a:rPr>
              <a:t> dan </a:t>
            </a:r>
            <a:r>
              <a:rPr lang="en-US" sz="1100" dirty="0" err="1">
                <a:latin typeface="Merriweather" panose="020B0604020202020204" charset="0"/>
              </a:rPr>
              <a:t>kondisinya</a:t>
            </a:r>
            <a:r>
              <a:rPr lang="en-US" sz="1100" dirty="0">
                <a:latin typeface="Merriweather" panose="020B0604020202020204" charset="0"/>
              </a:rPr>
              <a:t>. </a:t>
            </a:r>
            <a:r>
              <a:rPr lang="en-US" sz="1100" dirty="0" err="1">
                <a:latin typeface="Merriweather" panose="020B0604020202020204" charset="0"/>
              </a:rPr>
              <a:t>Peramalan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digunakan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dalam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pengambilan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keputusan</a:t>
            </a:r>
            <a:r>
              <a:rPr lang="en-US" sz="1100" dirty="0">
                <a:latin typeface="Merriweather" panose="020B0604020202020204" charset="0"/>
              </a:rPr>
              <a:t>. </a:t>
            </a:r>
            <a:r>
              <a:rPr lang="en-US" sz="1100" dirty="0" err="1">
                <a:latin typeface="Merriweather" panose="020B0604020202020204" charset="0"/>
              </a:rPr>
              <a:t>Setelah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menciptakan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peramalan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maka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perusahaan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mengubah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menjadi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rencana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aktivitas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memenuhi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permintaan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telah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diperhitungkan</a:t>
            </a:r>
            <a:r>
              <a:rPr lang="en-US" sz="1100" dirty="0">
                <a:latin typeface="Merriweather" panose="020B060402020202020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5" name="Google Shape;1952;p21">
            <a:extLst>
              <a:ext uri="{FF2B5EF4-FFF2-40B4-BE49-F238E27FC236}">
                <a16:creationId xmlns:a16="http://schemas.microsoft.com/office/drawing/2014/main" id="{FD0016A3-AB65-4CB6-B41C-A365887C2645}"/>
              </a:ext>
            </a:extLst>
          </p:cNvPr>
          <p:cNvSpPr txBox="1">
            <a:spLocks/>
          </p:cNvSpPr>
          <p:nvPr/>
        </p:nvSpPr>
        <p:spPr>
          <a:xfrm>
            <a:off x="3658119" y="132023"/>
            <a:ext cx="4680520" cy="366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>
                <a:latin typeface="Merriweather" panose="020B0604020202020204" charset="0"/>
              </a:rPr>
              <a:t>Enabling Technologies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Merriweather" panose="020B0604020202020204" charset="0"/>
              </a:rPr>
              <a:t>Electronic Data Interchange (EDI). EDI </a:t>
            </a:r>
            <a:r>
              <a:rPr lang="en-US" sz="1100" dirty="0" err="1">
                <a:latin typeface="Merriweather" panose="020B0604020202020204" charset="0"/>
              </a:rPr>
              <a:t>memungkinkan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perusahaan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menjadi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lebih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efisien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juga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menurunkan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waktu</a:t>
            </a:r>
            <a:r>
              <a:rPr lang="en-US" sz="1100" dirty="0">
                <a:latin typeface="Merriweather" panose="020B0604020202020204" charset="0"/>
              </a:rPr>
              <a:t> yang </a:t>
            </a:r>
            <a:r>
              <a:rPr lang="en-US" sz="1100" dirty="0" err="1">
                <a:latin typeface="Merriweather" panose="020B0604020202020204" charset="0"/>
              </a:rPr>
              <a:t>dibutuhkan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produk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untuk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sampai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konsumen</a:t>
            </a:r>
            <a:r>
              <a:rPr lang="en-US" sz="1100" dirty="0">
                <a:latin typeface="Merriweather" panose="020B0604020202020204" charset="0"/>
              </a:rPr>
              <a:t>, </a:t>
            </a:r>
            <a:r>
              <a:rPr lang="en-US" sz="1100" dirty="0" err="1">
                <a:latin typeface="Merriweather" panose="020B0604020202020204" charset="0"/>
              </a:rPr>
              <a:t>transaksi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menjadi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lebih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akurat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lebih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cepat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dibandingkan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tanpa</a:t>
            </a:r>
            <a:r>
              <a:rPr lang="en-US" sz="1100" dirty="0">
                <a:latin typeface="Merriweather" panose="020B0604020202020204" charset="0"/>
              </a:rPr>
              <a:t> EDI.</a:t>
            </a: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Merriweather" panose="020B0604020202020204" charset="0"/>
              </a:rPr>
              <a:t>Internet. Internet </a:t>
            </a:r>
            <a:r>
              <a:rPr lang="en-US" sz="1100" dirty="0" err="1">
                <a:latin typeface="Merriweather" panose="020B0604020202020204" charset="0"/>
              </a:rPr>
              <a:t>sendiri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mendukung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penggunaan</a:t>
            </a:r>
            <a:r>
              <a:rPr lang="en-US" sz="1100" dirty="0">
                <a:latin typeface="Merriweather" panose="020B0604020202020204" charset="0"/>
              </a:rPr>
              <a:t> EDI. </a:t>
            </a:r>
            <a:r>
              <a:rPr lang="en-US" sz="1100" dirty="0" err="1">
                <a:latin typeface="Merriweather" panose="020B0604020202020204" charset="0"/>
              </a:rPr>
              <a:t>Dengan</a:t>
            </a:r>
            <a:r>
              <a:rPr lang="en-US" sz="1100" dirty="0">
                <a:latin typeface="Merriweather" panose="020B0604020202020204" charset="0"/>
              </a:rPr>
              <a:t> internet </a:t>
            </a:r>
            <a:r>
              <a:rPr lang="en-US" sz="1100" dirty="0" err="1">
                <a:latin typeface="Merriweather" panose="020B0604020202020204" charset="0"/>
              </a:rPr>
              <a:t>maka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menjadi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sebuah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faktor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penting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dalam</a:t>
            </a:r>
            <a:r>
              <a:rPr lang="en-US" sz="1100" dirty="0">
                <a:latin typeface="Merriweather" panose="020B0604020202020204" charset="0"/>
              </a:rPr>
              <a:t> supply chain.</a:t>
            </a: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dirty="0" err="1">
                <a:latin typeface="Merriweather" panose="020B0604020202020204" charset="0"/>
              </a:rPr>
              <a:t>Entreprise</a:t>
            </a:r>
            <a:r>
              <a:rPr lang="en-US" sz="1100" dirty="0">
                <a:latin typeface="Merriweather" panose="020B0604020202020204" charset="0"/>
              </a:rPr>
              <a:t> Resources Planning (ERP). </a:t>
            </a:r>
            <a:r>
              <a:rPr lang="en-US" sz="1100" dirty="0" err="1">
                <a:latin typeface="Merriweather" panose="020B0604020202020204" charset="0"/>
              </a:rPr>
              <a:t>Sistem</a:t>
            </a:r>
            <a:r>
              <a:rPr lang="en-US" sz="1100" dirty="0">
                <a:latin typeface="Merriweather" panose="020B0604020202020204" charset="0"/>
              </a:rPr>
              <a:t> ERP </a:t>
            </a:r>
            <a:r>
              <a:rPr lang="en-US" sz="1100" dirty="0" err="1">
                <a:latin typeface="Merriweather" panose="020B0604020202020204" charset="0"/>
              </a:rPr>
              <a:t>ini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menyediakan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pelacakan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transaksi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kemampuan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melihat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secara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keseluruhan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atas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informasi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dari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tiap-tiap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bagian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perusahaan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memungkinkan</a:t>
            </a:r>
            <a:r>
              <a:rPr lang="en-US" sz="1100" dirty="0">
                <a:latin typeface="Merriweather" panose="020B0604020202020204" charset="0"/>
              </a:rPr>
              <a:t> supply chain </a:t>
            </a:r>
            <a:r>
              <a:rPr lang="en-US" sz="1100" dirty="0" err="1">
                <a:latin typeface="Merriweather" panose="020B0604020202020204" charset="0"/>
              </a:rPr>
              <a:t>membuat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keputusan</a:t>
            </a:r>
            <a:r>
              <a:rPr lang="en-US" sz="1100" dirty="0">
                <a:latin typeface="Merriweather" panose="020B0604020202020204" charset="0"/>
              </a:rPr>
              <a:t> yang ‘</a:t>
            </a:r>
            <a:r>
              <a:rPr lang="en-US" sz="1100" dirty="0" err="1">
                <a:latin typeface="Merriweather" panose="020B0604020202020204" charset="0"/>
              </a:rPr>
              <a:t>cerdas</a:t>
            </a:r>
            <a:r>
              <a:rPr lang="en-US" sz="1100" dirty="0">
                <a:latin typeface="Merriweather" panose="020B0604020202020204" charset="0"/>
              </a:rPr>
              <a:t>’.</a:t>
            </a: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Merriweather" panose="020B0604020202020204" charset="0"/>
              </a:rPr>
              <a:t>Supply Chain Management (SCM) Software. </a:t>
            </a:r>
            <a:r>
              <a:rPr lang="en-US" sz="1100" dirty="0" err="1">
                <a:latin typeface="Merriweather" panose="020B0604020202020204" charset="0"/>
              </a:rPr>
              <a:t>Yaitu</a:t>
            </a:r>
            <a:r>
              <a:rPr lang="en-US" sz="1100" dirty="0">
                <a:latin typeface="Merriweather" panose="020B0604020202020204" charset="0"/>
              </a:rPr>
              <a:t> program yang </a:t>
            </a:r>
            <a:r>
              <a:rPr lang="en-US" sz="1100" dirty="0" err="1">
                <a:latin typeface="Merriweather" panose="020B0604020202020204" charset="0"/>
              </a:rPr>
              <a:t>menyediakan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dukungan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terhadap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analisis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keputusan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dalam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penambahan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kemampuan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melihat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secara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keseluruhan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terhadap</a:t>
            </a:r>
            <a:r>
              <a:rPr lang="en-US" sz="1100" dirty="0">
                <a:latin typeface="Merriweather" panose="020B0604020202020204" charset="0"/>
              </a:rPr>
              <a:t> </a:t>
            </a:r>
            <a:r>
              <a:rPr lang="en-US" sz="1100" dirty="0" err="1">
                <a:latin typeface="Merriweather" panose="020B0604020202020204" charset="0"/>
              </a:rPr>
              <a:t>informasi</a:t>
            </a:r>
            <a:r>
              <a:rPr lang="en-US" sz="1100" dirty="0">
                <a:latin typeface="Merriweather" panose="020B0604020202020204" charset="0"/>
              </a:rPr>
              <a:t>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7B9FE-59A5-403F-9D2B-E49785E4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23821"/>
            <a:ext cx="1905000" cy="1300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5840F-406D-4C23-A0BB-DC35A1861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48" y="3726222"/>
            <a:ext cx="1466541" cy="1042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475035-F851-4C01-B490-9C78D09DD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700" y="3796438"/>
            <a:ext cx="1466541" cy="1009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40141-2177-44A8-A975-28CA5C8DC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056" y="3788317"/>
            <a:ext cx="1333264" cy="1057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64D4F4-893A-49AC-B9B1-ECF4B36AF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8661" y="3816824"/>
            <a:ext cx="1466541" cy="10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1165917" y="390037"/>
            <a:ext cx="6880500" cy="606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/>
              <a:t>PERANAN TEKNOLOGI DALAM SCM</a:t>
            </a:r>
          </a:p>
        </p:txBody>
      </p:sp>
      <p:sp>
        <p:nvSpPr>
          <p:cNvPr id="1984" name="Google Shape;1984;p2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985" name="Google Shape;1985;p25"/>
          <p:cNvGrpSpPr/>
          <p:nvPr/>
        </p:nvGrpSpPr>
        <p:grpSpPr>
          <a:xfrm>
            <a:off x="2256567" y="1058103"/>
            <a:ext cx="4036590" cy="3713071"/>
            <a:chOff x="2256567" y="677103"/>
            <a:chExt cx="4036590" cy="3713071"/>
          </a:xfrm>
        </p:grpSpPr>
        <p:sp>
          <p:nvSpPr>
            <p:cNvPr id="1986" name="Google Shape;1986;p2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1" name="Google Shape;1991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2" name="Google Shape;1992;p25"/>
          <p:cNvGrpSpPr/>
          <p:nvPr/>
        </p:nvGrpSpPr>
        <p:grpSpPr>
          <a:xfrm>
            <a:off x="4447194" y="2196766"/>
            <a:ext cx="2440200" cy="2440200"/>
            <a:chOff x="4447194" y="1815766"/>
            <a:chExt cx="2440200" cy="2440200"/>
          </a:xfrm>
        </p:grpSpPr>
        <p:sp>
          <p:nvSpPr>
            <p:cNvPr id="1993" name="Google Shape;1993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4" name="Google Shape;1994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Prespektif  Manajerial</a:t>
              </a:r>
              <a:endParaRPr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5" name="Google Shape;1995;p25"/>
          <p:cNvGrpSpPr/>
          <p:nvPr/>
        </p:nvGrpSpPr>
        <p:grpSpPr>
          <a:xfrm>
            <a:off x="3566937" y="1755053"/>
            <a:ext cx="1423800" cy="1423800"/>
            <a:chOff x="3490737" y="1374053"/>
            <a:chExt cx="1423800" cy="1423800"/>
          </a:xfrm>
        </p:grpSpPr>
        <p:sp>
          <p:nvSpPr>
            <p:cNvPr id="1996" name="Google Shape;1996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7" name="Google Shape;1997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00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Prespektif Teknis</a:t>
              </a:r>
              <a:endParaRPr sz="1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25" y="356377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PRESPEKTIF TEKNIS</a:t>
            </a:r>
            <a:endParaRPr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1943;p20"/>
          <p:cNvSpPr txBox="1">
            <a:spLocks/>
          </p:cNvSpPr>
          <p:nvPr/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000" dirty="0">
              <a:solidFill>
                <a:schemeClr val="tx1"/>
              </a:solidFill>
              <a:latin typeface="Merriweather" charset="0"/>
            </a:endParaRPr>
          </a:p>
        </p:txBody>
      </p:sp>
      <p:sp>
        <p:nvSpPr>
          <p:cNvPr id="7" name="Google Shape;1943;p20"/>
          <p:cNvSpPr txBox="1">
            <a:spLocks/>
          </p:cNvSpPr>
          <p:nvPr/>
        </p:nvSpPr>
        <p:spPr>
          <a:xfrm>
            <a:off x="2318056" y="1029600"/>
            <a:ext cx="4507837" cy="139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d-ID" sz="1100" b="1" dirty="0">
                <a:solidFill>
                  <a:schemeClr val="tx1"/>
                </a:solidFill>
                <a:latin typeface="Merriweather" panose="020B0604020202020204" charset="0"/>
              </a:rPr>
              <a:t>Fungsi penciptaan</a:t>
            </a:r>
          </a:p>
          <a:p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Aspek2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harus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dpt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dilakukan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oleh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teknologi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informasi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adalah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teknologi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Informasi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harus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mampu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menjadi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medium/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sarana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mengubah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fakta2/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kejadian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sehari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hari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dijumpai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bisnis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perusahaan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format data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kuantitatif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2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cara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umum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dan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biasa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digunakan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:</a:t>
            </a:r>
          </a:p>
          <a:p>
            <a:endParaRPr lang="en-US" sz="1100" b="1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3" name="Google Shape;1943;p20">
            <a:extLst>
              <a:ext uri="{FF2B5EF4-FFF2-40B4-BE49-F238E27FC236}">
                <a16:creationId xmlns:a16="http://schemas.microsoft.com/office/drawing/2014/main" id="{AC165AAE-D9E2-4CFE-A937-8C6C34B8E036}"/>
              </a:ext>
            </a:extLst>
          </p:cNvPr>
          <p:cNvSpPr txBox="1">
            <a:spLocks/>
          </p:cNvSpPr>
          <p:nvPr/>
        </p:nvSpPr>
        <p:spPr>
          <a:xfrm>
            <a:off x="4856719" y="2643758"/>
            <a:ext cx="3715749" cy="155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id-ID" sz="1100" b="1" dirty="0">
                <a:solidFill>
                  <a:schemeClr val="tx1"/>
                </a:solidFill>
                <a:latin typeface="Merriweather" panose="020B0604020202020204" charset="0"/>
              </a:rPr>
              <a:t>Cara otomatis</a:t>
            </a:r>
          </a:p>
          <a:p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Adalah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jika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berebagai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teknologi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informasi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dipergunakan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sebagai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alat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merekam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fakta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dan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mengubahnya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menjd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tanpa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harus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menggunakan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unsur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manusia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sebagai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entri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Contoh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: smart card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pelanggan,barcode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barang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kartu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kredit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pembayaran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dan lain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lain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endParaRPr lang="en-US" sz="1100" b="1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4" name="Google Shape;1943;p20">
            <a:extLst>
              <a:ext uri="{FF2B5EF4-FFF2-40B4-BE49-F238E27FC236}">
                <a16:creationId xmlns:a16="http://schemas.microsoft.com/office/drawing/2014/main" id="{4A2A20CB-7BD4-4174-BD6D-073C73DA8E16}"/>
              </a:ext>
            </a:extLst>
          </p:cNvPr>
          <p:cNvSpPr txBox="1">
            <a:spLocks/>
          </p:cNvSpPr>
          <p:nvPr/>
        </p:nvSpPr>
        <p:spPr>
          <a:xfrm>
            <a:off x="571855" y="2643758"/>
            <a:ext cx="3715749" cy="17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id-ID" sz="1100" b="1" dirty="0">
                <a:solidFill>
                  <a:schemeClr val="tx1"/>
                </a:solidFill>
                <a:latin typeface="Merriweather" panose="020B0604020202020204" charset="0"/>
              </a:rPr>
              <a:t>Cara manual</a:t>
            </a:r>
          </a:p>
          <a:p>
            <a:pPr lvl="1"/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lvl="1"/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Adalah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dilibatkannya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seorang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user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melakukan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cara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entri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terhadap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fakta2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relevan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di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aktivitas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sehari-hari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dipandang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perlu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direkam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Ccontoh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: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pengeluaran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keuangan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keluhan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pelanggan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pesanan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konsumen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pengeluaran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barang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dr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gudang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dan lain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lain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  <a:endParaRPr lang="id-ID" sz="1100" b="1" dirty="0">
              <a:solidFill>
                <a:schemeClr val="tx1"/>
              </a:solidFill>
              <a:latin typeface="Merriweather" panose="020B0604020202020204" charset="0"/>
            </a:endParaRPr>
          </a:p>
          <a:p>
            <a:endParaRPr lang="en-US" sz="1100" b="1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Google Shape;1943;p20"/>
          <p:cNvSpPr txBox="1">
            <a:spLocks/>
          </p:cNvSpPr>
          <p:nvPr/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000" dirty="0">
              <a:solidFill>
                <a:schemeClr val="tx1"/>
              </a:solidFill>
              <a:latin typeface="Merriweather" charset="0"/>
            </a:endParaRPr>
          </a:p>
        </p:txBody>
      </p:sp>
      <p:sp>
        <p:nvSpPr>
          <p:cNvPr id="4" name="Google Shape;1945;p20">
            <a:extLst>
              <a:ext uri="{FF2B5EF4-FFF2-40B4-BE49-F238E27FC236}">
                <a16:creationId xmlns:a16="http://schemas.microsoft.com/office/drawing/2014/main" id="{0448BAAE-3F58-4587-BF8C-01016C8362A6}"/>
              </a:ext>
            </a:extLst>
          </p:cNvPr>
          <p:cNvSpPr txBox="1">
            <a:spLocks/>
          </p:cNvSpPr>
          <p:nvPr/>
        </p:nvSpPr>
        <p:spPr>
          <a:xfrm>
            <a:off x="2462035" y="483518"/>
            <a:ext cx="4219927" cy="1102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Font typeface="Arial" pitchFamily="34" charset="0"/>
              <a:buChar char="•"/>
            </a:pPr>
            <a:r>
              <a:rPr lang="id-ID" sz="1100" b="1" dirty="0">
                <a:solidFill>
                  <a:schemeClr val="tx1"/>
                </a:solidFill>
                <a:latin typeface="Merriweather" panose="020B0604020202020204" charset="0"/>
              </a:rPr>
              <a:t>Fungsi penyebaran</a:t>
            </a:r>
          </a:p>
          <a:p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Terhadap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entitas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fakta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data,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informasi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, knowledge dan wisdom,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teknologi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informasi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memiliki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fungsi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fungsi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berhubungan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sebagai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aspek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penyebaran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sebagai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berikut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: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6" name="Google Shape;1945;p20">
            <a:extLst>
              <a:ext uri="{FF2B5EF4-FFF2-40B4-BE49-F238E27FC236}">
                <a16:creationId xmlns:a16="http://schemas.microsoft.com/office/drawing/2014/main" id="{5E39C3D3-4472-4FD3-ABBB-FF328C0F4F16}"/>
              </a:ext>
            </a:extLst>
          </p:cNvPr>
          <p:cNvSpPr txBox="1">
            <a:spLocks/>
          </p:cNvSpPr>
          <p:nvPr/>
        </p:nvSpPr>
        <p:spPr>
          <a:xfrm>
            <a:off x="755576" y="1604150"/>
            <a:ext cx="2995793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Gathering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lvl="1"/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Fasilitas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mampu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mengumpulkan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entitas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entitas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tersebut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dan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meletakkan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media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penyimpanan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digital.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10" name="Google Shape;1945;p20">
            <a:extLst>
              <a:ext uri="{FF2B5EF4-FFF2-40B4-BE49-F238E27FC236}">
                <a16:creationId xmlns:a16="http://schemas.microsoft.com/office/drawing/2014/main" id="{3DE4F43D-1F76-4DB0-BB56-A8B032C9C8D8}"/>
              </a:ext>
            </a:extLst>
          </p:cNvPr>
          <p:cNvSpPr txBox="1">
            <a:spLocks/>
          </p:cNvSpPr>
          <p:nvPr/>
        </p:nvSpPr>
        <p:spPr>
          <a:xfrm>
            <a:off x="4336319" y="2055856"/>
            <a:ext cx="4219927" cy="1102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buFont typeface="+mj-lt"/>
              <a:buAutoNum type="arabicPeriod" startAt="4"/>
            </a:pP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Synthesizing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lvl="1"/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Disini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dibuthkan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gabungan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antara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media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gambar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dengan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teks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Teknologi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informasi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harus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mampu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memenuhi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kebuthan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manajer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ini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menggabungkan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beberapa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entitas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menjadi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 1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paket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kesatuan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terintegrasi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12" name="Google Shape;1945;p20">
            <a:extLst>
              <a:ext uri="{FF2B5EF4-FFF2-40B4-BE49-F238E27FC236}">
                <a16:creationId xmlns:a16="http://schemas.microsoft.com/office/drawing/2014/main" id="{191CB610-D060-4ED1-8E98-025487687240}"/>
              </a:ext>
            </a:extLst>
          </p:cNvPr>
          <p:cNvSpPr txBox="1">
            <a:spLocks/>
          </p:cNvSpPr>
          <p:nvPr/>
        </p:nvSpPr>
        <p:spPr>
          <a:xfrm>
            <a:off x="726882" y="2432177"/>
            <a:ext cx="3024487" cy="1339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buFont typeface="+mj-lt"/>
              <a:buAutoNum type="arabicPeriod" startAt="2"/>
            </a:pP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Organizing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lvl="1"/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Mekanisme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mengorganisasikan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penimpanan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entitas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entitas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tersebut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di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media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penyimpanan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 Konsep2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struktur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data, basis data, dan system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berkas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emrupakan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dasar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imu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kerap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digunakan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14" name="Google Shape;1945;p20">
            <a:extLst>
              <a:ext uri="{FF2B5EF4-FFF2-40B4-BE49-F238E27FC236}">
                <a16:creationId xmlns:a16="http://schemas.microsoft.com/office/drawing/2014/main" id="{2F07A44B-E453-4EAB-8F8E-50FEEB966EB1}"/>
              </a:ext>
            </a:extLst>
          </p:cNvPr>
          <p:cNvSpPr txBox="1">
            <a:spLocks/>
          </p:cNvSpPr>
          <p:nvPr/>
        </p:nvSpPr>
        <p:spPr>
          <a:xfrm>
            <a:off x="726881" y="3807489"/>
            <a:ext cx="3024487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buFont typeface="+mj-lt"/>
              <a:buAutoNum type="arabicPeriod" startAt="3"/>
            </a:pP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Selecting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lvl="1"/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Teknologi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informasi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harus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menyediakan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fasilitas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memudahkan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pencarian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dan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pemilihan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16" name="Google Shape;1945;p20">
            <a:extLst>
              <a:ext uri="{FF2B5EF4-FFF2-40B4-BE49-F238E27FC236}">
                <a16:creationId xmlns:a16="http://schemas.microsoft.com/office/drawing/2014/main" id="{A75F6BC7-24EE-4A7B-91B7-7131823FC740}"/>
              </a:ext>
            </a:extLst>
          </p:cNvPr>
          <p:cNvSpPr txBox="1">
            <a:spLocks/>
          </p:cNvSpPr>
          <p:nvPr/>
        </p:nvSpPr>
        <p:spPr>
          <a:xfrm>
            <a:off x="4350023" y="3219822"/>
            <a:ext cx="3980097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buFont typeface="+mj-lt"/>
              <a:buAutoNum type="arabicPeriod" startAt="5"/>
            </a:pP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Distributing</a:t>
            </a:r>
            <a:endParaRPr lang="id-ID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Teknologi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harus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memiliki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infrastruktur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dpt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menyalurkan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berbagai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entitas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dari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tempat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penyimpanannnya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ke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 pihak2 yang </a:t>
            </a:r>
            <a:r>
              <a:rPr lang="en-US" sz="1100" dirty="0" err="1">
                <a:solidFill>
                  <a:schemeClr val="tx1"/>
                </a:solidFill>
                <a:latin typeface="Merriweather" panose="020B0604020202020204" charset="0"/>
              </a:rPr>
              <a:t>membutuhkannya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</a:rPr>
              <a:t>. 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endParaRPr lang="en-US" sz="11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1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750" y="334537"/>
            <a:ext cx="6880500" cy="582900"/>
          </a:xfrm>
        </p:spPr>
        <p:txBody>
          <a:bodyPr/>
          <a:lstStyle/>
          <a:p>
            <a:r>
              <a:rPr lang="id-ID" dirty="0"/>
              <a:t>PRESPEKTIF MANAJERIAL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750" y="912979"/>
            <a:ext cx="6880500" cy="3958569"/>
          </a:xfrm>
        </p:spPr>
        <p:txBody>
          <a:bodyPr/>
          <a:lstStyle/>
          <a:p>
            <a:pPr marL="76200" indent="0">
              <a:buNone/>
            </a:pPr>
            <a:r>
              <a:rPr lang="en-US" sz="1100" dirty="0"/>
              <a:t>Pada </a:t>
            </a:r>
            <a:r>
              <a:rPr lang="en-US" sz="1100" dirty="0" err="1"/>
              <a:t>perspektif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, </a:t>
            </a:r>
            <a:r>
              <a:rPr lang="en-US" sz="1100" dirty="0" err="1"/>
              <a:t>peranan</a:t>
            </a:r>
            <a:r>
              <a:rPr lang="en-US" sz="1100" dirty="0"/>
              <a:t> yang </a:t>
            </a:r>
            <a:r>
              <a:rPr lang="en-US" sz="1100" dirty="0" err="1"/>
              <a:t>diharapkan</a:t>
            </a:r>
            <a:r>
              <a:rPr lang="en-US" sz="1100" dirty="0"/>
              <a:t> oleh </a:t>
            </a:r>
            <a:r>
              <a:rPr lang="en-US" sz="1100" dirty="0" err="1"/>
              <a:t>perusahaan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implementasi</a:t>
            </a:r>
            <a:r>
              <a:rPr lang="en-US" sz="1100" dirty="0"/>
              <a:t> </a:t>
            </a:r>
            <a:r>
              <a:rPr lang="en-US" sz="1100" dirty="0" err="1"/>
              <a:t>efektif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teknologiinfo</a:t>
            </a:r>
            <a:r>
              <a:rPr lang="en-US" sz="1100" dirty="0"/>
              <a:t> </a:t>
            </a:r>
            <a:r>
              <a:rPr lang="en-US" sz="1100" dirty="0" err="1"/>
              <a:t>yaitu</a:t>
            </a:r>
            <a:r>
              <a:rPr lang="en-US" sz="1100" dirty="0"/>
              <a:t> :</a:t>
            </a:r>
            <a:endParaRPr lang="id-ID" sz="1100" dirty="0"/>
          </a:p>
          <a:p>
            <a:pPr marL="76200" lvl="0" indent="0">
              <a:buNone/>
            </a:pPr>
            <a:r>
              <a:rPr lang="id-ID" sz="1100" dirty="0"/>
              <a:t>a) </a:t>
            </a:r>
            <a:r>
              <a:rPr lang="en-US" sz="1100" dirty="0"/>
              <a:t>Minimize risk</a:t>
            </a:r>
          </a:p>
          <a:p>
            <a:pPr marL="76200" indent="0">
              <a:buNone/>
            </a:pPr>
            <a:r>
              <a:rPr lang="en-US" sz="1100" dirty="0" err="1"/>
              <a:t>Maksudnya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</a:t>
            </a:r>
            <a:r>
              <a:rPr lang="en-US" sz="1100" dirty="0" err="1"/>
              <a:t>bisnis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resiko</a:t>
            </a:r>
            <a:r>
              <a:rPr lang="en-US" sz="1100" dirty="0"/>
              <a:t> </a:t>
            </a:r>
            <a:r>
              <a:rPr lang="en-US" sz="1100" dirty="0" err="1"/>
              <a:t>teruama</a:t>
            </a:r>
            <a:r>
              <a:rPr lang="en-US" sz="1100" dirty="0"/>
              <a:t> yang </a:t>
            </a:r>
            <a:r>
              <a:rPr lang="en-US" sz="1100" dirty="0" err="1"/>
              <a:t>berhubugan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factor </a:t>
            </a:r>
            <a:r>
              <a:rPr lang="en-US" sz="1100" dirty="0" err="1"/>
              <a:t>keuangan</a:t>
            </a:r>
            <a:r>
              <a:rPr lang="en-US" sz="1100" dirty="0"/>
              <a:t>.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byk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mengurangi</a:t>
            </a:r>
            <a:r>
              <a:rPr lang="en-US" sz="1100" dirty="0"/>
              <a:t> </a:t>
            </a:r>
            <a:r>
              <a:rPr lang="en-US" sz="1100" dirty="0" err="1"/>
              <a:t>resiko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spt</a:t>
            </a:r>
            <a:r>
              <a:rPr lang="en-US" sz="1100" dirty="0"/>
              <a:t> financial advisory, </a:t>
            </a:r>
            <a:r>
              <a:rPr lang="en-US" sz="1100" dirty="0" err="1"/>
              <a:t>kehadiran</a:t>
            </a:r>
            <a:r>
              <a:rPr lang="en-US" sz="1100" dirty="0"/>
              <a:t> </a:t>
            </a:r>
            <a:r>
              <a:rPr lang="en-US" sz="1100" dirty="0" err="1"/>
              <a:t>teknolgi</a:t>
            </a:r>
            <a:r>
              <a:rPr lang="en-US" sz="1100" dirty="0"/>
              <a:t> </a:t>
            </a:r>
            <a:r>
              <a:rPr lang="en-US" sz="1100" dirty="0" err="1"/>
              <a:t>selain</a:t>
            </a:r>
            <a:r>
              <a:rPr lang="en-US" sz="1100" dirty="0"/>
              <a:t> </a:t>
            </a:r>
            <a:r>
              <a:rPr lang="en-US" sz="1100" dirty="0" err="1"/>
              <a:t>mampu</a:t>
            </a:r>
            <a:r>
              <a:rPr lang="en-US" sz="1100" dirty="0"/>
              <a:t> </a:t>
            </a:r>
            <a:r>
              <a:rPr lang="en-US" sz="1100" dirty="0" err="1"/>
              <a:t>membantu</a:t>
            </a:r>
            <a:r>
              <a:rPr lang="en-US" sz="1100" dirty="0"/>
              <a:t> </a:t>
            </a:r>
            <a:r>
              <a:rPr lang="en-US" sz="1100" dirty="0" err="1"/>
              <a:t>perusahaan</a:t>
            </a:r>
            <a:r>
              <a:rPr lang="en-US" sz="1100" dirty="0"/>
              <a:t> yang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resiko</a:t>
            </a:r>
            <a:r>
              <a:rPr lang="en-US" sz="1100" dirty="0"/>
              <a:t> </a:t>
            </a:r>
            <a:r>
              <a:rPr lang="en-US" sz="1100" dirty="0" err="1"/>
              <a:t>bisnis</a:t>
            </a:r>
            <a:r>
              <a:rPr lang="en-US" sz="1100" dirty="0"/>
              <a:t> juga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sarana</a:t>
            </a:r>
            <a:r>
              <a:rPr lang="en-US" sz="1100" dirty="0"/>
              <a:t> agar </a:t>
            </a:r>
            <a:r>
              <a:rPr lang="en-US" sz="1100" dirty="0" err="1"/>
              <a:t>dpt</a:t>
            </a:r>
            <a:r>
              <a:rPr lang="en-US" sz="1100" dirty="0"/>
              <a:t> </a:t>
            </a:r>
            <a:r>
              <a:rPr lang="en-US" sz="1100" dirty="0" err="1"/>
              <a:t>membantu</a:t>
            </a:r>
            <a:r>
              <a:rPr lang="en-US" sz="1100" dirty="0"/>
              <a:t> </a:t>
            </a:r>
            <a:r>
              <a:rPr lang="en-US" sz="1100" dirty="0" err="1"/>
              <a:t>manajemen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mengelola</a:t>
            </a:r>
            <a:r>
              <a:rPr lang="en-US" sz="1100" dirty="0"/>
              <a:t> </a:t>
            </a:r>
            <a:r>
              <a:rPr lang="en-US" sz="1100" dirty="0" err="1"/>
              <a:t>resiko</a:t>
            </a:r>
            <a:r>
              <a:rPr lang="en-US" sz="1100" dirty="0"/>
              <a:t> yang </a:t>
            </a:r>
            <a:r>
              <a:rPr lang="en-US" sz="1100" dirty="0" err="1"/>
              <a:t>dihadapi</a:t>
            </a:r>
            <a:r>
              <a:rPr lang="en-US" sz="1100" dirty="0"/>
              <a:t>.</a:t>
            </a:r>
          </a:p>
          <a:p>
            <a:pPr marL="76200" lvl="0" indent="0">
              <a:buNone/>
            </a:pPr>
            <a:r>
              <a:rPr lang="id-ID" sz="1100" dirty="0"/>
              <a:t>b) </a:t>
            </a:r>
            <a:r>
              <a:rPr lang="en-US" sz="1100" dirty="0"/>
              <a:t>Reduce cost</a:t>
            </a:r>
          </a:p>
          <a:p>
            <a:pPr marL="76200" indent="0">
              <a:buNone/>
            </a:pPr>
            <a:r>
              <a:rPr lang="en-US" sz="1100" dirty="0" err="1"/>
              <a:t>Maksudnya</a:t>
            </a:r>
            <a:r>
              <a:rPr lang="en-US" sz="1100" dirty="0"/>
              <a:t> </a:t>
            </a:r>
            <a:r>
              <a:rPr lang="en-US" sz="1100" dirty="0" err="1"/>
              <a:t>adalahaah</a:t>
            </a:r>
            <a:r>
              <a:rPr lang="en-US" sz="1100" dirty="0"/>
              <a:t> </a:t>
            </a:r>
            <a:r>
              <a:rPr lang="en-US" sz="1100" dirty="0" err="1"/>
              <a:t>perbaikan</a:t>
            </a:r>
            <a:r>
              <a:rPr lang="en-US" sz="1100" dirty="0"/>
              <a:t> </a:t>
            </a:r>
            <a:r>
              <a:rPr lang="en-US" sz="1100" dirty="0" err="1"/>
              <a:t>efisiensi</a:t>
            </a:r>
            <a:r>
              <a:rPr lang="en-US" sz="1100" dirty="0"/>
              <a:t> dan </a:t>
            </a:r>
            <a:r>
              <a:rPr lang="en-US" sz="1100" dirty="0" err="1"/>
              <a:t>optimalisasi</a:t>
            </a:r>
            <a:r>
              <a:rPr lang="en-US" sz="1100" dirty="0"/>
              <a:t> proses </a:t>
            </a:r>
            <a:r>
              <a:rPr lang="en-US" sz="1100" dirty="0" err="1"/>
              <a:t>bisnis</a:t>
            </a:r>
            <a:r>
              <a:rPr lang="en-US" sz="1100" dirty="0"/>
              <a:t> di </a:t>
            </a:r>
            <a:r>
              <a:rPr lang="en-US" sz="1100" dirty="0" err="1"/>
              <a:t>perusahaan</a:t>
            </a:r>
            <a:r>
              <a:rPr lang="en-US" sz="1100" dirty="0"/>
              <a:t>. </a:t>
            </a:r>
            <a:r>
              <a:rPr lang="en-US" sz="1100" dirty="0" err="1"/>
              <a:t>Peranan</a:t>
            </a:r>
            <a:r>
              <a:rPr lang="en-US" sz="1100" dirty="0"/>
              <a:t> </a:t>
            </a:r>
            <a:r>
              <a:rPr lang="en-US" sz="1100" dirty="0" err="1"/>
              <a:t>teknologiinfo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hal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katalizator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berbagai</a:t>
            </a:r>
            <a:r>
              <a:rPr lang="en-US" sz="1100" dirty="0"/>
              <a:t> </a:t>
            </a:r>
            <a:r>
              <a:rPr lang="en-US" sz="1100" dirty="0" err="1"/>
              <a:t>usaha</a:t>
            </a:r>
            <a:r>
              <a:rPr lang="en-US" sz="1100" dirty="0"/>
              <a:t> </a:t>
            </a:r>
            <a:r>
              <a:rPr lang="en-US" sz="1100" dirty="0" err="1"/>
              <a:t>pengurangan</a:t>
            </a:r>
            <a:r>
              <a:rPr lang="en-US" sz="1100" dirty="0"/>
              <a:t> </a:t>
            </a:r>
            <a:r>
              <a:rPr lang="en-US" sz="1100" dirty="0" err="1"/>
              <a:t>biaya</a:t>
            </a:r>
            <a:r>
              <a:rPr lang="en-US" sz="1100" dirty="0"/>
              <a:t> </a:t>
            </a:r>
            <a:r>
              <a:rPr lang="en-US" sz="1100" dirty="0" err="1"/>
              <a:t>operasional</a:t>
            </a:r>
            <a:r>
              <a:rPr lang="en-US" sz="1100" dirty="0"/>
              <a:t> </a:t>
            </a:r>
            <a:r>
              <a:rPr lang="en-US" sz="1100" dirty="0" err="1"/>
              <a:t>perusahaan</a:t>
            </a:r>
            <a:r>
              <a:rPr lang="en-US" sz="1100" dirty="0"/>
              <a:t> yang </a:t>
            </a:r>
            <a:r>
              <a:rPr lang="en-US" sz="1100" dirty="0" err="1"/>
              <a:t>jg</a:t>
            </a:r>
            <a:r>
              <a:rPr lang="en-US" sz="1100" dirty="0"/>
              <a:t> </a:t>
            </a:r>
            <a:r>
              <a:rPr lang="en-US" sz="1100" dirty="0" err="1"/>
              <a:t>berdampak</a:t>
            </a:r>
            <a:r>
              <a:rPr lang="en-US" sz="1100" dirty="0"/>
              <a:t> pada </a:t>
            </a:r>
            <a:r>
              <a:rPr lang="en-US" sz="1100" dirty="0" err="1"/>
              <a:t>produktivitas</a:t>
            </a:r>
            <a:r>
              <a:rPr lang="en-US" sz="1100" dirty="0"/>
              <a:t> </a:t>
            </a:r>
            <a:r>
              <a:rPr lang="en-US" sz="1100" dirty="0" err="1"/>
              <a:t>perusahaan</a:t>
            </a:r>
            <a:r>
              <a:rPr lang="en-US" sz="1100" dirty="0"/>
              <a:t>.</a:t>
            </a:r>
          </a:p>
          <a:p>
            <a:pPr marL="76200" lvl="0" indent="0">
              <a:buNone/>
            </a:pPr>
            <a:r>
              <a:rPr lang="id-ID" sz="1100" dirty="0"/>
              <a:t>c) </a:t>
            </a:r>
            <a:r>
              <a:rPr lang="en-US" sz="1100" dirty="0"/>
              <a:t>Add value</a:t>
            </a:r>
          </a:p>
          <a:p>
            <a:pPr marL="76200" indent="0">
              <a:buNone/>
            </a:pP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kemampuan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menciptakan</a:t>
            </a:r>
            <a:r>
              <a:rPr lang="en-US" sz="1100" dirty="0"/>
              <a:t> </a:t>
            </a:r>
            <a:r>
              <a:rPr lang="en-US" sz="1100" dirty="0" err="1"/>
              <a:t>loyalitas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pelanggan</a:t>
            </a:r>
            <a:r>
              <a:rPr lang="en-US" sz="1100" dirty="0"/>
              <a:t>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pelanggan</a:t>
            </a:r>
            <a:r>
              <a:rPr lang="en-US" sz="1100" dirty="0"/>
              <a:t> </a:t>
            </a:r>
            <a:r>
              <a:rPr lang="en-US" sz="1100" dirty="0" err="1"/>
              <a:t>bersedia</a:t>
            </a:r>
            <a:r>
              <a:rPr lang="en-US" sz="1100" dirty="0"/>
              <a:t> </a:t>
            </a:r>
            <a:r>
              <a:rPr lang="en-US" sz="1100" dirty="0" err="1"/>
              <a:t>selalu</a:t>
            </a:r>
            <a:r>
              <a:rPr lang="en-US" sz="1100" dirty="0"/>
              <a:t> </a:t>
            </a:r>
            <a:r>
              <a:rPr lang="en-US" sz="1100" dirty="0" err="1"/>
              <a:t>menjd</a:t>
            </a:r>
            <a:r>
              <a:rPr lang="en-US" sz="1100" dirty="0"/>
              <a:t> </a:t>
            </a:r>
            <a:r>
              <a:rPr lang="en-US" sz="1100" dirty="0" err="1"/>
              <a:t>konsumennya</a:t>
            </a:r>
            <a:r>
              <a:rPr lang="en-US" sz="1100" dirty="0"/>
              <a:t>. Hal yang </a:t>
            </a:r>
            <a:r>
              <a:rPr lang="en-US" sz="1100" dirty="0" err="1"/>
              <a:t>perlu</a:t>
            </a:r>
            <a:r>
              <a:rPr lang="en-US" sz="1100" dirty="0"/>
              <a:t> </a:t>
            </a:r>
            <a:r>
              <a:rPr lang="en-US" sz="1100" dirty="0" err="1"/>
              <a:t>diperhatikan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penentuan</a:t>
            </a:r>
            <a:r>
              <a:rPr lang="en-US" sz="1100" dirty="0"/>
              <a:t> value </a:t>
            </a:r>
            <a:r>
              <a:rPr lang="en-US" sz="1100" dirty="0" err="1"/>
              <a:t>atautdknya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pelayanan</a:t>
            </a:r>
            <a:r>
              <a:rPr lang="en-US" sz="1100" dirty="0"/>
              <a:t>/proses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pelanggan</a:t>
            </a:r>
            <a:r>
              <a:rPr lang="en-US" sz="1100" dirty="0"/>
              <a:t>/pasar.</a:t>
            </a:r>
          </a:p>
          <a:p>
            <a:pPr marL="76200" lvl="0" indent="0">
              <a:buNone/>
            </a:pPr>
            <a:r>
              <a:rPr lang="id-ID" sz="1100" dirty="0"/>
              <a:t>d) </a:t>
            </a:r>
            <a:r>
              <a:rPr lang="en-US" sz="1100" dirty="0"/>
              <a:t>Create new </a:t>
            </a:r>
            <a:r>
              <a:rPr lang="en-US" sz="1100" dirty="0" err="1"/>
              <a:t>realisties</a:t>
            </a:r>
            <a:endParaRPr lang="en-US" sz="1100" dirty="0"/>
          </a:p>
          <a:p>
            <a:pPr marL="76200" indent="0">
              <a:buNone/>
            </a:pP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perkembangan</a:t>
            </a:r>
            <a:r>
              <a:rPr lang="en-US" sz="1100" dirty="0"/>
              <a:t> </a:t>
            </a:r>
            <a:r>
              <a:rPr lang="en-US" sz="1100" dirty="0" err="1"/>
              <a:t>teknologi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mampu</a:t>
            </a:r>
            <a:r>
              <a:rPr lang="en-US" sz="1100" dirty="0"/>
              <a:t> </a:t>
            </a:r>
            <a:r>
              <a:rPr lang="en-US" sz="1100" dirty="0" err="1"/>
              <a:t>menciptakan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arena </a:t>
            </a:r>
            <a:r>
              <a:rPr lang="en-US" sz="1100" dirty="0" err="1"/>
              <a:t>bersaing</a:t>
            </a:r>
            <a:r>
              <a:rPr lang="en-US" sz="1100" dirty="0"/>
              <a:t> </a:t>
            </a:r>
            <a:r>
              <a:rPr lang="en-US" sz="1100" dirty="0" err="1"/>
              <a:t>baru</a:t>
            </a:r>
            <a:r>
              <a:rPr lang="en-US" sz="1100" dirty="0"/>
              <a:t>, </a:t>
            </a:r>
            <a:r>
              <a:rPr lang="en-US" sz="1100" dirty="0" err="1"/>
              <a:t>dr</a:t>
            </a:r>
            <a:r>
              <a:rPr lang="en-US" sz="1100" dirty="0"/>
              <a:t> </a:t>
            </a:r>
            <a:r>
              <a:rPr lang="en-US" sz="1100" dirty="0" err="1"/>
              <a:t>berbagai</a:t>
            </a:r>
            <a:r>
              <a:rPr lang="en-US" sz="1100" dirty="0"/>
              <a:t> </a:t>
            </a:r>
            <a:r>
              <a:rPr lang="en-US" sz="1100" dirty="0" err="1"/>
              <a:t>konsep</a:t>
            </a:r>
            <a:r>
              <a:rPr lang="en-US" sz="1100" dirty="0"/>
              <a:t> e-</a:t>
            </a:r>
            <a:r>
              <a:rPr lang="en-US" sz="1100" dirty="0" err="1"/>
              <a:t>bussiness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e-commerce, e-customers, dan lain </a:t>
            </a:r>
            <a:r>
              <a:rPr lang="en-US" sz="1100" dirty="0" err="1"/>
              <a:t>lain</a:t>
            </a:r>
            <a:r>
              <a:rPr lang="en-US" sz="1100" dirty="0"/>
              <a:t>.</a:t>
            </a:r>
          </a:p>
          <a:p>
            <a:pPr marL="76200" indent="0">
              <a:buNone/>
            </a:pPr>
            <a:endParaRPr lang="id-ID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0546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🤝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id-ID" dirty="0"/>
              <a:t>THANKS!</a:t>
            </a:r>
            <a:r>
              <a:rPr lang="en-US" dirty="0"/>
              <a:t>  </a:t>
            </a:r>
            <a:r>
              <a:rPr lang="id-ID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8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34977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</a:t>
            </a:r>
            <a:endParaRPr dirty="0"/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19572" y="987574"/>
            <a:ext cx="7704856" cy="3511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Menurut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Heizer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&amp; Render (2015:4),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manajemen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rantai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pasokan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adalah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pengintegrasian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aktivitas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pengadaan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bahan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dan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pelayanan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pengubahan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menjadi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barang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setengah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jadi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dan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produk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jadi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serta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pengiriman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ke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pelanggan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.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Seluruh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aktivitas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tersebut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memerlukan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koordinasi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antara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rantai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pasokan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satu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dengan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lainnya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karena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pada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dasarnya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semua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perusahaan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tersebut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memiliki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tujuan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yang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sama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yaitu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memberikan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produk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terbaik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kepada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konsumen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.</a:t>
            </a:r>
          </a:p>
          <a:p>
            <a:endParaRPr lang="en-US" dirty="0">
              <a:solidFill>
                <a:schemeClr val="accent1"/>
              </a:solidFill>
              <a:latin typeface="Merriweather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Merriweather" charset="0"/>
              </a:rPr>
              <a:t>Watanabe (2011)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mengatakan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bahwa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supply chain management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adalah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konsep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atau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mekanisme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untuk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meningkatkan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produktivitas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total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perusahaan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dalam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rantai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pasokan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melalui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optimalisasi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waktu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lokasi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dan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aliran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kuantitas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bahan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.</a:t>
            </a:r>
          </a:p>
          <a:p>
            <a:endParaRPr lang="en-US" dirty="0">
              <a:solidFill>
                <a:schemeClr val="accent1"/>
              </a:solidFill>
              <a:latin typeface="Merriweather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Yakub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(2012), SCM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merupakan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perpaduan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antara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ilmu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dan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seni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yang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mengarah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pada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peningkatan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perusahaan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bagaimana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cara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memperoleh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bahan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mentah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hingga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menghasilkan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barang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atau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jasa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pengelolaan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dan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erriweather" charset="0"/>
              </a:rPr>
              <a:t>pengirimannya</a:t>
            </a:r>
            <a:r>
              <a:rPr lang="en-US" dirty="0">
                <a:solidFill>
                  <a:schemeClr val="accent1"/>
                </a:solidFill>
                <a:latin typeface="Merriweather" charset="0"/>
              </a:rPr>
              <a:t>.</a:t>
            </a:r>
          </a:p>
          <a:p>
            <a:r>
              <a:rPr lang="en-US" dirty="0">
                <a:latin typeface="Merriweather" charset="0"/>
              </a:rPr>
              <a:t>..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483518"/>
            <a:ext cx="6028200" cy="1080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 err="1">
                <a:solidFill>
                  <a:srgbClr val="FF0000"/>
                </a:solidFill>
              </a:rPr>
              <a:t>Komponen</a:t>
            </a:r>
            <a:r>
              <a:rPr lang="en-ID" sz="3200" b="1" dirty="0">
                <a:solidFill>
                  <a:srgbClr val="FF0000"/>
                </a:solidFill>
              </a:rPr>
              <a:t> </a:t>
            </a:r>
            <a:r>
              <a:rPr lang="en-ID" sz="3200" b="1" dirty="0" err="1">
                <a:solidFill>
                  <a:srgbClr val="FF0000"/>
                </a:solidFill>
              </a:rPr>
              <a:t>dasar</a:t>
            </a:r>
            <a:r>
              <a:rPr lang="en-ID" sz="3200" b="1" dirty="0">
                <a:solidFill>
                  <a:srgbClr val="FF0000"/>
                </a:solidFill>
              </a:rPr>
              <a:t> yang </a:t>
            </a:r>
            <a:r>
              <a:rPr lang="en-ID" sz="3200" b="1" dirty="0" err="1">
                <a:solidFill>
                  <a:srgbClr val="FF0000"/>
                </a:solidFill>
              </a:rPr>
              <a:t>berhubungan</a:t>
            </a:r>
            <a:r>
              <a:rPr lang="en-ID" sz="3200" b="1" dirty="0">
                <a:solidFill>
                  <a:srgbClr val="FF0000"/>
                </a:solidFill>
              </a:rPr>
              <a:t> </a:t>
            </a:r>
            <a:r>
              <a:rPr lang="en-ID" sz="3200" b="1" dirty="0" err="1">
                <a:solidFill>
                  <a:srgbClr val="FF0000"/>
                </a:solidFill>
              </a:rPr>
              <a:t>dengan</a:t>
            </a:r>
            <a:r>
              <a:rPr lang="en-ID" sz="3200" b="1" dirty="0">
                <a:solidFill>
                  <a:srgbClr val="FF0000"/>
                </a:solidFill>
              </a:rPr>
              <a:t> supply chain management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323528" y="1491630"/>
            <a:ext cx="3713733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800" dirty="0"/>
              <a:t>1. </a:t>
            </a:r>
            <a:r>
              <a:rPr lang="en-ID" sz="1800" dirty="0" err="1"/>
              <a:t>Perencanaan</a:t>
            </a:r>
            <a:r>
              <a:rPr lang="en-ID" sz="18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800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1915;p16"/>
          <p:cNvSpPr txBox="1">
            <a:spLocks/>
          </p:cNvSpPr>
          <p:nvPr/>
        </p:nvSpPr>
        <p:spPr>
          <a:xfrm>
            <a:off x="3206259" y="1491630"/>
            <a:ext cx="3086133" cy="233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nb-NO" sz="1800" dirty="0"/>
              <a:t>3. Proses produksi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nb-NO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5E3B3-5E36-4144-8CD1-DAF47F0E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53" y="1923678"/>
            <a:ext cx="1675441" cy="1093642"/>
          </a:xfrm>
          <a:prstGeom prst="rect">
            <a:avLst/>
          </a:prstGeom>
        </p:spPr>
      </p:pic>
      <p:sp>
        <p:nvSpPr>
          <p:cNvPr id="4" name="Google Shape;1915;p16">
            <a:extLst>
              <a:ext uri="{FF2B5EF4-FFF2-40B4-BE49-F238E27FC236}">
                <a16:creationId xmlns:a16="http://schemas.microsoft.com/office/drawing/2014/main" id="{C3276276-AF21-453C-9050-CF54CA54F85E}"/>
              </a:ext>
            </a:extLst>
          </p:cNvPr>
          <p:cNvSpPr txBox="1">
            <a:spLocks/>
          </p:cNvSpPr>
          <p:nvPr/>
        </p:nvSpPr>
        <p:spPr>
          <a:xfrm>
            <a:off x="323528" y="3126015"/>
            <a:ext cx="3086133" cy="233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nb-NO" sz="1800" dirty="0"/>
              <a:t>2. Sumber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nb-NO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25503-9A94-4959-A11B-9C0AE0859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2" y="3572062"/>
            <a:ext cx="1699280" cy="1299956"/>
          </a:xfrm>
          <a:prstGeom prst="rect">
            <a:avLst/>
          </a:prstGeom>
        </p:spPr>
      </p:pic>
      <p:sp>
        <p:nvSpPr>
          <p:cNvPr id="7" name="Google Shape;1915;p16">
            <a:extLst>
              <a:ext uri="{FF2B5EF4-FFF2-40B4-BE49-F238E27FC236}">
                <a16:creationId xmlns:a16="http://schemas.microsoft.com/office/drawing/2014/main" id="{BE7C67B2-6D35-442E-A7B5-3444D9F1C993}"/>
              </a:ext>
            </a:extLst>
          </p:cNvPr>
          <p:cNvSpPr txBox="1">
            <a:spLocks/>
          </p:cNvSpPr>
          <p:nvPr/>
        </p:nvSpPr>
        <p:spPr>
          <a:xfrm>
            <a:off x="3269545" y="3158447"/>
            <a:ext cx="3086133" cy="233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/>
            <a:r>
              <a:rPr lang="nb-NO" sz="1800" dirty="0"/>
              <a:t>4. Pengiriman </a:t>
            </a:r>
          </a:p>
          <a:p>
            <a:pPr marL="0" indent="0" algn="l"/>
            <a:endParaRPr lang="nb-NO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B8C1D-AE34-4ADC-BDF1-FA1368646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661" y="1911853"/>
            <a:ext cx="1888108" cy="1198480"/>
          </a:xfrm>
          <a:prstGeom prst="rect">
            <a:avLst/>
          </a:prstGeom>
        </p:spPr>
      </p:pic>
      <p:sp>
        <p:nvSpPr>
          <p:cNvPr id="17" name="Google Shape;1915;p16">
            <a:extLst>
              <a:ext uri="{FF2B5EF4-FFF2-40B4-BE49-F238E27FC236}">
                <a16:creationId xmlns:a16="http://schemas.microsoft.com/office/drawing/2014/main" id="{B9B4C583-CC8D-4A3A-A224-4D66D694406C}"/>
              </a:ext>
            </a:extLst>
          </p:cNvPr>
          <p:cNvSpPr txBox="1">
            <a:spLocks/>
          </p:cNvSpPr>
          <p:nvPr/>
        </p:nvSpPr>
        <p:spPr>
          <a:xfrm>
            <a:off x="6026848" y="1469267"/>
            <a:ext cx="3086133" cy="233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/>
            <a:r>
              <a:rPr lang="nb-NO" sz="1800" dirty="0"/>
              <a:t>5. Pengembalian </a:t>
            </a:r>
          </a:p>
          <a:p>
            <a:pPr marL="0" indent="0" algn="l"/>
            <a:endParaRPr lang="nb-NO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AC36AA-61A3-41C6-B548-51203C241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108" y="3572062"/>
            <a:ext cx="1867662" cy="12620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FEB947-FD80-444A-BD0D-D1FB0F30D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250" y="1914072"/>
            <a:ext cx="2051729" cy="11962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763688" y="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3200" b="1" i="0" dirty="0">
                <a:latin typeface="Amatic SC" panose="020B0604020202020204" charset="-79"/>
                <a:cs typeface="Amatic SC" panose="020B0604020202020204" charset="-79"/>
              </a:rPr>
              <a:t>STRATEGI PASOKAN</a:t>
            </a:r>
            <a:endParaRPr sz="3200" b="1" i="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921;p17"/>
          <p:cNvSpPr txBox="1">
            <a:spLocks/>
          </p:cNvSpPr>
          <p:nvPr/>
        </p:nvSpPr>
        <p:spPr>
          <a:xfrm>
            <a:off x="971600" y="819900"/>
            <a:ext cx="7200800" cy="420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228600" indent="-228600" algn="l">
              <a:buFont typeface="Arial" pitchFamily="34" charset="0"/>
              <a:buChar char="•"/>
            </a:pPr>
            <a:r>
              <a:rPr lang="en-ID" sz="1300" b="1" i="0" dirty="0" err="1"/>
              <a:t>Banyak</a:t>
            </a:r>
            <a:r>
              <a:rPr lang="en-ID" sz="1300" b="1" i="0" dirty="0"/>
              <a:t> </a:t>
            </a:r>
            <a:r>
              <a:rPr lang="en-ID" sz="1300" b="1" i="0" dirty="0" err="1"/>
              <a:t>pemasok</a:t>
            </a:r>
            <a:r>
              <a:rPr lang="en-ID" sz="1300" b="1" i="0" dirty="0"/>
              <a:t> (</a:t>
            </a:r>
            <a:r>
              <a:rPr lang="en-ID" sz="1300" b="1" dirty="0"/>
              <a:t>many supplier)</a:t>
            </a:r>
          </a:p>
          <a:p>
            <a:pPr marL="457200" lvl="1" indent="0" algn="l">
              <a:buNone/>
            </a:pPr>
            <a:r>
              <a:rPr lang="en-US" sz="1300" b="1" i="0" dirty="0" err="1"/>
              <a:t>Strategi</a:t>
            </a:r>
            <a:r>
              <a:rPr lang="en-US" sz="1300" b="1" i="0" dirty="0"/>
              <a:t> </a:t>
            </a:r>
            <a:r>
              <a:rPr lang="en-US" sz="1300" b="1" i="0" dirty="0" err="1"/>
              <a:t>ini</a:t>
            </a:r>
            <a:r>
              <a:rPr lang="en-US" sz="1300" b="1" i="0" dirty="0"/>
              <a:t> </a:t>
            </a:r>
            <a:r>
              <a:rPr lang="en-US" sz="1300" b="1" i="0" dirty="0" err="1"/>
              <a:t>memainkan</a:t>
            </a:r>
            <a:r>
              <a:rPr lang="en-US" sz="1300" b="1" i="0" dirty="0"/>
              <a:t> </a:t>
            </a:r>
            <a:r>
              <a:rPr lang="en-US" sz="1300" b="1" i="0" dirty="0" err="1"/>
              <a:t>antara</a:t>
            </a:r>
            <a:r>
              <a:rPr lang="en-US" sz="1300" b="1" i="0" dirty="0"/>
              <a:t> </a:t>
            </a:r>
            <a:r>
              <a:rPr lang="en-US" sz="1300" b="1" i="0" dirty="0" err="1"/>
              <a:t>pemasok</a:t>
            </a:r>
            <a:r>
              <a:rPr lang="en-US" sz="1300" b="1" i="0" dirty="0"/>
              <a:t> yang </a:t>
            </a:r>
            <a:r>
              <a:rPr lang="en-US" sz="1300" b="1" i="0" dirty="0" err="1"/>
              <a:t>satu</a:t>
            </a:r>
            <a:r>
              <a:rPr lang="en-US" sz="1300" b="1" i="0" dirty="0"/>
              <a:t> </a:t>
            </a:r>
            <a:r>
              <a:rPr lang="en-US" sz="1300" b="1" i="0" dirty="0" err="1"/>
              <a:t>dengan</a:t>
            </a:r>
            <a:r>
              <a:rPr lang="en-US" sz="1300" b="1" i="0" dirty="0"/>
              <a:t> </a:t>
            </a:r>
            <a:r>
              <a:rPr lang="en-US" sz="1300" b="1" i="0" dirty="0" err="1"/>
              <a:t>pemasok</a:t>
            </a:r>
            <a:r>
              <a:rPr lang="en-US" sz="1300" b="1" i="0" dirty="0"/>
              <a:t> yang </a:t>
            </a:r>
            <a:r>
              <a:rPr lang="en-US" sz="1300" b="1" i="0" dirty="0" err="1"/>
              <a:t>lainnya</a:t>
            </a:r>
            <a:r>
              <a:rPr lang="en-US" sz="1300" b="1" i="0" dirty="0"/>
              <a:t> </a:t>
            </a:r>
            <a:r>
              <a:rPr lang="en-US" sz="1300" b="1" i="0" dirty="0" err="1"/>
              <a:t>dan</a:t>
            </a:r>
            <a:r>
              <a:rPr lang="en-US" sz="1300" b="1" i="0" dirty="0"/>
              <a:t> </a:t>
            </a:r>
            <a:r>
              <a:rPr lang="en-US" sz="1300" b="1" i="0" dirty="0" err="1"/>
              <a:t>membebankan</a:t>
            </a:r>
            <a:r>
              <a:rPr lang="en-US" sz="1300" b="1" i="0" dirty="0"/>
              <a:t> </a:t>
            </a:r>
            <a:r>
              <a:rPr lang="en-US" sz="1300" b="1" i="0" dirty="0" err="1"/>
              <a:t>pemasok</a:t>
            </a:r>
            <a:r>
              <a:rPr lang="en-US" sz="1300" b="1" i="0" dirty="0"/>
              <a:t> </a:t>
            </a:r>
            <a:r>
              <a:rPr lang="en-US" sz="1300" b="1" i="0" dirty="0" err="1"/>
              <a:t>untuk</a:t>
            </a:r>
            <a:r>
              <a:rPr lang="en-US" sz="1300" b="1" i="0" dirty="0"/>
              <a:t> </a:t>
            </a:r>
            <a:r>
              <a:rPr lang="en-US" sz="1300" b="1" i="0" dirty="0" err="1"/>
              <a:t>memenuhi</a:t>
            </a:r>
            <a:r>
              <a:rPr lang="en-US" sz="1300" b="1" i="0" dirty="0"/>
              <a:t> </a:t>
            </a:r>
            <a:r>
              <a:rPr lang="en-US" sz="1300" b="1" i="0" dirty="0" err="1"/>
              <a:t>permintaan</a:t>
            </a:r>
            <a:r>
              <a:rPr lang="en-US" sz="1300" b="1" i="0" dirty="0"/>
              <a:t> </a:t>
            </a:r>
            <a:r>
              <a:rPr lang="en-US" sz="1300" b="1" i="0" dirty="0" err="1"/>
              <a:t>pembeli</a:t>
            </a:r>
            <a:r>
              <a:rPr lang="en-US" sz="1300" b="1" dirty="0"/>
              <a:t>. </a:t>
            </a:r>
            <a:endParaRPr lang="en-ID" sz="1300" b="1" dirty="0"/>
          </a:p>
          <a:p>
            <a:pPr marL="228600" indent="-228600" algn="l">
              <a:buFont typeface="Arial" pitchFamily="34" charset="0"/>
              <a:buChar char="•"/>
            </a:pPr>
            <a:r>
              <a:rPr lang="en-ID" sz="1300" b="1" i="0" dirty="0" err="1"/>
              <a:t>Sedikit</a:t>
            </a:r>
            <a:r>
              <a:rPr lang="en-ID" sz="1300" b="1" i="0" dirty="0"/>
              <a:t> </a:t>
            </a:r>
            <a:r>
              <a:rPr lang="en-ID" sz="1300" b="1" i="0" dirty="0" err="1"/>
              <a:t>pemasok</a:t>
            </a:r>
            <a:r>
              <a:rPr lang="en-ID" sz="1300" b="1" i="0" dirty="0"/>
              <a:t> (few supplier)</a:t>
            </a:r>
          </a:p>
          <a:p>
            <a:pPr marL="457200" lvl="1" indent="0" algn="l">
              <a:buNone/>
            </a:pPr>
            <a:r>
              <a:rPr lang="en-US" sz="1300" b="1" i="0" dirty="0" err="1"/>
              <a:t>Dalam</a:t>
            </a:r>
            <a:r>
              <a:rPr lang="en-US" sz="1300" b="1" i="0" dirty="0"/>
              <a:t> </a:t>
            </a:r>
            <a:r>
              <a:rPr lang="en-US" sz="1300" b="1" i="0" dirty="0" err="1"/>
              <a:t>strategi</a:t>
            </a:r>
            <a:r>
              <a:rPr lang="en-US" sz="1300" b="1" i="0" dirty="0"/>
              <a:t> </a:t>
            </a:r>
            <a:r>
              <a:rPr lang="en-US" sz="1300" b="1" i="0" dirty="0" err="1"/>
              <a:t>ini</a:t>
            </a:r>
            <a:r>
              <a:rPr lang="en-US" sz="1300" b="1" i="0" dirty="0"/>
              <a:t>, </a:t>
            </a:r>
            <a:r>
              <a:rPr lang="en-US" sz="1300" b="1" i="0" dirty="0" err="1"/>
              <a:t>perusahaan</a:t>
            </a:r>
            <a:r>
              <a:rPr lang="en-US" sz="1300" b="1" i="0" dirty="0"/>
              <a:t> </a:t>
            </a:r>
            <a:r>
              <a:rPr lang="en-US" sz="1300" b="1" i="0" dirty="0" err="1"/>
              <a:t>mengadakan</a:t>
            </a:r>
            <a:r>
              <a:rPr lang="en-US" sz="1300" b="1" i="0" dirty="0"/>
              <a:t> </a:t>
            </a:r>
            <a:r>
              <a:rPr lang="en-US" sz="1300" b="1" i="0" dirty="0" err="1"/>
              <a:t>hubungan</a:t>
            </a:r>
            <a:r>
              <a:rPr lang="en-US" sz="1300" b="1" i="0" dirty="0"/>
              <a:t> </a:t>
            </a:r>
            <a:r>
              <a:rPr lang="en-US" sz="1300" b="1" i="0" dirty="0" err="1"/>
              <a:t>jangka</a:t>
            </a:r>
            <a:r>
              <a:rPr lang="en-US" sz="1300" b="1" i="0" dirty="0"/>
              <a:t> </a:t>
            </a:r>
            <a:r>
              <a:rPr lang="en-US" sz="1300" b="1" i="0" dirty="0" err="1"/>
              <a:t>panjang</a:t>
            </a:r>
            <a:r>
              <a:rPr lang="en-US" sz="1300" b="1" i="0" dirty="0"/>
              <a:t> </a:t>
            </a:r>
            <a:r>
              <a:rPr lang="en-US" sz="1300" b="1" i="0" dirty="0" err="1"/>
              <a:t>dengan</a:t>
            </a:r>
            <a:r>
              <a:rPr lang="en-US" sz="1300" b="1" i="0" dirty="0"/>
              <a:t> </a:t>
            </a:r>
            <a:r>
              <a:rPr lang="en-US" sz="1300" b="1" i="0" dirty="0" err="1"/>
              <a:t>para</a:t>
            </a:r>
            <a:r>
              <a:rPr lang="en-US" sz="1300" b="1" i="0" dirty="0"/>
              <a:t> </a:t>
            </a:r>
            <a:r>
              <a:rPr lang="en-US" sz="1300" b="1" i="0" dirty="0" err="1"/>
              <a:t>pemasok</a:t>
            </a:r>
            <a:r>
              <a:rPr lang="en-US" sz="1300" b="1" i="0" dirty="0"/>
              <a:t> yang </a:t>
            </a:r>
            <a:r>
              <a:rPr lang="en-US" sz="1300" b="1" i="0" dirty="0" err="1"/>
              <a:t>komit</a:t>
            </a:r>
            <a:r>
              <a:rPr lang="en-US" sz="1300" b="1" i="0" dirty="0"/>
              <a:t>. </a:t>
            </a:r>
            <a:r>
              <a:rPr lang="en-US" sz="1300" b="1" i="0" dirty="0" err="1"/>
              <a:t>Kinerja</a:t>
            </a:r>
            <a:r>
              <a:rPr lang="en-US" sz="1300" b="1" i="0" dirty="0"/>
              <a:t> </a:t>
            </a:r>
            <a:r>
              <a:rPr lang="en-US" sz="1300" b="1" i="0" dirty="0" err="1"/>
              <a:t>pemasok</a:t>
            </a:r>
            <a:r>
              <a:rPr lang="en-US" sz="1300" b="1" i="0" dirty="0"/>
              <a:t> yang </a:t>
            </a:r>
            <a:r>
              <a:rPr lang="en-US" sz="1300" b="1" i="0" dirty="0" err="1"/>
              <a:t>buruk</a:t>
            </a:r>
            <a:r>
              <a:rPr lang="en-US" sz="1300" b="1" i="0" dirty="0"/>
              <a:t> </a:t>
            </a:r>
            <a:r>
              <a:rPr lang="en-US" sz="1300" b="1" i="0" dirty="0" err="1"/>
              <a:t>merupakan</a:t>
            </a:r>
            <a:r>
              <a:rPr lang="en-US" sz="1300" b="1" i="0" dirty="0"/>
              <a:t> </a:t>
            </a:r>
            <a:r>
              <a:rPr lang="en-US" sz="1300" b="1" i="0" dirty="0" err="1"/>
              <a:t>salah</a:t>
            </a:r>
            <a:r>
              <a:rPr lang="en-US" sz="1300" b="1" i="0" dirty="0"/>
              <a:t> </a:t>
            </a:r>
            <a:r>
              <a:rPr lang="en-US" sz="1300" b="1" i="0" dirty="0" err="1"/>
              <a:t>satu</a:t>
            </a:r>
            <a:r>
              <a:rPr lang="en-US" sz="1300" b="1" i="0" dirty="0"/>
              <a:t> </a:t>
            </a:r>
            <a:r>
              <a:rPr lang="en-US" sz="1300" b="1" i="0" dirty="0" err="1"/>
              <a:t>resiko</a:t>
            </a:r>
            <a:r>
              <a:rPr lang="en-US" sz="1300" b="1" i="0" dirty="0"/>
              <a:t> yang </a:t>
            </a:r>
            <a:r>
              <a:rPr lang="en-US" sz="1300" b="1" i="0" dirty="0" err="1"/>
              <a:t>dihadapi</a:t>
            </a:r>
            <a:r>
              <a:rPr lang="en-US" sz="1300" b="1" i="0" dirty="0"/>
              <a:t> </a:t>
            </a:r>
            <a:r>
              <a:rPr lang="en-US" sz="1300" b="1" i="0" dirty="0" err="1"/>
              <a:t>pembeli</a:t>
            </a:r>
            <a:r>
              <a:rPr lang="en-US" sz="1300" b="1" i="0" dirty="0"/>
              <a:t> </a:t>
            </a:r>
            <a:r>
              <a:rPr lang="en-US" sz="1300" b="1" i="0" dirty="0" err="1"/>
              <a:t>sehingga</a:t>
            </a:r>
            <a:r>
              <a:rPr lang="en-US" sz="1300" b="1" i="0" dirty="0"/>
              <a:t> </a:t>
            </a:r>
            <a:r>
              <a:rPr lang="en-US" sz="1300" b="1" i="0" dirty="0" err="1"/>
              <a:t>pembeli</a:t>
            </a:r>
            <a:r>
              <a:rPr lang="en-US" sz="1300" b="1" i="0" dirty="0"/>
              <a:t> </a:t>
            </a:r>
            <a:r>
              <a:rPr lang="en-US" sz="1300" b="1" i="0" dirty="0" err="1"/>
              <a:t>harus</a:t>
            </a:r>
            <a:r>
              <a:rPr lang="en-US" sz="1300" b="1" i="0" dirty="0"/>
              <a:t> </a:t>
            </a:r>
            <a:r>
              <a:rPr lang="en-US" sz="1300" b="1" i="0" dirty="0" err="1"/>
              <a:t>memperhatikan</a:t>
            </a:r>
            <a:r>
              <a:rPr lang="en-US" sz="1300" b="1" i="0" dirty="0"/>
              <a:t> </a:t>
            </a:r>
            <a:r>
              <a:rPr lang="en-US" sz="1300" b="1" i="0" dirty="0" err="1"/>
              <a:t>rahasia-rahasia</a:t>
            </a:r>
            <a:r>
              <a:rPr lang="en-US" sz="1300" b="1" i="0" dirty="0"/>
              <a:t> </a:t>
            </a:r>
            <a:r>
              <a:rPr lang="en-US" sz="1300" b="1" i="0" dirty="0" err="1"/>
              <a:t>dagang</a:t>
            </a:r>
            <a:r>
              <a:rPr lang="en-US" sz="1300" b="1" i="0" dirty="0"/>
              <a:t> </a:t>
            </a:r>
            <a:r>
              <a:rPr lang="en-US" sz="1300" b="1" i="0" dirty="0" err="1"/>
              <a:t>pemasok</a:t>
            </a:r>
            <a:r>
              <a:rPr lang="en-US" sz="1300" b="1" i="0" dirty="0"/>
              <a:t> yang </a:t>
            </a:r>
            <a:r>
              <a:rPr lang="en-US" sz="1300" b="1" i="0" dirty="0" err="1"/>
              <a:t>berbisnis</a:t>
            </a:r>
            <a:r>
              <a:rPr lang="en-US" sz="1300" b="1" i="0" dirty="0"/>
              <a:t> di </a:t>
            </a:r>
            <a:r>
              <a:rPr lang="en-US" sz="1300" b="1" i="0" dirty="0" err="1"/>
              <a:t>luar</a:t>
            </a:r>
            <a:r>
              <a:rPr lang="en-US" sz="1300" b="1" i="0" dirty="0"/>
              <a:t> </a:t>
            </a:r>
            <a:r>
              <a:rPr lang="en-US" sz="1300" b="1" i="0" dirty="0" err="1"/>
              <a:t>bisnis</a:t>
            </a:r>
            <a:r>
              <a:rPr lang="en-US" sz="1300" b="1" i="0" dirty="0"/>
              <a:t> </a:t>
            </a:r>
            <a:r>
              <a:rPr lang="en-US" sz="1300" b="1" i="0" dirty="0" err="1"/>
              <a:t>bersama</a:t>
            </a:r>
            <a:r>
              <a:rPr lang="en-US" sz="1300" b="1" i="0" dirty="0"/>
              <a:t>.</a:t>
            </a:r>
            <a:endParaRPr lang="en-ID" sz="1300" b="1" i="0" dirty="0"/>
          </a:p>
          <a:p>
            <a:pPr marL="228600" indent="-228600" algn="l">
              <a:buFont typeface="Arial" pitchFamily="34" charset="0"/>
              <a:buChar char="•"/>
            </a:pPr>
            <a:r>
              <a:rPr lang="en-ID" sz="1300" b="1" i="0" dirty="0"/>
              <a:t>Vertical </a:t>
            </a:r>
            <a:r>
              <a:rPr lang="en-ID" sz="1300" b="1" i="0" dirty="0" err="1"/>
              <a:t>integratio</a:t>
            </a:r>
            <a:endParaRPr lang="en-ID" sz="1300" b="1" i="0" dirty="0"/>
          </a:p>
          <a:p>
            <a:pPr marL="457200" lvl="1" indent="0" algn="l">
              <a:buNone/>
            </a:pPr>
            <a:r>
              <a:rPr lang="en-US" sz="1300" b="1" i="0" dirty="0" err="1"/>
              <a:t>Artinya</a:t>
            </a:r>
            <a:r>
              <a:rPr lang="en-US" sz="1300" b="1" i="0" dirty="0"/>
              <a:t> </a:t>
            </a:r>
            <a:r>
              <a:rPr lang="en-US" sz="1300" b="1" i="0" dirty="0" err="1"/>
              <a:t>pengembangan</a:t>
            </a:r>
            <a:r>
              <a:rPr lang="en-US" sz="1300" b="1" i="0" dirty="0"/>
              <a:t> </a:t>
            </a:r>
            <a:r>
              <a:rPr lang="en-US" sz="1300" b="1" i="0" dirty="0" err="1"/>
              <a:t>kemampuan</a:t>
            </a:r>
            <a:r>
              <a:rPr lang="en-US" sz="1300" b="1" i="0" dirty="0"/>
              <a:t> </a:t>
            </a:r>
            <a:r>
              <a:rPr lang="en-US" sz="1300" b="1" i="0" dirty="0" err="1"/>
              <a:t>memproduksi</a:t>
            </a:r>
            <a:r>
              <a:rPr lang="en-US" sz="1300" b="1" i="0" dirty="0"/>
              <a:t> </a:t>
            </a:r>
            <a:r>
              <a:rPr lang="en-US" sz="1300" b="1" i="0" dirty="0" err="1"/>
              <a:t>barang</a:t>
            </a:r>
            <a:r>
              <a:rPr lang="en-US" sz="1300" b="1" i="0" dirty="0"/>
              <a:t> </a:t>
            </a:r>
            <a:r>
              <a:rPr lang="en-US" sz="1300" b="1" i="0" dirty="0" err="1"/>
              <a:t>atau</a:t>
            </a:r>
            <a:r>
              <a:rPr lang="en-US" sz="1300" b="1" i="0" dirty="0"/>
              <a:t> </a:t>
            </a:r>
            <a:r>
              <a:rPr lang="en-US" sz="1300" b="1" i="0" dirty="0" err="1"/>
              <a:t>jasa</a:t>
            </a:r>
            <a:r>
              <a:rPr lang="en-US" sz="1300" b="1" i="0" dirty="0"/>
              <a:t> yang </a:t>
            </a:r>
            <a:r>
              <a:rPr lang="en-US" sz="1300" b="1" i="0" dirty="0" err="1"/>
              <a:t>sebelumnya</a:t>
            </a:r>
            <a:r>
              <a:rPr lang="en-US" sz="1300" b="1" i="0" dirty="0"/>
              <a:t> </a:t>
            </a:r>
            <a:r>
              <a:rPr lang="en-US" sz="1300" b="1" i="0" dirty="0" err="1"/>
              <a:t>dibeli</a:t>
            </a:r>
            <a:r>
              <a:rPr lang="en-US" sz="1300" b="1" i="0" dirty="0"/>
              <a:t>, </a:t>
            </a:r>
            <a:r>
              <a:rPr lang="en-US" sz="1300" b="1" i="0" dirty="0" err="1"/>
              <a:t>atau</a:t>
            </a:r>
            <a:r>
              <a:rPr lang="en-US" sz="1300" b="1" i="0" dirty="0"/>
              <a:t> </a:t>
            </a:r>
            <a:r>
              <a:rPr lang="en-US" sz="1300" b="1" i="0" dirty="0" err="1"/>
              <a:t>dengan</a:t>
            </a:r>
            <a:r>
              <a:rPr lang="en-US" sz="1300" b="1" i="0" dirty="0"/>
              <a:t> </a:t>
            </a:r>
            <a:r>
              <a:rPr lang="en-US" sz="1300" b="1" i="0" dirty="0" err="1"/>
              <a:t>benar-benar</a:t>
            </a:r>
            <a:r>
              <a:rPr lang="en-US" sz="1300" b="1" i="0" dirty="0"/>
              <a:t> </a:t>
            </a:r>
            <a:r>
              <a:rPr lang="en-US" sz="1300" b="1" i="0" dirty="0" err="1"/>
              <a:t>membeli</a:t>
            </a:r>
            <a:r>
              <a:rPr lang="en-US" sz="1300" b="1" i="0" dirty="0"/>
              <a:t> </a:t>
            </a:r>
            <a:r>
              <a:rPr lang="en-US" sz="1300" b="1" i="0" dirty="0" err="1"/>
              <a:t>pemasok</a:t>
            </a:r>
            <a:r>
              <a:rPr lang="en-US" sz="1300" b="1" i="0" dirty="0"/>
              <a:t> </a:t>
            </a:r>
            <a:r>
              <a:rPr lang="en-US" sz="1300" b="1" i="0" dirty="0" err="1"/>
              <a:t>atau</a:t>
            </a:r>
            <a:r>
              <a:rPr lang="en-US" sz="1300" b="1" i="0" dirty="0"/>
              <a:t> distributor. </a:t>
            </a:r>
            <a:r>
              <a:rPr lang="en-US" sz="1300" b="1" i="0" dirty="0" err="1"/>
              <a:t>Integrasi</a:t>
            </a:r>
            <a:r>
              <a:rPr lang="en-US" sz="1300" b="1" i="0" dirty="0"/>
              <a:t> vertical </a:t>
            </a:r>
            <a:r>
              <a:rPr lang="en-US" sz="1300" b="1" i="0" dirty="0" err="1"/>
              <a:t>dapat</a:t>
            </a:r>
            <a:r>
              <a:rPr lang="en-US" sz="1300" b="1" i="0" dirty="0"/>
              <a:t> </a:t>
            </a:r>
            <a:r>
              <a:rPr lang="en-US" sz="1300" b="1" i="0" dirty="0" err="1"/>
              <a:t>berupa</a:t>
            </a:r>
            <a:r>
              <a:rPr lang="en-US" sz="1300" b="1" i="0" dirty="0"/>
              <a:t>:</a:t>
            </a:r>
          </a:p>
          <a:p>
            <a:pPr lvl="0" algn="l">
              <a:buFont typeface="+mj-lt"/>
              <a:buAutoNum type="arabicPeriod"/>
            </a:pPr>
            <a:r>
              <a:rPr lang="en-US" sz="1300" b="1" i="0" dirty="0"/>
              <a:t>Integrasi </a:t>
            </a:r>
            <a:r>
              <a:rPr lang="en-US" sz="1300" b="1" i="0" dirty="0" err="1"/>
              <a:t>ke</a:t>
            </a:r>
            <a:r>
              <a:rPr lang="en-US" sz="1300" b="1" i="0" dirty="0"/>
              <a:t> </a:t>
            </a:r>
            <a:r>
              <a:rPr lang="en-US" sz="1300" b="1" i="0" dirty="0" err="1"/>
              <a:t>belakang</a:t>
            </a:r>
            <a:r>
              <a:rPr lang="en-US" sz="1300" b="1" i="0" dirty="0"/>
              <a:t> (Backward Integration) </a:t>
            </a:r>
            <a:r>
              <a:rPr lang="en-US" sz="1300" b="1" i="0" dirty="0" err="1"/>
              <a:t>berarti</a:t>
            </a:r>
            <a:r>
              <a:rPr lang="en-US" sz="1300" b="1" i="0" dirty="0"/>
              <a:t> </a:t>
            </a:r>
            <a:r>
              <a:rPr lang="en-US" sz="1300" b="1" i="0" dirty="0" err="1"/>
              <a:t>penguasaan</a:t>
            </a:r>
            <a:r>
              <a:rPr lang="en-US" sz="1300" b="1" i="0" dirty="0"/>
              <a:t> </a:t>
            </a:r>
            <a:r>
              <a:rPr lang="en-US" sz="1300" b="1" i="0" dirty="0" err="1"/>
              <a:t>kepada</a:t>
            </a:r>
            <a:r>
              <a:rPr lang="en-US" sz="1300" b="1" i="0" dirty="0"/>
              <a:t> </a:t>
            </a:r>
            <a:r>
              <a:rPr lang="en-US" sz="1300" b="1" i="0" dirty="0" err="1"/>
              <a:t>sumber</a:t>
            </a:r>
            <a:r>
              <a:rPr lang="en-US" sz="1300" b="1" i="0" dirty="0"/>
              <a:t> </a:t>
            </a:r>
            <a:r>
              <a:rPr lang="en-US" sz="1300" b="1" i="0" dirty="0" err="1"/>
              <a:t>daya</a:t>
            </a:r>
            <a:r>
              <a:rPr lang="en-US" sz="1300" b="1" i="0" dirty="0"/>
              <a:t>, </a:t>
            </a:r>
            <a:r>
              <a:rPr lang="en-US" sz="1300" b="1" i="0" dirty="0" err="1"/>
              <a:t>misalnya</a:t>
            </a:r>
            <a:r>
              <a:rPr lang="en-US" sz="1300" b="1" i="0" dirty="0"/>
              <a:t> Perusahaan Mobil </a:t>
            </a:r>
            <a:r>
              <a:rPr lang="en-US" sz="1300" b="1" i="0" dirty="0" err="1"/>
              <a:t>mengakuisisi</a:t>
            </a:r>
            <a:r>
              <a:rPr lang="en-US" sz="1300" b="1" i="0" dirty="0"/>
              <a:t> </a:t>
            </a:r>
            <a:r>
              <a:rPr lang="en-US" sz="1300" b="1" i="0" dirty="0" err="1"/>
              <a:t>Pabrik</a:t>
            </a:r>
            <a:r>
              <a:rPr lang="en-US" sz="1300" b="1" i="0" dirty="0"/>
              <a:t>  Baja. </a:t>
            </a:r>
          </a:p>
          <a:p>
            <a:pPr lvl="0" algn="l">
              <a:buFont typeface="+mj-lt"/>
              <a:buAutoNum type="arabicPeriod"/>
            </a:pPr>
            <a:r>
              <a:rPr lang="en-US" sz="1300" b="1" i="0" dirty="0"/>
              <a:t>Integrasi </a:t>
            </a:r>
            <a:r>
              <a:rPr lang="en-US" sz="1300" b="1" i="0" dirty="0" err="1"/>
              <a:t>kedepan</a:t>
            </a:r>
            <a:r>
              <a:rPr lang="en-US" sz="1300" b="1" i="0" dirty="0"/>
              <a:t> (Forward Integration) </a:t>
            </a:r>
            <a:r>
              <a:rPr lang="en-US" sz="1300" b="1" i="0" dirty="0" err="1"/>
              <a:t>berarti</a:t>
            </a:r>
            <a:r>
              <a:rPr lang="en-US" sz="1300" b="1" i="0" dirty="0"/>
              <a:t> </a:t>
            </a:r>
            <a:r>
              <a:rPr lang="en-US" sz="1300" b="1" i="0" dirty="0" err="1"/>
              <a:t>penguasaan</a:t>
            </a:r>
            <a:r>
              <a:rPr lang="en-US" sz="1300" b="1" i="0" dirty="0"/>
              <a:t> </a:t>
            </a:r>
            <a:r>
              <a:rPr lang="en-US" sz="1300" b="1" i="0" dirty="0" err="1"/>
              <a:t>kepada</a:t>
            </a:r>
            <a:r>
              <a:rPr lang="en-US" sz="1300" b="1" i="0" dirty="0"/>
              <a:t> </a:t>
            </a:r>
            <a:r>
              <a:rPr lang="en-US" sz="1300" b="1" i="0" dirty="0" err="1"/>
              <a:t>konsumennya</a:t>
            </a:r>
            <a:r>
              <a:rPr lang="en-US" sz="1300" b="1" i="0" dirty="0"/>
              <a:t>, </a:t>
            </a:r>
            <a:r>
              <a:rPr lang="en-US" sz="1300" b="1" i="0" dirty="0" err="1"/>
              <a:t>misalnya</a:t>
            </a:r>
            <a:r>
              <a:rPr lang="en-US" sz="1300" b="1" i="0" dirty="0"/>
              <a:t> Perusahaan Mobil </a:t>
            </a:r>
            <a:r>
              <a:rPr lang="en-US" sz="1300" b="1" i="0" dirty="0" err="1"/>
              <a:t>mengakuisisi</a:t>
            </a:r>
            <a:r>
              <a:rPr lang="en-US" sz="1300" b="1" i="0" dirty="0"/>
              <a:t> Dealer yang </a:t>
            </a:r>
            <a:r>
              <a:rPr lang="en-US" sz="1300" b="1" i="0" dirty="0" err="1"/>
              <a:t>semula</a:t>
            </a:r>
            <a:r>
              <a:rPr lang="en-US" sz="1300" b="1" i="0" dirty="0"/>
              <a:t> </a:t>
            </a:r>
            <a:r>
              <a:rPr lang="en-US" sz="1300" b="1" i="0" dirty="0" err="1"/>
              <a:t>sebagai</a:t>
            </a:r>
            <a:r>
              <a:rPr lang="en-US" sz="1300" b="1" i="0" dirty="0"/>
              <a:t> </a:t>
            </a:r>
            <a:r>
              <a:rPr lang="en-US" sz="1300" b="1" i="0" dirty="0" err="1"/>
              <a:t>distributornya</a:t>
            </a:r>
            <a:r>
              <a:rPr lang="en-US" sz="1300" b="1" i="0" dirty="0"/>
              <a:t>.</a:t>
            </a:r>
            <a:endParaRPr lang="en-ID" sz="1300" b="1" i="0" dirty="0"/>
          </a:p>
          <a:p>
            <a:pPr marL="457200" lvl="1" indent="0" algn="l">
              <a:buNone/>
            </a:pPr>
            <a:endParaRPr lang="en-US" sz="1300" b="1" i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832400" y="16080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3200" b="1" i="0" dirty="0">
                <a:latin typeface="Amatic SC" panose="020B0604020202020204" charset="-79"/>
                <a:cs typeface="Amatic SC" panose="020B0604020202020204" charset="-79"/>
              </a:rPr>
              <a:t>STRATEGI PASOKAN</a:t>
            </a:r>
            <a:endParaRPr sz="3200" b="1" i="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" name="Google Shape;1922;p17"/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0" name="Google Shape;1921;p17"/>
          <p:cNvSpPr txBox="1">
            <a:spLocks/>
          </p:cNvSpPr>
          <p:nvPr/>
        </p:nvSpPr>
        <p:spPr>
          <a:xfrm>
            <a:off x="1187624" y="1059582"/>
            <a:ext cx="6912768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228600" indent="-228600" algn="l">
              <a:buFont typeface="Arial" pitchFamily="34" charset="0"/>
              <a:buChar char="•"/>
            </a:pPr>
            <a:r>
              <a:rPr lang="en-ID" sz="1300" b="1" i="0" dirty="0" err="1"/>
              <a:t>Kairetsu</a:t>
            </a:r>
            <a:r>
              <a:rPr lang="en-ID" sz="1300" b="1" i="0" dirty="0"/>
              <a:t> network</a:t>
            </a:r>
          </a:p>
          <a:p>
            <a:pPr marL="0" indent="0" algn="l">
              <a:buNone/>
              <a:tabLst>
                <a:tab pos="517525" algn="l"/>
              </a:tabLst>
            </a:pPr>
            <a:r>
              <a:rPr lang="en-US" sz="1300" b="1" i="0" dirty="0"/>
              <a:t>	</a:t>
            </a:r>
            <a:r>
              <a:rPr lang="en-US" sz="1300" b="1" i="0" dirty="0" err="1"/>
              <a:t>Kebanyakan</a:t>
            </a:r>
            <a:r>
              <a:rPr lang="en-US" sz="1300" b="1" i="0" dirty="0"/>
              <a:t> </a:t>
            </a:r>
            <a:r>
              <a:rPr lang="en-US" sz="1300" b="1" i="0" dirty="0" err="1"/>
              <a:t>perusahaan</a:t>
            </a:r>
            <a:r>
              <a:rPr lang="en-US" sz="1300" b="1" i="0" dirty="0"/>
              <a:t> </a:t>
            </a:r>
            <a:r>
              <a:rPr lang="en-US" sz="1300" b="1" i="0" dirty="0" err="1"/>
              <a:t>manufaktur</a:t>
            </a:r>
            <a:r>
              <a:rPr lang="en-US" sz="1300" b="1" i="0" dirty="0"/>
              <a:t> </a:t>
            </a:r>
            <a:r>
              <a:rPr lang="en-US" sz="1300" b="1" i="0" dirty="0" err="1"/>
              <a:t>mengambil</a:t>
            </a:r>
            <a:r>
              <a:rPr lang="en-US" sz="1300" b="1" i="0" dirty="0"/>
              <a:t> </a:t>
            </a:r>
            <a:r>
              <a:rPr lang="en-US" sz="1300" b="1" i="0" dirty="0" err="1"/>
              <a:t>jalan</a:t>
            </a:r>
            <a:r>
              <a:rPr lang="en-US" sz="1300" b="1" i="0" dirty="0"/>
              <a:t> </a:t>
            </a:r>
            <a:r>
              <a:rPr lang="en-US" sz="1300" b="1" i="0" dirty="0" err="1"/>
              <a:t>tengah</a:t>
            </a:r>
            <a:r>
              <a:rPr lang="en-US" sz="1300" b="1" i="0" dirty="0"/>
              <a:t> </a:t>
            </a:r>
            <a:r>
              <a:rPr lang="en-US" sz="1300" b="1" i="0" dirty="0" err="1"/>
              <a:t>antara</a:t>
            </a:r>
            <a:r>
              <a:rPr lang="en-US" sz="1300" b="1" i="0" dirty="0"/>
              <a:t> </a:t>
            </a:r>
            <a:r>
              <a:rPr lang="en-US" sz="1300" b="1" i="0" dirty="0" err="1"/>
              <a:t>membeli</a:t>
            </a:r>
            <a:r>
              <a:rPr lang="en-US" sz="1300" b="1" i="0" dirty="0"/>
              <a:t> </a:t>
            </a:r>
            <a:r>
              <a:rPr lang="en-US" sz="1300" b="1" i="0" dirty="0" err="1"/>
              <a:t>dari</a:t>
            </a:r>
            <a:r>
              <a:rPr lang="en-US" sz="1300" b="1" i="0" dirty="0"/>
              <a:t> </a:t>
            </a:r>
            <a:r>
              <a:rPr lang="en-US" sz="1300" b="1" i="0" dirty="0" err="1"/>
              <a:t>sedikit</a:t>
            </a:r>
            <a:r>
              <a:rPr lang="en-US" sz="1300" b="1" i="0" dirty="0"/>
              <a:t> </a:t>
            </a:r>
            <a:r>
              <a:rPr lang="en-US" sz="1300" b="1" i="0" dirty="0" err="1"/>
              <a:t>pemasok</a:t>
            </a:r>
            <a:r>
              <a:rPr lang="en-US" sz="1300" b="1" i="0" dirty="0"/>
              <a:t> dan </a:t>
            </a:r>
            <a:r>
              <a:rPr lang="en-US" sz="1300" b="1" i="0" dirty="0" err="1"/>
              <a:t>integrasi</a:t>
            </a:r>
            <a:r>
              <a:rPr lang="en-US" sz="1300" b="1" i="0" dirty="0"/>
              <a:t> vertical </a:t>
            </a:r>
            <a:r>
              <a:rPr lang="en-US" sz="1300" b="1" i="0" dirty="0" err="1"/>
              <a:t>dengan</a:t>
            </a:r>
            <a:r>
              <a:rPr lang="en-US" sz="1300" b="1" i="0" dirty="0"/>
              <a:t> </a:t>
            </a:r>
            <a:r>
              <a:rPr lang="en-US" sz="1300" b="1" i="0" dirty="0" err="1"/>
              <a:t>cara</a:t>
            </a:r>
            <a:r>
              <a:rPr lang="en-US" sz="1300" b="1" i="0" dirty="0"/>
              <a:t> </a:t>
            </a:r>
            <a:r>
              <a:rPr lang="en-US" sz="1300" b="1" i="0" dirty="0" err="1"/>
              <a:t>misalnya</a:t>
            </a:r>
            <a:r>
              <a:rPr lang="en-US" sz="1300" b="1" i="0" dirty="0"/>
              <a:t> </a:t>
            </a:r>
            <a:r>
              <a:rPr lang="en-US" sz="1300" b="1" i="0" dirty="0" err="1"/>
              <a:t>mendukung</a:t>
            </a:r>
            <a:r>
              <a:rPr lang="en-US" sz="1300" b="1" i="0" dirty="0"/>
              <a:t> </a:t>
            </a:r>
            <a:r>
              <a:rPr lang="en-US" sz="1300" b="1" i="0" dirty="0" err="1"/>
              <a:t>secara</a:t>
            </a:r>
            <a:r>
              <a:rPr lang="en-US" sz="1300" b="1" i="0" dirty="0"/>
              <a:t> financial </a:t>
            </a:r>
            <a:r>
              <a:rPr lang="en-US" sz="1300" b="1" i="0" dirty="0" err="1"/>
              <a:t>pemasok</a:t>
            </a:r>
            <a:r>
              <a:rPr lang="en-US" sz="1300" b="1" i="0" dirty="0"/>
              <a:t> </a:t>
            </a:r>
            <a:r>
              <a:rPr lang="en-US" sz="1300" b="1" i="0" dirty="0" err="1"/>
              <a:t>melalui</a:t>
            </a:r>
            <a:r>
              <a:rPr lang="en-US" sz="1300" b="1" i="0" dirty="0"/>
              <a:t> </a:t>
            </a:r>
            <a:r>
              <a:rPr lang="en-US" sz="1300" b="1" i="0" dirty="0" err="1"/>
              <a:t>kepemilikan</a:t>
            </a:r>
            <a:r>
              <a:rPr lang="en-US" sz="1300" b="1" i="0" dirty="0"/>
              <a:t> </a:t>
            </a:r>
            <a:r>
              <a:rPr lang="en-US" sz="1300" b="1" i="0" dirty="0" err="1"/>
              <a:t>atau</a:t>
            </a:r>
            <a:r>
              <a:rPr lang="en-US" sz="1300" b="1" i="0" dirty="0"/>
              <a:t> </a:t>
            </a:r>
            <a:r>
              <a:rPr lang="en-US" sz="1300" b="1" i="0" dirty="0" err="1"/>
              <a:t>pinjaman</a:t>
            </a:r>
            <a:r>
              <a:rPr lang="en-US" sz="1300" b="1" i="0" dirty="0"/>
              <a:t>.  </a:t>
            </a:r>
            <a:r>
              <a:rPr lang="en-US" sz="1300" b="1" i="0" dirty="0" err="1"/>
              <a:t>Pemasok</a:t>
            </a:r>
            <a:r>
              <a:rPr lang="en-US" sz="1300" b="1" i="0" dirty="0"/>
              <a:t> </a:t>
            </a:r>
            <a:r>
              <a:rPr lang="en-US" sz="1300" b="1" i="0" dirty="0" err="1"/>
              <a:t>kemudian</a:t>
            </a:r>
            <a:r>
              <a:rPr lang="en-US" sz="1300" b="1" i="0" dirty="0"/>
              <a:t> </a:t>
            </a:r>
            <a:r>
              <a:rPr lang="en-US" sz="1300" b="1" i="0" dirty="0" err="1"/>
              <a:t>menjadi</a:t>
            </a:r>
            <a:r>
              <a:rPr lang="en-US" sz="1300" b="1" i="0" dirty="0"/>
              <a:t> </a:t>
            </a:r>
            <a:r>
              <a:rPr lang="en-US" sz="1300" b="1" i="0" dirty="0" err="1"/>
              <a:t>bagian</a:t>
            </a:r>
            <a:r>
              <a:rPr lang="en-US" sz="1300" b="1" i="0" dirty="0"/>
              <a:t> </a:t>
            </a:r>
            <a:r>
              <a:rPr lang="en-US" sz="1300" b="1" i="0" dirty="0" err="1"/>
              <a:t>dari</a:t>
            </a:r>
            <a:r>
              <a:rPr lang="en-US" sz="1300" b="1" i="0" dirty="0"/>
              <a:t> </a:t>
            </a:r>
            <a:r>
              <a:rPr lang="en-US" sz="1300" b="1" i="0" dirty="0" err="1"/>
              <a:t>koalisi</a:t>
            </a:r>
            <a:r>
              <a:rPr lang="en-US" sz="1300" b="1" i="0" dirty="0"/>
              <a:t> </a:t>
            </a:r>
            <a:r>
              <a:rPr lang="en-US" sz="1300" b="1" i="0" dirty="0" err="1"/>
              <a:t>perusahaan</a:t>
            </a:r>
            <a:r>
              <a:rPr lang="en-US" sz="1300" b="1" i="0" dirty="0"/>
              <a:t> yang </a:t>
            </a:r>
            <a:r>
              <a:rPr lang="en-US" sz="1300" b="1" i="0" dirty="0" err="1"/>
              <a:t>lebih</a:t>
            </a:r>
            <a:r>
              <a:rPr lang="en-US" sz="1300" b="1" i="0" dirty="0"/>
              <a:t> </a:t>
            </a:r>
            <a:r>
              <a:rPr lang="en-US" sz="1300" b="1" i="0" dirty="0" err="1"/>
              <a:t>dikenal</a:t>
            </a:r>
            <a:r>
              <a:rPr lang="en-US" sz="1300" b="1" i="0" dirty="0"/>
              <a:t> </a:t>
            </a:r>
            <a:r>
              <a:rPr lang="en-US" sz="1300" b="1" i="0" dirty="0" err="1"/>
              <a:t>dengan</a:t>
            </a:r>
            <a:r>
              <a:rPr lang="en-US" sz="1300" b="1" i="0" dirty="0"/>
              <a:t> </a:t>
            </a:r>
            <a:r>
              <a:rPr lang="en-US" sz="1300" b="1" i="0" dirty="0" err="1"/>
              <a:t>kairetsu</a:t>
            </a:r>
            <a:r>
              <a:rPr lang="en-US" sz="1300" b="1" i="0" dirty="0"/>
              <a:t>.</a:t>
            </a:r>
            <a:endParaRPr lang="en-ID" sz="1300" b="1" i="0" dirty="0"/>
          </a:p>
          <a:p>
            <a:pPr marL="228600" indent="-228600" algn="l">
              <a:buFont typeface="Arial" pitchFamily="34" charset="0"/>
              <a:buChar char="•"/>
            </a:pPr>
            <a:r>
              <a:rPr lang="en-ID" sz="1300" b="1" i="0" dirty="0"/>
              <a:t>Perusahaan </a:t>
            </a:r>
            <a:r>
              <a:rPr lang="en-ID" sz="1300" b="1" i="0" dirty="0" err="1"/>
              <a:t>maya</a:t>
            </a:r>
            <a:endParaRPr lang="en-ID" sz="1300" b="1" i="0" dirty="0"/>
          </a:p>
          <a:p>
            <a:pPr marL="0" indent="0" algn="l">
              <a:buNone/>
              <a:tabLst>
                <a:tab pos="517525" algn="l"/>
              </a:tabLst>
            </a:pPr>
            <a:r>
              <a:rPr lang="en-US" sz="1300" b="1" i="0" dirty="0"/>
              <a:t>	</a:t>
            </a:r>
            <a:r>
              <a:rPr lang="en-US" sz="1300" b="1" i="0" dirty="0" err="1"/>
              <a:t>Perusahan</a:t>
            </a:r>
            <a:r>
              <a:rPr lang="en-US" sz="1300" b="1" i="0" dirty="0"/>
              <a:t> Maya </a:t>
            </a:r>
            <a:r>
              <a:rPr lang="en-US" sz="1300" b="1" i="0" dirty="0" err="1"/>
              <a:t>mengandalkan</a:t>
            </a:r>
            <a:r>
              <a:rPr lang="en-US" sz="1300" b="1" i="0" dirty="0"/>
              <a:t> </a:t>
            </a:r>
            <a:r>
              <a:rPr lang="en-US" sz="1300" b="1" i="0" dirty="0" err="1"/>
              <a:t>berbagai</a:t>
            </a:r>
            <a:r>
              <a:rPr lang="en-US" sz="1300" b="1" i="0" dirty="0"/>
              <a:t> </a:t>
            </a:r>
            <a:r>
              <a:rPr lang="en-US" sz="1300" b="1" i="0" dirty="0" err="1"/>
              <a:t>hubungan</a:t>
            </a:r>
            <a:r>
              <a:rPr lang="en-US" sz="1300" b="1" i="0" dirty="0"/>
              <a:t> </a:t>
            </a:r>
            <a:r>
              <a:rPr lang="en-US" sz="1300" b="1" i="0" dirty="0" err="1"/>
              <a:t>pemasok</a:t>
            </a:r>
            <a:r>
              <a:rPr lang="en-US" sz="1300" b="1" i="0" dirty="0"/>
              <a:t> </a:t>
            </a:r>
            <a:r>
              <a:rPr lang="en-US" sz="1300" b="1" i="0" dirty="0" err="1"/>
              <a:t>untuk</a:t>
            </a:r>
            <a:r>
              <a:rPr lang="en-US" sz="1300" b="1" i="0" dirty="0"/>
              <a:t> </a:t>
            </a:r>
            <a:r>
              <a:rPr lang="en-US" sz="1300" b="1" i="0" dirty="0" err="1"/>
              <a:t>memberikan</a:t>
            </a:r>
            <a:r>
              <a:rPr lang="en-US" sz="1300" b="1" i="0" dirty="0"/>
              <a:t> </a:t>
            </a:r>
            <a:r>
              <a:rPr lang="en-US" sz="1300" b="1" i="0" dirty="0" err="1"/>
              <a:t>pelayanan</a:t>
            </a:r>
            <a:r>
              <a:rPr lang="en-US" sz="1300" b="1" i="0" dirty="0"/>
              <a:t> pada </a:t>
            </a:r>
            <a:r>
              <a:rPr lang="en-US" sz="1300" b="1" i="0" dirty="0" err="1"/>
              <a:t>saat</a:t>
            </a:r>
            <a:r>
              <a:rPr lang="en-US" sz="1300" b="1" i="0" dirty="0"/>
              <a:t> </a:t>
            </a:r>
            <a:r>
              <a:rPr lang="en-US" sz="1300" b="1" i="0" dirty="0" err="1"/>
              <a:t>diperlukan</a:t>
            </a:r>
            <a:r>
              <a:rPr lang="en-US" sz="1300" b="1" i="0" dirty="0"/>
              <a:t>. Perusahaan </a:t>
            </a:r>
            <a:r>
              <a:rPr lang="en-US" sz="1300" b="1" i="0" dirty="0" err="1"/>
              <a:t>maya</a:t>
            </a:r>
            <a:r>
              <a:rPr lang="en-US" sz="1300" b="1" i="0" dirty="0"/>
              <a:t> </a:t>
            </a:r>
            <a:r>
              <a:rPr lang="en-US" sz="1300" b="1" i="0" dirty="0" err="1"/>
              <a:t>mempunyai</a:t>
            </a:r>
            <a:r>
              <a:rPr lang="en-US" sz="1300" b="1" i="0" dirty="0"/>
              <a:t> </a:t>
            </a:r>
            <a:r>
              <a:rPr lang="en-US" sz="1300" b="1" i="0" dirty="0" err="1"/>
              <a:t>batasan</a:t>
            </a:r>
            <a:r>
              <a:rPr lang="en-US" sz="1300" b="1" i="0" dirty="0"/>
              <a:t> </a:t>
            </a:r>
            <a:r>
              <a:rPr lang="en-US" sz="1300" b="1" i="0" dirty="0" err="1"/>
              <a:t>organisasi</a:t>
            </a:r>
            <a:r>
              <a:rPr lang="en-US" sz="1300" b="1" i="0" dirty="0"/>
              <a:t> yang </a:t>
            </a:r>
            <a:r>
              <a:rPr lang="en-US" sz="1300" b="1" i="0" dirty="0" err="1"/>
              <a:t>tidak</a:t>
            </a:r>
            <a:r>
              <a:rPr lang="en-US" sz="1300" b="1" i="0" dirty="0"/>
              <a:t> </a:t>
            </a:r>
            <a:r>
              <a:rPr lang="en-US" sz="1300" b="1" i="0" dirty="0" err="1"/>
              <a:t>tetap</a:t>
            </a:r>
            <a:r>
              <a:rPr lang="en-US" sz="1300" b="1" i="0" dirty="0"/>
              <a:t> </a:t>
            </a:r>
            <a:r>
              <a:rPr lang="en-US" sz="1300" b="1" i="0" dirty="0" err="1"/>
              <a:t>dan</a:t>
            </a:r>
            <a:r>
              <a:rPr lang="en-US" sz="1300" b="1" i="0" dirty="0"/>
              <a:t> </a:t>
            </a:r>
            <a:r>
              <a:rPr lang="en-US" sz="1300" b="1" i="0" dirty="0" err="1"/>
              <a:t>hubungan</a:t>
            </a:r>
            <a:r>
              <a:rPr lang="en-US" sz="1300" b="1" i="0" dirty="0"/>
              <a:t> </a:t>
            </a:r>
            <a:r>
              <a:rPr lang="en-US" sz="1300" b="1" i="0" dirty="0" err="1"/>
              <a:t>bisa</a:t>
            </a:r>
            <a:r>
              <a:rPr lang="en-US" sz="1300" b="1" i="0" dirty="0"/>
              <a:t> </a:t>
            </a:r>
            <a:r>
              <a:rPr lang="en-US" sz="1300" b="1" i="0" dirty="0" err="1"/>
              <a:t>bersifat</a:t>
            </a:r>
            <a:r>
              <a:rPr lang="en-US" sz="1300" b="1" i="0" dirty="0"/>
              <a:t> </a:t>
            </a:r>
            <a:r>
              <a:rPr lang="en-US" sz="1300" b="1" i="0" dirty="0" err="1"/>
              <a:t>jangka</a:t>
            </a:r>
            <a:r>
              <a:rPr lang="en-US" sz="1300" b="1" i="0" dirty="0"/>
              <a:t> </a:t>
            </a:r>
            <a:r>
              <a:rPr lang="en-US" sz="1300" b="1" i="0" dirty="0" err="1"/>
              <a:t>pendek</a:t>
            </a:r>
            <a:r>
              <a:rPr lang="en-US" sz="1300" b="1" i="0" dirty="0"/>
              <a:t> </a:t>
            </a:r>
            <a:r>
              <a:rPr lang="en-US" sz="1300" b="1" i="0" dirty="0" err="1"/>
              <a:t>maupun</a:t>
            </a:r>
            <a:r>
              <a:rPr lang="en-US" sz="1300" b="1" i="0" dirty="0"/>
              <a:t> </a:t>
            </a:r>
            <a:r>
              <a:rPr lang="en-US" sz="1300" b="1" i="0" dirty="0" err="1"/>
              <a:t>jangka</a:t>
            </a:r>
            <a:r>
              <a:rPr lang="en-US" sz="1300" b="1" i="0" dirty="0"/>
              <a:t> </a:t>
            </a:r>
            <a:r>
              <a:rPr lang="en-US" sz="1300" b="1" i="0" dirty="0" err="1"/>
              <a:t>panjang</a:t>
            </a:r>
            <a:r>
              <a:rPr lang="en-US" sz="1300" b="1" i="0" dirty="0"/>
              <a:t>, </a:t>
            </a:r>
            <a:r>
              <a:rPr lang="en-US" sz="1300" b="1" i="0" dirty="0" err="1"/>
              <a:t>mitra</a:t>
            </a:r>
            <a:r>
              <a:rPr lang="en-US" sz="1300" b="1" i="0" dirty="0"/>
              <a:t> </a:t>
            </a:r>
            <a:r>
              <a:rPr lang="en-US" sz="1300" b="1" i="0" dirty="0" err="1"/>
              <a:t>sejati</a:t>
            </a:r>
            <a:r>
              <a:rPr lang="en-US" sz="1300" b="1" i="0" dirty="0"/>
              <a:t> </a:t>
            </a:r>
            <a:r>
              <a:rPr lang="en-US" sz="1300" b="1" i="0" dirty="0" err="1"/>
              <a:t>atau</a:t>
            </a:r>
            <a:r>
              <a:rPr lang="en-US" sz="1300" b="1" i="0" dirty="0"/>
              <a:t> </a:t>
            </a:r>
            <a:r>
              <a:rPr lang="en-US" sz="1300" b="1" i="0" dirty="0" err="1"/>
              <a:t>kolaborasi</a:t>
            </a:r>
            <a:r>
              <a:rPr lang="en-US" sz="1300" b="1" i="0" dirty="0"/>
              <a:t>, </a:t>
            </a:r>
            <a:r>
              <a:rPr lang="en-US" sz="1300" b="1" i="0" dirty="0" err="1"/>
              <a:t>pemasok</a:t>
            </a:r>
            <a:r>
              <a:rPr lang="en-US" sz="1300" b="1" i="0" dirty="0"/>
              <a:t> </a:t>
            </a:r>
            <a:r>
              <a:rPr lang="en-US" sz="1300" b="1" i="0" dirty="0" err="1"/>
              <a:t>atau</a:t>
            </a:r>
            <a:r>
              <a:rPr lang="en-US" sz="1300" b="1" i="0" dirty="0"/>
              <a:t> </a:t>
            </a:r>
            <a:r>
              <a:rPr lang="en-US" sz="1300" b="1" i="0" dirty="0" err="1"/>
              <a:t>subkontraktor</a:t>
            </a:r>
            <a:r>
              <a:rPr lang="en-US" sz="1300" b="1" i="0" dirty="0"/>
              <a:t>. </a:t>
            </a:r>
            <a:r>
              <a:rPr lang="en-US" sz="1300" b="1" i="0" dirty="0" err="1"/>
              <a:t>Keuntungan</a:t>
            </a:r>
            <a:r>
              <a:rPr lang="en-US" sz="1300" b="1" i="0" dirty="0"/>
              <a:t> yang </a:t>
            </a:r>
            <a:r>
              <a:rPr lang="en-US" sz="1300" b="1" i="0" dirty="0" err="1"/>
              <a:t>bisa</a:t>
            </a:r>
            <a:r>
              <a:rPr lang="en-US" sz="1300" b="1" i="0" dirty="0"/>
              <a:t> </a:t>
            </a:r>
            <a:r>
              <a:rPr lang="en-US" sz="1300" b="1" i="0" dirty="0" err="1"/>
              <a:t>diperoleh</a:t>
            </a:r>
            <a:r>
              <a:rPr lang="en-US" sz="1300" b="1" i="0" dirty="0"/>
              <a:t> </a:t>
            </a:r>
            <a:r>
              <a:rPr lang="en-US" sz="1300" b="1" i="0" dirty="0" err="1"/>
              <a:t>diantaranya</a:t>
            </a:r>
            <a:r>
              <a:rPr lang="en-US" sz="1300" b="1" i="0" dirty="0"/>
              <a:t> </a:t>
            </a:r>
            <a:r>
              <a:rPr lang="en-US" sz="1300" b="1" i="0" dirty="0" err="1"/>
              <a:t>adalah</a:t>
            </a:r>
            <a:r>
              <a:rPr lang="en-US" sz="1300" b="1" i="0" dirty="0"/>
              <a:t>: </a:t>
            </a:r>
            <a:r>
              <a:rPr lang="en-US" sz="1300" b="1" i="0" dirty="0" err="1"/>
              <a:t>keahlian</a:t>
            </a:r>
            <a:r>
              <a:rPr lang="en-US" sz="1300" b="1" i="0" dirty="0"/>
              <a:t> </a:t>
            </a:r>
            <a:r>
              <a:rPr lang="en-US" sz="1300" b="1" i="0" dirty="0" err="1"/>
              <a:t>manajemen</a:t>
            </a:r>
            <a:r>
              <a:rPr lang="en-US" sz="1300" b="1" i="0" dirty="0"/>
              <a:t> yang </a:t>
            </a:r>
            <a:r>
              <a:rPr lang="en-US" sz="1300" b="1" i="0" dirty="0" err="1"/>
              <a:t>terspesialisasi</a:t>
            </a:r>
            <a:r>
              <a:rPr lang="en-US" sz="1300" b="1" i="0" dirty="0"/>
              <a:t>, </a:t>
            </a:r>
            <a:r>
              <a:rPr lang="en-US" sz="1300" b="1" i="0" dirty="0" err="1"/>
              <a:t>investasi</a:t>
            </a:r>
            <a:r>
              <a:rPr lang="en-US" sz="1300" b="1" i="0" dirty="0"/>
              <a:t> modal yang </a:t>
            </a:r>
            <a:r>
              <a:rPr lang="en-US" sz="1300" b="1" i="0" dirty="0" err="1"/>
              <a:t>renadh</a:t>
            </a:r>
            <a:r>
              <a:rPr lang="en-US" sz="1300" b="1" i="0" dirty="0"/>
              <a:t>, </a:t>
            </a:r>
            <a:r>
              <a:rPr lang="en-US" sz="1300" b="1" i="0" dirty="0" err="1"/>
              <a:t>fleksibilitas</a:t>
            </a:r>
            <a:r>
              <a:rPr lang="en-US" sz="1300" b="1" i="0" dirty="0"/>
              <a:t> </a:t>
            </a:r>
            <a:r>
              <a:rPr lang="en-US" sz="1300" b="1" i="0" dirty="0" err="1"/>
              <a:t>dan</a:t>
            </a:r>
            <a:r>
              <a:rPr lang="en-US" sz="1300" b="1" i="0" dirty="0"/>
              <a:t> </a:t>
            </a:r>
            <a:r>
              <a:rPr lang="en-US" sz="1300" b="1" i="0" dirty="0" err="1"/>
              <a:t>kecepatan</a:t>
            </a:r>
            <a:r>
              <a:rPr lang="en-US" sz="1300" b="1" i="0" dirty="0"/>
              <a:t>.</a:t>
            </a:r>
            <a:endParaRPr lang="en-ID" sz="1300" b="1" i="0" dirty="0"/>
          </a:p>
        </p:txBody>
      </p:sp>
    </p:spTree>
    <p:extLst>
      <p:ext uri="{BB962C8B-B14F-4D97-AF65-F5344CB8AC3E}">
        <p14:creationId xmlns:p14="http://schemas.microsoft.com/office/powerpoint/2010/main" val="381752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727684" y="700732"/>
            <a:ext cx="5688632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TUJUAN SUPPLY CHAIN MANAGEMENT</a:t>
            </a:r>
            <a:endParaRPr sz="3200"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419622"/>
            <a:ext cx="6880500" cy="2699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300" b="1" dirty="0" err="1">
                <a:solidFill>
                  <a:schemeClr val="accent1"/>
                </a:solidFill>
              </a:rPr>
              <a:t>Tujuan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manajemen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rantai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pasokan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adalah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dengan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menyelaraskan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permintaan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dan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penawaran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seefektif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dan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seefisien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mungkin</a:t>
            </a:r>
            <a:r>
              <a:rPr lang="en-US" sz="1300" b="1" dirty="0">
                <a:solidFill>
                  <a:schemeClr val="accent1"/>
                </a:solidFill>
              </a:rPr>
              <a:t>. </a:t>
            </a:r>
            <a:r>
              <a:rPr lang="en-US" sz="1300" b="1" dirty="0" err="1">
                <a:solidFill>
                  <a:schemeClr val="accent1"/>
                </a:solidFill>
              </a:rPr>
              <a:t>Masalah-masalah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utama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dalam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rantai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pasokan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terkait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dengan</a:t>
            </a:r>
            <a:r>
              <a:rPr lang="en-US" sz="1300" b="1" dirty="0">
                <a:solidFill>
                  <a:schemeClr val="accent1"/>
                </a:solidFill>
              </a:rPr>
              <a:t> (Stevenson, 2009):</a:t>
            </a:r>
          </a:p>
          <a:p>
            <a:pPr marL="76200" indent="0">
              <a:buNone/>
            </a:pPr>
            <a:r>
              <a:rPr lang="en-US" sz="1300" b="1" dirty="0">
                <a:solidFill>
                  <a:schemeClr val="accent1"/>
                </a:solidFill>
              </a:rPr>
              <a:t>1.    </a:t>
            </a:r>
            <a:r>
              <a:rPr lang="en-US" sz="1300" b="1" dirty="0" err="1">
                <a:solidFill>
                  <a:schemeClr val="accent1"/>
                </a:solidFill>
              </a:rPr>
              <a:t>Menentukan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tingkat</a:t>
            </a:r>
            <a:r>
              <a:rPr lang="en-US" sz="1300" b="1" dirty="0">
                <a:solidFill>
                  <a:schemeClr val="accent1"/>
                </a:solidFill>
              </a:rPr>
              <a:t> outsourcing yang </a:t>
            </a:r>
            <a:r>
              <a:rPr lang="en-US" sz="1300" b="1" dirty="0" err="1">
                <a:solidFill>
                  <a:schemeClr val="accent1"/>
                </a:solidFill>
              </a:rPr>
              <a:t>tepat</a:t>
            </a:r>
            <a:br>
              <a:rPr lang="en-US" sz="1300" b="1" dirty="0">
                <a:solidFill>
                  <a:schemeClr val="accent1"/>
                </a:solidFill>
              </a:rPr>
            </a:br>
            <a:r>
              <a:rPr lang="en-US" sz="1300" b="1" dirty="0">
                <a:solidFill>
                  <a:schemeClr val="accent1"/>
                </a:solidFill>
              </a:rPr>
              <a:t>2.    </a:t>
            </a:r>
            <a:r>
              <a:rPr lang="en-US" sz="1300" b="1" dirty="0" err="1">
                <a:solidFill>
                  <a:schemeClr val="accent1"/>
                </a:solidFill>
              </a:rPr>
              <a:t>Mengelola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pembelian</a:t>
            </a:r>
            <a:r>
              <a:rPr lang="en-US" sz="1300" b="1" dirty="0">
                <a:solidFill>
                  <a:schemeClr val="accent1"/>
                </a:solidFill>
              </a:rPr>
              <a:t> / </a:t>
            </a:r>
            <a:r>
              <a:rPr lang="en-US" sz="1300" b="1" dirty="0" err="1">
                <a:solidFill>
                  <a:schemeClr val="accent1"/>
                </a:solidFill>
              </a:rPr>
              <a:t>pengadaan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suatu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barang</a:t>
            </a:r>
            <a:br>
              <a:rPr lang="en-US" sz="1300" b="1" dirty="0">
                <a:solidFill>
                  <a:schemeClr val="accent1"/>
                </a:solidFill>
              </a:rPr>
            </a:br>
            <a:r>
              <a:rPr lang="en-US" sz="1300" b="1" dirty="0">
                <a:solidFill>
                  <a:schemeClr val="accent1"/>
                </a:solidFill>
              </a:rPr>
              <a:t>3.    </a:t>
            </a:r>
            <a:r>
              <a:rPr lang="en-US" sz="1300" b="1" dirty="0" err="1">
                <a:solidFill>
                  <a:schemeClr val="accent1"/>
                </a:solidFill>
              </a:rPr>
              <a:t>Mengelola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pemasok</a:t>
            </a:r>
            <a:br>
              <a:rPr lang="en-US" sz="1300" b="1" dirty="0">
                <a:solidFill>
                  <a:schemeClr val="accent1"/>
                </a:solidFill>
              </a:rPr>
            </a:br>
            <a:r>
              <a:rPr lang="en-US" sz="1300" b="1" dirty="0">
                <a:solidFill>
                  <a:schemeClr val="accent1"/>
                </a:solidFill>
              </a:rPr>
              <a:t>4.    </a:t>
            </a:r>
            <a:r>
              <a:rPr lang="en-US" sz="1300" b="1" dirty="0" err="1">
                <a:solidFill>
                  <a:schemeClr val="accent1"/>
                </a:solidFill>
              </a:rPr>
              <a:t>Mengelola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hubungan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terhadap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pelanggan</a:t>
            </a:r>
            <a:br>
              <a:rPr lang="en-US" sz="1300" b="1" dirty="0">
                <a:solidFill>
                  <a:schemeClr val="accent1"/>
                </a:solidFill>
              </a:rPr>
            </a:br>
            <a:r>
              <a:rPr lang="en-US" sz="1300" b="1" dirty="0">
                <a:solidFill>
                  <a:schemeClr val="accent1"/>
                </a:solidFill>
              </a:rPr>
              <a:t>5.    </a:t>
            </a:r>
            <a:r>
              <a:rPr lang="en-US" sz="1300" b="1" dirty="0" err="1">
                <a:solidFill>
                  <a:schemeClr val="accent1"/>
                </a:solidFill>
              </a:rPr>
              <a:t>Mengidentifikasi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masalah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dan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merespon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masalah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dengan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cepat</a:t>
            </a:r>
            <a:br>
              <a:rPr lang="en-US" sz="1300" b="1" dirty="0">
                <a:solidFill>
                  <a:schemeClr val="accent1"/>
                </a:solidFill>
              </a:rPr>
            </a:br>
            <a:r>
              <a:rPr lang="en-US" sz="1300" b="1" dirty="0">
                <a:solidFill>
                  <a:schemeClr val="accent1"/>
                </a:solidFill>
              </a:rPr>
              <a:t>6.    </a:t>
            </a:r>
            <a:r>
              <a:rPr lang="en-US" sz="1300" b="1" dirty="0" err="1">
                <a:solidFill>
                  <a:schemeClr val="accent1"/>
                </a:solidFill>
              </a:rPr>
              <a:t>Mengelola</a:t>
            </a: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err="1">
                <a:solidFill>
                  <a:schemeClr val="accent1"/>
                </a:solidFill>
              </a:rPr>
              <a:t>risiko</a:t>
            </a:r>
            <a:endParaRPr lang="en-US" sz="1300" b="1" dirty="0">
              <a:solidFill>
                <a:schemeClr val="accent1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300" b="1" dirty="0">
              <a:solidFill>
                <a:schemeClr val="accent1"/>
              </a:solidFill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067694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</a:rPr>
              <a:t>PROSES SUPPLY CHAIN MANAGEMENT</a:t>
            </a: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003798"/>
            <a:ext cx="6395700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</a:rPr>
              <a:t>Proses supply chain management </a:t>
            </a:r>
            <a:r>
              <a:rPr lang="en-US" sz="1600" b="1" dirty="0" err="1">
                <a:solidFill>
                  <a:srgbClr val="FFFFFF"/>
                </a:solidFill>
              </a:rPr>
              <a:t>adalah</a:t>
            </a:r>
            <a:r>
              <a:rPr lang="en-US" sz="1600" b="1" dirty="0">
                <a:solidFill>
                  <a:srgbClr val="FFFFFF"/>
                </a:solidFill>
              </a:rPr>
              <a:t> proses </a:t>
            </a:r>
            <a:r>
              <a:rPr lang="en-US" sz="1600" b="1" dirty="0" err="1">
                <a:solidFill>
                  <a:srgbClr val="FFFFFF"/>
                </a:solidFill>
              </a:rPr>
              <a:t>saat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produk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masih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berbahan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mentah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produk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setengah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jadi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dan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produk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jadi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diperoleh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diubah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dan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dijual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melalui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berbagai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fasilitas</a:t>
            </a:r>
            <a:r>
              <a:rPr lang="en-US" sz="1600" b="1" dirty="0">
                <a:solidFill>
                  <a:srgbClr val="FFFFFF"/>
                </a:solidFill>
              </a:rPr>
              <a:t> yang </a:t>
            </a:r>
            <a:r>
              <a:rPr lang="en-US" sz="1600" b="1" dirty="0" err="1">
                <a:solidFill>
                  <a:srgbClr val="FFFFFF"/>
                </a:solidFill>
              </a:rPr>
              <a:t>terhubung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oleh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rantai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sepanjang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arus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produk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dan</a:t>
            </a:r>
            <a:r>
              <a:rPr lang="en-US" sz="1600" b="1" dirty="0">
                <a:solidFill>
                  <a:srgbClr val="FFFFFF"/>
                </a:solidFill>
              </a:rPr>
              <a:t> material.</a:t>
            </a:r>
            <a:endParaRPr lang="en-US" sz="16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chemeClr val="lt1"/>
                </a:solidFill>
              </a:rPr>
              <a:t>PROSES MATA RANTAI YANG TERJADI ANTAR PEMAIN UTAMA</a:t>
            </a:r>
            <a:endParaRPr sz="2800" b="0" dirty="0">
              <a:solidFill>
                <a:schemeClr val="lt1"/>
              </a:solidFill>
            </a:endParaRPr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2352</Words>
  <PresentationFormat>On-screen Show (16:9)</PresentationFormat>
  <Paragraphs>183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Amatic SC</vt:lpstr>
      <vt:lpstr>Arial</vt:lpstr>
      <vt:lpstr>Merriweather</vt:lpstr>
      <vt:lpstr>Segoe UI Emoji</vt:lpstr>
      <vt:lpstr>Nathaniel template</vt:lpstr>
      <vt:lpstr>SUPPLY CHAIN MANAGEMENT (5)</vt:lpstr>
      <vt:lpstr>Hello!</vt:lpstr>
      <vt:lpstr>DEFINISI</vt:lpstr>
      <vt:lpstr>Komponen dasar yang berhubungan dengan supply chain management</vt:lpstr>
      <vt:lpstr>PowerPoint Presentation</vt:lpstr>
      <vt:lpstr>PowerPoint Presentation</vt:lpstr>
      <vt:lpstr>TUJUAN SUPPLY CHAIN MANAGEMENT</vt:lpstr>
      <vt:lpstr>PROSES SUPPLY CHAIN MANAGEMENT</vt:lpstr>
      <vt:lpstr>PROSES MATA RANTAI YANG TERJADI ANTAR PEMAIN UTAMA</vt:lpstr>
      <vt:lpstr>CHAIN 1 : SUPPLIER</vt:lpstr>
      <vt:lpstr>CHAIN 3 : DISTRIBUTOR</vt:lpstr>
      <vt:lpstr>MENGUKUR PERFORMA SUPPLAY CHAIN MANAGEMENT</vt:lpstr>
      <vt:lpstr>Dikatakan oleh Schroeder bahwa mengukur performa supply chain adalah langkah pertama menuju perbaikan. Sebuah tahapan awal yang perlu ditetapkan dan ditentukan untuk dapat mencapai tujuan perbaikan tersebut.</vt:lpstr>
      <vt:lpstr>PowerPoint Presentation</vt:lpstr>
      <vt:lpstr>INVENTORY </vt:lpstr>
      <vt:lpstr>TRANSPORTATION </vt:lpstr>
      <vt:lpstr>FASILITAS </vt:lpstr>
      <vt:lpstr>PowerPoint Presentation</vt:lpstr>
      <vt:lpstr>INFORMATION </vt:lpstr>
      <vt:lpstr>PowerPoint Presentation</vt:lpstr>
      <vt:lpstr>PERANAN TEKNOLOGI DALAM SCM</vt:lpstr>
      <vt:lpstr>PRESPEKTIF TEKNIS</vt:lpstr>
      <vt:lpstr>PowerPoint Presentation</vt:lpstr>
      <vt:lpstr>PRESPEKTIF MANAJERIAL</vt:lpstr>
      <vt:lpstr>🤝 THANKS!  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2020-11-17T13:23:40Z</dcterms:modified>
</cp:coreProperties>
</file>