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315" r:id="rId4"/>
    <p:sldId id="316" r:id="rId5"/>
    <p:sldId id="317" r:id="rId6"/>
    <p:sldId id="318" r:id="rId7"/>
    <p:sldId id="319" r:id="rId8"/>
    <p:sldId id="310" r:id="rId9"/>
    <p:sldId id="312" r:id="rId10"/>
    <p:sldId id="313" r:id="rId11"/>
    <p:sldId id="307" r:id="rId12"/>
    <p:sldId id="32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erlin Sans FB" panose="020E0602020502020306" pitchFamily="34" charset="0"/>
              </a:rPr>
              <a:t>Algoritma</a:t>
            </a:r>
            <a:r>
              <a:rPr lang="en-US" sz="4800" dirty="0" smtClean="0">
                <a:latin typeface="Berlin Sans FB" panose="020E0602020502020306" pitchFamily="34" charset="0"/>
              </a:rPr>
              <a:t> </a:t>
            </a:r>
            <a:r>
              <a:rPr lang="en-US" sz="4800" dirty="0" err="1" smtClean="0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732266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dirty="0" smtClean="0">
                <a:latin typeface="Berlin Sans FB" panose="020E0602020502020306" pitchFamily="34" charset="0"/>
              </a:rPr>
              <a:t> 12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09" y="0"/>
            <a:ext cx="10085389" cy="68911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Berlin Sans FB" panose="020E0602020502020306" pitchFamily="34" charset="0"/>
              </a:rPr>
              <a:t>Algoritma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976310" y="586155"/>
            <a:ext cx="10415589" cy="6131168"/>
          </a:xfrm>
        </p:spPr>
        <p:txBody>
          <a:bodyPr>
            <a:normAutofit fontScale="92500" lnSpcReduction="20000"/>
          </a:bodyPr>
          <a:lstStyle/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[0,0]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</a:t>
            </a:r>
            <a:r>
              <a:rPr lang="pt-BR" sz="2000" dirty="0" err="1" smtClean="0"/>
              <a:t>Indonesia</a:t>
            </a:r>
            <a:r>
              <a:rPr lang="pt-BR" sz="2000" dirty="0" smtClean="0"/>
              <a:t>” </a:t>
            </a: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[0,1] </a:t>
            </a:r>
            <a:r>
              <a:rPr lang="pt-BR" sz="2000" dirty="0" smtClean="0">
                <a:latin typeface="Wingdings" charset="2"/>
              </a:rPr>
              <a:t> </a:t>
            </a:r>
            <a:r>
              <a:rPr lang="pt-BR" sz="2000" dirty="0" smtClean="0"/>
              <a:t>“Jakarta” </a:t>
            </a: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[1,0]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“Filipina 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[1,1]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“Manila”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[2,0]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</a:t>
            </a:r>
            <a:r>
              <a:rPr lang="pt-BR" sz="2000" dirty="0" err="1"/>
              <a:t>Austria</a:t>
            </a:r>
            <a:r>
              <a:rPr lang="pt-BR" sz="2000" dirty="0"/>
              <a:t>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[2,1]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</a:t>
            </a:r>
            <a:r>
              <a:rPr lang="pt-BR" sz="2000" dirty="0" err="1"/>
              <a:t>Vienna</a:t>
            </a:r>
            <a:r>
              <a:rPr lang="pt-BR" sz="2000" dirty="0"/>
              <a:t>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[3,0]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</a:t>
            </a:r>
            <a:r>
              <a:rPr lang="pt-BR" sz="2000" dirty="0" err="1"/>
              <a:t>India</a:t>
            </a:r>
            <a:r>
              <a:rPr lang="pt-BR" sz="2000" dirty="0"/>
              <a:t>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[3,1]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“New </a:t>
            </a:r>
            <a:r>
              <a:rPr lang="pt-BR" sz="2000" dirty="0" err="1"/>
              <a:t>Delhi</a:t>
            </a:r>
            <a:r>
              <a:rPr lang="pt-BR" sz="2000" dirty="0"/>
              <a:t>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[4,0]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“Iran” </a:t>
            </a: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 smtClean="0"/>
              <a:t>Negara </a:t>
            </a:r>
            <a:r>
              <a:rPr lang="pt-BR" sz="2000" dirty="0"/>
              <a:t>[4,1] </a:t>
            </a:r>
            <a:r>
              <a:rPr lang="pt-BR" sz="2000" dirty="0">
                <a:latin typeface="Wingdings" charset="2"/>
              </a:rPr>
              <a:t> </a:t>
            </a:r>
            <a:r>
              <a:rPr lang="pt-BR" sz="2000" dirty="0"/>
              <a:t>“</a:t>
            </a:r>
            <a:r>
              <a:rPr lang="pt-BR" sz="2000" dirty="0" err="1"/>
              <a:t>Teheran</a:t>
            </a:r>
            <a:r>
              <a:rPr lang="pt-BR" sz="2000" dirty="0"/>
              <a:t>” </a:t>
            </a:r>
            <a:endParaRPr lang="pt-BR" sz="2000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sz="2000" dirty="0"/>
              <a:t>UNTUK </a:t>
            </a:r>
            <a:r>
              <a:rPr lang="pt-BR" sz="2000" dirty="0" err="1"/>
              <a:t>baris</a:t>
            </a:r>
            <a:r>
              <a:rPr lang="pt-BR" sz="2000" dirty="0"/>
              <a:t> </a:t>
            </a:r>
            <a:r>
              <a:rPr lang="pt-BR" sz="2000" dirty="0" smtClean="0">
                <a:latin typeface="Wingdings" charset="2"/>
              </a:rPr>
              <a:t> </a:t>
            </a:r>
            <a:r>
              <a:rPr lang="pt-BR" sz="2000" dirty="0" smtClean="0"/>
              <a:t>0 </a:t>
            </a:r>
            <a:r>
              <a:rPr lang="pt-BR" sz="2000" dirty="0" err="1"/>
              <a:t>S</a:t>
            </a:r>
            <a:r>
              <a:rPr lang="pt-BR" sz="2000" dirty="0"/>
              <a:t>/</a:t>
            </a:r>
            <a:r>
              <a:rPr lang="pt-BR" sz="2000" dirty="0" err="1"/>
              <a:t>D</a:t>
            </a:r>
            <a:r>
              <a:rPr lang="pt-BR" sz="2000" dirty="0"/>
              <a:t> </a:t>
            </a:r>
            <a:r>
              <a:rPr lang="pt-BR" sz="2000" dirty="0" smtClean="0"/>
              <a:t>4    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pt-BR" sz="2000" dirty="0" smtClean="0"/>
              <a:t>		JIKA </a:t>
            </a:r>
            <a:r>
              <a:rPr lang="pt-BR" sz="2000" dirty="0"/>
              <a:t>Negara [</a:t>
            </a:r>
            <a:r>
              <a:rPr lang="pt-BR" sz="2000" dirty="0" err="1"/>
              <a:t>baris,kolom</a:t>
            </a:r>
            <a:r>
              <a:rPr lang="pt-BR" sz="2000" dirty="0"/>
              <a:t>][0]= “</a:t>
            </a:r>
            <a:r>
              <a:rPr lang="pt-BR" sz="2000" dirty="0" err="1"/>
              <a:t>I</a:t>
            </a:r>
            <a:r>
              <a:rPr lang="pt-BR" sz="2000" dirty="0"/>
              <a:t>” MAKA </a:t>
            </a:r>
            <a:endParaRPr lang="pt-BR" sz="2000" dirty="0" smtClean="0"/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Tampilkan</a:t>
            </a:r>
            <a:r>
              <a:rPr lang="pt-BR" sz="2000" dirty="0" smtClean="0"/>
              <a:t> </a:t>
            </a:r>
            <a:r>
              <a:rPr lang="pt-BR" sz="2000" dirty="0"/>
              <a:t>(Negara[baris,0],Negara[baris,1]) </a:t>
            </a:r>
            <a:endParaRPr lang="pt-BR" sz="2000" dirty="0" smtClean="0"/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pt-BR" sz="2000" dirty="0" smtClean="0"/>
              <a:t>AKHIR JIKA </a:t>
            </a:r>
            <a:endParaRPr lang="pt-BR" sz="2000" dirty="0"/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pt-BR" sz="2000" dirty="0" smtClean="0"/>
              <a:t>AKHIR </a:t>
            </a:r>
            <a:r>
              <a:rPr lang="pt-BR" sz="2000" dirty="0"/>
              <a:t>UNTUK </a:t>
            </a: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sz="2000" dirty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2200" spc="5" dirty="0" smtClean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3025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141411" y="304800"/>
            <a:ext cx="9905998" cy="6891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Array multi </a:t>
            </a:r>
            <a:r>
              <a:rPr lang="en-US" sz="2400" dirty="0" err="1" smtClean="0">
                <a:latin typeface="Berlin Sans FB" panose="020E0602020502020306" pitchFamily="34" charset="0"/>
              </a:rPr>
              <a:t>dimensi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dan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contoh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141411" y="1184031"/>
            <a:ext cx="10415589" cy="5580184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 smtClean="0"/>
              <a:t>Misal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ibukota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kesemuanya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string. </a:t>
            </a:r>
            <a:endParaRPr lang="en-US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array 3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data,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ibukota</a:t>
            </a:r>
            <a:r>
              <a:rPr lang="en-US" dirty="0"/>
              <a:t>,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teksnya</a:t>
            </a:r>
            <a:r>
              <a:rPr lang="en-US" dirty="0"/>
              <a:t>. 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2880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89785" y="0"/>
            <a:ext cx="5903907" cy="6891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Array multi </a:t>
            </a:r>
            <a:r>
              <a:rPr lang="en-US" sz="2400" dirty="0" err="1" smtClean="0">
                <a:latin typeface="Berlin Sans FB" panose="020E0602020502020306" pitchFamily="34" charset="0"/>
              </a:rPr>
              <a:t>dimensi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dan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r>
              <a:rPr lang="en-US" sz="2400" dirty="0" err="1" smtClean="0">
                <a:latin typeface="Berlin Sans FB" panose="020E0602020502020306" pitchFamily="34" charset="0"/>
              </a:rPr>
              <a:t>contoh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855785" y="140677"/>
            <a:ext cx="10701215" cy="66235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string.h</a:t>
            </a:r>
            <a:r>
              <a:rPr lang="en-US" dirty="0"/>
              <a:t>&gt; //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berawalan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I </a:t>
            </a:r>
            <a:r>
              <a:rPr lang="en-US" dirty="0" err="1"/>
              <a:t>saja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main </a:t>
            </a:r>
            <a:r>
              <a:rPr lang="en-US" dirty="0"/>
              <a:t>( 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 smtClean="0"/>
              <a:t>	char </a:t>
            </a:r>
            <a:r>
              <a:rPr lang="en-US" dirty="0" err="1"/>
              <a:t>negara</a:t>
            </a:r>
            <a:r>
              <a:rPr lang="en-US" dirty="0"/>
              <a:t>[5][2][15];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[0</a:t>
            </a:r>
            <a:r>
              <a:rPr lang="en-US" dirty="0"/>
              <a:t>][0], “Indonesia”);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[0</a:t>
            </a:r>
            <a:r>
              <a:rPr lang="en-US" dirty="0"/>
              <a:t>][1], “Jakarta”);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[1</a:t>
            </a:r>
            <a:r>
              <a:rPr lang="en-US" dirty="0"/>
              <a:t>][0], “Filipina”);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[1</a:t>
            </a:r>
            <a:r>
              <a:rPr lang="en-US" dirty="0"/>
              <a:t>][1], “Manila”);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[2</a:t>
            </a:r>
            <a:r>
              <a:rPr lang="en-US" dirty="0"/>
              <a:t>][0], “Austria”);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[2</a:t>
            </a:r>
            <a:r>
              <a:rPr lang="en-US" dirty="0"/>
              <a:t>][1], “</a:t>
            </a:r>
            <a:r>
              <a:rPr lang="en-US" dirty="0" err="1"/>
              <a:t>Wina</a:t>
            </a:r>
            <a:r>
              <a:rPr lang="en-US" dirty="0"/>
              <a:t>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[3</a:t>
            </a:r>
            <a:r>
              <a:rPr lang="en-US" dirty="0"/>
              <a:t>][0], “India”);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[3</a:t>
            </a:r>
            <a:r>
              <a:rPr lang="en-US" dirty="0"/>
              <a:t>][1], “New Delhi”);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[4</a:t>
            </a:r>
            <a:r>
              <a:rPr lang="en-US" dirty="0"/>
              <a:t>][0], “Iran”);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negara</a:t>
            </a:r>
            <a:r>
              <a:rPr lang="en-US" dirty="0" smtClean="0"/>
              <a:t>[4</a:t>
            </a:r>
            <a:r>
              <a:rPr lang="en-US" dirty="0"/>
              <a:t>][1], “Teheran”);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baris</a:t>
            </a:r>
            <a:r>
              <a:rPr lang="en-US" dirty="0"/>
              <a:t> = 0; </a:t>
            </a:r>
            <a:r>
              <a:rPr lang="en-US" dirty="0" err="1"/>
              <a:t>baris</a:t>
            </a:r>
            <a:r>
              <a:rPr lang="en-US" dirty="0"/>
              <a:t> &lt; 5; </a:t>
            </a:r>
            <a:r>
              <a:rPr lang="en-US" dirty="0" err="1"/>
              <a:t>baris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 smtClean="0"/>
              <a:t>{ 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/>
              <a:t>if(</a:t>
            </a:r>
            <a:r>
              <a:rPr lang="en-US" dirty="0" err="1"/>
              <a:t>negara</a:t>
            </a:r>
            <a:r>
              <a:rPr lang="en-US" dirty="0"/>
              <a:t>[</a:t>
            </a:r>
            <a:r>
              <a:rPr lang="en-US" dirty="0" err="1"/>
              <a:t>baris</a:t>
            </a:r>
            <a:r>
              <a:rPr lang="en-US" dirty="0"/>
              <a:t>][0][0] == ‘I’)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(“%s - %s\n”, </a:t>
            </a:r>
            <a:r>
              <a:rPr lang="en-US" dirty="0" err="1"/>
              <a:t>negara</a:t>
            </a:r>
            <a:r>
              <a:rPr lang="en-US" dirty="0"/>
              <a:t>[</a:t>
            </a:r>
            <a:r>
              <a:rPr lang="en-US" dirty="0" err="1"/>
              <a:t>baris</a:t>
            </a:r>
            <a:r>
              <a:rPr lang="en-US" dirty="0"/>
              <a:t>][0], </a:t>
            </a:r>
            <a:r>
              <a:rPr lang="en-US" dirty="0" err="1"/>
              <a:t>negara</a:t>
            </a:r>
            <a:r>
              <a:rPr lang="en-US" dirty="0"/>
              <a:t>[</a:t>
            </a:r>
            <a:r>
              <a:rPr lang="en-US" dirty="0" err="1"/>
              <a:t>baris</a:t>
            </a:r>
            <a:r>
              <a:rPr lang="en-US" dirty="0"/>
              <a:t>][1]); </a:t>
            </a:r>
            <a:endParaRPr lang="en-US" dirty="0" smtClean="0"/>
          </a:p>
          <a:p>
            <a:pPr marL="0" indent="0">
              <a:buNone/>
              <a:tabLst>
                <a:tab pos="349250" algn="l"/>
              </a:tabLst>
            </a:pPr>
            <a:r>
              <a:rPr lang="en-US" dirty="0" smtClean="0"/>
              <a:t>}</a:t>
            </a:r>
            <a:endParaRPr lang="en-US" dirty="0"/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9112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Konsep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larik</a:t>
            </a:r>
            <a:r>
              <a:rPr lang="en-US" sz="3200" dirty="0" smtClean="0">
                <a:latin typeface="Berlin Sans FB" panose="020E0602020502020306" pitchFamily="34" charset="0"/>
              </a:rPr>
              <a:t> (array)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689113"/>
            <a:ext cx="10415589" cy="5890107"/>
          </a:xfrm>
        </p:spPr>
        <p:txBody>
          <a:bodyPr>
            <a:normAutofit lnSpcReduction="10000"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Larik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/array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adalah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kumpulan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dari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nilai</a:t>
            </a:r>
            <a:r>
              <a:rPr lang="en-US" altLang="en-US" sz="2000" dirty="0">
                <a:latin typeface="Bahnschrift Condensed" panose="020B0502040204020203" pitchFamily="34" charset="0"/>
              </a:rPr>
              <a:t> data-data yang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bertipe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sama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dalam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urutan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tertentu</a:t>
            </a:r>
            <a:r>
              <a:rPr lang="en-US" altLang="en-US" sz="2000" dirty="0">
                <a:latin typeface="Bahnschrift Condensed" panose="020B0502040204020203" pitchFamily="34" charset="0"/>
              </a:rPr>
              <a:t> yang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menggunakan</a:t>
            </a:r>
            <a:r>
              <a:rPr lang="en-US" altLang="en-US" sz="2000" dirty="0">
                <a:latin typeface="Bahnschrift Condensed" panose="020B0502040204020203" pitchFamily="34" charset="0"/>
              </a:rPr>
              <a:t>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nama</a:t>
            </a:r>
            <a:r>
              <a:rPr lang="en-US" altLang="en-US" sz="2000" dirty="0">
                <a:latin typeface="Bahnschrift Condensed" panose="020B0502040204020203" pitchFamily="34" charset="0"/>
              </a:rPr>
              <a:t> yang </a:t>
            </a:r>
            <a:r>
              <a:rPr lang="en-US" altLang="en-US" sz="2000" dirty="0" err="1">
                <a:latin typeface="Bahnschrift Condensed" panose="020B0502040204020203" pitchFamily="34" charset="0"/>
              </a:rPr>
              <a:t>sama</a:t>
            </a:r>
            <a:endParaRPr lang="en-US" sz="20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Larik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menggunakan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notasi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[ ]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untuk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menyatakan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data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dalam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larik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Misal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: Array A 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Artinya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  <a:p>
            <a:pPr marL="812800" lvl="1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Array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indeks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ke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0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datanya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adalah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3 </a:t>
            </a:r>
            <a:endParaRPr lang="en-US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812800" lvl="1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Array A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indeks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ke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datanya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adalah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  <a:p>
            <a:pPr marL="812800" lvl="1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Array A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indeks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ke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2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datanya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adalah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2</a:t>
            </a:r>
          </a:p>
          <a:p>
            <a:pPr marL="812800" lvl="1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Array A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indeks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ke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3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datanya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adalah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3</a:t>
            </a:r>
            <a:endParaRPr lang="en-US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Memberi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nilai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: A[1] = 4;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artinya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memperbarui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indeks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ke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1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dengan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nilai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baru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yaitu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4 </a:t>
            </a:r>
            <a:endParaRPr lang="en-US" sz="20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Menampilkan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nilai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: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printf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(“%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d”,A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[3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]); </a:t>
            </a: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akan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mencetak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isi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dari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A[3]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ke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layar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yaitu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3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/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8" y="2608690"/>
            <a:ext cx="4434468" cy="7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202821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Deklarasi</a:t>
            </a:r>
            <a:r>
              <a:rPr lang="en-US" sz="3200" dirty="0" smtClean="0">
                <a:latin typeface="Berlin Sans FB" panose="020E0602020502020306" pitchFamily="34" charset="0"/>
              </a:rPr>
              <a:t> array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921026"/>
            <a:ext cx="10415589" cy="1139686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Aturan</a:t>
            </a:r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: </a:t>
            </a:r>
            <a:r>
              <a:rPr lang="en-US" sz="2000" i="1" dirty="0" err="1">
                <a:latin typeface="Century Schoolbook" charset="0"/>
                <a:ea typeface="Century Schoolbook" charset="0"/>
                <a:cs typeface="Century Schoolbook" charset="0"/>
              </a:rPr>
              <a:t>tipe_data</a:t>
            </a:r>
            <a:r>
              <a:rPr lang="en-US" sz="2000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000" i="1" dirty="0" err="1">
                <a:latin typeface="Century Schoolbook" charset="0"/>
                <a:ea typeface="Century Schoolbook" charset="0"/>
                <a:cs typeface="Century Schoolbook" charset="0"/>
              </a:rPr>
              <a:t>nama_array</a:t>
            </a:r>
            <a:r>
              <a:rPr lang="en-US" sz="2000" i="1" dirty="0">
                <a:latin typeface="Century Schoolbook" charset="0"/>
                <a:ea typeface="Century Schoolbook" charset="0"/>
                <a:cs typeface="Century Schoolbook" charset="0"/>
              </a:rPr>
              <a:t> [</a:t>
            </a:r>
            <a:r>
              <a:rPr lang="en-US" sz="2000" i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jumlah_elemen</a:t>
            </a:r>
            <a:r>
              <a:rPr lang="en-US" sz="2000" i="1" dirty="0" smtClean="0">
                <a:latin typeface="Century Schoolbook" charset="0"/>
                <a:ea typeface="Century Schoolbook" charset="0"/>
                <a:cs typeface="Century Schoolbook" charset="0"/>
              </a:rPr>
              <a:t>]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Misal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en-US" sz="2000" dirty="0"/>
              <a:t>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8" y="2319454"/>
            <a:ext cx="8640956" cy="36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Menyimpan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Huruf</a:t>
            </a:r>
            <a:r>
              <a:rPr lang="en-US" sz="3200" dirty="0" smtClean="0">
                <a:latin typeface="Berlin Sans FB" panose="020E0602020502020306" pitchFamily="34" charset="0"/>
              </a:rPr>
              <a:t> Vocal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785447"/>
            <a:ext cx="10415589" cy="5697416"/>
          </a:xfrm>
        </p:spPr>
        <p:txBody>
          <a:bodyPr>
            <a:normAutofit lnSpcReduction="10000"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ea typeface="Century Schoolbook" charset="0"/>
                <a:cs typeface="Century Schoolbook" charset="0"/>
              </a:rPr>
              <a:t>Buatlah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ea typeface="Century Schoolbook" charset="0"/>
                <a:cs typeface="Century Schoolbook" charset="0"/>
              </a:rPr>
              <a:t>Algoritma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yang </a:t>
            </a:r>
            <a:r>
              <a:rPr lang="en-US" sz="2000" dirty="0" err="1" smtClean="0">
                <a:ea typeface="Century Schoolbook" charset="0"/>
                <a:cs typeface="Century Schoolbook" charset="0"/>
              </a:rPr>
              <a:t>mula-mula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ea typeface="Century Schoolbook" charset="0"/>
                <a:cs typeface="Century Schoolbook" charset="0"/>
              </a:rPr>
              <a:t>menyimpan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data </a:t>
            </a:r>
            <a:r>
              <a:rPr lang="en-US" sz="2000" dirty="0" err="1" smtClean="0">
                <a:ea typeface="Century Schoolbook" charset="0"/>
                <a:cs typeface="Century Schoolbook" charset="0"/>
              </a:rPr>
              <a:t>huruf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vocal </a:t>
            </a:r>
            <a:r>
              <a:rPr lang="en-US" sz="2000" dirty="0" err="1" smtClean="0">
                <a:ea typeface="Century Schoolbook" charset="0"/>
                <a:cs typeface="Century Schoolbook" charset="0"/>
              </a:rPr>
              <a:t>dalam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 smtClean="0">
                <a:ea typeface="Century Schoolbook" charset="0"/>
                <a:cs typeface="Century Schoolbook" charset="0"/>
              </a:rPr>
              <a:t>larik</a:t>
            </a:r>
            <a:r>
              <a:rPr lang="en-US" sz="2000" dirty="0">
                <a:ea typeface="Century Schoolbook" charset="0"/>
                <a:cs typeface="Century Schoolbook" charset="0"/>
              </a:rPr>
              <a:t>, </a:t>
            </a:r>
            <a:r>
              <a:rPr lang="en-US" sz="2000" dirty="0" err="1">
                <a:ea typeface="Century Schoolbook" charset="0"/>
                <a:cs typeface="Century Schoolbook" charset="0"/>
              </a:rPr>
              <a:t>kemudian</a:t>
            </a:r>
            <a:r>
              <a:rPr lang="en-US" sz="2000" dirty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ea typeface="Century Schoolbook" charset="0"/>
                <a:cs typeface="Century Schoolbook" charset="0"/>
              </a:rPr>
              <a:t>tampilkan</a:t>
            </a:r>
            <a:r>
              <a:rPr lang="en-US" sz="2000" dirty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ea typeface="Century Schoolbook" charset="0"/>
                <a:cs typeface="Century Schoolbook" charset="0"/>
              </a:rPr>
              <a:t>isi</a:t>
            </a:r>
            <a:r>
              <a:rPr lang="en-US" sz="2000" dirty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ea typeface="Century Schoolbook" charset="0"/>
                <a:cs typeface="Century Schoolbook" charset="0"/>
              </a:rPr>
              <a:t>larik</a:t>
            </a:r>
            <a:r>
              <a:rPr lang="en-US" sz="2000" dirty="0"/>
              <a:t> </a:t>
            </a: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>
                <a:ea typeface="Century Schoolbook" charset="0"/>
                <a:cs typeface="Century Schoolbook" charset="0"/>
              </a:rPr>
              <a:t>Algoritma</a:t>
            </a:r>
            <a:r>
              <a:rPr lang="en-US" sz="2000" dirty="0" smtClean="0">
                <a:ea typeface="Century Schoolbook" charset="0"/>
                <a:cs typeface="Century Schoolbook" charset="0"/>
              </a:rPr>
              <a:t> :</a:t>
            </a:r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/>
              <a:t>k</a:t>
            </a:r>
            <a:r>
              <a:rPr lang="pt-BR" dirty="0" smtClean="0"/>
              <a:t>ar</a:t>
            </a:r>
            <a:r>
              <a:rPr lang="pt-BR" dirty="0" smtClean="0">
                <a:latin typeface="Wingdings" charset="2"/>
              </a:rPr>
              <a:t></a:t>
            </a:r>
            <a:r>
              <a:rPr lang="pt-BR" dirty="0" smtClean="0"/>
              <a:t>[ </a:t>
            </a:r>
            <a:r>
              <a:rPr lang="pt-BR" dirty="0"/>
              <a:t>“A”,”I”,”U”,”E”,”O”] </a:t>
            </a:r>
            <a:endParaRPr lang="pt-BR" dirty="0" smtClean="0"/>
          </a:p>
          <a:p>
            <a:pPr marL="1270000" lvl="2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tabLst>
                <a:tab pos="195580" algn="l"/>
              </a:tabLst>
            </a:pPr>
            <a:r>
              <a:rPr lang="pt-BR" sz="2000" dirty="0" err="1"/>
              <a:t>k</a:t>
            </a:r>
            <a:r>
              <a:rPr lang="pt-BR" sz="2000" dirty="0" err="1" smtClean="0"/>
              <a:t>ar</a:t>
            </a:r>
            <a:r>
              <a:rPr lang="pt-BR" sz="2000" dirty="0" smtClean="0"/>
              <a:t>[0] </a:t>
            </a:r>
            <a:r>
              <a:rPr lang="pt-BR" sz="2000" dirty="0" smtClean="0">
                <a:latin typeface="Wingdings" charset="2"/>
              </a:rPr>
              <a:t></a:t>
            </a:r>
            <a:r>
              <a:rPr lang="pt-BR" sz="2000" dirty="0" smtClean="0"/>
              <a:t>‘</a:t>
            </a:r>
            <a:r>
              <a:rPr lang="pt-BR" sz="2000" dirty="0"/>
              <a:t>A</a:t>
            </a:r>
            <a:r>
              <a:rPr lang="pt-BR" sz="2000" dirty="0" smtClean="0"/>
              <a:t>’;</a:t>
            </a:r>
          </a:p>
          <a:p>
            <a:pPr marL="1270000" lvl="2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tabLst>
                <a:tab pos="195580" algn="l"/>
              </a:tabLst>
            </a:pPr>
            <a:r>
              <a:rPr lang="pt-BR" sz="2000" dirty="0" err="1"/>
              <a:t>kar</a:t>
            </a:r>
            <a:r>
              <a:rPr lang="pt-BR" sz="2000" dirty="0"/>
              <a:t>[1] </a:t>
            </a:r>
            <a:r>
              <a:rPr lang="pt-BR" sz="2000" dirty="0" smtClean="0">
                <a:latin typeface="Wingdings" charset="2"/>
              </a:rPr>
              <a:t></a:t>
            </a:r>
            <a:r>
              <a:rPr lang="pt-BR" sz="2000" dirty="0" smtClean="0"/>
              <a:t>‘</a:t>
            </a:r>
            <a:r>
              <a:rPr lang="pt-BR" sz="2000" dirty="0" err="1"/>
              <a:t>I</a:t>
            </a:r>
            <a:r>
              <a:rPr lang="pt-BR" sz="2000" dirty="0" smtClean="0"/>
              <a:t>’;</a:t>
            </a:r>
          </a:p>
          <a:p>
            <a:pPr marL="1270000" lvl="2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tabLst>
                <a:tab pos="195580" algn="l"/>
              </a:tabLst>
            </a:pPr>
            <a:r>
              <a:rPr lang="pt-BR" sz="2000" dirty="0" err="1"/>
              <a:t>kar</a:t>
            </a:r>
            <a:r>
              <a:rPr lang="pt-BR" sz="2000" dirty="0"/>
              <a:t>[2] </a:t>
            </a:r>
            <a:r>
              <a:rPr lang="pt-BR" sz="2000" dirty="0">
                <a:latin typeface="Wingdings" charset="2"/>
              </a:rPr>
              <a:t></a:t>
            </a:r>
            <a:r>
              <a:rPr lang="pt-BR" sz="2000" dirty="0"/>
              <a:t>‘</a:t>
            </a:r>
            <a:r>
              <a:rPr lang="pt-BR" sz="2000" dirty="0" err="1"/>
              <a:t>U</a:t>
            </a:r>
            <a:r>
              <a:rPr lang="pt-BR" sz="2000" dirty="0" smtClean="0"/>
              <a:t>’;</a:t>
            </a:r>
          </a:p>
          <a:p>
            <a:pPr marL="1270000" lvl="2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tabLst>
                <a:tab pos="195580" algn="l"/>
              </a:tabLst>
            </a:pPr>
            <a:r>
              <a:rPr lang="pt-BR" sz="2000" dirty="0" err="1"/>
              <a:t>kar</a:t>
            </a:r>
            <a:r>
              <a:rPr lang="pt-BR" sz="2000" dirty="0"/>
              <a:t>[3] </a:t>
            </a:r>
            <a:r>
              <a:rPr lang="pt-BR" sz="2000" dirty="0">
                <a:latin typeface="Wingdings" charset="2"/>
              </a:rPr>
              <a:t></a:t>
            </a:r>
            <a:r>
              <a:rPr lang="pt-BR" sz="2000" dirty="0"/>
              <a:t>‘E’;</a:t>
            </a:r>
            <a:endParaRPr lang="pt-BR" sz="2000" dirty="0" smtClean="0"/>
          </a:p>
          <a:p>
            <a:pPr marL="1270000" lvl="2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tabLst>
                <a:tab pos="195580" algn="l"/>
              </a:tabLst>
            </a:pPr>
            <a:r>
              <a:rPr lang="pt-BR" sz="2000" dirty="0" err="1"/>
              <a:t>kar</a:t>
            </a:r>
            <a:r>
              <a:rPr lang="pt-BR" sz="2000" dirty="0"/>
              <a:t>[4] </a:t>
            </a:r>
            <a:r>
              <a:rPr lang="pt-BR" sz="2000" dirty="0">
                <a:latin typeface="Wingdings" charset="2"/>
              </a:rPr>
              <a:t></a:t>
            </a:r>
            <a:r>
              <a:rPr lang="pt-BR" sz="2000" dirty="0"/>
              <a:t>‘O’;</a:t>
            </a:r>
            <a:endParaRPr lang="pt-BR" sz="2000" dirty="0" smtClean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dirty="0" err="1"/>
              <a:t>untuk</a:t>
            </a:r>
            <a:r>
              <a:rPr lang="pt-BR" dirty="0"/>
              <a:t> </a:t>
            </a:r>
            <a:r>
              <a:rPr lang="pt-BR" dirty="0" err="1" smtClean="0"/>
              <a:t>i</a:t>
            </a:r>
            <a:r>
              <a:rPr lang="pt-BR" dirty="0" smtClean="0"/>
              <a:t> </a:t>
            </a:r>
            <a:r>
              <a:rPr lang="pt-BR" dirty="0" smtClean="0">
                <a:latin typeface="Wingdings" charset="2"/>
              </a:rPr>
              <a:t> </a:t>
            </a:r>
            <a:r>
              <a:rPr lang="pt-BR" dirty="0" smtClean="0"/>
              <a:t>0 </a:t>
            </a:r>
            <a:r>
              <a:rPr lang="pt-BR" dirty="0" err="1"/>
              <a:t>s</a:t>
            </a:r>
            <a:r>
              <a:rPr lang="pt-BR" dirty="0" smtClean="0"/>
              <a:t>/</a:t>
            </a:r>
            <a:r>
              <a:rPr lang="pt-BR" dirty="0" err="1" smtClean="0"/>
              <a:t>d</a:t>
            </a:r>
            <a:r>
              <a:rPr lang="pt-BR" dirty="0" smtClean="0"/>
              <a:t> 4 </a:t>
            </a:r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dirty="0" err="1" smtClean="0"/>
              <a:t>tampilkan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kar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]) </a:t>
            </a:r>
            <a:endParaRPr lang="pt-BR" dirty="0" smtClean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pt-BR" dirty="0" err="1" smtClean="0"/>
              <a:t>akhir</a:t>
            </a:r>
            <a:r>
              <a:rPr lang="pt-BR" dirty="0" smtClean="0"/>
              <a:t> </a:t>
            </a:r>
            <a:r>
              <a:rPr lang="pt-BR" dirty="0" err="1"/>
              <a:t>untuk</a:t>
            </a:r>
            <a:r>
              <a:rPr lang="pt-BR" dirty="0"/>
              <a:t> </a:t>
            </a:r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8783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Menyimpan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Huruf</a:t>
            </a:r>
            <a:r>
              <a:rPr lang="en-US" sz="3200" dirty="0" smtClean="0">
                <a:latin typeface="Berlin Sans FB" panose="020E0602020502020306" pitchFamily="34" charset="0"/>
              </a:rPr>
              <a:t> Vocal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785447"/>
            <a:ext cx="10415589" cy="5697416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smtClean="0">
                <a:ea typeface="Century Schoolbook" charset="0"/>
                <a:cs typeface="Century Schoolbook" charset="0"/>
              </a:rPr>
              <a:t>Flowchart :</a:t>
            </a: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46" y="689113"/>
            <a:ext cx="3608754" cy="58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Mencari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bilangan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terbesar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dalam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larik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785447"/>
            <a:ext cx="10415589" cy="5978768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smtClean="0"/>
              <a:t>: 10, 4, 2, 5, 3, 8, 9, 2, 9, 5</a:t>
            </a:r>
            <a:endParaRPr lang="en-US" dirty="0"/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 smtClean="0"/>
              <a:t>Algoritma</a:t>
            </a:r>
            <a:r>
              <a:rPr lang="en-US" dirty="0" smtClean="0"/>
              <a:t> :</a:t>
            </a:r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smtClean="0"/>
              <a:t>Data ← [10 4 2 5 3 8 9 2 9 5]</a:t>
            </a:r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Terbesar</a:t>
            </a:r>
            <a:r>
              <a:rPr lang="en-US" dirty="0" smtClean="0"/>
              <a:t> ← Data[0]</a:t>
            </a:r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← 1 s/d 9</a:t>
            </a:r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Data[</a:t>
            </a:r>
            <a:r>
              <a:rPr lang="en-US" dirty="0" err="1" smtClean="0"/>
              <a:t>i</a:t>
            </a:r>
            <a:r>
              <a:rPr lang="en-US" dirty="0" smtClean="0"/>
              <a:t>] &gt;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endParaRPr lang="en-US" dirty="0" smtClean="0"/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/>
              <a:t>← </a:t>
            </a:r>
            <a:r>
              <a:rPr lang="en-US" dirty="0" smtClean="0"/>
              <a:t>Data[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endParaRPr lang="en-US" dirty="0" smtClean="0"/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pPr marL="927100" lvl="1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 smtClean="0"/>
              <a:t>Tampilkan</a:t>
            </a:r>
            <a:r>
              <a:rPr lang="en-US" dirty="0" smtClean="0"/>
              <a:t> (</a:t>
            </a:r>
            <a:r>
              <a:rPr lang="en-US" dirty="0" err="1" smtClean="0"/>
              <a:t>terbesar</a:t>
            </a:r>
            <a:r>
              <a:rPr lang="en-US" dirty="0" smtClean="0"/>
              <a:t>)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405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Mencari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bilangan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terbesar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dalam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larik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99335" y="533123"/>
            <a:ext cx="1911052" cy="742207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smtClean="0"/>
              <a:t>Flowchart :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441524" y="806941"/>
            <a:ext cx="9594999" cy="5648288"/>
            <a:chOff x="1441524" y="806941"/>
            <a:chExt cx="9594999" cy="5648288"/>
          </a:xfrm>
        </p:grpSpPr>
        <p:sp>
          <p:nvSpPr>
            <p:cNvPr id="5" name="Terminator 4"/>
            <p:cNvSpPr/>
            <p:nvPr/>
          </p:nvSpPr>
          <p:spPr>
            <a:xfrm>
              <a:off x="3545814" y="806941"/>
              <a:ext cx="870857" cy="43782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Mulai</a:t>
              </a:r>
              <a:endParaRPr lang="en-US" dirty="0"/>
            </a:p>
          </p:txBody>
        </p:sp>
        <p:sp>
          <p:nvSpPr>
            <p:cNvPr id="6" name="Preparation 5"/>
            <p:cNvSpPr/>
            <p:nvPr/>
          </p:nvSpPr>
          <p:spPr>
            <a:xfrm>
              <a:off x="1441524" y="1571296"/>
              <a:ext cx="5068129" cy="674914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← [10,4,2,5,3,8,9,2,9,5]</a:t>
              </a:r>
              <a:endParaRPr lang="en-US" dirty="0"/>
            </a:p>
          </p:txBody>
        </p:sp>
        <p:sp>
          <p:nvSpPr>
            <p:cNvPr id="7" name="Process 6"/>
            <p:cNvSpPr/>
            <p:nvPr/>
          </p:nvSpPr>
          <p:spPr>
            <a:xfrm>
              <a:off x="2826241" y="2581902"/>
              <a:ext cx="2286000" cy="50074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Terbesar</a:t>
              </a:r>
              <a:r>
                <a:rPr lang="en-US" dirty="0" smtClean="0"/>
                <a:t> ← Data[0] </a:t>
              </a:r>
              <a:endParaRPr lang="en-US" dirty="0"/>
            </a:p>
          </p:txBody>
        </p:sp>
        <p:sp>
          <p:nvSpPr>
            <p:cNvPr id="8" name="Decision 7"/>
            <p:cNvSpPr/>
            <p:nvPr/>
          </p:nvSpPr>
          <p:spPr>
            <a:xfrm>
              <a:off x="3185857" y="3418950"/>
              <a:ext cx="1502229" cy="103330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r>
                <a:rPr lang="en-US" dirty="0" smtClean="0"/>
                <a:t>&lt;10?</a:t>
              </a:r>
              <a:endParaRPr lang="en-US" dirty="0"/>
            </a:p>
          </p:txBody>
        </p:sp>
        <p:sp>
          <p:nvSpPr>
            <p:cNvPr id="11" name="Decision 10"/>
            <p:cNvSpPr/>
            <p:nvPr/>
          </p:nvSpPr>
          <p:spPr>
            <a:xfrm>
              <a:off x="2979027" y="4831779"/>
              <a:ext cx="1937657" cy="132748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Data[</a:t>
              </a:r>
              <a:r>
                <a:rPr lang="en-US" dirty="0" err="1" smtClean="0"/>
                <a:t>i</a:t>
              </a:r>
              <a:r>
                <a:rPr lang="en-US" dirty="0" smtClean="0"/>
                <a:t>]&gt;</a:t>
              </a:r>
              <a:r>
                <a:rPr lang="en-US" dirty="0" err="1" smtClean="0"/>
                <a:t>terbesar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5565944" y="5228161"/>
              <a:ext cx="2286000" cy="50074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Terbesar</a:t>
              </a:r>
              <a:r>
                <a:rPr lang="en-US" dirty="0" smtClean="0"/>
                <a:t> ← Data[</a:t>
              </a:r>
              <a:r>
                <a:rPr lang="en-US" dirty="0" err="1" smtClean="0"/>
                <a:t>i</a:t>
              </a:r>
              <a:r>
                <a:rPr lang="en-US" dirty="0" smtClean="0"/>
                <a:t>] </a:t>
              </a:r>
              <a:endParaRPr lang="en-US" dirty="0"/>
            </a:p>
          </p:txBody>
        </p:sp>
        <p:sp>
          <p:nvSpPr>
            <p:cNvPr id="9" name="Data 8"/>
            <p:cNvSpPr/>
            <p:nvPr/>
          </p:nvSpPr>
          <p:spPr>
            <a:xfrm>
              <a:off x="8257727" y="5169236"/>
              <a:ext cx="2234502" cy="65257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Tampilkan</a:t>
              </a:r>
              <a:r>
                <a:rPr lang="en-US" dirty="0" smtClean="0"/>
                <a:t> </a:t>
              </a:r>
              <a:r>
                <a:rPr lang="en-US" dirty="0" err="1" smtClean="0"/>
                <a:t>Terbesar</a:t>
              </a:r>
              <a:endParaRPr lang="en-US" dirty="0"/>
            </a:p>
          </p:txBody>
        </p:sp>
        <p:sp>
          <p:nvSpPr>
            <p:cNvPr id="14" name="Terminator 13"/>
            <p:cNvSpPr/>
            <p:nvPr/>
          </p:nvSpPr>
          <p:spPr>
            <a:xfrm>
              <a:off x="8974602" y="3767295"/>
              <a:ext cx="996697" cy="38608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Selesai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2"/>
            </p:cNvCxnSpPr>
            <p:nvPr/>
          </p:nvCxnSpPr>
          <p:spPr>
            <a:xfrm flipH="1">
              <a:off x="3981242" y="1244764"/>
              <a:ext cx="1" cy="34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969241" y="2239223"/>
              <a:ext cx="1" cy="34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947858" y="3085285"/>
              <a:ext cx="1" cy="34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</p:cNvCxnSpPr>
            <p:nvPr/>
          </p:nvCxnSpPr>
          <p:spPr>
            <a:xfrm>
              <a:off x="3936972" y="4452258"/>
              <a:ext cx="10885" cy="379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</p:cNvCxnSpPr>
            <p:nvPr/>
          </p:nvCxnSpPr>
          <p:spPr>
            <a:xfrm>
              <a:off x="4916684" y="5495521"/>
              <a:ext cx="6568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54130" y="5478532"/>
              <a:ext cx="6568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9472951" y="4183941"/>
              <a:ext cx="0" cy="985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4" idx="1"/>
            </p:cNvCxnSpPr>
            <p:nvPr/>
          </p:nvCxnSpPr>
          <p:spPr>
            <a:xfrm>
              <a:off x="4688086" y="3935604"/>
              <a:ext cx="4286516" cy="24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2"/>
            </p:cNvCxnSpPr>
            <p:nvPr/>
          </p:nvCxnSpPr>
          <p:spPr>
            <a:xfrm flipH="1">
              <a:off x="3947855" y="6159263"/>
              <a:ext cx="1" cy="295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47855" y="6455229"/>
              <a:ext cx="7078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1005459" y="3960338"/>
              <a:ext cx="20564" cy="2484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0002362" y="3955313"/>
              <a:ext cx="1034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473527" y="4346588"/>
              <a:ext cx="43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Ya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51106" y="3434227"/>
              <a:ext cx="73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Tidak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656" y="5068260"/>
              <a:ext cx="43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Ya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8257" y="6072914"/>
              <a:ext cx="73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Tidak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10085389" cy="68911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erlin Sans FB" panose="020E0602020502020306" pitchFamily="34" charset="0"/>
              </a:rPr>
              <a:t>Array 2 </a:t>
            </a:r>
            <a:r>
              <a:rPr lang="en-US" sz="2400" dirty="0" err="1" smtClean="0">
                <a:latin typeface="Berlin Sans FB" panose="020E0602020502020306" pitchFamily="34" charset="0"/>
              </a:rPr>
              <a:t>dimensi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772887"/>
            <a:ext cx="10415589" cy="1088570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/>
              <a:t>Pada</a:t>
            </a:r>
            <a:r>
              <a:rPr lang="en-US" sz="2000" dirty="0" smtClean="0"/>
              <a:t> array 2 </a:t>
            </a:r>
            <a:r>
              <a:rPr lang="en-US" sz="2000" dirty="0" err="1" smtClean="0"/>
              <a:t>dimensi</a:t>
            </a:r>
            <a:r>
              <a:rPr lang="en-US" sz="2000" dirty="0" smtClean="0"/>
              <a:t>,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2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endParaRPr lang="en-US" sz="20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78" y="2830282"/>
            <a:ext cx="3684273" cy="2111829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4399737" y="1705745"/>
            <a:ext cx="1384842" cy="533402"/>
          </a:xfrm>
          <a:prstGeom prst="wedgeRectCallout">
            <a:avLst>
              <a:gd name="adj1" fmla="val -21619"/>
              <a:gd name="adj2" fmla="val 1278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58384" y="3189510"/>
            <a:ext cx="1271273" cy="533402"/>
          </a:xfrm>
          <a:prstGeom prst="wedgeRectCallout">
            <a:avLst>
              <a:gd name="adj1" fmla="val 75528"/>
              <a:gd name="adj2" fmla="val -19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92371" y="2830282"/>
            <a:ext cx="5816600" cy="234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/>
              <a:t>Larik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 smtClean="0"/>
              <a:t>dibentuk</a:t>
            </a:r>
            <a:r>
              <a:rPr lang="en-US" sz="2000" dirty="0" smtClean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[4</a:t>
            </a:r>
            <a:r>
              <a:rPr lang="en-US" sz="2000" dirty="0"/>
              <a:t>][3] 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/>
              <a:t>4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endParaRPr lang="en-US" sz="2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smtClean="0"/>
              <a:t>3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5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127000"/>
            <a:ext cx="10085389" cy="689113"/>
          </a:xfrm>
        </p:spPr>
        <p:txBody>
          <a:bodyPr>
            <a:noAutofit/>
          </a:bodyPr>
          <a:lstStyle/>
          <a:p>
            <a:r>
              <a:rPr lang="it-IT" sz="2800" dirty="0" err="1" smtClean="0">
                <a:latin typeface="Berlin Sans FB" panose="020E0602020502020306" pitchFamily="34" charset="0"/>
              </a:rPr>
              <a:t>Menampilkan</a:t>
            </a:r>
            <a:r>
              <a:rPr lang="it-IT" sz="2800" dirty="0" smtClean="0">
                <a:latin typeface="Berlin Sans FB" panose="020E0602020502020306" pitchFamily="34" charset="0"/>
              </a:rPr>
              <a:t> </a:t>
            </a:r>
            <a:r>
              <a:rPr lang="it-IT" sz="2800" dirty="0" err="1" smtClean="0">
                <a:latin typeface="Berlin Sans FB" panose="020E0602020502020306" pitchFamily="34" charset="0"/>
              </a:rPr>
              <a:t>ibukota</a:t>
            </a:r>
            <a:r>
              <a:rPr lang="it-IT" sz="2800" dirty="0" smtClean="0">
                <a:latin typeface="Berlin Sans FB" panose="020E0602020502020306" pitchFamily="34" charset="0"/>
              </a:rPr>
              <a:t> </a:t>
            </a:r>
            <a:r>
              <a:rPr lang="it-IT" sz="2800" dirty="0" err="1" smtClean="0">
                <a:latin typeface="Berlin Sans FB" panose="020E0602020502020306" pitchFamily="34" charset="0"/>
              </a:rPr>
              <a:t>negara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976310" y="1137138"/>
            <a:ext cx="10415589" cy="4806462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 smtClean="0"/>
              <a:t>Buatlah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ibukota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endParaRPr lang="en-US" sz="2000" dirty="0" smtClean="0"/>
          </a:p>
          <a:p>
            <a:r>
              <a:rPr lang="en-US" sz="2000" dirty="0"/>
              <a:t>Indonesia </a:t>
            </a:r>
            <a:r>
              <a:rPr lang="en-US" sz="2000" dirty="0" smtClean="0"/>
              <a:t>  Jakarta </a:t>
            </a:r>
            <a:endParaRPr lang="en-US" sz="2000" dirty="0"/>
          </a:p>
          <a:p>
            <a:r>
              <a:rPr lang="en-US" sz="2000" dirty="0" smtClean="0"/>
              <a:t>Filipina      Manila</a:t>
            </a:r>
            <a:endParaRPr lang="en-US" sz="2000" dirty="0"/>
          </a:p>
          <a:p>
            <a:r>
              <a:rPr lang="en-US" sz="2000" dirty="0"/>
              <a:t>Austria </a:t>
            </a:r>
            <a:r>
              <a:rPr lang="en-US" sz="2000" dirty="0" smtClean="0"/>
              <a:t>     Vienna</a:t>
            </a:r>
            <a:endParaRPr lang="en-US" sz="2000" dirty="0"/>
          </a:p>
          <a:p>
            <a:r>
              <a:rPr lang="en-US" sz="2000" dirty="0"/>
              <a:t>India </a:t>
            </a:r>
            <a:r>
              <a:rPr lang="en-US" sz="2000" dirty="0" smtClean="0"/>
              <a:t>        New Delhi</a:t>
            </a:r>
            <a:endParaRPr lang="en-US" sz="2000" dirty="0"/>
          </a:p>
          <a:p>
            <a:r>
              <a:rPr lang="en-US" sz="2000" dirty="0"/>
              <a:t>Iran </a:t>
            </a:r>
            <a:r>
              <a:rPr lang="en-US" sz="2000" dirty="0" smtClean="0"/>
              <a:t>          Teheran</a:t>
            </a:r>
            <a:endParaRPr lang="en-US" sz="2000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-US" sz="2000" dirty="0" err="1" smtClean="0"/>
              <a:t>beserta</a:t>
            </a:r>
            <a:r>
              <a:rPr lang="en-US" sz="2000" dirty="0" smtClean="0"/>
              <a:t> </a:t>
            </a:r>
            <a:r>
              <a:rPr lang="en-US" sz="2000" dirty="0" err="1" smtClean="0"/>
              <a:t>ibukotanya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yang </a:t>
            </a:r>
            <a:r>
              <a:rPr lang="en-US" sz="2000" dirty="0" err="1"/>
              <a:t>berawalan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I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200" spc="5" dirty="0" smtClean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55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11889</TotalTime>
  <Words>578</Words>
  <Application>Microsoft Macintosh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Condensed</vt:lpstr>
      <vt:lpstr>Berlin Sans FB</vt:lpstr>
      <vt:lpstr>Century Schoolbook</vt:lpstr>
      <vt:lpstr>Trebuchet MS</vt:lpstr>
      <vt:lpstr>Tw Cen MT</vt:lpstr>
      <vt:lpstr>Wingdings</vt:lpstr>
      <vt:lpstr>Circuit</vt:lpstr>
      <vt:lpstr>Algoritma</vt:lpstr>
      <vt:lpstr>Konsep larik (array)</vt:lpstr>
      <vt:lpstr>Deklarasi array</vt:lpstr>
      <vt:lpstr>Menyimpan Huruf Vocal</vt:lpstr>
      <vt:lpstr>Menyimpan Huruf Vocal</vt:lpstr>
      <vt:lpstr>Mencari bilangan terbesar dalam larik</vt:lpstr>
      <vt:lpstr>Mencari bilangan terbesar dalam larik</vt:lpstr>
      <vt:lpstr>Array 2 dimensi</vt:lpstr>
      <vt:lpstr>Menampilkan ibukota negara</vt:lpstr>
      <vt:lpstr>Algoritma</vt:lpstr>
      <vt:lpstr>Array multi dimensi dan contoh</vt:lpstr>
      <vt:lpstr>Array multi dimensi dan contoh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Microsoft Office User</cp:lastModifiedBy>
  <cp:revision>236</cp:revision>
  <dcterms:created xsi:type="dcterms:W3CDTF">2020-01-23T06:52:22Z</dcterms:created>
  <dcterms:modified xsi:type="dcterms:W3CDTF">2020-12-01T00:07:45Z</dcterms:modified>
</cp:coreProperties>
</file>