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318" r:id="rId4"/>
    <p:sldId id="321" r:id="rId5"/>
    <p:sldId id="320" r:id="rId6"/>
    <p:sldId id="322" r:id="rId7"/>
    <p:sldId id="323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Faisal Muttaqin, </a:t>
            </a:r>
            <a:r>
              <a:rPr lang="en-US" dirty="0" err="1">
                <a:latin typeface="Berlin Sans FB" panose="020E0602020502020306" pitchFamily="34" charset="0"/>
              </a:rPr>
              <a:t>S.Kom</a:t>
            </a:r>
            <a:r>
              <a:rPr lang="en-US" dirty="0">
                <a:latin typeface="Berlin Sans FB" panose="020E0602020502020306" pitchFamily="34" charset="0"/>
              </a:rPr>
              <a:t>., M.T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Berlin Sans FB" panose="020E0602020502020306" pitchFamily="34" charset="0"/>
              </a:rPr>
              <a:t>Algoritma</a:t>
            </a:r>
            <a:r>
              <a:rPr lang="en-US" sz="4800" dirty="0">
                <a:latin typeface="Berlin Sans FB" panose="020E0602020502020306" pitchFamily="34" charset="0"/>
              </a:rPr>
              <a:t> </a:t>
            </a:r>
            <a:r>
              <a:rPr lang="en-US" sz="4800" dirty="0" err="1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732266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Berlin Sans FB" panose="020E0602020502020306" pitchFamily="34" charset="0"/>
              </a:rPr>
              <a:t>Pertemuan</a:t>
            </a:r>
            <a:r>
              <a:rPr lang="en-US" dirty="0">
                <a:latin typeface="Berlin Sans FB" panose="020E0602020502020306" pitchFamily="34" charset="0"/>
              </a:rPr>
              <a:t> 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lin Sans FB" panose="020E0602020502020306" pitchFamily="34" charset="0"/>
              </a:rPr>
              <a:t>subrutin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736297" y="885883"/>
            <a:ext cx="5213090" cy="5723261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sz="2000" dirty="0" err="1"/>
              <a:t>Sebuah</a:t>
            </a:r>
            <a:r>
              <a:rPr lang="en-ID" sz="2000" dirty="0"/>
              <a:t> program yang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disusun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sejumlah</a:t>
            </a:r>
            <a:r>
              <a:rPr lang="en-ID" sz="2000" dirty="0"/>
              <a:t> </a:t>
            </a:r>
            <a:r>
              <a:rPr lang="en-ID" sz="2000" dirty="0" err="1"/>
              <a:t>bagian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→ </a:t>
            </a:r>
            <a:r>
              <a:rPr lang="en-ID" sz="2000" dirty="0" err="1"/>
              <a:t>subrutin</a:t>
            </a:r>
            <a:r>
              <a:rPr lang="en-ID" sz="2000" dirty="0"/>
              <a:t> / subprogram</a:t>
            </a:r>
            <a:endParaRPr lang="en-US" sz="2000" dirty="0">
              <a:ea typeface="Century Schoolbook" charset="0"/>
              <a:cs typeface="Century Schoolbook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2000" dirty="0" err="1">
                <a:ea typeface="Century Schoolbook" charset="0"/>
                <a:cs typeface="Century Schoolbook" charset="0"/>
              </a:rPr>
              <a:t>Tujuan</a:t>
            </a:r>
            <a:r>
              <a:rPr lang="en-US" sz="2000" dirty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penggunaan</a:t>
            </a:r>
            <a:r>
              <a:rPr lang="en-US" sz="2000" dirty="0">
                <a:ea typeface="Century Schoolbook" charset="0"/>
                <a:cs typeface="Century Schoolbook" charset="0"/>
              </a:rPr>
              <a:t> </a:t>
            </a:r>
            <a:r>
              <a:rPr lang="en-US" sz="2000" dirty="0" err="1">
                <a:ea typeface="Century Schoolbook" charset="0"/>
                <a:cs typeface="Century Schoolbook" charset="0"/>
              </a:rPr>
              <a:t>subrutin</a:t>
            </a:r>
            <a:r>
              <a:rPr lang="en-US" sz="2000" dirty="0">
                <a:ea typeface="Century Schoolbook" charset="0"/>
                <a:cs typeface="Century Schoolbook" charset="0"/>
              </a:rPr>
              <a:t> :</a:t>
            </a:r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program</a:t>
            </a:r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→ pada program yang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potongan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di </a:t>
            </a:r>
            <a:r>
              <a:rPr lang="en-ID" dirty="0" err="1"/>
              <a:t>ketik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/ di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berkali</a:t>
            </a:r>
            <a:r>
              <a:rPr lang="en-ID" dirty="0"/>
              <a:t>-kali.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992CD-21E0-0341-AD4B-A3C7AE32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6" y="972996"/>
            <a:ext cx="5536557" cy="41524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865B33B-739A-5E4D-ACFF-167914DDEA07}"/>
              </a:ext>
            </a:extLst>
          </p:cNvPr>
          <p:cNvSpPr txBox="1">
            <a:spLocks/>
          </p:cNvSpPr>
          <p:nvPr/>
        </p:nvSpPr>
        <p:spPr>
          <a:xfrm>
            <a:off x="6252636" y="5212529"/>
            <a:ext cx="5695236" cy="68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sz="2000" dirty="0" err="1"/>
              <a:t>Konsep</a:t>
            </a:r>
            <a:r>
              <a:rPr lang="en-US" sz="2000" dirty="0"/>
              <a:t> Program yang </a:t>
            </a:r>
            <a:r>
              <a:rPr lang="en-US" sz="2000" dirty="0" err="1"/>
              <a:t>tersusun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subrutin</a:t>
            </a:r>
            <a:endParaRPr lang="en-US" sz="2000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lin Sans FB" panose="020E0602020502020306" pitchFamily="34" charset="0"/>
              </a:rPr>
              <a:t>Penulisan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algoritma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untuk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subrutin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785447"/>
            <a:ext cx="10415589" cy="5978768"/>
          </a:xfrm>
        </p:spPr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/>
              <a:t>	SUBRUTIN </a:t>
            </a:r>
            <a:r>
              <a:rPr lang="en-US" i="1" dirty="0" err="1"/>
              <a:t>NamaSubrutin</a:t>
            </a:r>
            <a:r>
              <a:rPr lang="en-US" dirty="0"/>
              <a:t>(</a:t>
            </a:r>
            <a:r>
              <a:rPr lang="en-US" i="1" dirty="0"/>
              <a:t>daftar-parameter</a:t>
            </a:r>
            <a:r>
              <a:rPr lang="en-US"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	</a:t>
            </a:r>
            <a:r>
              <a:rPr lang="en-US" i="1" dirty="0"/>
              <a:t>Pernyataan-1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i="1" dirty="0"/>
              <a:t>		…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i="1" dirty="0"/>
              <a:t>		Pernyataan-2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i="1" dirty="0"/>
              <a:t>	</a:t>
            </a:r>
            <a:r>
              <a:rPr lang="en-US" dirty="0"/>
              <a:t>AKHIR-SUBRUTIN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endParaRPr lang="en-US" dirty="0"/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195263" algn="l"/>
                <a:tab pos="754063" algn="l"/>
              </a:tabLst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SUBRUTIN</a:t>
            </a:r>
            <a:r>
              <a:rPr lang="en-US" i="1" dirty="0"/>
              <a:t> </a:t>
            </a:r>
            <a:r>
              <a:rPr lang="en-US" i="1" dirty="0" err="1"/>
              <a:t>NamaSubrutin</a:t>
            </a:r>
            <a:r>
              <a:rPr lang="en-US" dirty="0"/>
              <a:t>(</a:t>
            </a:r>
            <a:r>
              <a:rPr lang="en-US" i="1" dirty="0"/>
              <a:t>daftar-parameter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err="1"/>
              <a:t>judul</a:t>
            </a:r>
            <a:r>
              <a:rPr lang="en-US" i="1" dirty="0"/>
              <a:t> </a:t>
            </a:r>
            <a:r>
              <a:rPr lang="en-US" i="1" dirty="0" err="1"/>
              <a:t>subrutin</a:t>
            </a:r>
            <a:endParaRPr lang="en-US" i="1" dirty="0"/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195263" algn="l"/>
                <a:tab pos="754063" algn="l"/>
              </a:tabLst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Nilai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pemanggilannya</a:t>
            </a:r>
            <a:r>
              <a:rPr lang="en-US" dirty="0"/>
              <a:t>. Nilai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	NILAI-BALIK </a:t>
            </a:r>
            <a:r>
              <a:rPr lang="en-US" i="1" dirty="0" err="1"/>
              <a:t>nilai</a:t>
            </a:r>
            <a:endParaRPr lang="en-US" i="1" dirty="0"/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i="1" dirty="0"/>
              <a:t>	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SUBRUTIN </a:t>
            </a:r>
            <a:r>
              <a:rPr lang="en-US" i="1" dirty="0" err="1"/>
              <a:t>hitung_keliling_kotak</a:t>
            </a:r>
            <a:r>
              <a:rPr lang="en-US" dirty="0"/>
              <a:t>(</a:t>
            </a:r>
            <a:r>
              <a:rPr lang="en-US" dirty="0" err="1"/>
              <a:t>panjang.lebar</a:t>
            </a:r>
            <a:r>
              <a:rPr lang="en-US"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	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pt-BR" dirty="0">
                <a:latin typeface="Wingdings" charset="2"/>
              </a:rPr>
              <a:t></a:t>
            </a:r>
            <a:r>
              <a:rPr lang="pt-BR" dirty="0"/>
              <a:t> 2 </a:t>
            </a:r>
            <a:r>
              <a:rPr lang="pt-BR" dirty="0" err="1"/>
              <a:t>x</a:t>
            </a:r>
            <a:r>
              <a:rPr lang="pt-BR" dirty="0"/>
              <a:t> (</a:t>
            </a:r>
            <a:r>
              <a:rPr lang="pt-BR" dirty="0" err="1"/>
              <a:t>panjang</a:t>
            </a:r>
            <a:r>
              <a:rPr lang="pt-BR" dirty="0"/>
              <a:t> + </a:t>
            </a:r>
            <a:r>
              <a:rPr lang="pt-BR" dirty="0" err="1"/>
              <a:t>lebar</a:t>
            </a:r>
            <a:r>
              <a:rPr lang="pt-BR" dirty="0"/>
              <a:t>)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endParaRPr lang="pt-BR" dirty="0"/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pt-BR" dirty="0"/>
              <a:t>		NILAI-BALIK </a:t>
            </a:r>
            <a:r>
              <a:rPr lang="pt-BR" dirty="0" err="1"/>
              <a:t>Keliling</a:t>
            </a:r>
            <a:endParaRPr lang="pt-BR" dirty="0"/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pt-BR" dirty="0"/>
              <a:t>	AKHIR-SUBRUTIN</a:t>
            </a:r>
            <a:endParaRPr lang="en-US" dirty="0"/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4056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lin Sans FB" panose="020E0602020502020306" pitchFamily="34" charset="0"/>
              </a:rPr>
              <a:t>Penulisan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algoritma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untuk</a:t>
            </a:r>
            <a:r>
              <a:rPr lang="en-US" sz="3200" dirty="0">
                <a:latin typeface="Berlin Sans FB" panose="020E0602020502020306" pitchFamily="34" charset="0"/>
              </a:rPr>
              <a:t> </a:t>
            </a:r>
            <a:r>
              <a:rPr lang="en-US" sz="3200" dirty="0" err="1">
                <a:latin typeface="Berlin Sans FB" panose="020E0602020502020306" pitchFamily="34" charset="0"/>
              </a:rPr>
              <a:t>subrutin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1141411" y="1066799"/>
            <a:ext cx="10415589" cy="5697415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195263" algn="l"/>
                <a:tab pos="754063" algn="l"/>
              </a:tabLst>
            </a:pPr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i="1" dirty="0" err="1"/>
              <a:t>hitung_keliling_kotak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. Adapun </a:t>
            </a:r>
            <a:r>
              <a:rPr lang="en-US" i="1" dirty="0"/>
              <a:t>Panjang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i="1" dirty="0" err="1"/>
              <a:t>lebar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parameter.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195263" algn="l"/>
                <a:tab pos="754063" algn="l"/>
              </a:tabLst>
            </a:pPr>
            <a:r>
              <a:rPr lang="en-US" dirty="0"/>
              <a:t>Parameter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.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itchFamily="2" charset="2"/>
              <a:buChar char="q"/>
              <a:tabLst>
                <a:tab pos="195263" algn="l"/>
                <a:tab pos="754063" algn="l"/>
              </a:tabLst>
            </a:pPr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	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pt-BR" dirty="0">
                <a:latin typeface="Wingdings" charset="2"/>
              </a:rPr>
              <a:t></a:t>
            </a:r>
            <a:r>
              <a:rPr lang="pt-BR" dirty="0"/>
              <a:t> </a:t>
            </a:r>
            <a:r>
              <a:rPr lang="pt-BR" dirty="0" err="1"/>
              <a:t>hitung_keliling_kotak</a:t>
            </a:r>
            <a:r>
              <a:rPr lang="pt-BR" dirty="0"/>
              <a:t>(10,5)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pada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subrutin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10 dan 5 </a:t>
            </a:r>
            <a:r>
              <a:rPr lang="en-US" dirty="0" err="1"/>
              <a:t>berkedudukan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.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r>
              <a:rPr lang="en-US" dirty="0"/>
              <a:t>	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30</a:t>
            </a:r>
          </a:p>
          <a:p>
            <a:pPr marL="12700" indent="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263" algn="l"/>
                <a:tab pos="754063" algn="l"/>
              </a:tabLst>
            </a:pPr>
            <a:endParaRPr lang="en-US" dirty="0"/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11378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55785" y="0"/>
            <a:ext cx="5903907" cy="468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rlin Sans FB" panose="020E0602020502020306" pitchFamily="34" charset="0"/>
              </a:rPr>
              <a:t>Source code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60092" y="468923"/>
            <a:ext cx="6295292" cy="620150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#include &lt;</a:t>
            </a:r>
            <a:r>
              <a:rPr lang="en-ID" dirty="0" err="1"/>
              <a:t>string.h</a:t>
            </a:r>
            <a:r>
              <a:rPr lang="en-ID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double </a:t>
            </a:r>
            <a:r>
              <a:rPr lang="en-ID" dirty="0" err="1"/>
              <a:t>hitung_keliling_kotak</a:t>
            </a:r>
            <a:r>
              <a:rPr lang="en-ID" dirty="0"/>
              <a:t>(double </a:t>
            </a:r>
            <a:r>
              <a:rPr lang="en-ID" dirty="0" err="1"/>
              <a:t>panjang</a:t>
            </a:r>
            <a:r>
              <a:rPr lang="en-ID" dirty="0"/>
              <a:t>, double </a:t>
            </a:r>
            <a:r>
              <a:rPr lang="en-ID" dirty="0" err="1"/>
              <a:t>lebar</a:t>
            </a:r>
            <a:r>
              <a:rPr lang="en-ID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double </a:t>
            </a:r>
            <a:r>
              <a:rPr lang="en-ID" dirty="0" err="1"/>
              <a:t>keliling</a:t>
            </a:r>
            <a:r>
              <a:rPr lang="en-ID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keliling</a:t>
            </a:r>
            <a:r>
              <a:rPr lang="en-ID" dirty="0"/>
              <a:t>= 2 * (</a:t>
            </a:r>
            <a:r>
              <a:rPr lang="en-ID" dirty="0" err="1"/>
              <a:t>panjang</a:t>
            </a:r>
            <a:r>
              <a:rPr lang="en-ID" dirty="0"/>
              <a:t>+ </a:t>
            </a:r>
            <a:r>
              <a:rPr lang="en-ID" dirty="0" err="1"/>
              <a:t>lebar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return </a:t>
            </a:r>
            <a:r>
              <a:rPr lang="en-ID" dirty="0" err="1"/>
              <a:t>keliling</a:t>
            </a:r>
            <a:r>
              <a:rPr lang="en-ID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Int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double </a:t>
            </a:r>
            <a:r>
              <a:rPr lang="en-ID" dirty="0" err="1"/>
              <a:t>keliling</a:t>
            </a:r>
            <a:r>
              <a:rPr lang="en-ID" dirty="0"/>
              <a:t>, </a:t>
            </a:r>
            <a:r>
              <a:rPr lang="en-ID" dirty="0" err="1"/>
              <a:t>panjang</a:t>
            </a:r>
            <a:r>
              <a:rPr lang="en-ID" dirty="0"/>
              <a:t>, </a:t>
            </a:r>
            <a:r>
              <a:rPr lang="en-ID" dirty="0" err="1"/>
              <a:t>lebar</a:t>
            </a:r>
            <a:r>
              <a:rPr lang="en-ID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panjang</a:t>
            </a:r>
            <a:r>
              <a:rPr lang="en-ID" dirty="0"/>
              <a:t>= 56.5;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</a:t>
            </a:r>
            <a:r>
              <a:rPr lang="en-ID" dirty="0" err="1"/>
              <a:t>lebar</a:t>
            </a:r>
            <a:r>
              <a:rPr lang="en-ID" dirty="0"/>
              <a:t>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 err="1"/>
              <a:t>keliling</a:t>
            </a:r>
            <a:r>
              <a:rPr lang="en-ID" dirty="0"/>
              <a:t>= </a:t>
            </a:r>
            <a:r>
              <a:rPr lang="en-ID" dirty="0" err="1"/>
              <a:t>hitung_keliling_kotak</a:t>
            </a:r>
            <a:r>
              <a:rPr lang="en-ID" dirty="0"/>
              <a:t>(</a:t>
            </a:r>
            <a:r>
              <a:rPr lang="en-ID" dirty="0" err="1"/>
              <a:t>panjang</a:t>
            </a:r>
            <a:r>
              <a:rPr lang="en-ID" dirty="0"/>
              <a:t>, </a:t>
            </a:r>
            <a:r>
              <a:rPr lang="en-ID" dirty="0" err="1"/>
              <a:t>lebar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 err="1"/>
              <a:t>printf</a:t>
            </a:r>
            <a:r>
              <a:rPr lang="en-ID" dirty="0"/>
              <a:t>(“</a:t>
            </a:r>
            <a:r>
              <a:rPr lang="en-ID" dirty="0" err="1"/>
              <a:t>keliling</a:t>
            </a:r>
            <a:r>
              <a:rPr lang="en-ID" dirty="0"/>
              <a:t> = %</a:t>
            </a:r>
            <a:r>
              <a:rPr lang="en-ID" dirty="0" err="1"/>
              <a:t>lf</a:t>
            </a:r>
            <a:r>
              <a:rPr lang="en-ID" dirty="0"/>
              <a:t> \n”, </a:t>
            </a:r>
            <a:r>
              <a:rPr lang="en-ID" dirty="0" err="1"/>
              <a:t>keliling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return 0</a:t>
            </a:r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D7F2-8B7B-5B4C-9C73-0A5A75997380}"/>
              </a:ext>
            </a:extLst>
          </p:cNvPr>
          <p:cNvSpPr txBox="1">
            <a:spLocks/>
          </p:cNvSpPr>
          <p:nvPr/>
        </p:nvSpPr>
        <p:spPr>
          <a:xfrm>
            <a:off x="6955384" y="1134737"/>
            <a:ext cx="5213090" cy="572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hitung_keliling_kotak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 err="1"/>
              <a:t>Subrutin</a:t>
            </a:r>
            <a:r>
              <a:rPr lang="en-ID" sz="2000" dirty="0"/>
              <a:t> </a:t>
            </a:r>
            <a:r>
              <a:rPr lang="en-ID" sz="2000" i="1" dirty="0" err="1"/>
              <a:t>hitung_keliling_kotak</a:t>
            </a:r>
            <a:r>
              <a:rPr lang="en-ID" sz="2000" i="1" dirty="0"/>
              <a:t> (</a:t>
            </a:r>
            <a:r>
              <a:rPr lang="en-ID" sz="2000" i="1" dirty="0" err="1"/>
              <a:t>panjang</a:t>
            </a:r>
            <a:r>
              <a:rPr lang="en-ID" sz="2000" i="1" dirty="0"/>
              <a:t>,  </a:t>
            </a:r>
            <a:r>
              <a:rPr lang="en-ID" sz="2000" i="1" dirty="0" err="1"/>
              <a:t>lebar</a:t>
            </a:r>
            <a:r>
              <a:rPr lang="en-ID" sz="2000" i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i="1" dirty="0" err="1"/>
              <a:t>Keliling</a:t>
            </a:r>
            <a:r>
              <a:rPr lang="pt-BR" sz="2000" i="1" dirty="0"/>
              <a:t> </a:t>
            </a:r>
            <a:r>
              <a:rPr lang="pt-BR" sz="2000" dirty="0">
                <a:latin typeface="Wingdings" charset="2"/>
              </a:rPr>
              <a:t></a:t>
            </a:r>
            <a:r>
              <a:rPr lang="pt-BR" sz="2000" dirty="0"/>
              <a:t> </a:t>
            </a:r>
            <a:r>
              <a:rPr lang="en-ID" sz="2000" i="1" dirty="0"/>
              <a:t>2 x (Panjang + </a:t>
            </a:r>
            <a:r>
              <a:rPr lang="en-ID" sz="2000" i="1" dirty="0" err="1"/>
              <a:t>lebar</a:t>
            </a:r>
            <a:r>
              <a:rPr lang="en-ID" sz="2000" i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Nilai – </a:t>
            </a:r>
            <a:r>
              <a:rPr lang="en-ID" sz="2000" dirty="0" err="1"/>
              <a:t>Balik</a:t>
            </a:r>
            <a:r>
              <a:rPr lang="en-ID" sz="2000" dirty="0"/>
              <a:t> </a:t>
            </a:r>
            <a:r>
              <a:rPr lang="en-ID" sz="2000" i="1" dirty="0" err="1"/>
              <a:t>keliling</a:t>
            </a:r>
            <a:endParaRPr lang="en-ID" sz="2000" i="1" dirty="0"/>
          </a:p>
          <a:p>
            <a:pPr marL="0" indent="0">
              <a:buNone/>
            </a:pPr>
            <a:endParaRPr lang="en-ID" sz="2000" i="1" dirty="0"/>
          </a:p>
          <a:p>
            <a:pPr marL="0" indent="0">
              <a:buNone/>
            </a:pPr>
            <a:r>
              <a:rPr lang="en-ID" sz="2000" dirty="0" err="1"/>
              <a:t>Algoritma</a:t>
            </a:r>
            <a:r>
              <a:rPr lang="en-ID" sz="2000" dirty="0"/>
              <a:t> Program Utama(</a:t>
            </a:r>
            <a:r>
              <a:rPr lang="en-ID" sz="2000" dirty="0" err="1"/>
              <a:t>Fungsi</a:t>
            </a:r>
            <a:r>
              <a:rPr lang="en-ID" sz="2000" dirty="0"/>
              <a:t> Main)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 err="1"/>
              <a:t>Inisialisasi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keliling</a:t>
            </a:r>
            <a:r>
              <a:rPr lang="en-ID" sz="2000" dirty="0"/>
              <a:t>, </a:t>
            </a:r>
            <a:r>
              <a:rPr lang="en-ID" sz="2000" dirty="0" err="1"/>
              <a:t>panjang</a:t>
            </a:r>
            <a:r>
              <a:rPr lang="en-ID" sz="2000" dirty="0"/>
              <a:t>, </a:t>
            </a:r>
            <a:r>
              <a:rPr lang="en-ID" sz="2000" dirty="0" err="1"/>
              <a:t>lebar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i="1" dirty="0" err="1"/>
              <a:t>Memberi</a:t>
            </a:r>
            <a:r>
              <a:rPr lang="en-ID" sz="2000" i="1" dirty="0"/>
              <a:t> </a:t>
            </a:r>
            <a:r>
              <a:rPr lang="en-ID" sz="2000" i="1" dirty="0" err="1"/>
              <a:t>nilai</a:t>
            </a:r>
            <a:r>
              <a:rPr lang="en-ID" sz="2000" i="1" dirty="0"/>
              <a:t> </a:t>
            </a:r>
            <a:r>
              <a:rPr lang="en-ID" sz="2000" i="1" dirty="0" err="1"/>
              <a:t>panjang</a:t>
            </a:r>
            <a:r>
              <a:rPr lang="en-ID" sz="2000" i="1" dirty="0"/>
              <a:t>= 56.5 ,  </a:t>
            </a:r>
            <a:r>
              <a:rPr lang="en-ID" sz="2000" i="1" dirty="0" err="1"/>
              <a:t>lebar</a:t>
            </a:r>
            <a:r>
              <a:rPr lang="en-ID" sz="2000" i="1" dirty="0"/>
              <a:t>= 2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 err="1"/>
              <a:t>Panggil</a:t>
            </a:r>
            <a:r>
              <a:rPr lang="en-ID" sz="2000" dirty="0"/>
              <a:t> </a:t>
            </a:r>
            <a:r>
              <a:rPr lang="en-ID" sz="2000" dirty="0" err="1"/>
              <a:t>subrutin</a:t>
            </a:r>
            <a:r>
              <a:rPr lang="en-ID" sz="2000" dirty="0"/>
              <a:t> </a:t>
            </a:r>
            <a:r>
              <a:rPr lang="en-ID" sz="2000" dirty="0" err="1"/>
              <a:t>hitung_keliling_kotak</a:t>
            </a:r>
            <a:r>
              <a:rPr lang="en-ID" sz="2000" dirty="0"/>
              <a:t> (</a:t>
            </a:r>
            <a:r>
              <a:rPr lang="en-ID" sz="2000" dirty="0" err="1"/>
              <a:t>panjang</a:t>
            </a:r>
            <a:r>
              <a:rPr lang="en-ID" sz="2000" dirty="0"/>
              <a:t>, </a:t>
            </a:r>
            <a:r>
              <a:rPr lang="en-ID" sz="2000" dirty="0" err="1"/>
              <a:t>lebar</a:t>
            </a:r>
            <a:r>
              <a:rPr lang="en-ID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dirty="0" err="1"/>
              <a:t>Tampilkan</a:t>
            </a:r>
            <a:r>
              <a:rPr lang="en-ID" sz="2000" dirty="0"/>
              <a:t> </a:t>
            </a:r>
            <a:r>
              <a:rPr lang="en-ID" sz="2000" dirty="0" err="1"/>
              <a:t>keliling</a:t>
            </a:r>
            <a:endParaRPr lang="en-ID" sz="2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055D73E-BBDF-2D4D-8030-64DA2121C137}"/>
              </a:ext>
            </a:extLst>
          </p:cNvPr>
          <p:cNvSpPr/>
          <p:nvPr/>
        </p:nvSpPr>
        <p:spPr>
          <a:xfrm>
            <a:off x="4595446" y="1992923"/>
            <a:ext cx="1798155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0A6CED4-BEAD-514E-9E8E-9E6333FD58A1}"/>
              </a:ext>
            </a:extLst>
          </p:cNvPr>
          <p:cNvSpPr/>
          <p:nvPr/>
        </p:nvSpPr>
        <p:spPr>
          <a:xfrm>
            <a:off x="4126523" y="3761907"/>
            <a:ext cx="1969477" cy="3751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55785" y="0"/>
            <a:ext cx="5903907" cy="468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rlin Sans FB" panose="020E0602020502020306" pitchFamily="34" charset="0"/>
              </a:rPr>
              <a:t>Source code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794195" y="468923"/>
            <a:ext cx="6295292" cy="6283568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double </a:t>
            </a:r>
            <a:r>
              <a:rPr lang="en-ID" dirty="0" err="1"/>
              <a:t>hitung_keliling_kotak</a:t>
            </a:r>
            <a:r>
              <a:rPr lang="en-ID" dirty="0"/>
              <a:t>(double </a:t>
            </a:r>
            <a:r>
              <a:rPr lang="en-ID" dirty="0" err="1"/>
              <a:t>panjang</a:t>
            </a:r>
            <a:r>
              <a:rPr lang="en-ID" dirty="0"/>
              <a:t>, double </a:t>
            </a:r>
            <a:r>
              <a:rPr lang="en-ID" dirty="0" err="1"/>
              <a:t>lebar</a:t>
            </a:r>
            <a:r>
              <a:rPr lang="en-ID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double </a:t>
            </a:r>
            <a:r>
              <a:rPr lang="en-ID" dirty="0" err="1"/>
              <a:t>terkecil</a:t>
            </a:r>
            <a:r>
              <a:rPr lang="en-ID" dirty="0"/>
              <a:t>(double x, double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double min;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if (x &lt; y)   min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else   min = y return min;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Int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double a, b,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a = 35.6;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b = 78.5;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	c = </a:t>
            </a:r>
            <a:r>
              <a:rPr lang="en-ID" dirty="0" err="1"/>
              <a:t>terkecil</a:t>
            </a:r>
            <a:r>
              <a:rPr lang="en-ID" dirty="0"/>
              <a:t>(</a:t>
            </a:r>
            <a:r>
              <a:rPr lang="en-ID" dirty="0" err="1"/>
              <a:t>a,b</a:t>
            </a:r>
            <a:r>
              <a:rPr lang="en-ID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 err="1"/>
              <a:t>printf</a:t>
            </a:r>
            <a:r>
              <a:rPr lang="en-ID" dirty="0"/>
              <a:t>(“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%</a:t>
            </a:r>
            <a:r>
              <a:rPr lang="en-ID" dirty="0" err="1"/>
              <a:t>lf</a:t>
            </a:r>
            <a:r>
              <a:rPr lang="en-ID" dirty="0"/>
              <a:t> dan %</a:t>
            </a:r>
            <a:r>
              <a:rPr lang="en-ID" dirty="0" err="1"/>
              <a:t>lf</a:t>
            </a:r>
            <a:r>
              <a:rPr lang="en-ID" dirty="0"/>
              <a:t> : %</a:t>
            </a:r>
            <a:r>
              <a:rPr lang="en-ID" dirty="0" err="1"/>
              <a:t>lf</a:t>
            </a:r>
            <a:r>
              <a:rPr lang="en-ID" dirty="0"/>
              <a:t> \n”, a, b, 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/>
              <a:t>}</a:t>
            </a:r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pt-BR" dirty="0"/>
          </a:p>
          <a:p>
            <a:pPr marL="812800" lvl="1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/>
          </a:p>
          <a:p>
            <a:pPr marL="355600" indent="-342900" algn="just"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12700" indent="0" algn="just"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endParaRPr lang="en-US" dirty="0">
              <a:latin typeface="Century Schoolbook" panose="02040604050505020304" pitchFamily="18" charset="0"/>
              <a:cs typeface="Century Schoolbook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D7F2-8B7B-5B4C-9C73-0A5A75997380}"/>
              </a:ext>
            </a:extLst>
          </p:cNvPr>
          <p:cNvSpPr txBox="1">
            <a:spLocks/>
          </p:cNvSpPr>
          <p:nvPr/>
        </p:nvSpPr>
        <p:spPr>
          <a:xfrm>
            <a:off x="6978910" y="1134739"/>
            <a:ext cx="5213090" cy="572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subrutin</a:t>
            </a:r>
            <a:r>
              <a:rPr lang="en-ID" sz="1800" dirty="0"/>
              <a:t> </a:t>
            </a:r>
            <a:r>
              <a:rPr lang="en-ID" sz="1800" dirty="0" err="1"/>
              <a:t>terkecil</a:t>
            </a:r>
            <a:endParaRPr lang="en-ID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Subrutin</a:t>
            </a:r>
            <a:r>
              <a:rPr lang="en-ID" sz="1800" dirty="0"/>
              <a:t> </a:t>
            </a:r>
            <a:r>
              <a:rPr lang="en-ID" sz="1800" dirty="0" err="1"/>
              <a:t>terkecil</a:t>
            </a:r>
            <a:r>
              <a:rPr lang="en-ID" sz="1800" dirty="0"/>
              <a:t>(</a:t>
            </a:r>
            <a:r>
              <a:rPr lang="en-ID" sz="1800" dirty="0" err="1"/>
              <a:t>x,y</a:t>
            </a:r>
            <a:r>
              <a:rPr lang="en-ID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/>
              <a:t>Jika x &lt; y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800" dirty="0"/>
              <a:t>	min </a:t>
            </a:r>
            <a:r>
              <a:rPr lang="pt-BR" sz="1800" dirty="0">
                <a:latin typeface="Wingdings" charset="2"/>
              </a:rPr>
              <a:t></a:t>
            </a:r>
            <a:r>
              <a:rPr lang="en-ID" sz="1800" dirty="0"/>
              <a:t>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800" dirty="0"/>
              <a:t>	</a:t>
            </a:r>
            <a:r>
              <a:rPr lang="en-ID" sz="1800" dirty="0" err="1"/>
              <a:t>Sebaliknya</a:t>
            </a:r>
            <a:endParaRPr lang="en-ID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1800" dirty="0"/>
              <a:t>	min </a:t>
            </a:r>
            <a:r>
              <a:rPr lang="pt-BR" sz="1800" dirty="0">
                <a:latin typeface="Wingdings" charset="2"/>
              </a:rPr>
              <a:t></a:t>
            </a:r>
            <a:r>
              <a:rPr lang="pt-BR" sz="1800" dirty="0"/>
              <a:t> </a:t>
            </a:r>
            <a:r>
              <a:rPr lang="en-ID" sz="1800" dirty="0"/>
              <a:t>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ID" sz="1800" dirty="0"/>
              <a:t>Nilai-</a:t>
            </a:r>
            <a:r>
              <a:rPr lang="en-ID" sz="1800" dirty="0" err="1"/>
              <a:t>Balik</a:t>
            </a:r>
            <a:r>
              <a:rPr lang="en-ID" sz="1800" dirty="0"/>
              <a:t> min</a:t>
            </a:r>
          </a:p>
          <a:p>
            <a:pPr marL="0" indent="0">
              <a:buNone/>
            </a:pPr>
            <a:endParaRPr lang="en-ID" sz="20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1800" dirty="0" err="1"/>
              <a:t>Algoritma</a:t>
            </a:r>
            <a:r>
              <a:rPr lang="en-ID" sz="1800" dirty="0"/>
              <a:t> Program Utama(</a:t>
            </a:r>
            <a:r>
              <a:rPr lang="en-ID" sz="1800" dirty="0" err="1"/>
              <a:t>Fungsi</a:t>
            </a:r>
            <a:r>
              <a:rPr lang="en-ID" sz="1800" dirty="0"/>
              <a:t> Main)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Inisialisasi</a:t>
            </a:r>
            <a:r>
              <a:rPr lang="en-ID" sz="1800" dirty="0"/>
              <a:t> variable </a:t>
            </a:r>
            <a:r>
              <a:rPr lang="en-ID" sz="1800" dirty="0" err="1"/>
              <a:t>a,b,c</a:t>
            </a:r>
            <a:endParaRPr lang="en-ID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Inisialisasi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a dan b 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Panggil</a:t>
            </a:r>
            <a:r>
              <a:rPr lang="en-ID" sz="1800" dirty="0"/>
              <a:t> </a:t>
            </a:r>
            <a:r>
              <a:rPr lang="en-ID" sz="1800" dirty="0" err="1"/>
              <a:t>subrutin</a:t>
            </a:r>
            <a:r>
              <a:rPr lang="en-ID" sz="1800" dirty="0"/>
              <a:t> </a:t>
            </a:r>
            <a:r>
              <a:rPr lang="en-ID" sz="1800" dirty="0" err="1"/>
              <a:t>terkecil</a:t>
            </a:r>
            <a:endParaRPr lang="en-ID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terkecil</a:t>
            </a:r>
            <a:endParaRPr lang="en-ID" sz="18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055D73E-BBDF-2D4D-8030-64DA2121C137}"/>
              </a:ext>
            </a:extLst>
          </p:cNvPr>
          <p:cNvSpPr/>
          <p:nvPr/>
        </p:nvSpPr>
        <p:spPr>
          <a:xfrm>
            <a:off x="4855616" y="2016368"/>
            <a:ext cx="1153386" cy="4689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0A6CED4-BEAD-514E-9E8E-9E6333FD58A1}"/>
              </a:ext>
            </a:extLst>
          </p:cNvPr>
          <p:cNvSpPr/>
          <p:nvPr/>
        </p:nvSpPr>
        <p:spPr>
          <a:xfrm>
            <a:off x="4342062" y="4261337"/>
            <a:ext cx="1969477" cy="4689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692ADB-F8E2-FF47-AAAC-C04E314D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22299"/>
          </a:xfrm>
        </p:spPr>
        <p:txBody>
          <a:bodyPr>
            <a:normAutofit/>
          </a:bodyPr>
          <a:lstStyle/>
          <a:p>
            <a:r>
              <a:rPr lang="en-US" sz="3200" spc="-5" dirty="0" err="1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132B5C-1635-4D43-BA41-34928C60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622300"/>
            <a:ext cx="10310191" cy="6121400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/>
              <a:t>Buatlah</a:t>
            </a:r>
            <a:r>
              <a:rPr lang="en-ID" sz="2000" dirty="0"/>
              <a:t> Flowchart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kedua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pada slide 5 dan 6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>
                <a:cs typeface="Schoolbook Uralic"/>
              </a:rPr>
              <a:t>Isi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tidak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boleh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sama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teman</a:t>
            </a:r>
            <a:r>
              <a:rPr lang="en-US" sz="2000" spc="5" dirty="0">
                <a:cs typeface="Schoolbook Uralic"/>
              </a:rPr>
              <a:t> yang lain, </a:t>
            </a:r>
            <a:r>
              <a:rPr lang="en-US" sz="2000" spc="5" dirty="0" err="1">
                <a:cs typeface="Schoolbook Uralic"/>
              </a:rPr>
              <a:t>jika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ketahuan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isinya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sama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maka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nilainya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akan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dibagi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>
                <a:cs typeface="Schoolbook Uralic"/>
              </a:rPr>
              <a:t>File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berupa</a:t>
            </a:r>
            <a:r>
              <a:rPr lang="en-US" sz="2000" spc="5" dirty="0">
                <a:cs typeface="Schoolbook Uralic"/>
              </a:rPr>
              <a:t> pdf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dikumpulkan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 </a:t>
            </a:r>
            <a:r>
              <a:rPr lang="en-US" sz="2000" spc="5" dirty="0" err="1">
                <a:cs typeface="Schoolbook Uralic"/>
              </a:rPr>
              <a:t>dengan</a:t>
            </a:r>
            <a:r>
              <a:rPr lang="en-US" sz="2000" spc="5" dirty="0">
                <a:cs typeface="Schoolbook Uralic"/>
              </a:rPr>
              <a:t> subject : Tgs7_Algoritma_NPM_Nama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Setelah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terkumpul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jadi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satu</a:t>
            </a:r>
            <a:r>
              <a:rPr lang="en-US" sz="2000" spc="5" dirty="0">
                <a:cs typeface="Schoolbook Uralic"/>
              </a:rPr>
              <a:t> di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kemudian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komting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meneruskan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mengirim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tugasnya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ke</a:t>
            </a:r>
            <a:r>
              <a:rPr lang="en-US" sz="2000" spc="5" dirty="0">
                <a:cs typeface="Schoolbook Uralic"/>
              </a:rPr>
              <a:t> email faisalmuttaqin.if@upnjatim.ac.id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pc="5" dirty="0" err="1">
                <a:cs typeface="Schoolbook Uralic"/>
              </a:rPr>
              <a:t>Tugas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dikumpulkan</a:t>
            </a:r>
            <a:r>
              <a:rPr lang="en-US" sz="2000" spc="5" dirty="0">
                <a:cs typeface="Schoolbook Uralic"/>
              </a:rPr>
              <a:t> H-1 </a:t>
            </a:r>
            <a:r>
              <a:rPr lang="en-US" sz="2000" spc="5" dirty="0" err="1">
                <a:cs typeface="Schoolbook Uralic"/>
              </a:rPr>
              <a:t>Sebelum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perkuliahan</a:t>
            </a:r>
            <a:r>
              <a:rPr lang="en-US" sz="2000" spc="5" dirty="0">
                <a:cs typeface="Schoolbook Uralic"/>
              </a:rPr>
              <a:t>, </a:t>
            </a:r>
            <a:r>
              <a:rPr lang="en-US" sz="2000" spc="5" dirty="0" err="1">
                <a:cs typeface="Schoolbook Uralic"/>
              </a:rPr>
              <a:t>lebih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dari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itu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tidak</a:t>
            </a:r>
            <a:r>
              <a:rPr lang="en-US" sz="2000" spc="5" dirty="0">
                <a:cs typeface="Schoolbook Uralic"/>
              </a:rPr>
              <a:t> </a:t>
            </a:r>
            <a:r>
              <a:rPr lang="en-US" sz="2000" spc="5" dirty="0" err="1">
                <a:cs typeface="Schoolbook Uralic"/>
              </a:rPr>
              <a:t>diterima</a:t>
            </a:r>
            <a:r>
              <a:rPr lang="en-US" sz="2000" spc="5" dirty="0">
                <a:cs typeface="Schoolbook Uralic"/>
              </a:rPr>
              <a:t>.</a:t>
            </a:r>
            <a:endParaRPr lang="en-US" sz="2000" dirty="0">
              <a:cs typeface="Schoolbook Uralic"/>
            </a:endParaRPr>
          </a:p>
          <a:p>
            <a:pPr marL="344488" lvl="1"/>
            <a:endParaRPr lang="en-US" spc="5" dirty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793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12731</TotalTime>
  <Words>674</Words>
  <Application>Microsoft Macintosh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Century Schoolbook</vt:lpstr>
      <vt:lpstr>Tw Cen MT</vt:lpstr>
      <vt:lpstr>Wingdings</vt:lpstr>
      <vt:lpstr>Circuit</vt:lpstr>
      <vt:lpstr>Algoritma</vt:lpstr>
      <vt:lpstr>subrutin</vt:lpstr>
      <vt:lpstr>Penulisan algoritma untuk subrutin</vt:lpstr>
      <vt:lpstr>Penulisan algoritma untuk subrutin</vt:lpstr>
      <vt:lpstr>Source code</vt:lpstr>
      <vt:lpstr>Source code</vt:lpstr>
      <vt:lpstr>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Microsoft Office User</cp:lastModifiedBy>
  <cp:revision>266</cp:revision>
  <dcterms:created xsi:type="dcterms:W3CDTF">2020-01-23T06:52:22Z</dcterms:created>
  <dcterms:modified xsi:type="dcterms:W3CDTF">2020-12-08T10:18:21Z</dcterms:modified>
</cp:coreProperties>
</file>