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4" r:id="rId1"/>
  </p:sldMasterIdLst>
  <p:sldIdLst>
    <p:sldId id="257" r:id="rId2"/>
    <p:sldId id="279" r:id="rId3"/>
    <p:sldId id="318" r:id="rId4"/>
    <p:sldId id="320" r:id="rId5"/>
    <p:sldId id="322" r:id="rId6"/>
    <p:sldId id="324" r:id="rId7"/>
    <p:sldId id="323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5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0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2F9C816-8634-48C2-B6C2-9DD7F4F88F7E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5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1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3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5280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17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35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32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24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9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4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9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35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285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8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0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759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9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50000"/>
              <a:lumOff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9C816-8634-48C2-B6C2-9DD7F4F88F7E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14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  <p:sldLayoutId id="2147484028" r:id="rId14"/>
    <p:sldLayoutId id="2147484029" r:id="rId15"/>
    <p:sldLayoutId id="2147484030" r:id="rId16"/>
    <p:sldLayoutId id="21474840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48" y="0"/>
            <a:ext cx="5194852" cy="993913"/>
          </a:xfrm>
        </p:spPr>
        <p:txBody>
          <a:bodyPr>
            <a:noAutofit/>
          </a:bodyPr>
          <a:lstStyle/>
          <a:p>
            <a:r>
              <a:rPr lang="en-US" sz="6000" dirty="0" err="1">
                <a:latin typeface="Berlin Sans FB" panose="020E0602020502020306" pitchFamily="34" charset="0"/>
              </a:rPr>
              <a:t>Algoritma</a:t>
            </a:r>
            <a:endParaRPr lang="en-US" sz="6000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6438" y="6291716"/>
            <a:ext cx="4795562" cy="56628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Berlin Sans FB" panose="020E0602020502020306" pitchFamily="34" charset="0"/>
              </a:rPr>
              <a:t>Faisal Muttaqin, </a:t>
            </a:r>
            <a:r>
              <a:rPr lang="en-US" dirty="0" err="1">
                <a:latin typeface="Berlin Sans FB" panose="020E0602020502020306" pitchFamily="34" charset="0"/>
              </a:rPr>
              <a:t>S.Kom</a:t>
            </a:r>
            <a:r>
              <a:rPr lang="en-US" dirty="0">
                <a:latin typeface="Berlin Sans FB" panose="020E0602020502020306" pitchFamily="34" charset="0"/>
              </a:rPr>
              <a:t>., M.T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15516" y="2398643"/>
            <a:ext cx="5557562" cy="1530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latin typeface="Berlin Sans FB" panose="020E0602020502020306" pitchFamily="34" charset="0"/>
              </a:rPr>
              <a:t>Algoritma</a:t>
            </a:r>
            <a:r>
              <a:rPr lang="en-US" sz="4800" dirty="0">
                <a:latin typeface="Berlin Sans FB" panose="020E0602020502020306" pitchFamily="34" charset="0"/>
              </a:rPr>
              <a:t> </a:t>
            </a:r>
            <a:r>
              <a:rPr lang="en-US" sz="4800" dirty="0" err="1">
                <a:latin typeface="Berlin Sans FB" panose="020E0602020502020306" pitchFamily="34" charset="0"/>
              </a:rPr>
              <a:t>dasar</a:t>
            </a:r>
            <a:endParaRPr lang="en-US" sz="4800" dirty="0">
              <a:latin typeface="Berlin Sans FB" panose="020E0602020502020306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15516" y="3732266"/>
            <a:ext cx="3742015" cy="566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latin typeface="Berlin Sans FB" panose="020E0602020502020306" pitchFamily="34" charset="0"/>
              </a:rPr>
              <a:t>Pertemuan</a:t>
            </a:r>
            <a:r>
              <a:rPr lang="en-US" dirty="0">
                <a:latin typeface="Berlin Sans FB" panose="020E0602020502020306" pitchFamily="34" charset="0"/>
              </a:rPr>
              <a:t> 14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256" y="2008566"/>
            <a:ext cx="4013684" cy="20068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238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689113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Berlin Sans FB" panose="020E0602020502020306" pitchFamily="34" charset="0"/>
              </a:rPr>
              <a:t>rekursi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sp>
        <p:nvSpPr>
          <p:cNvPr id="46" name="Content Placeholder 3"/>
          <p:cNvSpPr>
            <a:spLocks noGrp="1"/>
          </p:cNvSpPr>
          <p:nvPr>
            <p:ph idx="1"/>
          </p:nvPr>
        </p:nvSpPr>
        <p:spPr>
          <a:xfrm>
            <a:off x="736297" y="885883"/>
            <a:ext cx="10881272" cy="5723261"/>
          </a:xfrm>
        </p:spPr>
        <p:txBody>
          <a:bodyPr>
            <a:normAutofit/>
          </a:bodyPr>
          <a:lstStyle/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ID" dirty="0" err="1"/>
              <a:t>Rekursi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subrutin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memanggil</a:t>
            </a:r>
            <a:r>
              <a:rPr lang="en-ID" dirty="0"/>
              <a:t> </a:t>
            </a:r>
            <a:r>
              <a:rPr lang="en-ID" dirty="0" err="1"/>
              <a:t>dirinya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.</a:t>
            </a:r>
          </a:p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ID" dirty="0"/>
              <a:t>Pada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persoalan</a:t>
            </a:r>
            <a:r>
              <a:rPr lang="en-ID" dirty="0"/>
              <a:t>, </a:t>
            </a: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memanggil</a:t>
            </a:r>
            <a:r>
              <a:rPr lang="en-ID" dirty="0"/>
              <a:t> </a:t>
            </a:r>
            <a:r>
              <a:rPr lang="en-ID" dirty="0" err="1"/>
              <a:t>diri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berguna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mempermudah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.</a:t>
            </a:r>
          </a:p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ID" dirty="0" err="1"/>
              <a:t>Kelemahan</a:t>
            </a:r>
            <a:r>
              <a:rPr lang="en-ID" dirty="0"/>
              <a:t> </a:t>
            </a:r>
            <a:r>
              <a:rPr lang="en-ID" dirty="0" err="1"/>
              <a:t>rekursi</a:t>
            </a:r>
            <a:r>
              <a:rPr lang="en-ID" dirty="0"/>
              <a:t> </a:t>
            </a:r>
            <a:r>
              <a:rPr lang="en-ID" dirty="0" err="1"/>
              <a:t>satu-satunya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stack overflow (stack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menangani</a:t>
            </a:r>
            <a:r>
              <a:rPr lang="en-ID" dirty="0"/>
              <a:t> </a:t>
            </a:r>
            <a:r>
              <a:rPr lang="en-ID" dirty="0" err="1"/>
              <a:t>permintaan</a:t>
            </a:r>
            <a:r>
              <a:rPr lang="en-ID" dirty="0"/>
              <a:t> </a:t>
            </a:r>
            <a:r>
              <a:rPr lang="en-ID" dirty="0" err="1"/>
              <a:t>pemanggilan</a:t>
            </a:r>
            <a:r>
              <a:rPr lang="en-ID" dirty="0"/>
              <a:t> </a:t>
            </a:r>
            <a:r>
              <a:rPr lang="en-ID" dirty="0" err="1"/>
              <a:t>rekursif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kehabisan</a:t>
            </a:r>
            <a:r>
              <a:rPr lang="en-ID" dirty="0"/>
              <a:t> </a:t>
            </a:r>
            <a:r>
              <a:rPr lang="en-ID" dirty="0" err="1"/>
              <a:t>memori</a:t>
            </a:r>
            <a:r>
              <a:rPr lang="en-ID" dirty="0"/>
              <a:t>). </a:t>
            </a:r>
            <a:r>
              <a:rPr lang="en-ID" i="1" dirty="0"/>
              <a:t>Stack : area </a:t>
            </a:r>
            <a:r>
              <a:rPr lang="en-ID" i="1" dirty="0" err="1"/>
              <a:t>memori</a:t>
            </a:r>
            <a:r>
              <a:rPr lang="en-ID" i="1" dirty="0"/>
              <a:t>/ RAM yang </a:t>
            </a:r>
            <a:r>
              <a:rPr lang="en-ID" i="1" dirty="0" err="1"/>
              <a:t>dipakai</a:t>
            </a:r>
            <a:r>
              <a:rPr lang="en-ID" i="1" dirty="0"/>
              <a:t> </a:t>
            </a:r>
            <a:r>
              <a:rPr lang="en-ID" i="1" dirty="0" err="1"/>
              <a:t>untuk</a:t>
            </a:r>
            <a:r>
              <a:rPr lang="en-ID" i="1" dirty="0"/>
              <a:t> variable local dan </a:t>
            </a:r>
            <a:r>
              <a:rPr lang="en-ID" i="1" dirty="0" err="1"/>
              <a:t>untuk</a:t>
            </a:r>
            <a:r>
              <a:rPr lang="en-ID" i="1" dirty="0"/>
              <a:t> </a:t>
            </a:r>
            <a:r>
              <a:rPr lang="en-ID" i="1" dirty="0" err="1"/>
              <a:t>pengalokasian</a:t>
            </a:r>
            <a:r>
              <a:rPr lang="en-ID" i="1" dirty="0"/>
              <a:t> </a:t>
            </a:r>
            <a:r>
              <a:rPr lang="en-ID" i="1" dirty="0" err="1"/>
              <a:t>memori</a:t>
            </a:r>
            <a:r>
              <a:rPr lang="en-ID" i="1" dirty="0"/>
              <a:t> Ketika </a:t>
            </a:r>
            <a:r>
              <a:rPr lang="en-ID" i="1" dirty="0" err="1"/>
              <a:t>suatu</a:t>
            </a:r>
            <a:r>
              <a:rPr lang="en-ID" i="1" dirty="0"/>
              <a:t> </a:t>
            </a:r>
            <a:r>
              <a:rPr lang="en-ID" i="1" dirty="0" err="1"/>
              <a:t>subrutin</a:t>
            </a:r>
            <a:r>
              <a:rPr lang="en-ID" i="1" dirty="0"/>
              <a:t> di </a:t>
            </a:r>
            <a:r>
              <a:rPr lang="en-ID" i="1" dirty="0" err="1"/>
              <a:t>panggil</a:t>
            </a:r>
            <a:endParaRPr lang="en-ID" i="1" dirty="0"/>
          </a:p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ID" dirty="0"/>
              <a:t>Cara </a:t>
            </a:r>
            <a:r>
              <a:rPr lang="en-ID" dirty="0" err="1"/>
              <a:t>menangani</a:t>
            </a:r>
            <a:r>
              <a:rPr lang="en-ID" dirty="0"/>
              <a:t> </a:t>
            </a:r>
            <a:r>
              <a:rPr lang="en-ID" dirty="0" err="1"/>
              <a:t>kelemahan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: programmer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proses </a:t>
            </a:r>
            <a:r>
              <a:rPr lang="en-ID" dirty="0" err="1"/>
              <a:t>rekursi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selesai</a:t>
            </a:r>
            <a:r>
              <a:rPr lang="en-ID" dirty="0"/>
              <a:t> pada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/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</a:t>
            </a:r>
          </a:p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endParaRPr lang="en-ID" sz="2000" dirty="0"/>
          </a:p>
          <a:p>
            <a:pPr marL="12700" indent="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580" algn="l"/>
              </a:tabLst>
            </a:pPr>
            <a:endParaRPr lang="en-US" dirty="0">
              <a:latin typeface="Century Schoolbook" panose="02040604050505020304" pitchFamily="18" charset="0"/>
              <a:cs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429343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689113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Berlin Sans FB" panose="020E0602020502020306" pitchFamily="34" charset="0"/>
              </a:rPr>
              <a:t>Contoh</a:t>
            </a:r>
            <a:r>
              <a:rPr lang="en-US" sz="3200" dirty="0">
                <a:latin typeface="Berlin Sans FB" panose="020E0602020502020306" pitchFamily="34" charset="0"/>
              </a:rPr>
              <a:t> </a:t>
            </a:r>
            <a:r>
              <a:rPr lang="en-US" sz="3200" dirty="0" err="1">
                <a:latin typeface="Berlin Sans FB" panose="020E0602020502020306" pitchFamily="34" charset="0"/>
              </a:rPr>
              <a:t>konsep</a:t>
            </a:r>
            <a:r>
              <a:rPr lang="en-US" sz="3200" dirty="0">
                <a:latin typeface="Berlin Sans FB" panose="020E0602020502020306" pitchFamily="34" charset="0"/>
              </a:rPr>
              <a:t> </a:t>
            </a:r>
            <a:r>
              <a:rPr lang="en-US" sz="3200">
                <a:latin typeface="Berlin Sans FB" panose="020E0602020502020306" pitchFamily="34" charset="0"/>
              </a:rPr>
              <a:t>rekursi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sp>
        <p:nvSpPr>
          <p:cNvPr id="46" name="Content Placeholder 3"/>
          <p:cNvSpPr>
            <a:spLocks noGrp="1"/>
          </p:cNvSpPr>
          <p:nvPr>
            <p:ph idx="1"/>
          </p:nvPr>
        </p:nvSpPr>
        <p:spPr>
          <a:xfrm>
            <a:off x="1141411" y="785448"/>
            <a:ext cx="10415589" cy="984738"/>
          </a:xfrm>
        </p:spPr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ID" dirty="0" err="1"/>
              <a:t>Persoalan</a:t>
            </a:r>
            <a:r>
              <a:rPr lang="en-ID" dirty="0"/>
              <a:t> </a:t>
            </a:r>
            <a:r>
              <a:rPr lang="en-ID" dirty="0" err="1"/>
              <a:t>rekursi</a:t>
            </a:r>
            <a:r>
              <a:rPr lang="en-ID" dirty="0"/>
              <a:t> </a:t>
            </a:r>
            <a:r>
              <a:rPr lang="en-ID" dirty="0" err="1"/>
              <a:t>biasa</a:t>
            </a:r>
            <a:r>
              <a:rPr lang="en-ID" dirty="0"/>
              <a:t> di </a:t>
            </a:r>
            <a:r>
              <a:rPr lang="en-ID" dirty="0" err="1"/>
              <a:t>jumpai</a:t>
            </a:r>
            <a:r>
              <a:rPr lang="en-ID" dirty="0"/>
              <a:t> pada </a:t>
            </a:r>
            <a:r>
              <a:rPr lang="en-ID" dirty="0" err="1"/>
              <a:t>matematika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menghitung</a:t>
            </a:r>
            <a:r>
              <a:rPr lang="en-ID" dirty="0"/>
              <a:t> </a:t>
            </a:r>
            <a:r>
              <a:rPr lang="en-ID" dirty="0" err="1"/>
              <a:t>faktorial</a:t>
            </a:r>
            <a:endParaRPr lang="en-ID" dirty="0"/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Faktorial</a:t>
            </a:r>
            <a:r>
              <a:rPr lang="en-US" dirty="0"/>
              <a:t> 4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</a:t>
            </a:r>
            <a:endParaRPr lang="en-US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BB483E-80B2-FA46-BCA1-2E46A146EF84}"/>
              </a:ext>
            </a:extLst>
          </p:cNvPr>
          <p:cNvSpPr/>
          <p:nvPr/>
        </p:nvSpPr>
        <p:spPr>
          <a:xfrm>
            <a:off x="1547446" y="1866521"/>
            <a:ext cx="2039816" cy="539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Faktorial</a:t>
            </a:r>
            <a:r>
              <a:rPr lang="en-US" dirty="0"/>
              <a:t> (4)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7A4CE299-30B7-134C-9CF9-A2D5DF210E79}"/>
              </a:ext>
            </a:extLst>
          </p:cNvPr>
          <p:cNvSpPr/>
          <p:nvPr/>
        </p:nvSpPr>
        <p:spPr>
          <a:xfrm>
            <a:off x="4173415" y="1770186"/>
            <a:ext cx="1798155" cy="3751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DD916A-B656-A345-8335-1D5E7EB20521}"/>
              </a:ext>
            </a:extLst>
          </p:cNvPr>
          <p:cNvSpPr txBox="1"/>
          <p:nvPr/>
        </p:nvSpPr>
        <p:spPr>
          <a:xfrm>
            <a:off x="6094410" y="1778545"/>
            <a:ext cx="179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Hasil Akhir : 24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72C0AE-B3CB-034C-BDA0-E24CA3AD8FF5}"/>
              </a:ext>
            </a:extLst>
          </p:cNvPr>
          <p:cNvSpPr/>
          <p:nvPr/>
        </p:nvSpPr>
        <p:spPr>
          <a:xfrm>
            <a:off x="1863969" y="2647760"/>
            <a:ext cx="2039816" cy="539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 * </a:t>
            </a:r>
            <a:r>
              <a:rPr lang="en-US" dirty="0" err="1"/>
              <a:t>Faktorial</a:t>
            </a:r>
            <a:r>
              <a:rPr lang="en-US" dirty="0"/>
              <a:t> (3)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96DCD6-30B2-1C48-8096-541B8E48A61A}"/>
              </a:ext>
            </a:extLst>
          </p:cNvPr>
          <p:cNvSpPr/>
          <p:nvPr/>
        </p:nvSpPr>
        <p:spPr>
          <a:xfrm>
            <a:off x="2215660" y="3428999"/>
            <a:ext cx="2039816" cy="539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 * </a:t>
            </a:r>
            <a:r>
              <a:rPr lang="en-US" dirty="0" err="1"/>
              <a:t>Faktorial</a:t>
            </a:r>
            <a:r>
              <a:rPr lang="en-US" dirty="0"/>
              <a:t> (2)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D96147-46E0-3E4B-A430-9C8FF6C816B6}"/>
              </a:ext>
            </a:extLst>
          </p:cNvPr>
          <p:cNvSpPr/>
          <p:nvPr/>
        </p:nvSpPr>
        <p:spPr>
          <a:xfrm>
            <a:off x="2590800" y="4173414"/>
            <a:ext cx="2039816" cy="539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 * </a:t>
            </a:r>
            <a:r>
              <a:rPr lang="en-US" dirty="0" err="1"/>
              <a:t>Faktorial</a:t>
            </a:r>
            <a:r>
              <a:rPr lang="en-US" dirty="0"/>
              <a:t> (1)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EB6392-E4F8-404B-A08B-6ABFFD4AFC52}"/>
              </a:ext>
            </a:extLst>
          </p:cNvPr>
          <p:cNvSpPr/>
          <p:nvPr/>
        </p:nvSpPr>
        <p:spPr>
          <a:xfrm>
            <a:off x="3032676" y="4906999"/>
            <a:ext cx="2039816" cy="539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 * </a:t>
            </a:r>
            <a:r>
              <a:rPr lang="en-US" dirty="0" err="1"/>
              <a:t>Faktorial</a:t>
            </a:r>
            <a:r>
              <a:rPr lang="en-US" dirty="0"/>
              <a:t> (1)</a:t>
            </a:r>
          </a:p>
        </p:txBody>
      </p:sp>
      <p:sp>
        <p:nvSpPr>
          <p:cNvPr id="6" name="Bent Arrow 5">
            <a:extLst>
              <a:ext uri="{FF2B5EF4-FFF2-40B4-BE49-F238E27FC236}">
                <a16:creationId xmlns:a16="http://schemas.microsoft.com/office/drawing/2014/main" id="{9B8117E0-920F-4349-9D88-5F28F69BA82F}"/>
              </a:ext>
            </a:extLst>
          </p:cNvPr>
          <p:cNvSpPr/>
          <p:nvPr/>
        </p:nvSpPr>
        <p:spPr>
          <a:xfrm flipH="1">
            <a:off x="4724400" y="4434698"/>
            <a:ext cx="348092" cy="375140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Bent Arrow 12">
            <a:extLst>
              <a:ext uri="{FF2B5EF4-FFF2-40B4-BE49-F238E27FC236}">
                <a16:creationId xmlns:a16="http://schemas.microsoft.com/office/drawing/2014/main" id="{65CA3613-30B8-434B-87EA-38C978FA487C}"/>
              </a:ext>
            </a:extLst>
          </p:cNvPr>
          <p:cNvSpPr/>
          <p:nvPr/>
        </p:nvSpPr>
        <p:spPr>
          <a:xfrm flipH="1">
            <a:off x="4294247" y="3690282"/>
            <a:ext cx="348092" cy="375140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Bent Arrow 13">
            <a:extLst>
              <a:ext uri="{FF2B5EF4-FFF2-40B4-BE49-F238E27FC236}">
                <a16:creationId xmlns:a16="http://schemas.microsoft.com/office/drawing/2014/main" id="{44F2B5BE-1AA2-8E47-8444-F0689B0643C4}"/>
              </a:ext>
            </a:extLst>
          </p:cNvPr>
          <p:cNvSpPr/>
          <p:nvPr/>
        </p:nvSpPr>
        <p:spPr>
          <a:xfrm flipH="1">
            <a:off x="3946155" y="2951283"/>
            <a:ext cx="348092" cy="375140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Bent Arrow 14">
            <a:extLst>
              <a:ext uri="{FF2B5EF4-FFF2-40B4-BE49-F238E27FC236}">
                <a16:creationId xmlns:a16="http://schemas.microsoft.com/office/drawing/2014/main" id="{056AD1EA-05BA-F34A-82D5-5A33096716D5}"/>
              </a:ext>
            </a:extLst>
          </p:cNvPr>
          <p:cNvSpPr/>
          <p:nvPr/>
        </p:nvSpPr>
        <p:spPr>
          <a:xfrm flipH="1">
            <a:off x="3610708" y="2179670"/>
            <a:ext cx="348092" cy="375140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D3A7C9-5AD3-FB47-B75C-FD2DA1B43D5B}"/>
              </a:ext>
            </a:extLst>
          </p:cNvPr>
          <p:cNvSpPr txBox="1"/>
          <p:nvPr/>
        </p:nvSpPr>
        <p:spPr>
          <a:xfrm>
            <a:off x="4011553" y="2200182"/>
            <a:ext cx="48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AF069F-3FB2-AB45-9C33-948FD4AA4729}"/>
              </a:ext>
            </a:extLst>
          </p:cNvPr>
          <p:cNvSpPr txBox="1"/>
          <p:nvPr/>
        </p:nvSpPr>
        <p:spPr>
          <a:xfrm>
            <a:off x="4294248" y="2945232"/>
            <a:ext cx="34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4C2BEA-0DA7-0844-95DD-15BC56FE3745}"/>
              </a:ext>
            </a:extLst>
          </p:cNvPr>
          <p:cNvSpPr txBox="1"/>
          <p:nvPr/>
        </p:nvSpPr>
        <p:spPr>
          <a:xfrm>
            <a:off x="4681110" y="36986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31C6D2-3A6F-F243-9EBF-5A1D850C9A42}"/>
              </a:ext>
            </a:extLst>
          </p:cNvPr>
          <p:cNvSpPr txBox="1"/>
          <p:nvPr/>
        </p:nvSpPr>
        <p:spPr>
          <a:xfrm>
            <a:off x="5072492" y="44615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D4978B-07BC-DD48-8DC4-1144F41462D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567354" y="2405783"/>
            <a:ext cx="0" cy="238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D230C5-9C07-544F-9303-49D47E1C7135}"/>
              </a:ext>
            </a:extLst>
          </p:cNvPr>
          <p:cNvCxnSpPr>
            <a:cxnSpLocks/>
          </p:cNvCxnSpPr>
          <p:nvPr/>
        </p:nvCxnSpPr>
        <p:spPr>
          <a:xfrm>
            <a:off x="2883877" y="3157303"/>
            <a:ext cx="0" cy="271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DFA395-A414-5246-953E-39BF0BE3CB7C}"/>
              </a:ext>
            </a:extLst>
          </p:cNvPr>
          <p:cNvCxnSpPr>
            <a:cxnSpLocks/>
          </p:cNvCxnSpPr>
          <p:nvPr/>
        </p:nvCxnSpPr>
        <p:spPr>
          <a:xfrm>
            <a:off x="3235568" y="3934822"/>
            <a:ext cx="0" cy="238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5E29CB-C7B1-254B-8537-C681C49A2349}"/>
              </a:ext>
            </a:extLst>
          </p:cNvPr>
          <p:cNvCxnSpPr>
            <a:cxnSpLocks/>
          </p:cNvCxnSpPr>
          <p:nvPr/>
        </p:nvCxnSpPr>
        <p:spPr>
          <a:xfrm>
            <a:off x="3505201" y="4668407"/>
            <a:ext cx="0" cy="238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56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55785" y="0"/>
            <a:ext cx="5903907" cy="468923"/>
          </a:xfrm>
        </p:spPr>
        <p:txBody>
          <a:bodyPr>
            <a:normAutofit fontScale="90000"/>
          </a:bodyPr>
          <a:lstStyle/>
          <a:p>
            <a:r>
              <a:rPr lang="en-US" sz="2400" dirty="0" err="1">
                <a:latin typeface="Berlin Sans FB" panose="020E0602020502020306" pitchFamily="34" charset="0"/>
              </a:rPr>
              <a:t>Implementasi</a:t>
            </a:r>
            <a:r>
              <a:rPr lang="en-US" sz="2400" dirty="0">
                <a:latin typeface="Berlin Sans FB" panose="020E0602020502020306" pitchFamily="34" charset="0"/>
              </a:rPr>
              <a:t> </a:t>
            </a:r>
            <a:r>
              <a:rPr lang="en-US" sz="2400" dirty="0" err="1">
                <a:latin typeface="Berlin Sans FB" panose="020E0602020502020306" pitchFamily="34" charset="0"/>
              </a:rPr>
              <a:t>faktorial</a:t>
            </a:r>
            <a:r>
              <a:rPr lang="en-US" sz="2400" dirty="0">
                <a:latin typeface="Berlin Sans FB" panose="020E0602020502020306" pitchFamily="34" charset="0"/>
              </a:rPr>
              <a:t> </a:t>
            </a:r>
            <a:r>
              <a:rPr lang="en-US" sz="2400" dirty="0" err="1">
                <a:latin typeface="Berlin Sans FB" panose="020E0602020502020306" pitchFamily="34" charset="0"/>
              </a:rPr>
              <a:t>dengan</a:t>
            </a:r>
            <a:r>
              <a:rPr lang="en-US" sz="2400" dirty="0">
                <a:latin typeface="Berlin Sans FB" panose="020E0602020502020306" pitchFamily="34" charset="0"/>
              </a:rPr>
              <a:t> </a:t>
            </a:r>
            <a:r>
              <a:rPr lang="en-US" sz="2400" dirty="0" err="1">
                <a:latin typeface="Berlin Sans FB" panose="020E0602020502020306" pitchFamily="34" charset="0"/>
              </a:rPr>
              <a:t>rekursi</a:t>
            </a:r>
            <a:endParaRPr lang="en-US" sz="2400" dirty="0">
              <a:latin typeface="Berlin Sans FB" panose="020E0602020502020306" pitchFamily="34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660092" y="729343"/>
            <a:ext cx="6295292" cy="5595257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long int </a:t>
            </a:r>
            <a:r>
              <a:rPr lang="en-ID" dirty="0" err="1"/>
              <a:t>faktorial</a:t>
            </a:r>
            <a:r>
              <a:rPr lang="en-ID" dirty="0"/>
              <a:t>(int n)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	if(n == 0 || n ==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		return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	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		return n* </a:t>
            </a:r>
            <a:r>
              <a:rPr lang="en-ID" dirty="0" err="1"/>
              <a:t>faktorial</a:t>
            </a:r>
            <a:r>
              <a:rPr lang="en-ID" dirty="0"/>
              <a:t> (n-1);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int main 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	int 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	long int </a:t>
            </a:r>
            <a:r>
              <a:rPr lang="en-ID" dirty="0" err="1"/>
              <a:t>hasil</a:t>
            </a:r>
            <a:r>
              <a:rPr lang="en-ID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	</a:t>
            </a:r>
            <a:r>
              <a:rPr lang="en-ID" dirty="0" err="1"/>
              <a:t>printf</a:t>
            </a:r>
            <a:r>
              <a:rPr lang="en-ID" dirty="0"/>
              <a:t>(“n= “);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	</a:t>
            </a:r>
            <a:r>
              <a:rPr lang="en-ID" dirty="0" err="1"/>
              <a:t>scanf</a:t>
            </a:r>
            <a:r>
              <a:rPr lang="en-ID" dirty="0"/>
              <a:t>((“%</a:t>
            </a:r>
            <a:r>
              <a:rPr lang="en-ID" dirty="0" err="1"/>
              <a:t>d”,&amp;n</a:t>
            </a:r>
            <a:r>
              <a:rPr lang="en-ID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	</a:t>
            </a:r>
            <a:r>
              <a:rPr lang="en-ID" dirty="0" err="1"/>
              <a:t>hasil</a:t>
            </a:r>
            <a:r>
              <a:rPr lang="en-ID" dirty="0"/>
              <a:t> = </a:t>
            </a:r>
            <a:r>
              <a:rPr lang="en-ID" dirty="0" err="1"/>
              <a:t>faktorial</a:t>
            </a:r>
            <a:r>
              <a:rPr lang="en-ID" dirty="0"/>
              <a:t> (n);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	</a:t>
            </a:r>
            <a:r>
              <a:rPr lang="en-ID" dirty="0" err="1"/>
              <a:t>printf</a:t>
            </a:r>
            <a:r>
              <a:rPr lang="en-ID" dirty="0"/>
              <a:t>(“%d! = %</a:t>
            </a:r>
            <a:r>
              <a:rPr lang="en-ID" dirty="0" err="1"/>
              <a:t>ld</a:t>
            </a:r>
            <a:r>
              <a:rPr lang="en-ID" dirty="0"/>
              <a:t>”,n, </a:t>
            </a:r>
            <a:r>
              <a:rPr lang="en-ID" dirty="0" err="1"/>
              <a:t>hasil</a:t>
            </a:r>
            <a:r>
              <a:rPr lang="en-ID" dirty="0"/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entury Schoolbook" charset="0"/>
                <a:ea typeface="Century Schoolbook" charset="0"/>
                <a:cs typeface="Century Schoolbook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5D7F2-8B7B-5B4C-9C73-0A5A75997380}"/>
              </a:ext>
            </a:extLst>
          </p:cNvPr>
          <p:cNvSpPr txBox="1">
            <a:spLocks/>
          </p:cNvSpPr>
          <p:nvPr/>
        </p:nvSpPr>
        <p:spPr>
          <a:xfrm>
            <a:off x="6759692" y="535130"/>
            <a:ext cx="5213090" cy="6159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ID" sz="1800" dirty="0" err="1"/>
              <a:t>Algoritma</a:t>
            </a:r>
            <a:r>
              <a:rPr lang="en-ID" sz="1800" dirty="0"/>
              <a:t> </a:t>
            </a:r>
            <a:r>
              <a:rPr lang="en-ID" sz="1800" dirty="0" err="1"/>
              <a:t>Fungsi</a:t>
            </a:r>
            <a:r>
              <a:rPr lang="en-ID" sz="1800" dirty="0"/>
              <a:t> </a:t>
            </a:r>
            <a:r>
              <a:rPr lang="en-ID" sz="1800" dirty="0" err="1"/>
              <a:t>faktorial</a:t>
            </a:r>
            <a:r>
              <a:rPr lang="en-ID" sz="1800" dirty="0"/>
              <a:t> :</a:t>
            </a:r>
          </a:p>
          <a:p>
            <a:pPr marL="0" indent="0">
              <a:lnSpc>
                <a:spcPct val="100000"/>
              </a:lnSpc>
              <a:buNone/>
              <a:tabLst>
                <a:tab pos="439738" algn="l"/>
              </a:tabLst>
            </a:pPr>
            <a:r>
              <a:rPr lang="en-ID" sz="1800" dirty="0"/>
              <a:t>	</a:t>
            </a:r>
            <a:r>
              <a:rPr lang="en-ID" sz="1800" dirty="0" err="1"/>
              <a:t>Subrutin</a:t>
            </a:r>
            <a:r>
              <a:rPr lang="en-ID" sz="1800" dirty="0"/>
              <a:t> </a:t>
            </a:r>
            <a:r>
              <a:rPr lang="en-ID" sz="1800" dirty="0" err="1"/>
              <a:t>faktorial</a:t>
            </a:r>
            <a:r>
              <a:rPr lang="en-ID" sz="1800" dirty="0"/>
              <a:t> (n)</a:t>
            </a:r>
            <a:endParaRPr lang="en-ID" sz="1800" i="1" dirty="0"/>
          </a:p>
          <a:p>
            <a:pPr marL="457200" lvl="1" indent="0">
              <a:lnSpc>
                <a:spcPct val="100000"/>
              </a:lnSpc>
              <a:buNone/>
              <a:tabLst>
                <a:tab pos="709613" algn="l"/>
              </a:tabLst>
            </a:pPr>
            <a:r>
              <a:rPr lang="en-ID" sz="1800" i="1" dirty="0"/>
              <a:t>	</a:t>
            </a:r>
            <a:r>
              <a:rPr lang="en-US" sz="1800" dirty="0"/>
              <a:t>Jika n = 0 </a:t>
            </a:r>
            <a:r>
              <a:rPr lang="en-US" sz="1800" dirty="0" err="1"/>
              <a:t>atau</a:t>
            </a:r>
            <a:r>
              <a:rPr lang="en-US" sz="1800" dirty="0"/>
              <a:t> 1 </a:t>
            </a:r>
            <a:r>
              <a:rPr lang="en-US" sz="1800" dirty="0" err="1"/>
              <a:t>maka</a:t>
            </a:r>
            <a:endParaRPr lang="en-US" sz="18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ID" sz="1800" dirty="0"/>
              <a:t>	Nilai-</a:t>
            </a:r>
            <a:r>
              <a:rPr lang="en-ID" sz="1800" dirty="0" err="1"/>
              <a:t>Balik</a:t>
            </a:r>
            <a:r>
              <a:rPr lang="en-ID" sz="1800" dirty="0"/>
              <a:t> 1</a:t>
            </a:r>
          </a:p>
          <a:p>
            <a:pPr marL="0" indent="0">
              <a:lnSpc>
                <a:spcPct val="100000"/>
              </a:lnSpc>
              <a:buNone/>
              <a:tabLst>
                <a:tab pos="709613" algn="l"/>
              </a:tabLst>
            </a:pPr>
            <a:r>
              <a:rPr lang="en-ID" sz="1800" dirty="0"/>
              <a:t>	</a:t>
            </a:r>
            <a:r>
              <a:rPr lang="en-ID" sz="1800" dirty="0" err="1"/>
              <a:t>Sebaliknya</a:t>
            </a:r>
            <a:r>
              <a:rPr lang="en-ID" sz="1800" dirty="0"/>
              <a:t>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ID" sz="1800" dirty="0"/>
              <a:t>	Nilai-</a:t>
            </a:r>
            <a:r>
              <a:rPr lang="en-ID" sz="1800" dirty="0" err="1"/>
              <a:t>Balik</a:t>
            </a:r>
            <a:r>
              <a:rPr lang="en-ID" sz="1800" dirty="0"/>
              <a:t> n x </a:t>
            </a:r>
            <a:r>
              <a:rPr lang="en-ID" sz="1800" dirty="0" err="1"/>
              <a:t>faktorial</a:t>
            </a:r>
            <a:r>
              <a:rPr lang="en-ID" sz="1800" dirty="0"/>
              <a:t> (n-1)</a:t>
            </a:r>
          </a:p>
          <a:p>
            <a:pPr marL="457200" lvl="1" indent="0">
              <a:lnSpc>
                <a:spcPct val="100000"/>
              </a:lnSpc>
              <a:buNone/>
              <a:tabLst>
                <a:tab pos="709613" algn="l"/>
              </a:tabLst>
            </a:pPr>
            <a:r>
              <a:rPr lang="en-ID" sz="1800" dirty="0"/>
              <a:t>	Akhir-Jika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ID" sz="1800" dirty="0"/>
              <a:t>Akhir </a:t>
            </a:r>
            <a:r>
              <a:rPr lang="en-ID" sz="1800" dirty="0" err="1"/>
              <a:t>Subrutin</a:t>
            </a:r>
            <a:endParaRPr lang="en-ID" sz="1800" dirty="0"/>
          </a:p>
          <a:p>
            <a:pPr marL="0" indent="0">
              <a:lnSpc>
                <a:spcPct val="100000"/>
              </a:lnSpc>
              <a:buNone/>
            </a:pPr>
            <a:endParaRPr lang="en-ID" sz="1800" i="1" dirty="0"/>
          </a:p>
          <a:p>
            <a:pPr marL="0" indent="0">
              <a:lnSpc>
                <a:spcPct val="100000"/>
              </a:lnSpc>
              <a:buNone/>
            </a:pPr>
            <a:r>
              <a:rPr lang="en-ID" sz="1800" dirty="0" err="1"/>
              <a:t>Algoritma</a:t>
            </a:r>
            <a:r>
              <a:rPr lang="en-ID" sz="1800" dirty="0"/>
              <a:t> Program Utama(</a:t>
            </a:r>
            <a:r>
              <a:rPr lang="en-ID" sz="1800" dirty="0" err="1"/>
              <a:t>Fungsi</a:t>
            </a:r>
            <a:r>
              <a:rPr lang="en-ID" sz="1800" dirty="0"/>
              <a:t> Main)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D" sz="1800" dirty="0" err="1"/>
              <a:t>Inisialisasi</a:t>
            </a:r>
            <a:r>
              <a:rPr lang="en-ID" sz="1800" dirty="0"/>
              <a:t> variable n (</a:t>
            </a:r>
            <a:r>
              <a:rPr lang="en-ID" sz="1800" dirty="0" err="1"/>
              <a:t>bilanganfaktorial</a:t>
            </a:r>
            <a:r>
              <a:rPr lang="en-ID" sz="1800" dirty="0"/>
              <a:t>) , </a:t>
            </a:r>
            <a:r>
              <a:rPr lang="en-ID" sz="1800" dirty="0" err="1"/>
              <a:t>hasil</a:t>
            </a:r>
            <a:r>
              <a:rPr lang="en-ID" sz="1800" dirty="0"/>
              <a:t> (</a:t>
            </a:r>
            <a:r>
              <a:rPr lang="en-ID" sz="1800" dirty="0" err="1"/>
              <a:t>hasil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faktorial</a:t>
            </a:r>
            <a:r>
              <a:rPr lang="en-ID" sz="1800" dirty="0"/>
              <a:t> </a:t>
            </a:r>
            <a:r>
              <a:rPr lang="en-ID" sz="1800" dirty="0" err="1"/>
              <a:t>bilangan</a:t>
            </a:r>
            <a:r>
              <a:rPr lang="en-ID" sz="1800" dirty="0"/>
              <a:t>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D" sz="1800" dirty="0" err="1"/>
              <a:t>Meminta</a:t>
            </a:r>
            <a:r>
              <a:rPr lang="en-ID" sz="1800" dirty="0"/>
              <a:t> </a:t>
            </a:r>
            <a:r>
              <a:rPr lang="en-ID" sz="1800" dirty="0" err="1"/>
              <a:t>masukan</a:t>
            </a:r>
            <a:r>
              <a:rPr lang="en-ID" sz="1800" dirty="0"/>
              <a:t>/input </a:t>
            </a:r>
            <a:r>
              <a:rPr lang="en-ID" sz="1800" dirty="0" err="1"/>
              <a:t>bilangan</a:t>
            </a:r>
            <a:r>
              <a:rPr lang="en-ID" sz="1800" dirty="0"/>
              <a:t> </a:t>
            </a:r>
            <a:r>
              <a:rPr lang="en-ID" sz="1800" dirty="0" err="1"/>
              <a:t>faktorial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pengguna</a:t>
            </a:r>
            <a:endParaRPr lang="en-ID" sz="18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D" sz="1800" dirty="0" err="1"/>
              <a:t>Memanggil</a:t>
            </a:r>
            <a:r>
              <a:rPr lang="en-ID" sz="1800" dirty="0"/>
              <a:t> </a:t>
            </a:r>
            <a:r>
              <a:rPr lang="en-ID" sz="1800" dirty="0" err="1"/>
              <a:t>fungsi</a:t>
            </a:r>
            <a:r>
              <a:rPr lang="en-ID" sz="1800" dirty="0"/>
              <a:t> </a:t>
            </a:r>
            <a:r>
              <a:rPr lang="en-ID" sz="1800" dirty="0" err="1"/>
              <a:t>faktorial</a:t>
            </a:r>
            <a:r>
              <a:rPr lang="en-ID" sz="1800" dirty="0"/>
              <a:t>, </a:t>
            </a:r>
            <a:r>
              <a:rPr lang="en-ID" sz="1800" dirty="0" err="1"/>
              <a:t>simpan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variable </a:t>
            </a:r>
            <a:r>
              <a:rPr lang="en-ID" sz="1800" dirty="0" err="1"/>
              <a:t>hasil</a:t>
            </a:r>
            <a:endParaRPr lang="en-ID" sz="18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D" sz="1800" dirty="0" err="1"/>
              <a:t>Tampilkan</a:t>
            </a:r>
            <a:r>
              <a:rPr lang="en-ID" sz="1800" dirty="0"/>
              <a:t> </a:t>
            </a:r>
            <a:r>
              <a:rPr lang="en-ID" sz="1800" dirty="0" err="1"/>
              <a:t>hasil</a:t>
            </a:r>
            <a:endParaRPr lang="en-ID" sz="1800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1055D73E-BBDF-2D4D-8030-64DA2121C137}"/>
              </a:ext>
            </a:extLst>
          </p:cNvPr>
          <p:cNvSpPr/>
          <p:nvPr/>
        </p:nvSpPr>
        <p:spPr>
          <a:xfrm>
            <a:off x="4399503" y="1740275"/>
            <a:ext cx="1798155" cy="3751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70A6CED4-BEAD-514E-9E8E-9E6333FD58A1}"/>
              </a:ext>
            </a:extLst>
          </p:cNvPr>
          <p:cNvSpPr/>
          <p:nvPr/>
        </p:nvSpPr>
        <p:spPr>
          <a:xfrm>
            <a:off x="3963237" y="4257624"/>
            <a:ext cx="1969477" cy="3751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4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55785" y="0"/>
            <a:ext cx="5903907" cy="468923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Berlin Sans FB" panose="020E0602020502020306" pitchFamily="34" charset="0"/>
              </a:rPr>
              <a:t>Contoh</a:t>
            </a:r>
            <a:r>
              <a:rPr lang="en-US" sz="2400" dirty="0">
                <a:latin typeface="Berlin Sans FB" panose="020E0602020502020306" pitchFamily="34" charset="0"/>
              </a:rPr>
              <a:t> </a:t>
            </a:r>
            <a:r>
              <a:rPr lang="en-US" sz="2400" dirty="0" err="1">
                <a:latin typeface="Berlin Sans FB" panose="020E0602020502020306" pitchFamily="34" charset="0"/>
              </a:rPr>
              <a:t>rekursi</a:t>
            </a:r>
            <a:r>
              <a:rPr lang="en-US" sz="2400" dirty="0">
                <a:latin typeface="Berlin Sans FB" panose="020E0602020502020306" pitchFamily="34" charset="0"/>
              </a:rPr>
              <a:t> </a:t>
            </a:r>
            <a:r>
              <a:rPr lang="en-US" sz="2400" dirty="0" err="1">
                <a:latin typeface="Berlin Sans FB" panose="020E0602020502020306" pitchFamily="34" charset="0"/>
              </a:rPr>
              <a:t>fibonacci</a:t>
            </a:r>
            <a:endParaRPr lang="en-US" sz="2400" dirty="0">
              <a:latin typeface="Berlin Sans FB" panose="020E0602020502020306" pitchFamily="34" charset="0"/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BC5556AD-8241-9141-8F90-A159B4784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412" y="567369"/>
            <a:ext cx="4510618" cy="5723261"/>
          </a:xfrm>
        </p:spPr>
        <p:txBody>
          <a:bodyPr>
            <a:normAutofit/>
          </a:bodyPr>
          <a:lstStyle/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ID" sz="2000" dirty="0" err="1"/>
              <a:t>Fungsi</a:t>
            </a:r>
            <a:r>
              <a:rPr lang="en-ID" sz="2000" dirty="0"/>
              <a:t> Fibonacci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dinyatakan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bentuk</a:t>
            </a:r>
            <a:r>
              <a:rPr lang="en-ID" sz="2000" dirty="0"/>
              <a:t> </a:t>
            </a:r>
            <a:r>
              <a:rPr lang="en-ID" sz="2000" dirty="0" err="1"/>
              <a:t>rekursif</a:t>
            </a:r>
            <a:r>
              <a:rPr lang="en-ID" sz="2000" dirty="0"/>
              <a:t> </a:t>
            </a:r>
            <a:r>
              <a:rPr lang="en-ID" sz="2000" dirty="0" err="1"/>
              <a:t>seperti</a:t>
            </a:r>
            <a:r>
              <a:rPr lang="en-ID" sz="2000" dirty="0"/>
              <a:t> </a:t>
            </a:r>
            <a:r>
              <a:rPr lang="en-ID" sz="2000" dirty="0" err="1"/>
              <a:t>berikut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 :</a:t>
            </a:r>
          </a:p>
          <a:p>
            <a:pPr marL="311150" indent="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263" algn="l"/>
              </a:tabLst>
            </a:pPr>
            <a:r>
              <a:rPr lang="en-ID" sz="2000" dirty="0"/>
              <a:t>fib(n) = 0, </a:t>
            </a:r>
            <a:r>
              <a:rPr lang="en-ID" sz="2000" dirty="0" err="1"/>
              <a:t>untuk</a:t>
            </a:r>
            <a:r>
              <a:rPr lang="en-ID" sz="2000" dirty="0"/>
              <a:t> n = 0</a:t>
            </a:r>
          </a:p>
          <a:p>
            <a:pPr marL="311150" indent="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263" algn="l"/>
              </a:tabLst>
            </a:pPr>
            <a:r>
              <a:rPr lang="en-ID" sz="2000" dirty="0"/>
              <a:t>fib(n) = 1, </a:t>
            </a:r>
            <a:r>
              <a:rPr lang="en-ID" sz="2000" dirty="0" err="1"/>
              <a:t>untuk</a:t>
            </a:r>
            <a:r>
              <a:rPr lang="en-ID" sz="2000" dirty="0"/>
              <a:t> n = 1</a:t>
            </a:r>
          </a:p>
          <a:p>
            <a:pPr marL="311150" indent="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263" algn="l"/>
              </a:tabLst>
            </a:pPr>
            <a:r>
              <a:rPr lang="en-ID" sz="2000" dirty="0"/>
              <a:t>fib(n) = fib(n-1) + fib(n-2), </a:t>
            </a:r>
            <a:r>
              <a:rPr lang="en-ID" sz="2000" dirty="0" err="1"/>
              <a:t>untuk</a:t>
            </a:r>
            <a:r>
              <a:rPr lang="en-ID" sz="2000" dirty="0"/>
              <a:t> n &gt; 1</a:t>
            </a:r>
          </a:p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endParaRPr lang="en-ID" dirty="0"/>
          </a:p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endParaRPr lang="en-ID" sz="2000" dirty="0"/>
          </a:p>
          <a:p>
            <a:pPr marL="12700" indent="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580" algn="l"/>
              </a:tabLst>
            </a:pPr>
            <a:endParaRPr lang="en-US" dirty="0">
              <a:latin typeface="Century Schoolbook" panose="02040604050505020304" pitchFamily="18" charset="0"/>
              <a:cs typeface="Century Schoolbook"/>
            </a:endParaRP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B7BFE5D-6461-9C40-BB33-3937418AAC6B}"/>
              </a:ext>
            </a:extLst>
          </p:cNvPr>
          <p:cNvSpPr txBox="1">
            <a:spLocks/>
          </p:cNvSpPr>
          <p:nvPr/>
        </p:nvSpPr>
        <p:spPr>
          <a:xfrm>
            <a:off x="5475514" y="567369"/>
            <a:ext cx="6281057" cy="556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580" algn="l"/>
              </a:tabLst>
            </a:pPr>
            <a:r>
              <a:rPr lang="en-ID" sz="2000" dirty="0"/>
              <a:t>Fibonacci :</a:t>
            </a:r>
          </a:p>
          <a:p>
            <a:pPr marL="12700" indent="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580" algn="l"/>
              </a:tabLst>
            </a:pPr>
            <a:r>
              <a:rPr lang="en-ID" sz="2000" dirty="0"/>
              <a:t>n = 0 → fib(n) = 0 (</a:t>
            </a:r>
            <a:r>
              <a:rPr lang="en-ID" sz="2000" dirty="0" err="1"/>
              <a:t>bilangan</a:t>
            </a:r>
            <a:r>
              <a:rPr lang="en-ID" sz="2000" dirty="0"/>
              <a:t> </a:t>
            </a:r>
            <a:r>
              <a:rPr lang="en-ID" sz="2000" dirty="0" err="1"/>
              <a:t>pertama</a:t>
            </a:r>
            <a:r>
              <a:rPr lang="en-ID" sz="2000" dirty="0"/>
              <a:t> 0)</a:t>
            </a:r>
          </a:p>
          <a:p>
            <a:pPr marL="12700" indent="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580" algn="l"/>
              </a:tabLst>
            </a:pPr>
            <a:r>
              <a:rPr lang="en-ID" sz="2000" dirty="0"/>
              <a:t>n = 1 → fib(n) = 1 (</a:t>
            </a:r>
            <a:r>
              <a:rPr lang="en-ID" sz="2000" dirty="0" err="1"/>
              <a:t>bilangan</a:t>
            </a:r>
            <a:r>
              <a:rPr lang="en-ID" sz="2000" dirty="0"/>
              <a:t> </a:t>
            </a:r>
            <a:r>
              <a:rPr lang="en-ID" sz="2000" dirty="0" err="1"/>
              <a:t>kedua</a:t>
            </a:r>
            <a:r>
              <a:rPr lang="en-ID" sz="2000" dirty="0"/>
              <a:t> 1)</a:t>
            </a:r>
          </a:p>
          <a:p>
            <a:pPr marL="12700" indent="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580" algn="l"/>
              </a:tabLst>
            </a:pPr>
            <a:r>
              <a:rPr lang="en-ID" sz="2000" dirty="0"/>
              <a:t>n = 2 → fib(n) = 1 (</a:t>
            </a:r>
            <a:r>
              <a:rPr lang="en-ID" sz="2000" dirty="0" err="1"/>
              <a:t>bilangan</a:t>
            </a:r>
            <a:r>
              <a:rPr lang="en-ID" sz="2000" dirty="0"/>
              <a:t> </a:t>
            </a:r>
            <a:r>
              <a:rPr lang="en-ID" sz="2000" dirty="0" err="1"/>
              <a:t>ke</a:t>
            </a:r>
            <a:r>
              <a:rPr lang="en-ID" sz="2000" dirty="0"/>
              <a:t> </a:t>
            </a:r>
            <a:r>
              <a:rPr lang="en-ID" sz="2000" dirty="0" err="1"/>
              <a:t>tiga</a:t>
            </a:r>
            <a:r>
              <a:rPr lang="en-ID" sz="2000" dirty="0"/>
              <a:t> 0+1=1)</a:t>
            </a:r>
          </a:p>
          <a:p>
            <a:pPr marL="12700" indent="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580" algn="l"/>
              </a:tabLst>
            </a:pPr>
            <a:r>
              <a:rPr lang="en-ID" sz="2000" dirty="0"/>
              <a:t>n = 3 → fib(n) = 2 (</a:t>
            </a:r>
            <a:r>
              <a:rPr lang="en-ID" sz="2000" dirty="0" err="1"/>
              <a:t>bilangan</a:t>
            </a:r>
            <a:r>
              <a:rPr lang="en-ID" sz="2000" dirty="0"/>
              <a:t> </a:t>
            </a:r>
            <a:r>
              <a:rPr lang="en-ID" sz="2000" dirty="0" err="1"/>
              <a:t>ke</a:t>
            </a:r>
            <a:r>
              <a:rPr lang="en-ID" sz="2000" dirty="0"/>
              <a:t> </a:t>
            </a:r>
            <a:r>
              <a:rPr lang="en-ID" sz="2000" dirty="0" err="1"/>
              <a:t>empat</a:t>
            </a:r>
            <a:r>
              <a:rPr lang="en-ID" sz="2000" dirty="0"/>
              <a:t> 1+1=2)</a:t>
            </a:r>
          </a:p>
          <a:p>
            <a:pPr marL="12700" indent="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580" algn="l"/>
              </a:tabLst>
            </a:pPr>
            <a:r>
              <a:rPr lang="en-ID" sz="2000" dirty="0"/>
              <a:t>n = 4 → fib(n) = 3 (</a:t>
            </a:r>
            <a:r>
              <a:rPr lang="en-ID" sz="2000" dirty="0" err="1"/>
              <a:t>bilangan</a:t>
            </a:r>
            <a:r>
              <a:rPr lang="en-ID" sz="2000" dirty="0"/>
              <a:t> </a:t>
            </a:r>
            <a:r>
              <a:rPr lang="en-ID" sz="2000" dirty="0" err="1"/>
              <a:t>ke</a:t>
            </a:r>
            <a:r>
              <a:rPr lang="en-ID" sz="2000" dirty="0"/>
              <a:t> lima 1+2=3)</a:t>
            </a:r>
          </a:p>
          <a:p>
            <a:pPr marL="12700" indent="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580" algn="l"/>
              </a:tabLst>
            </a:pPr>
            <a:r>
              <a:rPr lang="en-ID" sz="2000" dirty="0"/>
              <a:t>n = 5 → fib(n) = 5 (</a:t>
            </a:r>
            <a:r>
              <a:rPr lang="en-ID" sz="2000" dirty="0" err="1"/>
              <a:t>bilangan</a:t>
            </a:r>
            <a:r>
              <a:rPr lang="en-ID" sz="2000" dirty="0"/>
              <a:t> </a:t>
            </a:r>
            <a:r>
              <a:rPr lang="en-ID" sz="2000" dirty="0" err="1"/>
              <a:t>ke</a:t>
            </a:r>
            <a:r>
              <a:rPr lang="en-ID" sz="2000" dirty="0"/>
              <a:t> </a:t>
            </a:r>
            <a:r>
              <a:rPr lang="en-ID" sz="2000" dirty="0" err="1"/>
              <a:t>enam</a:t>
            </a:r>
            <a:r>
              <a:rPr lang="en-ID" sz="2000" dirty="0"/>
              <a:t> 2+3=5)</a:t>
            </a:r>
          </a:p>
          <a:p>
            <a:pPr marL="12700" indent="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580" algn="l"/>
              </a:tabLst>
            </a:pPr>
            <a:r>
              <a:rPr lang="en-ID" sz="2000" dirty="0"/>
              <a:t>n = 6 → fib(n) = 8 (</a:t>
            </a:r>
            <a:r>
              <a:rPr lang="en-ID" sz="2000" dirty="0" err="1"/>
              <a:t>bilangan</a:t>
            </a:r>
            <a:r>
              <a:rPr lang="en-ID" sz="2000" dirty="0"/>
              <a:t> </a:t>
            </a:r>
            <a:r>
              <a:rPr lang="en-ID" sz="2000" dirty="0" err="1"/>
              <a:t>ke</a:t>
            </a:r>
            <a:r>
              <a:rPr lang="en-ID" sz="2000" dirty="0"/>
              <a:t> </a:t>
            </a:r>
            <a:r>
              <a:rPr lang="en-ID" sz="2000" dirty="0" err="1"/>
              <a:t>tujuh</a:t>
            </a:r>
            <a:r>
              <a:rPr lang="en-ID" sz="2000" dirty="0"/>
              <a:t> 3+5=8)</a:t>
            </a:r>
          </a:p>
          <a:p>
            <a:pPr marL="12700" indent="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580" algn="l"/>
              </a:tabLst>
            </a:pPr>
            <a:r>
              <a:rPr lang="en-ID" sz="2000" dirty="0"/>
              <a:t>n = 7 → fib(n) = 13 (</a:t>
            </a:r>
            <a:r>
              <a:rPr lang="en-ID" sz="2000" dirty="0" err="1"/>
              <a:t>bilangan</a:t>
            </a:r>
            <a:r>
              <a:rPr lang="en-ID" sz="2000" dirty="0"/>
              <a:t> </a:t>
            </a:r>
            <a:r>
              <a:rPr lang="en-ID" sz="2000" dirty="0" err="1"/>
              <a:t>ke</a:t>
            </a:r>
            <a:r>
              <a:rPr lang="en-ID" sz="2000" dirty="0"/>
              <a:t> </a:t>
            </a:r>
            <a:r>
              <a:rPr lang="en-ID" sz="2000" dirty="0" err="1"/>
              <a:t>delapan</a:t>
            </a:r>
            <a:r>
              <a:rPr lang="en-ID" sz="2000" dirty="0"/>
              <a:t> 5+8=13)</a:t>
            </a:r>
          </a:p>
          <a:p>
            <a:pPr marL="12700" indent="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580" algn="l"/>
              </a:tabLst>
            </a:pPr>
            <a:r>
              <a:rPr lang="en-ID" sz="2000" dirty="0"/>
              <a:t>n = 8 → fib(n) = 21 (</a:t>
            </a:r>
            <a:r>
              <a:rPr lang="en-ID" sz="2000" dirty="0" err="1"/>
              <a:t>bilangan</a:t>
            </a:r>
            <a:r>
              <a:rPr lang="en-ID" sz="2000" dirty="0"/>
              <a:t> </a:t>
            </a:r>
            <a:r>
              <a:rPr lang="en-ID" sz="2000" dirty="0" err="1"/>
              <a:t>ke</a:t>
            </a:r>
            <a:r>
              <a:rPr lang="en-ID" sz="2000" dirty="0"/>
              <a:t> Sembilan 8+13=21)</a:t>
            </a:r>
          </a:p>
          <a:p>
            <a:pPr marL="12700" indent="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580" algn="l"/>
              </a:tabLst>
            </a:pPr>
            <a:r>
              <a:rPr lang="en-ID" sz="2000" dirty="0" err="1"/>
              <a:t>dst</a:t>
            </a:r>
            <a:r>
              <a:rPr lang="en-ID" sz="2000" dirty="0"/>
              <a:t>…</a:t>
            </a:r>
          </a:p>
          <a:p>
            <a:pPr marL="12700" indent="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580" algn="l"/>
              </a:tabLst>
            </a:pPr>
            <a:endParaRPr lang="en-ID" sz="2000" dirty="0"/>
          </a:p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endParaRPr lang="en-ID" sz="2000" dirty="0"/>
          </a:p>
          <a:p>
            <a:pPr marL="12700" indent="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None/>
              <a:tabLst>
                <a:tab pos="195580" algn="l"/>
              </a:tabLst>
            </a:pPr>
            <a:endParaRPr lang="en-US" sz="2000" dirty="0">
              <a:latin typeface="Century Schoolbook" panose="02040604050505020304" pitchFamily="18" charset="0"/>
              <a:cs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3797500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4C0919-4618-BD44-9B64-75BA0DFE4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785" y="0"/>
            <a:ext cx="5903907" cy="468923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Berlin Sans FB" panose="020E0602020502020306" pitchFamily="34" charset="0"/>
              </a:rPr>
              <a:t>Implementasi</a:t>
            </a:r>
            <a:r>
              <a:rPr lang="en-US" sz="2400" dirty="0">
                <a:latin typeface="Berlin Sans FB" panose="020E0602020502020306" pitchFamily="34" charset="0"/>
              </a:rPr>
              <a:t> </a:t>
            </a:r>
            <a:r>
              <a:rPr lang="en-US" sz="2400" dirty="0" err="1">
                <a:latin typeface="Berlin Sans FB" panose="020E0602020502020306" pitchFamily="34" charset="0"/>
              </a:rPr>
              <a:t>fibonacci</a:t>
            </a:r>
            <a:endParaRPr lang="en-US" sz="2400" dirty="0">
              <a:latin typeface="Berlin Sans FB" panose="020E0602020502020306" pitchFamily="34" charset="0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76DF218-832B-ED43-B52F-F8FD31D4C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92" y="729343"/>
            <a:ext cx="6295292" cy="5595257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long int fib(unsigned int n)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	if(n == 0)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	else if (n == 1) return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	else return fib(n-1)+fib(n-2);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int main 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	int 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	long int </a:t>
            </a:r>
            <a:r>
              <a:rPr lang="en-ID" dirty="0" err="1"/>
              <a:t>hasil</a:t>
            </a:r>
            <a:r>
              <a:rPr lang="en-ID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	</a:t>
            </a:r>
            <a:r>
              <a:rPr lang="en-ID" dirty="0" err="1"/>
              <a:t>printf</a:t>
            </a:r>
            <a:r>
              <a:rPr lang="en-ID" dirty="0"/>
              <a:t>(“n= “);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	</a:t>
            </a:r>
            <a:r>
              <a:rPr lang="en-ID" dirty="0" err="1"/>
              <a:t>scanf</a:t>
            </a:r>
            <a:r>
              <a:rPr lang="en-ID" dirty="0"/>
              <a:t>((“%</a:t>
            </a:r>
            <a:r>
              <a:rPr lang="en-ID" dirty="0" err="1"/>
              <a:t>d”,&amp;n</a:t>
            </a:r>
            <a:r>
              <a:rPr lang="en-ID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	</a:t>
            </a:r>
            <a:r>
              <a:rPr lang="en-ID" dirty="0" err="1"/>
              <a:t>hasil</a:t>
            </a:r>
            <a:r>
              <a:rPr lang="en-ID" dirty="0"/>
              <a:t> = fib(n);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	</a:t>
            </a:r>
            <a:r>
              <a:rPr lang="en-ID" dirty="0" err="1"/>
              <a:t>printf</a:t>
            </a:r>
            <a:r>
              <a:rPr lang="en-ID" dirty="0"/>
              <a:t>(“fib(%d) = %</a:t>
            </a:r>
            <a:r>
              <a:rPr lang="en-ID" dirty="0" err="1"/>
              <a:t>ld</a:t>
            </a:r>
            <a:r>
              <a:rPr lang="en-ID" dirty="0"/>
              <a:t>”,n, </a:t>
            </a:r>
            <a:r>
              <a:rPr lang="en-ID" dirty="0" err="1"/>
              <a:t>hasil</a:t>
            </a:r>
            <a:r>
              <a:rPr lang="en-ID" dirty="0"/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entury Schoolbook" charset="0"/>
                <a:ea typeface="Century Schoolbook" charset="0"/>
                <a:cs typeface="Century Schoolbook" charset="0"/>
              </a:rPr>
              <a:t>}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040823A-272D-D64E-8164-087525FF30A9}"/>
              </a:ext>
            </a:extLst>
          </p:cNvPr>
          <p:cNvSpPr txBox="1">
            <a:spLocks/>
          </p:cNvSpPr>
          <p:nvPr/>
        </p:nvSpPr>
        <p:spPr>
          <a:xfrm>
            <a:off x="6629314" y="190416"/>
            <a:ext cx="5213090" cy="6159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ID" sz="1600" dirty="0" err="1"/>
              <a:t>Algoritma</a:t>
            </a:r>
            <a:r>
              <a:rPr lang="en-ID" sz="1600" dirty="0"/>
              <a:t> Fibonacci:</a:t>
            </a:r>
          </a:p>
          <a:p>
            <a:pPr marL="0" indent="0">
              <a:lnSpc>
                <a:spcPct val="100000"/>
              </a:lnSpc>
              <a:buNone/>
              <a:tabLst>
                <a:tab pos="439738" algn="l"/>
              </a:tabLst>
            </a:pPr>
            <a:r>
              <a:rPr lang="en-ID" sz="1600" dirty="0"/>
              <a:t>	</a:t>
            </a:r>
            <a:r>
              <a:rPr lang="en-ID" sz="1600" dirty="0" err="1"/>
              <a:t>Subrutin</a:t>
            </a:r>
            <a:r>
              <a:rPr lang="en-ID" sz="1600" dirty="0"/>
              <a:t> fib(n)</a:t>
            </a:r>
            <a:endParaRPr lang="en-ID" sz="1600" i="1" dirty="0"/>
          </a:p>
          <a:p>
            <a:pPr marL="457200" lvl="1" indent="0">
              <a:lnSpc>
                <a:spcPct val="100000"/>
              </a:lnSpc>
              <a:buNone/>
              <a:tabLst>
                <a:tab pos="709613" algn="l"/>
              </a:tabLst>
            </a:pPr>
            <a:r>
              <a:rPr lang="en-ID" sz="1600" i="1" dirty="0"/>
              <a:t>	</a:t>
            </a:r>
            <a:r>
              <a:rPr lang="en-US" sz="1600" dirty="0"/>
              <a:t>Jika n = 0 </a:t>
            </a:r>
            <a:r>
              <a:rPr lang="en-US" sz="1600" dirty="0" err="1"/>
              <a:t>maka</a:t>
            </a:r>
            <a:endParaRPr lang="en-US" sz="16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ID" sz="1600" dirty="0"/>
              <a:t>	Nilai-</a:t>
            </a:r>
            <a:r>
              <a:rPr lang="en-ID" sz="1600" dirty="0" err="1"/>
              <a:t>Balik</a:t>
            </a:r>
            <a:r>
              <a:rPr lang="en-ID" sz="1600" dirty="0"/>
              <a:t> 0</a:t>
            </a:r>
          </a:p>
          <a:p>
            <a:pPr marL="0" indent="0">
              <a:lnSpc>
                <a:spcPct val="100000"/>
              </a:lnSpc>
              <a:buNone/>
              <a:tabLst>
                <a:tab pos="709613" algn="l"/>
              </a:tabLst>
            </a:pPr>
            <a:r>
              <a:rPr lang="en-ID" sz="1600" dirty="0"/>
              <a:t>	</a:t>
            </a:r>
            <a:r>
              <a:rPr lang="en-ID" sz="1600" dirty="0" err="1"/>
              <a:t>Sebaliknya</a:t>
            </a:r>
            <a:r>
              <a:rPr lang="en-ID" sz="1600" dirty="0"/>
              <a:t> </a:t>
            </a:r>
          </a:p>
          <a:p>
            <a:pPr marL="0" indent="0">
              <a:lnSpc>
                <a:spcPct val="100000"/>
              </a:lnSpc>
              <a:buNone/>
              <a:tabLst>
                <a:tab pos="709613" algn="l"/>
              </a:tabLst>
            </a:pPr>
            <a:r>
              <a:rPr lang="en-ID" sz="1600" dirty="0"/>
              <a:t>		</a:t>
            </a:r>
            <a:r>
              <a:rPr lang="en-ID" sz="1600" dirty="0" err="1"/>
              <a:t>jika</a:t>
            </a:r>
            <a:r>
              <a:rPr lang="en-ID" sz="1600" dirty="0"/>
              <a:t> n = 1 </a:t>
            </a:r>
            <a:r>
              <a:rPr lang="en-ID" sz="1600" dirty="0" err="1"/>
              <a:t>maka</a:t>
            </a:r>
            <a:endParaRPr lang="en-ID" sz="1600" dirty="0"/>
          </a:p>
          <a:p>
            <a:pPr marL="457200" lvl="1" indent="0">
              <a:lnSpc>
                <a:spcPct val="100000"/>
              </a:lnSpc>
              <a:buNone/>
              <a:tabLst>
                <a:tab pos="1490663" algn="l"/>
              </a:tabLst>
            </a:pPr>
            <a:r>
              <a:rPr lang="en-ID" sz="1600" dirty="0"/>
              <a:t>	Nilai-</a:t>
            </a:r>
            <a:r>
              <a:rPr lang="en-ID" sz="1600" dirty="0" err="1"/>
              <a:t>Balik</a:t>
            </a:r>
            <a:r>
              <a:rPr lang="en-ID" sz="1600" dirty="0"/>
              <a:t> 1</a:t>
            </a:r>
          </a:p>
          <a:p>
            <a:pPr marL="457200" lvl="1" indent="0">
              <a:lnSpc>
                <a:spcPct val="100000"/>
              </a:lnSpc>
              <a:buNone/>
              <a:tabLst>
                <a:tab pos="704850" algn="l"/>
              </a:tabLst>
            </a:pPr>
            <a:r>
              <a:rPr lang="en-ID" sz="1600" dirty="0"/>
              <a:t>		</a:t>
            </a:r>
            <a:r>
              <a:rPr lang="en-ID" sz="1600" dirty="0" err="1"/>
              <a:t>Sebaliknya</a:t>
            </a:r>
            <a:endParaRPr lang="en-ID" sz="1600" dirty="0"/>
          </a:p>
          <a:p>
            <a:pPr marL="457200" lvl="1" indent="0">
              <a:lnSpc>
                <a:spcPct val="100000"/>
              </a:lnSpc>
              <a:buNone/>
              <a:tabLst>
                <a:tab pos="704850" algn="l"/>
                <a:tab pos="1490663" algn="l"/>
              </a:tabLst>
            </a:pPr>
            <a:r>
              <a:rPr lang="en-ID" sz="1600" dirty="0"/>
              <a:t>		Nilai-</a:t>
            </a:r>
            <a:r>
              <a:rPr lang="en-ID" sz="1600" dirty="0" err="1"/>
              <a:t>Balik</a:t>
            </a:r>
            <a:r>
              <a:rPr lang="en-ID" sz="1600" dirty="0"/>
              <a:t> fib(n-1)+fib(n-2)</a:t>
            </a:r>
          </a:p>
          <a:p>
            <a:pPr marL="457200" lvl="1" indent="0">
              <a:lnSpc>
                <a:spcPct val="100000"/>
              </a:lnSpc>
              <a:buNone/>
              <a:tabLst>
                <a:tab pos="704850" algn="l"/>
              </a:tabLst>
            </a:pPr>
            <a:r>
              <a:rPr lang="en-ID" sz="1600" dirty="0"/>
              <a:t>		Akhir Jika</a:t>
            </a:r>
          </a:p>
          <a:p>
            <a:pPr marL="457200" lvl="1" indent="0">
              <a:lnSpc>
                <a:spcPct val="100000"/>
              </a:lnSpc>
              <a:buNone/>
              <a:tabLst>
                <a:tab pos="709613" algn="l"/>
              </a:tabLst>
            </a:pPr>
            <a:r>
              <a:rPr lang="en-ID" sz="1600" dirty="0"/>
              <a:t>	Akhir-Jika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ID" sz="1600" dirty="0"/>
              <a:t>Akhir </a:t>
            </a:r>
            <a:r>
              <a:rPr lang="en-ID" sz="1600" dirty="0" err="1"/>
              <a:t>Subrutin</a:t>
            </a:r>
            <a:endParaRPr lang="en-ID" sz="1600" i="1" dirty="0"/>
          </a:p>
          <a:p>
            <a:pPr marL="0" indent="0">
              <a:lnSpc>
                <a:spcPct val="100000"/>
              </a:lnSpc>
              <a:buNone/>
            </a:pPr>
            <a:r>
              <a:rPr lang="en-ID" sz="1600" dirty="0" err="1"/>
              <a:t>Algoritma</a:t>
            </a:r>
            <a:r>
              <a:rPr lang="en-ID" sz="1600" dirty="0"/>
              <a:t> Program Utama(</a:t>
            </a:r>
            <a:r>
              <a:rPr lang="en-ID" sz="1600" dirty="0" err="1"/>
              <a:t>Fungsi</a:t>
            </a:r>
            <a:r>
              <a:rPr lang="en-ID" sz="1600" dirty="0"/>
              <a:t> Main) 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D" sz="1600" dirty="0" err="1"/>
              <a:t>Inisialisasi</a:t>
            </a:r>
            <a:r>
              <a:rPr lang="en-ID" sz="1600" dirty="0"/>
              <a:t> variable n (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nilai</a:t>
            </a:r>
            <a:r>
              <a:rPr lang="en-ID" sz="1600" dirty="0"/>
              <a:t> </a:t>
            </a:r>
            <a:r>
              <a:rPr lang="en-ID" sz="1600" dirty="0" err="1"/>
              <a:t>bilangan</a:t>
            </a:r>
            <a:r>
              <a:rPr lang="en-ID" sz="1600" dirty="0"/>
              <a:t> Fibonacci, </a:t>
            </a:r>
            <a:r>
              <a:rPr lang="en-ID" sz="1600" dirty="0" err="1"/>
              <a:t>hasil</a:t>
            </a:r>
            <a:r>
              <a:rPr lang="en-ID" sz="1600" dirty="0"/>
              <a:t> (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menyimpan</a:t>
            </a:r>
            <a:r>
              <a:rPr lang="en-ID" sz="1600" dirty="0"/>
              <a:t> </a:t>
            </a:r>
            <a:r>
              <a:rPr lang="en-ID" sz="1600" dirty="0" err="1"/>
              <a:t>hasil</a:t>
            </a:r>
            <a:r>
              <a:rPr lang="en-ID" sz="1600" dirty="0"/>
              <a:t>)) ,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D" sz="1600" dirty="0" err="1"/>
              <a:t>Meminta</a:t>
            </a:r>
            <a:r>
              <a:rPr lang="en-ID" sz="1600" dirty="0"/>
              <a:t> </a:t>
            </a:r>
            <a:r>
              <a:rPr lang="en-ID" sz="1600" dirty="0" err="1"/>
              <a:t>masukan</a:t>
            </a:r>
            <a:r>
              <a:rPr lang="en-ID" sz="1600" dirty="0"/>
              <a:t>/input n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pengguna</a:t>
            </a:r>
            <a:endParaRPr lang="en-ID" sz="16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D" sz="1600" dirty="0" err="1"/>
              <a:t>Memanggil</a:t>
            </a:r>
            <a:r>
              <a:rPr lang="en-ID" sz="1600" dirty="0"/>
              <a:t> </a:t>
            </a:r>
            <a:r>
              <a:rPr lang="en-ID" sz="1600" dirty="0" err="1"/>
              <a:t>fungsi</a:t>
            </a:r>
            <a:r>
              <a:rPr lang="en-ID" sz="1600" dirty="0"/>
              <a:t> fib dan </a:t>
            </a:r>
            <a:r>
              <a:rPr lang="en-ID" sz="1600" dirty="0" err="1"/>
              <a:t>simpan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variable </a:t>
            </a:r>
            <a:r>
              <a:rPr lang="en-ID" sz="1600" dirty="0" err="1"/>
              <a:t>hasil</a:t>
            </a:r>
            <a:endParaRPr lang="en-ID" sz="16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D" sz="1600" dirty="0" err="1"/>
              <a:t>Tampilkan</a:t>
            </a:r>
            <a:r>
              <a:rPr lang="en-ID" sz="1600" dirty="0"/>
              <a:t> </a:t>
            </a:r>
            <a:r>
              <a:rPr lang="en-ID" sz="1600" dirty="0" err="1"/>
              <a:t>hasil</a:t>
            </a:r>
            <a:endParaRPr lang="en-ID" sz="1600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5FD37A5C-C28E-A34A-8828-6845F3DDE895}"/>
              </a:ext>
            </a:extLst>
          </p:cNvPr>
          <p:cNvSpPr/>
          <p:nvPr/>
        </p:nvSpPr>
        <p:spPr>
          <a:xfrm>
            <a:off x="4399503" y="1740275"/>
            <a:ext cx="1798155" cy="3751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597164E-520C-A144-8E2C-C4B957965B62}"/>
              </a:ext>
            </a:extLst>
          </p:cNvPr>
          <p:cNvSpPr/>
          <p:nvPr/>
        </p:nvSpPr>
        <p:spPr>
          <a:xfrm>
            <a:off x="4126523" y="4367448"/>
            <a:ext cx="1969477" cy="3751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0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692ADB-F8E2-FF47-AAAC-C04E314D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6" y="1"/>
            <a:ext cx="9905998" cy="622299"/>
          </a:xfrm>
        </p:spPr>
        <p:txBody>
          <a:bodyPr>
            <a:normAutofit/>
          </a:bodyPr>
          <a:lstStyle/>
          <a:p>
            <a:r>
              <a:rPr lang="en-US" sz="3200" spc="-5" dirty="0" err="1">
                <a:latin typeface="Berlin Sans FB" panose="020E0602020502020306" pitchFamily="34" charset="0"/>
                <a:cs typeface="Schoolbook Uralic"/>
              </a:rPr>
              <a:t>tugas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132B5C-1635-4D43-BA41-34928C601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622300"/>
            <a:ext cx="10310191" cy="6121400"/>
          </a:xfrm>
        </p:spPr>
        <p:txBody>
          <a:bodyPr>
            <a:noAutofit/>
          </a:bodyPr>
          <a:lstStyle/>
          <a:p>
            <a:pPr marL="42418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D" sz="2000" dirty="0" err="1"/>
              <a:t>Buatlah</a:t>
            </a:r>
            <a:r>
              <a:rPr lang="en-ID" sz="2000" dirty="0"/>
              <a:t> Flowchart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kedua</a:t>
            </a:r>
            <a:r>
              <a:rPr lang="en-ID" sz="2000" dirty="0"/>
              <a:t> </a:t>
            </a:r>
            <a:r>
              <a:rPr lang="en-ID" sz="2000" dirty="0" err="1"/>
              <a:t>algoritma</a:t>
            </a:r>
            <a:r>
              <a:rPr lang="en-ID" sz="2000" dirty="0"/>
              <a:t> pada slide 4 dan 6</a:t>
            </a:r>
          </a:p>
          <a:p>
            <a:pPr marL="42418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spc="5" dirty="0">
                <a:cs typeface="Schoolbook Uralic"/>
              </a:rPr>
              <a:t>Isi </a:t>
            </a:r>
            <a:r>
              <a:rPr lang="en-US" sz="2000" spc="5" dirty="0" err="1">
                <a:cs typeface="Schoolbook Uralic"/>
              </a:rPr>
              <a:t>tugas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tidak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boleh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sama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dengan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teman</a:t>
            </a:r>
            <a:r>
              <a:rPr lang="en-US" sz="2000" spc="5" dirty="0">
                <a:cs typeface="Schoolbook Uralic"/>
              </a:rPr>
              <a:t> yang lain, </a:t>
            </a:r>
            <a:r>
              <a:rPr lang="en-US" sz="2000" spc="5" dirty="0" err="1">
                <a:cs typeface="Schoolbook Uralic"/>
              </a:rPr>
              <a:t>jika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ketahuan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isinya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sama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maka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nilainya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akan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dibagi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dengan</a:t>
            </a:r>
            <a:r>
              <a:rPr lang="en-US" sz="2000" spc="5" dirty="0">
                <a:cs typeface="Schoolbook Uralic"/>
              </a:rPr>
              <a:t> 2</a:t>
            </a:r>
          </a:p>
          <a:p>
            <a:pPr marL="42418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spc="5" dirty="0">
                <a:cs typeface="Schoolbook Uralic"/>
              </a:rPr>
              <a:t>File </a:t>
            </a:r>
            <a:r>
              <a:rPr lang="en-US" sz="2000" spc="5" dirty="0" err="1">
                <a:cs typeface="Schoolbook Uralic"/>
              </a:rPr>
              <a:t>tugas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berupa</a:t>
            </a:r>
            <a:r>
              <a:rPr lang="en-US" sz="2000" spc="5" dirty="0">
                <a:cs typeface="Schoolbook Uralic"/>
              </a:rPr>
              <a:t> pdf</a:t>
            </a:r>
          </a:p>
          <a:p>
            <a:pPr marL="42418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spc="5" dirty="0" err="1">
                <a:cs typeface="Schoolbook Uralic"/>
              </a:rPr>
              <a:t>Tugas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dikumpulkan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ke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komting</a:t>
            </a:r>
            <a:r>
              <a:rPr lang="en-US" sz="2000" spc="5" dirty="0">
                <a:cs typeface="Schoolbook Uralic"/>
              </a:rPr>
              <a:t>  </a:t>
            </a:r>
            <a:r>
              <a:rPr lang="en-US" sz="2000" spc="5" dirty="0" err="1">
                <a:cs typeface="Schoolbook Uralic"/>
              </a:rPr>
              <a:t>dengan</a:t>
            </a:r>
            <a:r>
              <a:rPr lang="en-US" sz="2000" spc="5" dirty="0">
                <a:cs typeface="Schoolbook Uralic"/>
              </a:rPr>
              <a:t> subject : Tgs8_Algoritma_NPM_Nama</a:t>
            </a:r>
          </a:p>
          <a:p>
            <a:pPr marL="42418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spc="5" dirty="0" err="1">
                <a:cs typeface="Schoolbook Uralic"/>
              </a:rPr>
              <a:t>Setelah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tugas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terkumpul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jadi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satu</a:t>
            </a:r>
            <a:r>
              <a:rPr lang="en-US" sz="2000" spc="5" dirty="0">
                <a:cs typeface="Schoolbook Uralic"/>
              </a:rPr>
              <a:t> di </a:t>
            </a:r>
            <a:r>
              <a:rPr lang="en-US" sz="2000" spc="5" dirty="0" err="1">
                <a:cs typeface="Schoolbook Uralic"/>
              </a:rPr>
              <a:t>komting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kemudian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komting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meneruskan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mengirim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tugasnya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ke</a:t>
            </a:r>
            <a:r>
              <a:rPr lang="en-US" sz="2000" spc="5" dirty="0">
                <a:cs typeface="Schoolbook Uralic"/>
              </a:rPr>
              <a:t> email faisalmuttaqin.if@upnjatim.ac.id</a:t>
            </a:r>
          </a:p>
          <a:p>
            <a:pPr marL="42418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spc="5" dirty="0" err="1">
                <a:cs typeface="Schoolbook Uralic"/>
              </a:rPr>
              <a:t>Tugas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dikumpulkan</a:t>
            </a:r>
            <a:r>
              <a:rPr lang="en-US" sz="2000" spc="5" dirty="0">
                <a:cs typeface="Schoolbook Uralic"/>
              </a:rPr>
              <a:t> H-1 </a:t>
            </a:r>
            <a:r>
              <a:rPr lang="en-US" sz="2000" spc="5" dirty="0" err="1">
                <a:cs typeface="Schoolbook Uralic"/>
              </a:rPr>
              <a:t>Sebelum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perkuliahan</a:t>
            </a:r>
            <a:r>
              <a:rPr lang="en-US" sz="2000" spc="5" dirty="0">
                <a:cs typeface="Schoolbook Uralic"/>
              </a:rPr>
              <a:t>, </a:t>
            </a:r>
            <a:r>
              <a:rPr lang="en-US" sz="2000" spc="5" dirty="0" err="1">
                <a:cs typeface="Schoolbook Uralic"/>
              </a:rPr>
              <a:t>lebih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dari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itu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tidak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diterima</a:t>
            </a:r>
            <a:r>
              <a:rPr lang="en-US" sz="2000" spc="5" dirty="0">
                <a:cs typeface="Schoolbook Uralic"/>
              </a:rPr>
              <a:t>.</a:t>
            </a:r>
            <a:endParaRPr lang="en-US" sz="2000" dirty="0">
              <a:cs typeface="Schoolbook Uralic"/>
            </a:endParaRPr>
          </a:p>
          <a:p>
            <a:pPr marL="344488" lvl="1"/>
            <a:endParaRPr lang="en-US" spc="5" dirty="0">
              <a:effectLst/>
              <a:cs typeface="Schoolbook Uralic"/>
            </a:endParaRPr>
          </a:p>
        </p:txBody>
      </p:sp>
    </p:spTree>
    <p:extLst>
      <p:ext uri="{BB962C8B-B14F-4D97-AF65-F5344CB8AC3E}">
        <p14:creationId xmlns:p14="http://schemas.microsoft.com/office/powerpoint/2010/main" val="397936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314" y="1290431"/>
            <a:ext cx="6096000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19705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14304</TotalTime>
  <Words>812</Words>
  <Application>Microsoft Macintosh PowerPoint</Application>
  <PresentationFormat>Widescreen</PresentationFormat>
  <Paragraphs>115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Berlin Sans FB</vt:lpstr>
      <vt:lpstr>Century Schoolbook</vt:lpstr>
      <vt:lpstr>Tw Cen MT</vt:lpstr>
      <vt:lpstr>Wingdings</vt:lpstr>
      <vt:lpstr>Circuit</vt:lpstr>
      <vt:lpstr>Algoritma</vt:lpstr>
      <vt:lpstr>rekursi</vt:lpstr>
      <vt:lpstr>Contoh konsep rekursi</vt:lpstr>
      <vt:lpstr>Implementasi faktorial dengan rekursi</vt:lpstr>
      <vt:lpstr>Contoh rekursi fibonacci</vt:lpstr>
      <vt:lpstr>Implementasi fibonacci</vt:lpstr>
      <vt:lpstr>tugas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Dasar</dc:title>
  <dc:creator>Faisal Muttaqin</dc:creator>
  <cp:lastModifiedBy>Microsoft Office User</cp:lastModifiedBy>
  <cp:revision>296</cp:revision>
  <dcterms:created xsi:type="dcterms:W3CDTF">2020-01-23T06:52:22Z</dcterms:created>
  <dcterms:modified xsi:type="dcterms:W3CDTF">2020-12-14T09:34:47Z</dcterms:modified>
</cp:coreProperties>
</file>