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7" r:id="rId2"/>
    <p:sldId id="279" r:id="rId3"/>
    <p:sldId id="284" r:id="rId4"/>
    <p:sldId id="285" r:id="rId5"/>
    <p:sldId id="286" r:id="rId6"/>
    <p:sldId id="287" r:id="rId7"/>
    <p:sldId id="288" r:id="rId8"/>
    <p:sldId id="263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28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5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5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C816-8634-48C2-B6C2-9DD7F4F8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8" y="0"/>
            <a:ext cx="5194852" cy="993913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latin typeface="Berlin Sans FB" panose="020E0602020502020306" pitchFamily="34" charset="0"/>
              </a:rPr>
              <a:t>Algoritma</a:t>
            </a:r>
            <a:endParaRPr lang="en-US" sz="60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438" y="6291716"/>
            <a:ext cx="4795562" cy="5662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Faisal Muttaqin, </a:t>
            </a:r>
            <a:r>
              <a:rPr lang="en-US" dirty="0" err="1" smtClean="0">
                <a:latin typeface="Berlin Sans FB" panose="020E0602020502020306" pitchFamily="34" charset="0"/>
              </a:rPr>
              <a:t>S.Kom</a:t>
            </a:r>
            <a:r>
              <a:rPr lang="en-US" dirty="0" smtClean="0">
                <a:latin typeface="Berlin Sans FB" panose="020E0602020502020306" pitchFamily="34" charset="0"/>
              </a:rPr>
              <a:t>., M.T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5516" y="2398643"/>
            <a:ext cx="5557562" cy="1530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latin typeface="Berlin Sans FB" panose="020E0602020502020306" pitchFamily="34" charset="0"/>
              </a:rPr>
              <a:t>Algoritma</a:t>
            </a:r>
            <a:r>
              <a:rPr lang="en-US" sz="4800" dirty="0" smtClean="0">
                <a:latin typeface="Berlin Sans FB" panose="020E0602020502020306" pitchFamily="34" charset="0"/>
              </a:rPr>
              <a:t> </a:t>
            </a:r>
            <a:r>
              <a:rPr lang="en-US" sz="4800" dirty="0" err="1" smtClean="0">
                <a:latin typeface="Berlin Sans FB" panose="020E0602020502020306" pitchFamily="34" charset="0"/>
              </a:rPr>
              <a:t>dasar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5516" y="3449124"/>
            <a:ext cx="3742015" cy="56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Berlin Sans FB" panose="020E0602020502020306" pitchFamily="34" charset="0"/>
              </a:rPr>
              <a:t>Pertemuan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Berlin Sans FB" panose="020E0602020502020306" pitchFamily="34" charset="0"/>
              </a:rPr>
              <a:t>4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56" y="2008566"/>
            <a:ext cx="4013684" cy="2006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3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5" y="371061"/>
            <a:ext cx="9905998" cy="93702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Struktur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pemilihan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Berlin Sans FB" panose="020E0602020502020306" pitchFamily="34" charset="0"/>
              </a:rPr>
              <a:t>(</a:t>
            </a:r>
            <a:r>
              <a:rPr lang="en-US" dirty="0" smtClean="0">
                <a:latin typeface="Berlin Sans FB" panose="020E0602020502020306" pitchFamily="34" charset="0"/>
              </a:rPr>
              <a:t>selection/branching)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524000"/>
            <a:ext cx="10310191" cy="4956312"/>
          </a:xfrm>
        </p:spPr>
        <p:txBody>
          <a:bodyPr>
            <a:noAutofit/>
          </a:bodyPr>
          <a:lstStyle/>
          <a:p>
            <a:pPr marL="344488" lvl="1" algn="just"/>
            <a:r>
              <a:rPr lang="en-US" sz="2400" spc="-10" dirty="0" err="1">
                <a:cs typeface="Calibri"/>
              </a:rPr>
              <a:t>M</a:t>
            </a:r>
            <a:r>
              <a:rPr lang="en-US" sz="2400" spc="-10" dirty="0" err="1" smtClean="0">
                <a:cs typeface="Calibri"/>
              </a:rPr>
              <a:t>emungkinkan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>
                <a:cs typeface="Calibri"/>
              </a:rPr>
              <a:t>suatu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15" dirty="0" err="1">
                <a:cs typeface="Calibri"/>
              </a:rPr>
              <a:t>Aksi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15" dirty="0" err="1">
                <a:cs typeface="Calibri"/>
              </a:rPr>
              <a:t>dieksekusi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15" dirty="0" err="1">
                <a:cs typeface="Calibri"/>
              </a:rPr>
              <a:t>jika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10" dirty="0" err="1">
                <a:cs typeface="Calibri"/>
              </a:rPr>
              <a:t>suatu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b="1" spc="-15" dirty="0" err="1">
                <a:cs typeface="Calibri"/>
              </a:rPr>
              <a:t>kondisi</a:t>
            </a:r>
            <a:r>
              <a:rPr lang="en-US" sz="2400" b="1" spc="140" dirty="0">
                <a:cs typeface="Calibri"/>
              </a:rPr>
              <a:t> </a:t>
            </a:r>
            <a:r>
              <a:rPr lang="en-US" sz="2400" b="1" spc="-10" dirty="0" err="1" smtClean="0">
                <a:cs typeface="Calibri"/>
              </a:rPr>
              <a:t>terpenuhi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spc="-15" dirty="0" err="1" smtClean="0">
                <a:cs typeface="Calibri"/>
              </a:rPr>
              <a:t>atau</a:t>
            </a:r>
            <a:r>
              <a:rPr lang="en-US" sz="2400" spc="-15" dirty="0" smtClean="0">
                <a:cs typeface="Calibri"/>
              </a:rPr>
              <a:t> </a:t>
            </a:r>
            <a:r>
              <a:rPr lang="en-US" sz="2400" b="1" spc="-5" dirty="0" err="1">
                <a:cs typeface="Calibri"/>
              </a:rPr>
              <a:t>tidak</a:t>
            </a:r>
            <a:r>
              <a:rPr lang="en-US" sz="2400" b="1" spc="10" dirty="0">
                <a:cs typeface="Calibri"/>
              </a:rPr>
              <a:t> </a:t>
            </a:r>
            <a:r>
              <a:rPr lang="en-US" sz="2400" b="1" spc="-10" dirty="0" err="1" smtClean="0">
                <a:cs typeface="Calibri"/>
              </a:rPr>
              <a:t>terpenuhi</a:t>
            </a:r>
            <a:r>
              <a:rPr lang="en-US" sz="2400" b="1" spc="-10" dirty="0" smtClean="0">
                <a:cs typeface="Calibri"/>
              </a:rPr>
              <a:t>.</a:t>
            </a:r>
            <a:r>
              <a:rPr lang="en-US" sz="2400" dirty="0" smtClean="0">
                <a:cs typeface="Calibri"/>
              </a:rPr>
              <a:t> </a:t>
            </a:r>
          </a:p>
          <a:p>
            <a:pPr marL="355600" algn="just">
              <a:lnSpc>
                <a:spcPct val="100000"/>
              </a:lnSpc>
            </a:pPr>
            <a:r>
              <a:rPr lang="en-US" spc="-10" dirty="0" err="1">
                <a:cs typeface="Calibri"/>
              </a:rPr>
              <a:t>S</a:t>
            </a:r>
            <a:r>
              <a:rPr lang="en-US" spc="-10" dirty="0" err="1" smtClean="0">
                <a:cs typeface="Calibri"/>
              </a:rPr>
              <a:t>truktur</a:t>
            </a:r>
            <a:r>
              <a:rPr lang="en-US" spc="-10" dirty="0" smtClean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pemilihan</a:t>
            </a:r>
            <a:r>
              <a:rPr lang="en-US" spc="-10" dirty="0">
                <a:cs typeface="Calibri"/>
              </a:rPr>
              <a:t> </a:t>
            </a:r>
            <a:r>
              <a:rPr lang="en-US" spc="-5" dirty="0" err="1">
                <a:cs typeface="Calibri"/>
              </a:rPr>
              <a:t>mampu</a:t>
            </a:r>
            <a:r>
              <a:rPr lang="en-US" spc="-5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memungkinkan</a:t>
            </a:r>
            <a:r>
              <a:rPr lang="en-US" spc="-10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pemroses</a:t>
            </a:r>
            <a:r>
              <a:rPr lang="en-US" spc="-15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mengikuti</a:t>
            </a:r>
            <a:r>
              <a:rPr lang="en-US" spc="195" dirty="0">
                <a:cs typeface="Calibri"/>
              </a:rPr>
              <a:t> </a:t>
            </a:r>
            <a:r>
              <a:rPr lang="en-US" spc="-5" dirty="0" err="1" smtClean="0">
                <a:cs typeface="Calibri"/>
              </a:rPr>
              <a:t>jalur</a:t>
            </a:r>
            <a:r>
              <a:rPr lang="en-US" dirty="0" smtClean="0">
                <a:cs typeface="Calibri"/>
              </a:rPr>
              <a:t> </a:t>
            </a:r>
            <a:r>
              <a:rPr lang="en-US" spc="-10" dirty="0" err="1" smtClean="0">
                <a:cs typeface="Calibri"/>
              </a:rPr>
              <a:t>aksi</a:t>
            </a:r>
            <a:r>
              <a:rPr lang="en-US" spc="-10" dirty="0" smtClean="0">
                <a:cs typeface="Calibri"/>
              </a:rPr>
              <a:t> </a:t>
            </a:r>
            <a:r>
              <a:rPr lang="en-US" spc="-10" dirty="0">
                <a:cs typeface="Calibri"/>
              </a:rPr>
              <a:t>yang </a:t>
            </a:r>
            <a:r>
              <a:rPr lang="en-US" spc="-10" dirty="0" err="1">
                <a:cs typeface="Calibri"/>
              </a:rPr>
              <a:t>berbeda</a:t>
            </a:r>
            <a:r>
              <a:rPr lang="en-US" spc="-10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berdasarkan</a:t>
            </a:r>
            <a:r>
              <a:rPr lang="en-US" spc="-10" dirty="0">
                <a:cs typeface="Calibri"/>
              </a:rPr>
              <a:t> </a:t>
            </a:r>
            <a:r>
              <a:rPr lang="en-US" spc="-20" dirty="0" err="1">
                <a:cs typeface="Calibri"/>
              </a:rPr>
              <a:t>kondisi</a:t>
            </a:r>
            <a:r>
              <a:rPr lang="en-US" spc="-2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yang</a:t>
            </a:r>
            <a:r>
              <a:rPr lang="en-US" spc="30" dirty="0">
                <a:cs typeface="Calibri"/>
              </a:rPr>
              <a:t> </a:t>
            </a:r>
            <a:r>
              <a:rPr lang="en-US" spc="-5" dirty="0" err="1" smtClean="0">
                <a:cs typeface="Calibri"/>
              </a:rPr>
              <a:t>ada</a:t>
            </a:r>
            <a:r>
              <a:rPr lang="en-US" spc="-5" dirty="0" smtClean="0">
                <a:cs typeface="Calibri"/>
              </a:rPr>
              <a:t>.</a:t>
            </a:r>
            <a:endParaRPr lang="en-US" dirty="0" smtClean="0"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lang="en-US" spc="-10" dirty="0" err="1" smtClean="0">
                <a:cs typeface="Calibri"/>
              </a:rPr>
              <a:t>Tidak</a:t>
            </a:r>
            <a:r>
              <a:rPr lang="en-US" spc="-10" dirty="0" smtClean="0">
                <a:cs typeface="Calibri"/>
              </a:rPr>
              <a:t> </a:t>
            </a:r>
            <a:r>
              <a:rPr lang="en-US" spc="-5" dirty="0" err="1">
                <a:cs typeface="Calibri"/>
              </a:rPr>
              <a:t>setiap</a:t>
            </a:r>
            <a:r>
              <a:rPr lang="en-US" spc="-5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baris</a:t>
            </a:r>
            <a:r>
              <a:rPr lang="en-US" spc="-10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program </a:t>
            </a:r>
            <a:r>
              <a:rPr lang="en-US" spc="-15" dirty="0" err="1">
                <a:cs typeface="Calibri"/>
              </a:rPr>
              <a:t>akan</a:t>
            </a:r>
            <a:r>
              <a:rPr lang="en-US" spc="20" dirty="0">
                <a:cs typeface="Calibri"/>
              </a:rPr>
              <a:t> </a:t>
            </a:r>
            <a:r>
              <a:rPr lang="en-US" spc="-15" dirty="0" err="1" smtClean="0">
                <a:cs typeface="Calibri"/>
              </a:rPr>
              <a:t>dikerjakan</a:t>
            </a:r>
            <a:r>
              <a:rPr lang="en-US" spc="-15" dirty="0" smtClean="0">
                <a:cs typeface="Calibri"/>
              </a:rPr>
              <a:t>.</a:t>
            </a:r>
            <a:endParaRPr lang="en-US" dirty="0" smtClean="0"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lang="en-US" spc="-5" dirty="0" err="1" smtClean="0">
                <a:cs typeface="Calibri"/>
              </a:rPr>
              <a:t>Baris</a:t>
            </a:r>
            <a:r>
              <a:rPr lang="en-US" spc="-5" dirty="0" smtClean="0">
                <a:cs typeface="Calibri"/>
              </a:rPr>
              <a:t> </a:t>
            </a:r>
            <a:r>
              <a:rPr lang="en-US" spc="-20" dirty="0">
                <a:cs typeface="Calibri"/>
              </a:rPr>
              <a:t>program </a:t>
            </a:r>
            <a:r>
              <a:rPr lang="en-US" spc="-15" dirty="0" err="1">
                <a:cs typeface="Calibri"/>
              </a:rPr>
              <a:t>akan</a:t>
            </a:r>
            <a:r>
              <a:rPr lang="en-US" spc="-15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dikerjakan</a:t>
            </a:r>
            <a:r>
              <a:rPr lang="en-US" spc="-15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jika</a:t>
            </a:r>
            <a:r>
              <a:rPr lang="en-US" spc="-15" dirty="0">
                <a:cs typeface="Calibri"/>
              </a:rPr>
              <a:t> </a:t>
            </a:r>
            <a:r>
              <a:rPr lang="en-US" spc="-5" dirty="0" err="1">
                <a:cs typeface="Calibri"/>
              </a:rPr>
              <a:t>memenuhi</a:t>
            </a:r>
            <a:r>
              <a:rPr lang="en-US" spc="75" dirty="0">
                <a:cs typeface="Calibri"/>
              </a:rPr>
              <a:t> </a:t>
            </a:r>
            <a:r>
              <a:rPr lang="en-US" spc="-25" dirty="0" err="1" smtClean="0">
                <a:cs typeface="Calibri"/>
              </a:rPr>
              <a:t>syarat</a:t>
            </a:r>
            <a:r>
              <a:rPr lang="en-US" spc="-25" dirty="0" smtClean="0">
                <a:cs typeface="Calibri"/>
              </a:rPr>
              <a:t>.</a:t>
            </a:r>
            <a:endParaRPr lang="en-US" dirty="0" smtClean="0"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lang="en-US" spc="-5" dirty="0" err="1" smtClean="0">
                <a:cs typeface="Calibri"/>
              </a:rPr>
              <a:t>Jadi</a:t>
            </a:r>
            <a:r>
              <a:rPr lang="en-US" spc="-5" dirty="0">
                <a:cs typeface="Calibri"/>
              </a:rPr>
              <a:t>, </a:t>
            </a:r>
            <a:r>
              <a:rPr lang="en-US" spc="-10" dirty="0" err="1">
                <a:cs typeface="Calibri"/>
              </a:rPr>
              <a:t>struktur</a:t>
            </a:r>
            <a:r>
              <a:rPr lang="en-US" spc="-10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pemilihan</a:t>
            </a:r>
            <a:r>
              <a:rPr lang="en-US" spc="-10" dirty="0">
                <a:cs typeface="Calibri"/>
              </a:rPr>
              <a:t> </a:t>
            </a:r>
            <a:r>
              <a:rPr lang="en-US" spc="-5" dirty="0" err="1">
                <a:cs typeface="Calibri"/>
              </a:rPr>
              <a:t>adalah</a:t>
            </a:r>
            <a:r>
              <a:rPr lang="en-US" spc="-5" dirty="0">
                <a:cs typeface="Calibri"/>
              </a:rPr>
              <a:t> : </a:t>
            </a:r>
            <a:r>
              <a:rPr lang="en-US" spc="-10" dirty="0" err="1">
                <a:cs typeface="Calibri"/>
              </a:rPr>
              <a:t>struktur</a:t>
            </a:r>
            <a:r>
              <a:rPr lang="en-US" spc="-1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program </a:t>
            </a:r>
            <a:r>
              <a:rPr lang="en-US" spc="-15" dirty="0">
                <a:cs typeface="Calibri"/>
              </a:rPr>
              <a:t>yang </a:t>
            </a:r>
            <a:r>
              <a:rPr lang="en-US" spc="-15" dirty="0" err="1">
                <a:cs typeface="Calibri"/>
              </a:rPr>
              <a:t>melakukan</a:t>
            </a:r>
            <a:r>
              <a:rPr lang="en-US" spc="-15" dirty="0">
                <a:cs typeface="Calibri"/>
              </a:rPr>
              <a:t>  </a:t>
            </a:r>
            <a:r>
              <a:rPr lang="en-US" spc="-10" dirty="0">
                <a:cs typeface="Calibri"/>
              </a:rPr>
              <a:t>proses </a:t>
            </a:r>
            <a:r>
              <a:rPr lang="en-US" spc="-5" dirty="0" err="1">
                <a:cs typeface="Calibri"/>
              </a:rPr>
              <a:t>pengujian</a:t>
            </a:r>
            <a:r>
              <a:rPr lang="en-US" spc="-5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untuk</a:t>
            </a:r>
            <a:r>
              <a:rPr lang="en-US" spc="-10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mengambil</a:t>
            </a:r>
            <a:r>
              <a:rPr lang="en-US" spc="-10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suatu</a:t>
            </a:r>
            <a:r>
              <a:rPr lang="en-US" spc="-10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keputusan</a:t>
            </a:r>
            <a:r>
              <a:rPr lang="en-US" spc="-15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apakah</a:t>
            </a:r>
            <a:r>
              <a:rPr lang="en-US" spc="-10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suatu</a:t>
            </a:r>
            <a:r>
              <a:rPr lang="en-US" spc="-10" dirty="0">
                <a:cs typeface="Calibri"/>
              </a:rPr>
              <a:t>  </a:t>
            </a:r>
            <a:r>
              <a:rPr lang="en-US" spc="-10" dirty="0" err="1">
                <a:cs typeface="Calibri"/>
              </a:rPr>
              <a:t>baris</a:t>
            </a:r>
            <a:r>
              <a:rPr lang="en-US" spc="-1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program </a:t>
            </a:r>
            <a:r>
              <a:rPr lang="en-US" spc="-15" dirty="0" err="1">
                <a:cs typeface="Calibri"/>
              </a:rPr>
              <a:t>atau</a:t>
            </a:r>
            <a:r>
              <a:rPr lang="en-US" spc="-15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blok</a:t>
            </a:r>
            <a:r>
              <a:rPr lang="en-US" spc="-10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instruksi</a:t>
            </a:r>
            <a:r>
              <a:rPr lang="en-US" spc="-10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akan</a:t>
            </a:r>
            <a:r>
              <a:rPr lang="en-US" spc="-15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diproses</a:t>
            </a:r>
            <a:r>
              <a:rPr lang="en-US" spc="-10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atau</a:t>
            </a:r>
            <a:r>
              <a:rPr lang="en-US" spc="90" dirty="0">
                <a:cs typeface="Calibri"/>
              </a:rPr>
              <a:t> </a:t>
            </a:r>
            <a:r>
              <a:rPr lang="en-US" spc="-5" dirty="0" err="1" smtClean="0">
                <a:cs typeface="Calibri"/>
              </a:rPr>
              <a:t>tidak</a:t>
            </a:r>
            <a:r>
              <a:rPr lang="en-US" spc="-5" dirty="0" smtClean="0">
                <a:cs typeface="Calibri"/>
              </a:rPr>
              <a:t>.</a:t>
            </a:r>
            <a:endParaRPr lang="en-US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4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5" y="0"/>
            <a:ext cx="9905998" cy="93702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Struktur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pemilihan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Berlin Sans FB" panose="020E0602020502020306" pitchFamily="34" charset="0"/>
              </a:rPr>
              <a:t>(</a:t>
            </a:r>
            <a:r>
              <a:rPr lang="en-US" dirty="0" smtClean="0">
                <a:latin typeface="Berlin Sans FB" panose="020E0602020502020306" pitchFamily="34" charset="0"/>
              </a:rPr>
              <a:t>selection/branching)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78" y="1073480"/>
            <a:ext cx="10310191" cy="967409"/>
          </a:xfrm>
        </p:spPr>
        <p:txBody>
          <a:bodyPr>
            <a:no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lang="en-US" sz="2400" spc="-10" dirty="0" err="1" smtClean="0">
                <a:cs typeface="Calibri"/>
              </a:rPr>
              <a:t>Contoh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pemilihan</a:t>
            </a:r>
            <a:r>
              <a:rPr lang="en-US" sz="2400" spc="-10" dirty="0" smtClean="0">
                <a:cs typeface="Calibri"/>
              </a:rPr>
              <a:t>/</a:t>
            </a:r>
            <a:r>
              <a:rPr lang="en-US" sz="2400" spc="-10" dirty="0" err="1" smtClean="0">
                <a:cs typeface="Calibri"/>
              </a:rPr>
              <a:t>percabangan</a:t>
            </a:r>
            <a:r>
              <a:rPr lang="en-US" sz="2400" spc="-10" dirty="0" smtClean="0">
                <a:cs typeface="Calibri"/>
              </a:rPr>
              <a:t>, </a:t>
            </a:r>
            <a:r>
              <a:rPr lang="en-US" dirty="0" err="1">
                <a:cs typeface="Century Schoolbook"/>
              </a:rPr>
              <a:t>Buatlah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>
                <a:cs typeface="Century Schoolbook"/>
              </a:rPr>
              <a:t>diagram </a:t>
            </a:r>
            <a:r>
              <a:rPr lang="en-US" dirty="0" err="1">
                <a:cs typeface="Century Schoolbook"/>
              </a:rPr>
              <a:t>alir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untuk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swalayan</a:t>
            </a:r>
            <a:r>
              <a:rPr lang="en-US" spc="5" dirty="0">
                <a:cs typeface="Century Schoolbook"/>
              </a:rPr>
              <a:t>. </a:t>
            </a:r>
            <a:r>
              <a:rPr lang="en-US" spc="5" dirty="0" err="1">
                <a:cs typeface="Century Schoolbook"/>
              </a:rPr>
              <a:t>Terdapat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diskon</a:t>
            </a:r>
            <a:r>
              <a:rPr lang="en-US" dirty="0">
                <a:cs typeface="Century Schoolbook"/>
              </a:rPr>
              <a:t> 10% </a:t>
            </a:r>
            <a:r>
              <a:rPr lang="en-US" dirty="0" err="1">
                <a:cs typeface="Century Schoolbook"/>
              </a:rPr>
              <a:t>jika</a:t>
            </a:r>
            <a:r>
              <a:rPr lang="en-US" spc="190" dirty="0">
                <a:cs typeface="Century Schoolbook"/>
              </a:rPr>
              <a:t> </a:t>
            </a:r>
            <a:r>
              <a:rPr lang="en-US" dirty="0" smtClean="0">
                <a:cs typeface="Century Schoolbook"/>
              </a:rPr>
              <a:t>total </a:t>
            </a:r>
            <a:r>
              <a:rPr lang="en-US" spc="5" dirty="0" err="1" smtClean="0">
                <a:cs typeface="Century Schoolbook"/>
              </a:rPr>
              <a:t>belanjanya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sebesar</a:t>
            </a:r>
            <a:r>
              <a:rPr lang="en-US" spc="5" dirty="0">
                <a:cs typeface="Century Schoolbook"/>
              </a:rPr>
              <a:t> 100.000 </a:t>
            </a:r>
            <a:r>
              <a:rPr lang="en-US" dirty="0" err="1">
                <a:cs typeface="Century Schoolbook"/>
              </a:rPr>
              <a:t>atau</a:t>
            </a:r>
            <a:r>
              <a:rPr lang="en-US" spc="9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lebih</a:t>
            </a:r>
            <a:endParaRPr lang="en-US" dirty="0" smtClean="0">
              <a:cs typeface="Calibri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88578" y="2177341"/>
            <a:ext cx="10037572" cy="3890518"/>
            <a:chOff x="744473" y="2707639"/>
            <a:chExt cx="10037572" cy="3890518"/>
          </a:xfrm>
        </p:grpSpPr>
        <p:sp>
          <p:nvSpPr>
            <p:cNvPr id="35" name="object 4"/>
            <p:cNvSpPr/>
            <p:nvPr/>
          </p:nvSpPr>
          <p:spPr>
            <a:xfrm>
              <a:off x="2451354" y="2943605"/>
              <a:ext cx="2083435" cy="669290"/>
            </a:xfrm>
            <a:custGeom>
              <a:avLst/>
              <a:gdLst/>
              <a:ahLst/>
              <a:cxnLst/>
              <a:rect l="l" t="t" r="r" b="b"/>
              <a:pathLst>
                <a:path w="2083435" h="669289">
                  <a:moveTo>
                    <a:pt x="2083308" y="0"/>
                  </a:moveTo>
                  <a:lnTo>
                    <a:pt x="167258" y="0"/>
                  </a:lnTo>
                  <a:lnTo>
                    <a:pt x="0" y="669036"/>
                  </a:lnTo>
                  <a:lnTo>
                    <a:pt x="1916048" y="669036"/>
                  </a:lnTo>
                  <a:lnTo>
                    <a:pt x="2083308" y="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/>
            <p:cNvSpPr/>
            <p:nvPr/>
          </p:nvSpPr>
          <p:spPr>
            <a:xfrm>
              <a:off x="2451354" y="2943605"/>
              <a:ext cx="2083435" cy="669290"/>
            </a:xfrm>
            <a:custGeom>
              <a:avLst/>
              <a:gdLst/>
              <a:ahLst/>
              <a:cxnLst/>
              <a:rect l="l" t="t" r="r" b="b"/>
              <a:pathLst>
                <a:path w="2083435" h="669289">
                  <a:moveTo>
                    <a:pt x="0" y="669036"/>
                  </a:moveTo>
                  <a:lnTo>
                    <a:pt x="167258" y="0"/>
                  </a:lnTo>
                  <a:lnTo>
                    <a:pt x="2083308" y="0"/>
                  </a:lnTo>
                  <a:lnTo>
                    <a:pt x="1916048" y="669036"/>
                  </a:lnTo>
                  <a:lnTo>
                    <a:pt x="0" y="669036"/>
                  </a:lnTo>
                  <a:close/>
                </a:path>
              </a:pathLst>
            </a:custGeom>
            <a:ln w="13716">
              <a:solidFill>
                <a:srgbClr val="505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 txBox="1"/>
            <p:nvPr/>
          </p:nvSpPr>
          <p:spPr>
            <a:xfrm>
              <a:off x="2917063" y="2987802"/>
              <a:ext cx="115189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6034" marR="5080" indent="-1397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Ma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s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ukk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an  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pembelian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38" name="object 7"/>
            <p:cNvSpPr txBox="1"/>
            <p:nvPr/>
          </p:nvSpPr>
          <p:spPr>
            <a:xfrm>
              <a:off x="3327653" y="4287773"/>
              <a:ext cx="3110865" cy="401320"/>
            </a:xfrm>
            <a:prstGeom prst="rect">
              <a:avLst/>
            </a:prstGeom>
            <a:solidFill>
              <a:srgbClr val="6E6E74"/>
            </a:solidFill>
            <a:ln w="13716">
              <a:solidFill>
                <a:srgbClr val="505052"/>
              </a:solidFill>
            </a:ln>
          </p:spPr>
          <p:txBody>
            <a:bodyPr vert="horz" wrap="square" lIns="0" tIns="57150" rIns="0" bIns="0" rtlCol="0">
              <a:spAutoFit/>
            </a:bodyPr>
            <a:lstStyle/>
            <a:p>
              <a:pPr marL="200660">
                <a:lnSpc>
                  <a:spcPct val="100000"/>
                </a:lnSpc>
                <a:spcBef>
                  <a:spcPts val="450"/>
                </a:spcBef>
              </a:pP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diskon </a:t>
              </a:r>
              <a:r>
                <a:rPr sz="1800" dirty="0">
                  <a:solidFill>
                    <a:srgbClr val="FFFFFF"/>
                  </a:solidFill>
                  <a:latin typeface="Wingdings"/>
                  <a:cs typeface="Wingdings"/>
                </a:rPr>
                <a:t></a:t>
              </a:r>
              <a:r>
                <a:rPr sz="18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0.1 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*</a:t>
              </a:r>
              <a:r>
                <a:rPr sz="1800" spc="3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 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pembelian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39" name="object 8"/>
            <p:cNvSpPr/>
            <p:nvPr/>
          </p:nvSpPr>
          <p:spPr>
            <a:xfrm>
              <a:off x="5638038" y="3022854"/>
              <a:ext cx="3022600" cy="1169035"/>
            </a:xfrm>
            <a:custGeom>
              <a:avLst/>
              <a:gdLst/>
              <a:ahLst/>
              <a:cxnLst/>
              <a:rect l="l" t="t" r="r" b="b"/>
              <a:pathLst>
                <a:path w="3022600" h="1169035">
                  <a:moveTo>
                    <a:pt x="1511045" y="0"/>
                  </a:moveTo>
                  <a:lnTo>
                    <a:pt x="0" y="584454"/>
                  </a:lnTo>
                  <a:lnTo>
                    <a:pt x="1511045" y="1168908"/>
                  </a:lnTo>
                  <a:lnTo>
                    <a:pt x="3022091" y="584454"/>
                  </a:lnTo>
                  <a:lnTo>
                    <a:pt x="1511045" y="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/>
            <p:cNvSpPr/>
            <p:nvPr/>
          </p:nvSpPr>
          <p:spPr>
            <a:xfrm>
              <a:off x="5638038" y="3022854"/>
              <a:ext cx="3022600" cy="1169035"/>
            </a:xfrm>
            <a:custGeom>
              <a:avLst/>
              <a:gdLst/>
              <a:ahLst/>
              <a:cxnLst/>
              <a:rect l="l" t="t" r="r" b="b"/>
              <a:pathLst>
                <a:path w="3022600" h="1169035">
                  <a:moveTo>
                    <a:pt x="0" y="584454"/>
                  </a:moveTo>
                  <a:lnTo>
                    <a:pt x="1511045" y="0"/>
                  </a:lnTo>
                  <a:lnTo>
                    <a:pt x="3022091" y="584454"/>
                  </a:lnTo>
                  <a:lnTo>
                    <a:pt x="1511045" y="1168908"/>
                  </a:lnTo>
                  <a:lnTo>
                    <a:pt x="0" y="584454"/>
                  </a:lnTo>
                  <a:close/>
                </a:path>
              </a:pathLst>
            </a:custGeom>
            <a:ln w="13716">
              <a:solidFill>
                <a:srgbClr val="505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0"/>
            <p:cNvSpPr txBox="1"/>
            <p:nvPr/>
          </p:nvSpPr>
          <p:spPr>
            <a:xfrm>
              <a:off x="6502400" y="3317240"/>
              <a:ext cx="1293495" cy="574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6995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Pembelian</a:t>
              </a:r>
              <a:endParaRPr sz="1800">
                <a:latin typeface="Century Schoolbook"/>
                <a:cs typeface="Century Schoolbook"/>
              </a:endParaRPr>
            </a:p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&gt;= 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100000</a:t>
              </a:r>
              <a:r>
                <a:rPr sz="1800" spc="-6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 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?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42" name="object 11"/>
            <p:cNvSpPr/>
            <p:nvPr/>
          </p:nvSpPr>
          <p:spPr>
            <a:xfrm>
              <a:off x="4450079" y="2707639"/>
              <a:ext cx="2736850" cy="576580"/>
            </a:xfrm>
            <a:custGeom>
              <a:avLst/>
              <a:gdLst/>
              <a:ahLst/>
              <a:cxnLst/>
              <a:rect l="l" t="t" r="r" b="b"/>
              <a:pathLst>
                <a:path w="2736850" h="576579">
                  <a:moveTo>
                    <a:pt x="545338" y="563499"/>
                  </a:moveTo>
                  <a:lnTo>
                    <a:pt x="0" y="563499"/>
                  </a:lnTo>
                  <a:lnTo>
                    <a:pt x="0" y="576199"/>
                  </a:lnTo>
                  <a:lnTo>
                    <a:pt x="555244" y="576199"/>
                  </a:lnTo>
                  <a:lnTo>
                    <a:pt x="558038" y="573405"/>
                  </a:lnTo>
                  <a:lnTo>
                    <a:pt x="558038" y="569849"/>
                  </a:lnTo>
                  <a:lnTo>
                    <a:pt x="545338" y="569849"/>
                  </a:lnTo>
                  <a:lnTo>
                    <a:pt x="545338" y="563499"/>
                  </a:lnTo>
                  <a:close/>
                </a:path>
                <a:path w="2736850" h="576579">
                  <a:moveTo>
                    <a:pt x="2701671" y="0"/>
                  </a:moveTo>
                  <a:lnTo>
                    <a:pt x="548132" y="0"/>
                  </a:lnTo>
                  <a:lnTo>
                    <a:pt x="545338" y="2921"/>
                  </a:lnTo>
                  <a:lnTo>
                    <a:pt x="545338" y="569849"/>
                  </a:lnTo>
                  <a:lnTo>
                    <a:pt x="551688" y="563499"/>
                  </a:lnTo>
                  <a:lnTo>
                    <a:pt x="558038" y="563499"/>
                  </a:lnTo>
                  <a:lnTo>
                    <a:pt x="558038" y="12700"/>
                  </a:lnTo>
                  <a:lnTo>
                    <a:pt x="551688" y="12700"/>
                  </a:lnTo>
                  <a:lnTo>
                    <a:pt x="558038" y="6350"/>
                  </a:lnTo>
                  <a:lnTo>
                    <a:pt x="2704592" y="6350"/>
                  </a:lnTo>
                  <a:lnTo>
                    <a:pt x="2704592" y="2921"/>
                  </a:lnTo>
                  <a:lnTo>
                    <a:pt x="2701671" y="0"/>
                  </a:lnTo>
                  <a:close/>
                </a:path>
                <a:path w="2736850" h="576579">
                  <a:moveTo>
                    <a:pt x="558038" y="563499"/>
                  </a:moveTo>
                  <a:lnTo>
                    <a:pt x="551688" y="563499"/>
                  </a:lnTo>
                  <a:lnTo>
                    <a:pt x="545338" y="569849"/>
                  </a:lnTo>
                  <a:lnTo>
                    <a:pt x="558038" y="569849"/>
                  </a:lnTo>
                  <a:lnTo>
                    <a:pt x="558038" y="563499"/>
                  </a:lnTo>
                  <a:close/>
                </a:path>
                <a:path w="2736850" h="576579">
                  <a:moveTo>
                    <a:pt x="2691892" y="238251"/>
                  </a:moveTo>
                  <a:lnTo>
                    <a:pt x="2660142" y="238251"/>
                  </a:lnTo>
                  <a:lnTo>
                    <a:pt x="2698242" y="314451"/>
                  </a:lnTo>
                  <a:lnTo>
                    <a:pt x="2729992" y="250951"/>
                  </a:lnTo>
                  <a:lnTo>
                    <a:pt x="2691892" y="250951"/>
                  </a:lnTo>
                  <a:lnTo>
                    <a:pt x="2691892" y="238251"/>
                  </a:lnTo>
                  <a:close/>
                </a:path>
                <a:path w="2736850" h="576579">
                  <a:moveTo>
                    <a:pt x="2691892" y="6350"/>
                  </a:moveTo>
                  <a:lnTo>
                    <a:pt x="2691892" y="250951"/>
                  </a:lnTo>
                  <a:lnTo>
                    <a:pt x="2704592" y="250951"/>
                  </a:lnTo>
                  <a:lnTo>
                    <a:pt x="2704592" y="12700"/>
                  </a:lnTo>
                  <a:lnTo>
                    <a:pt x="2698242" y="12700"/>
                  </a:lnTo>
                  <a:lnTo>
                    <a:pt x="2691892" y="6350"/>
                  </a:lnTo>
                  <a:close/>
                </a:path>
                <a:path w="2736850" h="576579">
                  <a:moveTo>
                    <a:pt x="2736342" y="238251"/>
                  </a:moveTo>
                  <a:lnTo>
                    <a:pt x="2704592" y="238251"/>
                  </a:lnTo>
                  <a:lnTo>
                    <a:pt x="2704592" y="250951"/>
                  </a:lnTo>
                  <a:lnTo>
                    <a:pt x="2729992" y="250951"/>
                  </a:lnTo>
                  <a:lnTo>
                    <a:pt x="2736342" y="238251"/>
                  </a:lnTo>
                  <a:close/>
                </a:path>
                <a:path w="2736850" h="576579">
                  <a:moveTo>
                    <a:pt x="558038" y="6350"/>
                  </a:moveTo>
                  <a:lnTo>
                    <a:pt x="551688" y="12700"/>
                  </a:lnTo>
                  <a:lnTo>
                    <a:pt x="558038" y="12700"/>
                  </a:lnTo>
                  <a:lnTo>
                    <a:pt x="558038" y="6350"/>
                  </a:lnTo>
                  <a:close/>
                </a:path>
                <a:path w="2736850" h="576579">
                  <a:moveTo>
                    <a:pt x="2691892" y="6350"/>
                  </a:moveTo>
                  <a:lnTo>
                    <a:pt x="558038" y="6350"/>
                  </a:lnTo>
                  <a:lnTo>
                    <a:pt x="558038" y="12700"/>
                  </a:lnTo>
                  <a:lnTo>
                    <a:pt x="2691892" y="12700"/>
                  </a:lnTo>
                  <a:lnTo>
                    <a:pt x="2691892" y="6350"/>
                  </a:lnTo>
                  <a:close/>
                </a:path>
                <a:path w="2736850" h="576579">
                  <a:moveTo>
                    <a:pt x="2704592" y="6350"/>
                  </a:moveTo>
                  <a:lnTo>
                    <a:pt x="2691892" y="6350"/>
                  </a:lnTo>
                  <a:lnTo>
                    <a:pt x="2698242" y="12700"/>
                  </a:lnTo>
                  <a:lnTo>
                    <a:pt x="2704592" y="12700"/>
                  </a:lnTo>
                  <a:lnTo>
                    <a:pt x="2704592" y="635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 txBox="1"/>
            <p:nvPr/>
          </p:nvSpPr>
          <p:spPr>
            <a:xfrm>
              <a:off x="7645145" y="4342638"/>
              <a:ext cx="2743200" cy="315595"/>
            </a:xfrm>
            <a:prstGeom prst="rect">
              <a:avLst/>
            </a:prstGeom>
            <a:solidFill>
              <a:srgbClr val="6E6E74"/>
            </a:solidFill>
            <a:ln w="13715">
              <a:solidFill>
                <a:srgbClr val="505052"/>
              </a:solidFill>
            </a:ln>
          </p:spPr>
          <p:txBody>
            <a:bodyPr vert="horz" wrap="square" lIns="0" tIns="14605" rIns="0" bIns="0" rtlCol="0">
              <a:spAutoFit/>
            </a:bodyPr>
            <a:lstStyle/>
            <a:p>
              <a:pPr marL="782955">
                <a:lnSpc>
                  <a:spcPct val="100000"/>
                </a:lnSpc>
                <a:spcBef>
                  <a:spcPts val="115"/>
                </a:spcBef>
              </a:pP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diskon </a:t>
              </a:r>
              <a:r>
                <a:rPr sz="1800" dirty="0">
                  <a:solidFill>
                    <a:srgbClr val="FFFFFF"/>
                  </a:solidFill>
                  <a:latin typeface="Wingdings"/>
                  <a:cs typeface="Wingdings"/>
                </a:rPr>
                <a:t></a:t>
              </a:r>
              <a:r>
                <a:rPr sz="1800" spc="5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0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44" name="object 13"/>
            <p:cNvSpPr/>
            <p:nvPr/>
          </p:nvSpPr>
          <p:spPr>
            <a:xfrm>
              <a:off x="6153150" y="5927597"/>
              <a:ext cx="2083435" cy="670560"/>
            </a:xfrm>
            <a:custGeom>
              <a:avLst/>
              <a:gdLst/>
              <a:ahLst/>
              <a:cxnLst/>
              <a:rect l="l" t="t" r="r" b="b"/>
              <a:pathLst>
                <a:path w="2083434" h="670559">
                  <a:moveTo>
                    <a:pt x="2083307" y="0"/>
                  </a:moveTo>
                  <a:lnTo>
                    <a:pt x="167639" y="0"/>
                  </a:lnTo>
                  <a:lnTo>
                    <a:pt x="0" y="670559"/>
                  </a:lnTo>
                  <a:lnTo>
                    <a:pt x="1915668" y="670559"/>
                  </a:lnTo>
                  <a:lnTo>
                    <a:pt x="2083307" y="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4"/>
            <p:cNvSpPr/>
            <p:nvPr/>
          </p:nvSpPr>
          <p:spPr>
            <a:xfrm>
              <a:off x="6153150" y="5927597"/>
              <a:ext cx="2083435" cy="670560"/>
            </a:xfrm>
            <a:custGeom>
              <a:avLst/>
              <a:gdLst/>
              <a:ahLst/>
              <a:cxnLst/>
              <a:rect l="l" t="t" r="r" b="b"/>
              <a:pathLst>
                <a:path w="2083434" h="670559">
                  <a:moveTo>
                    <a:pt x="0" y="670559"/>
                  </a:moveTo>
                  <a:lnTo>
                    <a:pt x="167639" y="0"/>
                  </a:lnTo>
                  <a:lnTo>
                    <a:pt x="2083307" y="0"/>
                  </a:lnTo>
                  <a:lnTo>
                    <a:pt x="1915668" y="670559"/>
                  </a:lnTo>
                  <a:lnTo>
                    <a:pt x="0" y="670559"/>
                  </a:lnTo>
                  <a:close/>
                </a:path>
              </a:pathLst>
            </a:custGeom>
            <a:ln w="13716">
              <a:solidFill>
                <a:srgbClr val="505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5"/>
            <p:cNvSpPr txBox="1"/>
            <p:nvPr/>
          </p:nvSpPr>
          <p:spPr>
            <a:xfrm>
              <a:off x="6521322" y="5973267"/>
              <a:ext cx="134493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80645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Tampilkan  pe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m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b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y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aran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47" name="object 16"/>
            <p:cNvSpPr/>
            <p:nvPr/>
          </p:nvSpPr>
          <p:spPr>
            <a:xfrm>
              <a:off x="8659368" y="3600958"/>
              <a:ext cx="394970" cy="741045"/>
            </a:xfrm>
            <a:custGeom>
              <a:avLst/>
              <a:gdLst/>
              <a:ahLst/>
              <a:cxnLst/>
              <a:rect l="l" t="t" r="r" b="b"/>
              <a:pathLst>
                <a:path w="394970" h="741045">
                  <a:moveTo>
                    <a:pt x="350392" y="664844"/>
                  </a:moveTo>
                  <a:lnTo>
                    <a:pt x="318642" y="664844"/>
                  </a:lnTo>
                  <a:lnTo>
                    <a:pt x="356742" y="741044"/>
                  </a:lnTo>
                  <a:lnTo>
                    <a:pt x="388492" y="677544"/>
                  </a:lnTo>
                  <a:lnTo>
                    <a:pt x="350392" y="677544"/>
                  </a:lnTo>
                  <a:lnTo>
                    <a:pt x="350392" y="664844"/>
                  </a:lnTo>
                  <a:close/>
                </a:path>
                <a:path w="394970" h="741045">
                  <a:moveTo>
                    <a:pt x="350392" y="6349"/>
                  </a:moveTo>
                  <a:lnTo>
                    <a:pt x="350392" y="677544"/>
                  </a:lnTo>
                  <a:lnTo>
                    <a:pt x="363092" y="677544"/>
                  </a:lnTo>
                  <a:lnTo>
                    <a:pt x="363092" y="12699"/>
                  </a:lnTo>
                  <a:lnTo>
                    <a:pt x="356742" y="12699"/>
                  </a:lnTo>
                  <a:lnTo>
                    <a:pt x="350392" y="6349"/>
                  </a:lnTo>
                  <a:close/>
                </a:path>
                <a:path w="394970" h="741045">
                  <a:moveTo>
                    <a:pt x="394842" y="664844"/>
                  </a:moveTo>
                  <a:lnTo>
                    <a:pt x="363092" y="664844"/>
                  </a:lnTo>
                  <a:lnTo>
                    <a:pt x="363092" y="677544"/>
                  </a:lnTo>
                  <a:lnTo>
                    <a:pt x="388492" y="677544"/>
                  </a:lnTo>
                  <a:lnTo>
                    <a:pt x="394842" y="664844"/>
                  </a:lnTo>
                  <a:close/>
                </a:path>
                <a:path w="394970" h="741045">
                  <a:moveTo>
                    <a:pt x="360299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50392" y="12699"/>
                  </a:lnTo>
                  <a:lnTo>
                    <a:pt x="350392" y="6349"/>
                  </a:lnTo>
                  <a:lnTo>
                    <a:pt x="363092" y="6349"/>
                  </a:lnTo>
                  <a:lnTo>
                    <a:pt x="363092" y="2793"/>
                  </a:lnTo>
                  <a:lnTo>
                    <a:pt x="360299" y="0"/>
                  </a:lnTo>
                  <a:close/>
                </a:path>
                <a:path w="394970" h="741045">
                  <a:moveTo>
                    <a:pt x="363092" y="6349"/>
                  </a:moveTo>
                  <a:lnTo>
                    <a:pt x="350392" y="6349"/>
                  </a:lnTo>
                  <a:lnTo>
                    <a:pt x="356742" y="12699"/>
                  </a:lnTo>
                  <a:lnTo>
                    <a:pt x="363092" y="12699"/>
                  </a:lnTo>
                  <a:lnTo>
                    <a:pt x="363092" y="6349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7"/>
            <p:cNvSpPr/>
            <p:nvPr/>
          </p:nvSpPr>
          <p:spPr>
            <a:xfrm>
              <a:off x="744473" y="2937510"/>
              <a:ext cx="1346200" cy="670560"/>
            </a:xfrm>
            <a:custGeom>
              <a:avLst/>
              <a:gdLst/>
              <a:ahLst/>
              <a:cxnLst/>
              <a:rect l="l" t="t" r="r" b="b"/>
              <a:pathLst>
                <a:path w="1346200" h="670560">
                  <a:moveTo>
                    <a:pt x="1010412" y="0"/>
                  </a:moveTo>
                  <a:lnTo>
                    <a:pt x="335280" y="0"/>
                  </a:lnTo>
                  <a:lnTo>
                    <a:pt x="285735" y="3635"/>
                  </a:lnTo>
                  <a:lnTo>
                    <a:pt x="238448" y="14195"/>
                  </a:lnTo>
                  <a:lnTo>
                    <a:pt x="193936" y="31162"/>
                  </a:lnTo>
                  <a:lnTo>
                    <a:pt x="152718" y="54016"/>
                  </a:lnTo>
                  <a:lnTo>
                    <a:pt x="115313" y="82239"/>
                  </a:lnTo>
                  <a:lnTo>
                    <a:pt x="82239" y="115313"/>
                  </a:lnTo>
                  <a:lnTo>
                    <a:pt x="54016" y="152718"/>
                  </a:lnTo>
                  <a:lnTo>
                    <a:pt x="31162" y="193936"/>
                  </a:lnTo>
                  <a:lnTo>
                    <a:pt x="14195" y="238448"/>
                  </a:lnTo>
                  <a:lnTo>
                    <a:pt x="3635" y="285735"/>
                  </a:lnTo>
                  <a:lnTo>
                    <a:pt x="0" y="335279"/>
                  </a:lnTo>
                  <a:lnTo>
                    <a:pt x="3635" y="384824"/>
                  </a:lnTo>
                  <a:lnTo>
                    <a:pt x="14195" y="432111"/>
                  </a:lnTo>
                  <a:lnTo>
                    <a:pt x="31162" y="476623"/>
                  </a:lnTo>
                  <a:lnTo>
                    <a:pt x="54016" y="517841"/>
                  </a:lnTo>
                  <a:lnTo>
                    <a:pt x="82239" y="555246"/>
                  </a:lnTo>
                  <a:lnTo>
                    <a:pt x="115313" y="588320"/>
                  </a:lnTo>
                  <a:lnTo>
                    <a:pt x="152718" y="616543"/>
                  </a:lnTo>
                  <a:lnTo>
                    <a:pt x="193936" y="639397"/>
                  </a:lnTo>
                  <a:lnTo>
                    <a:pt x="238448" y="656364"/>
                  </a:lnTo>
                  <a:lnTo>
                    <a:pt x="285735" y="666924"/>
                  </a:lnTo>
                  <a:lnTo>
                    <a:pt x="335280" y="670559"/>
                  </a:lnTo>
                  <a:lnTo>
                    <a:pt x="1010412" y="670559"/>
                  </a:lnTo>
                  <a:lnTo>
                    <a:pt x="1059956" y="666924"/>
                  </a:lnTo>
                  <a:lnTo>
                    <a:pt x="1107243" y="656364"/>
                  </a:lnTo>
                  <a:lnTo>
                    <a:pt x="1151755" y="639397"/>
                  </a:lnTo>
                  <a:lnTo>
                    <a:pt x="1192973" y="616543"/>
                  </a:lnTo>
                  <a:lnTo>
                    <a:pt x="1230378" y="588320"/>
                  </a:lnTo>
                  <a:lnTo>
                    <a:pt x="1263452" y="555246"/>
                  </a:lnTo>
                  <a:lnTo>
                    <a:pt x="1291675" y="517841"/>
                  </a:lnTo>
                  <a:lnTo>
                    <a:pt x="1314529" y="476623"/>
                  </a:lnTo>
                  <a:lnTo>
                    <a:pt x="1331496" y="432111"/>
                  </a:lnTo>
                  <a:lnTo>
                    <a:pt x="1342056" y="384824"/>
                  </a:lnTo>
                  <a:lnTo>
                    <a:pt x="1345692" y="335279"/>
                  </a:lnTo>
                  <a:lnTo>
                    <a:pt x="1342056" y="285735"/>
                  </a:lnTo>
                  <a:lnTo>
                    <a:pt x="1331496" y="238448"/>
                  </a:lnTo>
                  <a:lnTo>
                    <a:pt x="1314529" y="193936"/>
                  </a:lnTo>
                  <a:lnTo>
                    <a:pt x="1291675" y="152718"/>
                  </a:lnTo>
                  <a:lnTo>
                    <a:pt x="1263452" y="115313"/>
                  </a:lnTo>
                  <a:lnTo>
                    <a:pt x="1230378" y="82239"/>
                  </a:lnTo>
                  <a:lnTo>
                    <a:pt x="1192973" y="54016"/>
                  </a:lnTo>
                  <a:lnTo>
                    <a:pt x="1151755" y="31162"/>
                  </a:lnTo>
                  <a:lnTo>
                    <a:pt x="1107243" y="14195"/>
                  </a:lnTo>
                  <a:lnTo>
                    <a:pt x="1059956" y="3635"/>
                  </a:lnTo>
                  <a:lnTo>
                    <a:pt x="1010412" y="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8"/>
            <p:cNvSpPr/>
            <p:nvPr/>
          </p:nvSpPr>
          <p:spPr>
            <a:xfrm>
              <a:off x="744473" y="2937510"/>
              <a:ext cx="1346200" cy="670560"/>
            </a:xfrm>
            <a:custGeom>
              <a:avLst/>
              <a:gdLst/>
              <a:ahLst/>
              <a:cxnLst/>
              <a:rect l="l" t="t" r="r" b="b"/>
              <a:pathLst>
                <a:path w="1346200" h="670560">
                  <a:moveTo>
                    <a:pt x="0" y="335279"/>
                  </a:moveTo>
                  <a:lnTo>
                    <a:pt x="3635" y="285735"/>
                  </a:lnTo>
                  <a:lnTo>
                    <a:pt x="14195" y="238448"/>
                  </a:lnTo>
                  <a:lnTo>
                    <a:pt x="31162" y="193936"/>
                  </a:lnTo>
                  <a:lnTo>
                    <a:pt x="54016" y="152718"/>
                  </a:lnTo>
                  <a:lnTo>
                    <a:pt x="82239" y="115313"/>
                  </a:lnTo>
                  <a:lnTo>
                    <a:pt x="115313" y="82239"/>
                  </a:lnTo>
                  <a:lnTo>
                    <a:pt x="152718" y="54016"/>
                  </a:lnTo>
                  <a:lnTo>
                    <a:pt x="193936" y="31162"/>
                  </a:lnTo>
                  <a:lnTo>
                    <a:pt x="238448" y="14195"/>
                  </a:lnTo>
                  <a:lnTo>
                    <a:pt x="285735" y="3635"/>
                  </a:lnTo>
                  <a:lnTo>
                    <a:pt x="335280" y="0"/>
                  </a:lnTo>
                  <a:lnTo>
                    <a:pt x="1010412" y="0"/>
                  </a:lnTo>
                  <a:lnTo>
                    <a:pt x="1059956" y="3635"/>
                  </a:lnTo>
                  <a:lnTo>
                    <a:pt x="1107243" y="14195"/>
                  </a:lnTo>
                  <a:lnTo>
                    <a:pt x="1151755" y="31162"/>
                  </a:lnTo>
                  <a:lnTo>
                    <a:pt x="1192973" y="54016"/>
                  </a:lnTo>
                  <a:lnTo>
                    <a:pt x="1230378" y="82239"/>
                  </a:lnTo>
                  <a:lnTo>
                    <a:pt x="1263452" y="115313"/>
                  </a:lnTo>
                  <a:lnTo>
                    <a:pt x="1291675" y="152718"/>
                  </a:lnTo>
                  <a:lnTo>
                    <a:pt x="1314529" y="193936"/>
                  </a:lnTo>
                  <a:lnTo>
                    <a:pt x="1331496" y="238448"/>
                  </a:lnTo>
                  <a:lnTo>
                    <a:pt x="1342056" y="285735"/>
                  </a:lnTo>
                  <a:lnTo>
                    <a:pt x="1345692" y="335279"/>
                  </a:lnTo>
                  <a:lnTo>
                    <a:pt x="1342056" y="384824"/>
                  </a:lnTo>
                  <a:lnTo>
                    <a:pt x="1331496" y="432111"/>
                  </a:lnTo>
                  <a:lnTo>
                    <a:pt x="1314529" y="476623"/>
                  </a:lnTo>
                  <a:lnTo>
                    <a:pt x="1291675" y="517841"/>
                  </a:lnTo>
                  <a:lnTo>
                    <a:pt x="1263452" y="555246"/>
                  </a:lnTo>
                  <a:lnTo>
                    <a:pt x="1230378" y="588320"/>
                  </a:lnTo>
                  <a:lnTo>
                    <a:pt x="1192973" y="616543"/>
                  </a:lnTo>
                  <a:lnTo>
                    <a:pt x="1151755" y="639397"/>
                  </a:lnTo>
                  <a:lnTo>
                    <a:pt x="1107243" y="656364"/>
                  </a:lnTo>
                  <a:lnTo>
                    <a:pt x="1059956" y="666924"/>
                  </a:lnTo>
                  <a:lnTo>
                    <a:pt x="1010412" y="670559"/>
                  </a:lnTo>
                  <a:lnTo>
                    <a:pt x="335280" y="670559"/>
                  </a:lnTo>
                  <a:lnTo>
                    <a:pt x="285735" y="666924"/>
                  </a:lnTo>
                  <a:lnTo>
                    <a:pt x="238448" y="656364"/>
                  </a:lnTo>
                  <a:lnTo>
                    <a:pt x="193936" y="639397"/>
                  </a:lnTo>
                  <a:lnTo>
                    <a:pt x="152718" y="616543"/>
                  </a:lnTo>
                  <a:lnTo>
                    <a:pt x="115313" y="588320"/>
                  </a:lnTo>
                  <a:lnTo>
                    <a:pt x="82239" y="555246"/>
                  </a:lnTo>
                  <a:lnTo>
                    <a:pt x="54016" y="517841"/>
                  </a:lnTo>
                  <a:lnTo>
                    <a:pt x="31162" y="476623"/>
                  </a:lnTo>
                  <a:lnTo>
                    <a:pt x="14195" y="432111"/>
                  </a:lnTo>
                  <a:lnTo>
                    <a:pt x="3635" y="384824"/>
                  </a:lnTo>
                  <a:lnTo>
                    <a:pt x="0" y="335279"/>
                  </a:lnTo>
                  <a:close/>
                </a:path>
              </a:pathLst>
            </a:custGeom>
            <a:ln w="13716">
              <a:solidFill>
                <a:srgbClr val="505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9"/>
            <p:cNvSpPr txBox="1"/>
            <p:nvPr/>
          </p:nvSpPr>
          <p:spPr>
            <a:xfrm>
              <a:off x="1090675" y="3119373"/>
              <a:ext cx="6521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M</a:t>
              </a:r>
              <a:r>
                <a:rPr sz="1800" spc="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u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l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i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51" name="object 20"/>
            <p:cNvSpPr/>
            <p:nvPr/>
          </p:nvSpPr>
          <p:spPr>
            <a:xfrm>
              <a:off x="9435845" y="5927597"/>
              <a:ext cx="1346200" cy="670560"/>
            </a:xfrm>
            <a:custGeom>
              <a:avLst/>
              <a:gdLst/>
              <a:ahLst/>
              <a:cxnLst/>
              <a:rect l="l" t="t" r="r" b="b"/>
              <a:pathLst>
                <a:path w="1346200" h="670559">
                  <a:moveTo>
                    <a:pt x="1010411" y="0"/>
                  </a:moveTo>
                  <a:lnTo>
                    <a:pt x="335279" y="0"/>
                  </a:lnTo>
                  <a:lnTo>
                    <a:pt x="285735" y="3635"/>
                  </a:lnTo>
                  <a:lnTo>
                    <a:pt x="238448" y="14195"/>
                  </a:lnTo>
                  <a:lnTo>
                    <a:pt x="193936" y="31162"/>
                  </a:lnTo>
                  <a:lnTo>
                    <a:pt x="152718" y="54016"/>
                  </a:lnTo>
                  <a:lnTo>
                    <a:pt x="115313" y="82239"/>
                  </a:lnTo>
                  <a:lnTo>
                    <a:pt x="82239" y="115313"/>
                  </a:lnTo>
                  <a:lnTo>
                    <a:pt x="54016" y="152718"/>
                  </a:lnTo>
                  <a:lnTo>
                    <a:pt x="31162" y="193936"/>
                  </a:lnTo>
                  <a:lnTo>
                    <a:pt x="14195" y="238448"/>
                  </a:lnTo>
                  <a:lnTo>
                    <a:pt x="3635" y="285735"/>
                  </a:lnTo>
                  <a:lnTo>
                    <a:pt x="0" y="335279"/>
                  </a:lnTo>
                  <a:lnTo>
                    <a:pt x="3635" y="384824"/>
                  </a:lnTo>
                  <a:lnTo>
                    <a:pt x="14195" y="432111"/>
                  </a:lnTo>
                  <a:lnTo>
                    <a:pt x="31162" y="476623"/>
                  </a:lnTo>
                  <a:lnTo>
                    <a:pt x="54016" y="517841"/>
                  </a:lnTo>
                  <a:lnTo>
                    <a:pt x="82239" y="555246"/>
                  </a:lnTo>
                  <a:lnTo>
                    <a:pt x="115313" y="588320"/>
                  </a:lnTo>
                  <a:lnTo>
                    <a:pt x="152718" y="616543"/>
                  </a:lnTo>
                  <a:lnTo>
                    <a:pt x="193936" y="639397"/>
                  </a:lnTo>
                  <a:lnTo>
                    <a:pt x="238448" y="656364"/>
                  </a:lnTo>
                  <a:lnTo>
                    <a:pt x="285735" y="666924"/>
                  </a:lnTo>
                  <a:lnTo>
                    <a:pt x="335279" y="670559"/>
                  </a:lnTo>
                  <a:lnTo>
                    <a:pt x="1010411" y="670559"/>
                  </a:lnTo>
                  <a:lnTo>
                    <a:pt x="1059956" y="666924"/>
                  </a:lnTo>
                  <a:lnTo>
                    <a:pt x="1107243" y="656364"/>
                  </a:lnTo>
                  <a:lnTo>
                    <a:pt x="1151755" y="639397"/>
                  </a:lnTo>
                  <a:lnTo>
                    <a:pt x="1192973" y="616543"/>
                  </a:lnTo>
                  <a:lnTo>
                    <a:pt x="1230378" y="588320"/>
                  </a:lnTo>
                  <a:lnTo>
                    <a:pt x="1263452" y="555246"/>
                  </a:lnTo>
                  <a:lnTo>
                    <a:pt x="1291675" y="517841"/>
                  </a:lnTo>
                  <a:lnTo>
                    <a:pt x="1314529" y="476623"/>
                  </a:lnTo>
                  <a:lnTo>
                    <a:pt x="1331496" y="432111"/>
                  </a:lnTo>
                  <a:lnTo>
                    <a:pt x="1342056" y="384824"/>
                  </a:lnTo>
                  <a:lnTo>
                    <a:pt x="1345692" y="335279"/>
                  </a:lnTo>
                  <a:lnTo>
                    <a:pt x="1342056" y="285735"/>
                  </a:lnTo>
                  <a:lnTo>
                    <a:pt x="1331496" y="238448"/>
                  </a:lnTo>
                  <a:lnTo>
                    <a:pt x="1314529" y="193936"/>
                  </a:lnTo>
                  <a:lnTo>
                    <a:pt x="1291675" y="152718"/>
                  </a:lnTo>
                  <a:lnTo>
                    <a:pt x="1263452" y="115313"/>
                  </a:lnTo>
                  <a:lnTo>
                    <a:pt x="1230378" y="82239"/>
                  </a:lnTo>
                  <a:lnTo>
                    <a:pt x="1192973" y="54016"/>
                  </a:lnTo>
                  <a:lnTo>
                    <a:pt x="1151755" y="31162"/>
                  </a:lnTo>
                  <a:lnTo>
                    <a:pt x="1107243" y="14195"/>
                  </a:lnTo>
                  <a:lnTo>
                    <a:pt x="1059956" y="3635"/>
                  </a:lnTo>
                  <a:lnTo>
                    <a:pt x="1010411" y="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21"/>
            <p:cNvSpPr/>
            <p:nvPr/>
          </p:nvSpPr>
          <p:spPr>
            <a:xfrm>
              <a:off x="9435845" y="5927597"/>
              <a:ext cx="1346200" cy="670560"/>
            </a:xfrm>
            <a:custGeom>
              <a:avLst/>
              <a:gdLst/>
              <a:ahLst/>
              <a:cxnLst/>
              <a:rect l="l" t="t" r="r" b="b"/>
              <a:pathLst>
                <a:path w="1346200" h="670559">
                  <a:moveTo>
                    <a:pt x="0" y="335279"/>
                  </a:moveTo>
                  <a:lnTo>
                    <a:pt x="3635" y="285735"/>
                  </a:lnTo>
                  <a:lnTo>
                    <a:pt x="14195" y="238448"/>
                  </a:lnTo>
                  <a:lnTo>
                    <a:pt x="31162" y="193936"/>
                  </a:lnTo>
                  <a:lnTo>
                    <a:pt x="54016" y="152718"/>
                  </a:lnTo>
                  <a:lnTo>
                    <a:pt x="82239" y="115313"/>
                  </a:lnTo>
                  <a:lnTo>
                    <a:pt x="115313" y="82239"/>
                  </a:lnTo>
                  <a:lnTo>
                    <a:pt x="152718" y="54016"/>
                  </a:lnTo>
                  <a:lnTo>
                    <a:pt x="193936" y="31162"/>
                  </a:lnTo>
                  <a:lnTo>
                    <a:pt x="238448" y="14195"/>
                  </a:lnTo>
                  <a:lnTo>
                    <a:pt x="285735" y="3635"/>
                  </a:lnTo>
                  <a:lnTo>
                    <a:pt x="335279" y="0"/>
                  </a:lnTo>
                  <a:lnTo>
                    <a:pt x="1010411" y="0"/>
                  </a:lnTo>
                  <a:lnTo>
                    <a:pt x="1059956" y="3635"/>
                  </a:lnTo>
                  <a:lnTo>
                    <a:pt x="1107243" y="14195"/>
                  </a:lnTo>
                  <a:lnTo>
                    <a:pt x="1151755" y="31162"/>
                  </a:lnTo>
                  <a:lnTo>
                    <a:pt x="1192973" y="54016"/>
                  </a:lnTo>
                  <a:lnTo>
                    <a:pt x="1230378" y="82239"/>
                  </a:lnTo>
                  <a:lnTo>
                    <a:pt x="1263452" y="115313"/>
                  </a:lnTo>
                  <a:lnTo>
                    <a:pt x="1291675" y="152718"/>
                  </a:lnTo>
                  <a:lnTo>
                    <a:pt x="1314529" y="193936"/>
                  </a:lnTo>
                  <a:lnTo>
                    <a:pt x="1331496" y="238448"/>
                  </a:lnTo>
                  <a:lnTo>
                    <a:pt x="1342056" y="285735"/>
                  </a:lnTo>
                  <a:lnTo>
                    <a:pt x="1345692" y="335279"/>
                  </a:lnTo>
                  <a:lnTo>
                    <a:pt x="1342056" y="384824"/>
                  </a:lnTo>
                  <a:lnTo>
                    <a:pt x="1331496" y="432111"/>
                  </a:lnTo>
                  <a:lnTo>
                    <a:pt x="1314529" y="476623"/>
                  </a:lnTo>
                  <a:lnTo>
                    <a:pt x="1291675" y="517841"/>
                  </a:lnTo>
                  <a:lnTo>
                    <a:pt x="1263452" y="555246"/>
                  </a:lnTo>
                  <a:lnTo>
                    <a:pt x="1230378" y="588320"/>
                  </a:lnTo>
                  <a:lnTo>
                    <a:pt x="1192973" y="616543"/>
                  </a:lnTo>
                  <a:lnTo>
                    <a:pt x="1151755" y="639397"/>
                  </a:lnTo>
                  <a:lnTo>
                    <a:pt x="1107243" y="656364"/>
                  </a:lnTo>
                  <a:lnTo>
                    <a:pt x="1059956" y="666924"/>
                  </a:lnTo>
                  <a:lnTo>
                    <a:pt x="1010411" y="670559"/>
                  </a:lnTo>
                  <a:lnTo>
                    <a:pt x="335279" y="670559"/>
                  </a:lnTo>
                  <a:lnTo>
                    <a:pt x="285735" y="666924"/>
                  </a:lnTo>
                  <a:lnTo>
                    <a:pt x="238448" y="656364"/>
                  </a:lnTo>
                  <a:lnTo>
                    <a:pt x="193936" y="639397"/>
                  </a:lnTo>
                  <a:lnTo>
                    <a:pt x="152718" y="616543"/>
                  </a:lnTo>
                  <a:lnTo>
                    <a:pt x="115313" y="588320"/>
                  </a:lnTo>
                  <a:lnTo>
                    <a:pt x="82239" y="555246"/>
                  </a:lnTo>
                  <a:lnTo>
                    <a:pt x="54016" y="517841"/>
                  </a:lnTo>
                  <a:lnTo>
                    <a:pt x="31162" y="476623"/>
                  </a:lnTo>
                  <a:lnTo>
                    <a:pt x="14195" y="432111"/>
                  </a:lnTo>
                  <a:lnTo>
                    <a:pt x="3635" y="384824"/>
                  </a:lnTo>
                  <a:lnTo>
                    <a:pt x="0" y="335279"/>
                  </a:lnTo>
                  <a:close/>
                </a:path>
              </a:pathLst>
            </a:custGeom>
            <a:ln w="13716">
              <a:solidFill>
                <a:srgbClr val="505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22"/>
            <p:cNvSpPr txBox="1"/>
            <p:nvPr/>
          </p:nvSpPr>
          <p:spPr>
            <a:xfrm>
              <a:off x="9722357" y="6110427"/>
              <a:ext cx="7734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S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ele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s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ai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54" name="object 23"/>
            <p:cNvSpPr/>
            <p:nvPr/>
          </p:nvSpPr>
          <p:spPr>
            <a:xfrm>
              <a:off x="2089276" y="3238373"/>
              <a:ext cx="445770" cy="76200"/>
            </a:xfrm>
            <a:custGeom>
              <a:avLst/>
              <a:gdLst/>
              <a:ahLst/>
              <a:cxnLst/>
              <a:rect l="l" t="t" r="r" b="b"/>
              <a:pathLst>
                <a:path w="445769" h="76200">
                  <a:moveTo>
                    <a:pt x="369570" y="0"/>
                  </a:moveTo>
                  <a:lnTo>
                    <a:pt x="369145" y="31847"/>
                  </a:lnTo>
                  <a:lnTo>
                    <a:pt x="381889" y="32003"/>
                  </a:lnTo>
                  <a:lnTo>
                    <a:pt x="381635" y="44703"/>
                  </a:lnTo>
                  <a:lnTo>
                    <a:pt x="368973" y="44703"/>
                  </a:lnTo>
                  <a:lnTo>
                    <a:pt x="368554" y="76200"/>
                  </a:lnTo>
                  <a:lnTo>
                    <a:pt x="433703" y="44703"/>
                  </a:lnTo>
                  <a:lnTo>
                    <a:pt x="381635" y="44703"/>
                  </a:lnTo>
                  <a:lnTo>
                    <a:pt x="368976" y="44548"/>
                  </a:lnTo>
                  <a:lnTo>
                    <a:pt x="434025" y="44548"/>
                  </a:lnTo>
                  <a:lnTo>
                    <a:pt x="445262" y="39115"/>
                  </a:lnTo>
                  <a:lnTo>
                    <a:pt x="369570" y="0"/>
                  </a:lnTo>
                  <a:close/>
                </a:path>
                <a:path w="445769" h="76200">
                  <a:moveTo>
                    <a:pt x="369145" y="31847"/>
                  </a:moveTo>
                  <a:lnTo>
                    <a:pt x="368976" y="44548"/>
                  </a:lnTo>
                  <a:lnTo>
                    <a:pt x="381635" y="44703"/>
                  </a:lnTo>
                  <a:lnTo>
                    <a:pt x="381889" y="32003"/>
                  </a:lnTo>
                  <a:lnTo>
                    <a:pt x="369145" y="31847"/>
                  </a:lnTo>
                  <a:close/>
                </a:path>
                <a:path w="445769" h="76200">
                  <a:moveTo>
                    <a:pt x="254" y="27304"/>
                  </a:moveTo>
                  <a:lnTo>
                    <a:pt x="0" y="40004"/>
                  </a:lnTo>
                  <a:lnTo>
                    <a:pt x="368976" y="44548"/>
                  </a:lnTo>
                  <a:lnTo>
                    <a:pt x="369145" y="31847"/>
                  </a:lnTo>
                  <a:lnTo>
                    <a:pt x="254" y="27304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4"/>
            <p:cNvSpPr/>
            <p:nvPr/>
          </p:nvSpPr>
          <p:spPr>
            <a:xfrm>
              <a:off x="8151876" y="6224015"/>
              <a:ext cx="1283970" cy="76200"/>
            </a:xfrm>
            <a:custGeom>
              <a:avLst/>
              <a:gdLst/>
              <a:ahLst/>
              <a:cxnLst/>
              <a:rect l="l" t="t" r="r" b="b"/>
              <a:pathLst>
                <a:path w="1283970" h="76200">
                  <a:moveTo>
                    <a:pt x="1207262" y="0"/>
                  </a:moveTo>
                  <a:lnTo>
                    <a:pt x="1207262" y="76200"/>
                  </a:lnTo>
                  <a:lnTo>
                    <a:pt x="1270762" y="44450"/>
                  </a:lnTo>
                  <a:lnTo>
                    <a:pt x="1219962" y="44450"/>
                  </a:lnTo>
                  <a:lnTo>
                    <a:pt x="1219962" y="31750"/>
                  </a:lnTo>
                  <a:lnTo>
                    <a:pt x="1270762" y="31750"/>
                  </a:lnTo>
                  <a:lnTo>
                    <a:pt x="1207262" y="0"/>
                  </a:lnTo>
                  <a:close/>
                </a:path>
                <a:path w="1283970" h="76200">
                  <a:moveTo>
                    <a:pt x="120726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07262" y="44450"/>
                  </a:lnTo>
                  <a:lnTo>
                    <a:pt x="1207262" y="31750"/>
                  </a:lnTo>
                  <a:close/>
                </a:path>
                <a:path w="1283970" h="76200">
                  <a:moveTo>
                    <a:pt x="1270762" y="31750"/>
                  </a:moveTo>
                  <a:lnTo>
                    <a:pt x="1219962" y="31750"/>
                  </a:lnTo>
                  <a:lnTo>
                    <a:pt x="1219962" y="44450"/>
                  </a:lnTo>
                  <a:lnTo>
                    <a:pt x="1270762" y="44450"/>
                  </a:lnTo>
                  <a:lnTo>
                    <a:pt x="1283462" y="38100"/>
                  </a:lnTo>
                  <a:lnTo>
                    <a:pt x="1270762" y="3175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25"/>
            <p:cNvSpPr txBox="1"/>
            <p:nvPr/>
          </p:nvSpPr>
          <p:spPr>
            <a:xfrm>
              <a:off x="8739885" y="3301949"/>
              <a:ext cx="79184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entury Schoolbook"/>
                  <a:cs typeface="Century Schoolbook"/>
                </a:rPr>
                <a:t>TID</a:t>
              </a:r>
              <a:r>
                <a:rPr sz="1800" spc="-10" dirty="0">
                  <a:latin typeface="Century Schoolbook"/>
                  <a:cs typeface="Century Schoolbook"/>
                </a:rPr>
                <a:t>A</a:t>
              </a:r>
              <a:r>
                <a:rPr sz="1800" dirty="0">
                  <a:latin typeface="Century Schoolbook"/>
                  <a:cs typeface="Century Schoolbook"/>
                </a:rPr>
                <a:t>K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57" name="object 26"/>
            <p:cNvSpPr txBox="1"/>
            <p:nvPr/>
          </p:nvSpPr>
          <p:spPr>
            <a:xfrm>
              <a:off x="5327650" y="3316604"/>
              <a:ext cx="3530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entury Schoolbook"/>
                  <a:cs typeface="Century Schoolbook"/>
                </a:rPr>
                <a:t>YA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58" name="object 27"/>
            <p:cNvSpPr/>
            <p:nvPr/>
          </p:nvSpPr>
          <p:spPr>
            <a:xfrm>
              <a:off x="4844796" y="3616197"/>
              <a:ext cx="1225550" cy="671195"/>
            </a:xfrm>
            <a:custGeom>
              <a:avLst/>
              <a:gdLst/>
              <a:ahLst/>
              <a:cxnLst/>
              <a:rect l="l" t="t" r="r" b="b"/>
              <a:pathLst>
                <a:path w="1225550" h="671195">
                  <a:moveTo>
                    <a:pt x="31750" y="594613"/>
                  </a:moveTo>
                  <a:lnTo>
                    <a:pt x="0" y="594613"/>
                  </a:lnTo>
                  <a:lnTo>
                    <a:pt x="38100" y="670813"/>
                  </a:lnTo>
                  <a:lnTo>
                    <a:pt x="69850" y="607313"/>
                  </a:lnTo>
                  <a:lnTo>
                    <a:pt x="31750" y="607313"/>
                  </a:lnTo>
                  <a:lnTo>
                    <a:pt x="31750" y="594613"/>
                  </a:lnTo>
                  <a:close/>
                </a:path>
                <a:path w="1225550" h="671195">
                  <a:moveTo>
                    <a:pt x="1225168" y="0"/>
                  </a:moveTo>
                  <a:lnTo>
                    <a:pt x="34543" y="0"/>
                  </a:lnTo>
                  <a:lnTo>
                    <a:pt x="31750" y="2793"/>
                  </a:lnTo>
                  <a:lnTo>
                    <a:pt x="31750" y="607313"/>
                  </a:lnTo>
                  <a:lnTo>
                    <a:pt x="44450" y="607313"/>
                  </a:lnTo>
                  <a:lnTo>
                    <a:pt x="44450" y="12700"/>
                  </a:lnTo>
                  <a:lnTo>
                    <a:pt x="38100" y="12700"/>
                  </a:lnTo>
                  <a:lnTo>
                    <a:pt x="44450" y="6350"/>
                  </a:lnTo>
                  <a:lnTo>
                    <a:pt x="1225168" y="6350"/>
                  </a:lnTo>
                  <a:lnTo>
                    <a:pt x="1225168" y="0"/>
                  </a:lnTo>
                  <a:close/>
                </a:path>
                <a:path w="1225550" h="671195">
                  <a:moveTo>
                    <a:pt x="76200" y="594613"/>
                  </a:moveTo>
                  <a:lnTo>
                    <a:pt x="44450" y="594613"/>
                  </a:lnTo>
                  <a:lnTo>
                    <a:pt x="44450" y="607313"/>
                  </a:lnTo>
                  <a:lnTo>
                    <a:pt x="69850" y="607313"/>
                  </a:lnTo>
                  <a:lnTo>
                    <a:pt x="76200" y="594613"/>
                  </a:lnTo>
                  <a:close/>
                </a:path>
                <a:path w="1225550" h="671195">
                  <a:moveTo>
                    <a:pt x="44450" y="6350"/>
                  </a:moveTo>
                  <a:lnTo>
                    <a:pt x="38100" y="12700"/>
                  </a:lnTo>
                  <a:lnTo>
                    <a:pt x="44450" y="12700"/>
                  </a:lnTo>
                  <a:lnTo>
                    <a:pt x="44450" y="6350"/>
                  </a:lnTo>
                  <a:close/>
                </a:path>
                <a:path w="1225550" h="671195">
                  <a:moveTo>
                    <a:pt x="1225168" y="6350"/>
                  </a:moveTo>
                  <a:lnTo>
                    <a:pt x="44450" y="6350"/>
                  </a:lnTo>
                  <a:lnTo>
                    <a:pt x="44450" y="12700"/>
                  </a:lnTo>
                  <a:lnTo>
                    <a:pt x="1225168" y="12700"/>
                  </a:lnTo>
                  <a:lnTo>
                    <a:pt x="1225168" y="635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8"/>
            <p:cNvSpPr txBox="1"/>
            <p:nvPr/>
          </p:nvSpPr>
          <p:spPr>
            <a:xfrm>
              <a:off x="5157978" y="5164073"/>
              <a:ext cx="4074160" cy="399415"/>
            </a:xfrm>
            <a:prstGeom prst="rect">
              <a:avLst/>
            </a:prstGeom>
            <a:solidFill>
              <a:srgbClr val="6E6E74"/>
            </a:solidFill>
            <a:ln w="13715">
              <a:solidFill>
                <a:srgbClr val="505052"/>
              </a:solidFill>
            </a:ln>
          </p:spPr>
          <p:txBody>
            <a:bodyPr vert="horz" wrap="square" lIns="0" tIns="56515" rIns="0" bIns="0" rtlCol="0">
              <a:spAutoFit/>
            </a:bodyPr>
            <a:lstStyle/>
            <a:p>
              <a:pPr marL="200025">
                <a:lnSpc>
                  <a:spcPct val="100000"/>
                </a:lnSpc>
                <a:spcBef>
                  <a:spcPts val="445"/>
                </a:spcBef>
              </a:pP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pembayaran </a:t>
              </a:r>
              <a:r>
                <a:rPr sz="1800" dirty="0">
                  <a:solidFill>
                    <a:srgbClr val="FFFFFF"/>
                  </a:solidFill>
                  <a:latin typeface="Wingdings"/>
                  <a:cs typeface="Wingdings"/>
                </a:rPr>
                <a:t></a:t>
              </a:r>
              <a:r>
                <a:rPr sz="18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1800" spc="-1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pembelian </a:t>
              </a:r>
              <a:r>
                <a:rPr sz="180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-</a:t>
              </a:r>
              <a:r>
                <a:rPr sz="1800" spc="50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 </a:t>
              </a:r>
              <a:r>
                <a:rPr sz="1800" spc="-5" dirty="0">
                  <a:solidFill>
                    <a:srgbClr val="FFFFFF"/>
                  </a:solidFill>
                  <a:latin typeface="Century Schoolbook"/>
                  <a:cs typeface="Century Schoolbook"/>
                </a:rPr>
                <a:t>diskon</a:t>
              </a:r>
              <a:endParaRPr sz="1800">
                <a:latin typeface="Century Schoolbook"/>
                <a:cs typeface="Century Schoolbook"/>
              </a:endParaRPr>
            </a:p>
          </p:txBody>
        </p:sp>
        <p:sp>
          <p:nvSpPr>
            <p:cNvPr id="60" name="object 29"/>
            <p:cNvSpPr/>
            <p:nvPr/>
          </p:nvSpPr>
          <p:spPr>
            <a:xfrm>
              <a:off x="4876546" y="4687823"/>
              <a:ext cx="2356485" cy="475615"/>
            </a:xfrm>
            <a:custGeom>
              <a:avLst/>
              <a:gdLst/>
              <a:ahLst/>
              <a:cxnLst/>
              <a:rect l="l" t="t" r="r" b="b"/>
              <a:pathLst>
                <a:path w="2356484" h="475614">
                  <a:moveTo>
                    <a:pt x="2311654" y="399033"/>
                  </a:moveTo>
                  <a:lnTo>
                    <a:pt x="2279904" y="399033"/>
                  </a:lnTo>
                  <a:lnTo>
                    <a:pt x="2318004" y="475233"/>
                  </a:lnTo>
                  <a:lnTo>
                    <a:pt x="2349754" y="411733"/>
                  </a:lnTo>
                  <a:lnTo>
                    <a:pt x="2311654" y="411733"/>
                  </a:lnTo>
                  <a:lnTo>
                    <a:pt x="2311654" y="399033"/>
                  </a:lnTo>
                  <a:close/>
                </a:path>
                <a:path w="2356484" h="475614">
                  <a:moveTo>
                    <a:pt x="2311654" y="237617"/>
                  </a:moveTo>
                  <a:lnTo>
                    <a:pt x="2311654" y="411733"/>
                  </a:lnTo>
                  <a:lnTo>
                    <a:pt x="2324354" y="411733"/>
                  </a:lnTo>
                  <a:lnTo>
                    <a:pt x="2324354" y="243967"/>
                  </a:lnTo>
                  <a:lnTo>
                    <a:pt x="2318004" y="243967"/>
                  </a:lnTo>
                  <a:lnTo>
                    <a:pt x="2311654" y="237617"/>
                  </a:lnTo>
                  <a:close/>
                </a:path>
                <a:path w="2356484" h="475614">
                  <a:moveTo>
                    <a:pt x="2356104" y="399033"/>
                  </a:moveTo>
                  <a:lnTo>
                    <a:pt x="2324354" y="399033"/>
                  </a:lnTo>
                  <a:lnTo>
                    <a:pt x="2324354" y="411733"/>
                  </a:lnTo>
                  <a:lnTo>
                    <a:pt x="2349754" y="411733"/>
                  </a:lnTo>
                  <a:lnTo>
                    <a:pt x="2356104" y="399033"/>
                  </a:lnTo>
                  <a:close/>
                </a:path>
                <a:path w="2356484" h="475614">
                  <a:moveTo>
                    <a:pt x="12700" y="0"/>
                  </a:moveTo>
                  <a:lnTo>
                    <a:pt x="0" y="0"/>
                  </a:lnTo>
                  <a:lnTo>
                    <a:pt x="0" y="241045"/>
                  </a:lnTo>
                  <a:lnTo>
                    <a:pt x="2793" y="243967"/>
                  </a:lnTo>
                  <a:lnTo>
                    <a:pt x="2311654" y="243967"/>
                  </a:lnTo>
                  <a:lnTo>
                    <a:pt x="2311654" y="237617"/>
                  </a:lnTo>
                  <a:lnTo>
                    <a:pt x="12700" y="237617"/>
                  </a:lnTo>
                  <a:lnTo>
                    <a:pt x="6350" y="231267"/>
                  </a:lnTo>
                  <a:lnTo>
                    <a:pt x="12700" y="231267"/>
                  </a:lnTo>
                  <a:lnTo>
                    <a:pt x="12700" y="0"/>
                  </a:lnTo>
                  <a:close/>
                </a:path>
                <a:path w="2356484" h="475614">
                  <a:moveTo>
                    <a:pt x="2321432" y="231267"/>
                  </a:moveTo>
                  <a:lnTo>
                    <a:pt x="12700" y="231267"/>
                  </a:lnTo>
                  <a:lnTo>
                    <a:pt x="12700" y="237617"/>
                  </a:lnTo>
                  <a:lnTo>
                    <a:pt x="2311654" y="237617"/>
                  </a:lnTo>
                  <a:lnTo>
                    <a:pt x="2318004" y="243967"/>
                  </a:lnTo>
                  <a:lnTo>
                    <a:pt x="2324354" y="243967"/>
                  </a:lnTo>
                  <a:lnTo>
                    <a:pt x="2324354" y="234061"/>
                  </a:lnTo>
                  <a:lnTo>
                    <a:pt x="2321432" y="231267"/>
                  </a:lnTo>
                  <a:close/>
                </a:path>
                <a:path w="2356484" h="475614">
                  <a:moveTo>
                    <a:pt x="12700" y="231267"/>
                  </a:moveTo>
                  <a:lnTo>
                    <a:pt x="6350" y="231267"/>
                  </a:lnTo>
                  <a:lnTo>
                    <a:pt x="12700" y="237617"/>
                  </a:lnTo>
                  <a:lnTo>
                    <a:pt x="12700" y="231267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30"/>
            <p:cNvSpPr/>
            <p:nvPr/>
          </p:nvSpPr>
          <p:spPr>
            <a:xfrm>
              <a:off x="7155180" y="5562600"/>
              <a:ext cx="76200" cy="364490"/>
            </a:xfrm>
            <a:custGeom>
              <a:avLst/>
              <a:gdLst/>
              <a:ahLst/>
              <a:cxnLst/>
              <a:rect l="l" t="t" r="r" b="b"/>
              <a:pathLst>
                <a:path w="76200" h="364489">
                  <a:moveTo>
                    <a:pt x="31750" y="287807"/>
                  </a:moveTo>
                  <a:lnTo>
                    <a:pt x="0" y="287807"/>
                  </a:lnTo>
                  <a:lnTo>
                    <a:pt x="38100" y="364007"/>
                  </a:lnTo>
                  <a:lnTo>
                    <a:pt x="69850" y="300507"/>
                  </a:lnTo>
                  <a:lnTo>
                    <a:pt x="31750" y="300507"/>
                  </a:lnTo>
                  <a:lnTo>
                    <a:pt x="31750" y="287807"/>
                  </a:lnTo>
                  <a:close/>
                </a:path>
                <a:path w="76200" h="364489">
                  <a:moveTo>
                    <a:pt x="44450" y="0"/>
                  </a:moveTo>
                  <a:lnTo>
                    <a:pt x="31750" y="0"/>
                  </a:lnTo>
                  <a:lnTo>
                    <a:pt x="31750" y="300507"/>
                  </a:lnTo>
                  <a:lnTo>
                    <a:pt x="44450" y="300507"/>
                  </a:lnTo>
                  <a:lnTo>
                    <a:pt x="44450" y="0"/>
                  </a:lnTo>
                  <a:close/>
                </a:path>
                <a:path w="76200" h="364489">
                  <a:moveTo>
                    <a:pt x="76200" y="287807"/>
                  </a:moveTo>
                  <a:lnTo>
                    <a:pt x="44450" y="287807"/>
                  </a:lnTo>
                  <a:lnTo>
                    <a:pt x="44450" y="300507"/>
                  </a:lnTo>
                  <a:lnTo>
                    <a:pt x="69850" y="300507"/>
                  </a:lnTo>
                  <a:lnTo>
                    <a:pt x="76200" y="287807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31"/>
            <p:cNvSpPr/>
            <p:nvPr/>
          </p:nvSpPr>
          <p:spPr>
            <a:xfrm>
              <a:off x="7193280" y="4657344"/>
              <a:ext cx="1823085" cy="271780"/>
            </a:xfrm>
            <a:custGeom>
              <a:avLst/>
              <a:gdLst/>
              <a:ahLst/>
              <a:cxnLst/>
              <a:rect l="l" t="t" r="r" b="b"/>
              <a:pathLst>
                <a:path w="1823084" h="271779">
                  <a:moveTo>
                    <a:pt x="1822830" y="0"/>
                  </a:moveTo>
                  <a:lnTo>
                    <a:pt x="1822830" y="271398"/>
                  </a:lnTo>
                  <a:lnTo>
                    <a:pt x="0" y="271398"/>
                  </a:lnTo>
                </a:path>
              </a:pathLst>
            </a:custGeom>
            <a:ln w="9144">
              <a:solidFill>
                <a:srgbClr val="6E6E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46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5" y="0"/>
            <a:ext cx="9905998" cy="715617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Seleksi</a:t>
            </a:r>
            <a:r>
              <a:rPr lang="en-US" sz="3200" dirty="0" smtClean="0">
                <a:latin typeface="Berlin Sans FB" panose="020E0602020502020306" pitchFamily="34" charset="0"/>
              </a:rPr>
              <a:t> if </a:t>
            </a:r>
            <a:r>
              <a:rPr lang="en-US" sz="3200" dirty="0" err="1" smtClean="0">
                <a:latin typeface="Berlin Sans FB" panose="020E0602020502020306" pitchFamily="34" charset="0"/>
              </a:rPr>
              <a:t>biasa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3" name="object 4"/>
          <p:cNvSpPr/>
          <p:nvPr/>
        </p:nvSpPr>
        <p:spPr>
          <a:xfrm>
            <a:off x="3218474" y="861391"/>
            <a:ext cx="5713491" cy="5645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0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4" y="0"/>
            <a:ext cx="9905998" cy="715617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Seleksi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bersarang</a:t>
            </a:r>
            <a:r>
              <a:rPr lang="en-US" sz="3200" dirty="0" smtClean="0">
                <a:latin typeface="Berlin Sans FB" panose="020E0602020502020306" pitchFamily="34" charset="0"/>
              </a:rPr>
              <a:t> / Nested if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78" y="861445"/>
            <a:ext cx="10310191" cy="1656468"/>
          </a:xfrm>
        </p:spPr>
        <p:txBody>
          <a:bodyPr>
            <a:no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80555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pc="5" dirty="0" err="1" smtClean="0">
                <a:cs typeface="Century Schoolbook"/>
              </a:rPr>
              <a:t>Contoh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dirty="0" smtClean="0">
                <a:cs typeface="Century Schoolbook"/>
              </a:rPr>
              <a:t>: </a:t>
            </a:r>
          </a:p>
          <a:p>
            <a:pPr marL="12700" indent="0" algn="just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80555"/>
              <a:buNone/>
              <a:tabLst>
                <a:tab pos="195580" algn="l"/>
              </a:tabLst>
            </a:pPr>
            <a:r>
              <a:rPr lang="en-US" spc="5" dirty="0" smtClean="0">
                <a:cs typeface="Century Schoolbook"/>
              </a:rPr>
              <a:t>[</a:t>
            </a:r>
            <a:r>
              <a:rPr lang="en-US" spc="5" dirty="0" err="1" smtClean="0">
                <a:cs typeface="Century Schoolbook"/>
              </a:rPr>
              <a:t>Menentukan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algoritma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dari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predikat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kelulusan</a:t>
            </a:r>
            <a:r>
              <a:rPr lang="en-US" spc="5" dirty="0" smtClean="0">
                <a:cs typeface="Century Schoolbook"/>
              </a:rPr>
              <a:t>] </a:t>
            </a:r>
            <a:r>
              <a:rPr lang="en-US" spc="5" dirty="0" err="1" smtClean="0">
                <a:cs typeface="Century Schoolbook"/>
              </a:rPr>
              <a:t>Tabel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berikut</a:t>
            </a:r>
            <a:r>
              <a:rPr lang="en-US" spc="5" dirty="0" smtClean="0">
                <a:cs typeface="Century Schoolbook"/>
              </a:rPr>
              <a:t>  </a:t>
            </a:r>
            <a:r>
              <a:rPr lang="en-US" spc="5" dirty="0" err="1" smtClean="0">
                <a:cs typeface="Century Schoolbook"/>
              </a:rPr>
              <a:t>memperlihatkan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dirty="0" err="1" smtClean="0">
                <a:cs typeface="Century Schoolbook"/>
              </a:rPr>
              <a:t>daftar</a:t>
            </a:r>
            <a:r>
              <a:rPr lang="en-US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predikat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kelulusan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seorang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dirty="0" err="1" smtClean="0">
                <a:cs typeface="Century Schoolbook"/>
              </a:rPr>
              <a:t>sarjana</a:t>
            </a:r>
            <a:r>
              <a:rPr lang="en-US" dirty="0" smtClean="0">
                <a:cs typeface="Century Schoolbook"/>
              </a:rPr>
              <a:t> </a:t>
            </a:r>
            <a:r>
              <a:rPr lang="en-US" dirty="0" err="1" smtClean="0">
                <a:cs typeface="Century Schoolbook"/>
              </a:rPr>
              <a:t>berdasarkan</a:t>
            </a:r>
            <a:r>
              <a:rPr lang="en-US" dirty="0" smtClean="0">
                <a:cs typeface="Century Schoolbook"/>
              </a:rPr>
              <a:t>  </a:t>
            </a:r>
            <a:r>
              <a:rPr lang="en-US" spc="5" dirty="0" err="1" smtClean="0">
                <a:cs typeface="Century Schoolbook"/>
              </a:rPr>
              <a:t>indeks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prestasi</a:t>
            </a:r>
            <a:r>
              <a:rPr lang="en-US" spc="40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kumulaitfnya</a:t>
            </a:r>
            <a:endParaRPr lang="en-US" dirty="0" smtClean="0">
              <a:cs typeface="Century Schoolbook"/>
            </a:endParaRPr>
          </a:p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endParaRPr lang="en-US" dirty="0" smtClean="0">
              <a:cs typeface="Calibri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624054" y="2809991"/>
            <a:ext cx="8144256" cy="1499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18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3" y="265043"/>
            <a:ext cx="9905998" cy="715617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Seleksi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bersarang</a:t>
            </a:r>
            <a:r>
              <a:rPr lang="en-US" sz="3200" dirty="0" smtClean="0">
                <a:latin typeface="Berlin Sans FB" panose="020E0602020502020306" pitchFamily="34" charset="0"/>
              </a:rPr>
              <a:t> / Nested if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77" y="1259009"/>
            <a:ext cx="10310191" cy="4386417"/>
          </a:xfrm>
        </p:spPr>
        <p:txBody>
          <a:bodyPr>
            <a:noAutofit/>
          </a:bodyPr>
          <a:lstStyle/>
          <a:p>
            <a:pPr marL="12700" indent="0" algn="just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80555"/>
              <a:buNone/>
              <a:tabLst>
                <a:tab pos="195580" algn="l"/>
              </a:tabLst>
            </a:pPr>
            <a:r>
              <a:rPr lang="en-US" spc="5" dirty="0" err="1">
                <a:cs typeface="Century Schoolbook"/>
              </a:rPr>
              <a:t>A</a:t>
            </a:r>
            <a:r>
              <a:rPr lang="en-US" spc="5" dirty="0" err="1" smtClean="0">
                <a:cs typeface="Century Schoolbook"/>
              </a:rPr>
              <a:t>lgoritma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dari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predikat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kelulusan</a:t>
            </a:r>
            <a:r>
              <a:rPr lang="en-US" spc="5" dirty="0" smtClean="0">
                <a:cs typeface="Century Schoolbook"/>
              </a:rPr>
              <a:t> :</a:t>
            </a:r>
          </a:p>
          <a:p>
            <a:pPr marL="469900" indent="-45720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80555"/>
              <a:buFont typeface="+mj-lt"/>
              <a:buAutoNum type="arabicPeriod"/>
              <a:tabLst>
                <a:tab pos="195580" algn="l"/>
              </a:tabLst>
            </a:pPr>
            <a:r>
              <a:rPr lang="en-US" spc="5" dirty="0" err="1">
                <a:cs typeface="Century Schoolbook"/>
              </a:rPr>
              <a:t>Masukkan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Nilai</a:t>
            </a:r>
            <a:r>
              <a:rPr lang="en-US" spc="35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IPK</a:t>
            </a:r>
            <a:endParaRPr lang="en-US" spc="5" dirty="0" smtClean="0">
              <a:cs typeface="Century Schoolbook"/>
            </a:endParaRPr>
          </a:p>
          <a:p>
            <a:pPr marL="469900" indent="-45720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80555"/>
              <a:buFont typeface="+mj-lt"/>
              <a:buAutoNum type="arabicPeriod"/>
              <a:tabLst>
                <a:tab pos="195580" algn="l"/>
              </a:tabLst>
            </a:pPr>
            <a:r>
              <a:rPr lang="en-US" spc="5" dirty="0" err="1">
                <a:cs typeface="Century Schoolbook"/>
              </a:rPr>
              <a:t>Jika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IP </a:t>
            </a:r>
            <a:r>
              <a:rPr lang="en-US" spc="5" dirty="0">
                <a:cs typeface="Century Schoolbook"/>
              </a:rPr>
              <a:t>&gt;=</a:t>
            </a:r>
            <a:r>
              <a:rPr lang="en-US" spc="60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2</a:t>
            </a:r>
            <a:r>
              <a:rPr lang="en-US" spc="30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dan</a:t>
            </a:r>
            <a:r>
              <a:rPr lang="en-US" dirty="0">
                <a:cs typeface="Century Schoolbook"/>
              </a:rPr>
              <a:t>	IP </a:t>
            </a:r>
            <a:r>
              <a:rPr lang="en-US" spc="5" dirty="0">
                <a:cs typeface="Century Schoolbook"/>
              </a:rPr>
              <a:t>&lt;=2,75 </a:t>
            </a:r>
            <a:r>
              <a:rPr lang="en-US" spc="5" dirty="0" err="1">
                <a:cs typeface="Century Schoolbook"/>
              </a:rPr>
              <a:t>maka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tampilkan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“ </a:t>
            </a:r>
            <a:r>
              <a:rPr lang="en-US" spc="5" dirty="0">
                <a:cs typeface="Century Schoolbook"/>
              </a:rPr>
              <a:t>Lulus </a:t>
            </a:r>
            <a:r>
              <a:rPr lang="en-US" spc="5" dirty="0" err="1">
                <a:cs typeface="Century Schoolbook"/>
              </a:rPr>
              <a:t>Memuaskan</a:t>
            </a:r>
            <a:r>
              <a:rPr lang="en-US" spc="55" dirty="0">
                <a:cs typeface="Century Schoolbook"/>
              </a:rPr>
              <a:t> </a:t>
            </a:r>
            <a:r>
              <a:rPr lang="en-US" dirty="0">
                <a:cs typeface="Century Schoolbook"/>
              </a:rPr>
              <a:t>“</a:t>
            </a:r>
          </a:p>
          <a:p>
            <a:pPr marL="914400" indent="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80555"/>
              <a:buNone/>
              <a:tabLst>
                <a:tab pos="195580" algn="l"/>
              </a:tabLst>
            </a:pPr>
            <a:r>
              <a:rPr lang="en-US" spc="5" dirty="0" err="1"/>
              <a:t>Sebaliknya</a:t>
            </a:r>
            <a:r>
              <a:rPr lang="en-US" spc="5" dirty="0"/>
              <a:t> </a:t>
            </a:r>
            <a:r>
              <a:rPr lang="en-US" spc="5" dirty="0" err="1"/>
              <a:t>Jika</a:t>
            </a:r>
            <a:r>
              <a:rPr lang="en-US" spc="5" dirty="0"/>
              <a:t> </a:t>
            </a:r>
            <a:r>
              <a:rPr lang="en-US" dirty="0"/>
              <a:t>IP </a:t>
            </a:r>
            <a:r>
              <a:rPr lang="en-US" spc="5" dirty="0"/>
              <a:t>&gt;=2,75 </a:t>
            </a:r>
            <a:r>
              <a:rPr lang="en-US" dirty="0" err="1"/>
              <a:t>dan</a:t>
            </a:r>
            <a:r>
              <a:rPr lang="en-US" dirty="0"/>
              <a:t> IP </a:t>
            </a:r>
            <a:r>
              <a:rPr lang="en-US" spc="5" dirty="0"/>
              <a:t>&lt;=3,50 </a:t>
            </a:r>
            <a:r>
              <a:rPr lang="en-US" spc="5" dirty="0" err="1"/>
              <a:t>maka</a:t>
            </a:r>
            <a:r>
              <a:rPr lang="en-US" spc="5" dirty="0"/>
              <a:t> </a:t>
            </a:r>
            <a:r>
              <a:rPr lang="en-US" spc="5" dirty="0" err="1"/>
              <a:t>tampilkan</a:t>
            </a:r>
            <a:r>
              <a:rPr lang="en-US" spc="5" dirty="0"/>
              <a:t> “Lulus  </a:t>
            </a:r>
            <a:r>
              <a:rPr lang="en-US" spc="5" dirty="0" err="1" smtClean="0"/>
              <a:t>Sangat</a:t>
            </a:r>
            <a:r>
              <a:rPr lang="en-US" spc="5" dirty="0" smtClean="0"/>
              <a:t> </a:t>
            </a:r>
            <a:r>
              <a:rPr lang="en-US" spc="5" dirty="0" err="1" smtClean="0"/>
              <a:t>Memuaskan</a:t>
            </a:r>
            <a:r>
              <a:rPr lang="en-US" spc="5" dirty="0" smtClean="0"/>
              <a:t>”</a:t>
            </a:r>
          </a:p>
          <a:p>
            <a:pPr marL="1484313" indent="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80555"/>
              <a:buNone/>
              <a:tabLst>
                <a:tab pos="195580" algn="l"/>
              </a:tabLst>
            </a:pPr>
            <a:r>
              <a:rPr lang="en-US" spc="5" dirty="0" err="1"/>
              <a:t>Sebaliknya</a:t>
            </a:r>
            <a:r>
              <a:rPr lang="en-US" spc="5" dirty="0"/>
              <a:t> </a:t>
            </a:r>
            <a:r>
              <a:rPr lang="en-US" spc="5" dirty="0" err="1"/>
              <a:t>Jika</a:t>
            </a:r>
            <a:r>
              <a:rPr lang="en-US" spc="5" dirty="0"/>
              <a:t> </a:t>
            </a:r>
            <a:r>
              <a:rPr lang="en-US" dirty="0"/>
              <a:t>IP </a:t>
            </a:r>
            <a:r>
              <a:rPr lang="en-US" spc="5" dirty="0"/>
              <a:t>&gt;= 3,50 </a:t>
            </a:r>
            <a:r>
              <a:rPr lang="en-US" dirty="0" err="1"/>
              <a:t>dan</a:t>
            </a:r>
            <a:r>
              <a:rPr lang="en-US" dirty="0"/>
              <a:t> IP </a:t>
            </a:r>
            <a:r>
              <a:rPr lang="en-US" spc="5" dirty="0"/>
              <a:t>&lt;= 4,00 </a:t>
            </a:r>
            <a:r>
              <a:rPr lang="en-US" spc="5" dirty="0" err="1"/>
              <a:t>Maka</a:t>
            </a:r>
            <a:r>
              <a:rPr lang="en-US" spc="5" dirty="0"/>
              <a:t> </a:t>
            </a:r>
            <a:r>
              <a:rPr lang="en-US" spc="5" dirty="0" err="1"/>
              <a:t>Tampilkan</a:t>
            </a:r>
            <a:r>
              <a:rPr lang="en-US" spc="5" dirty="0"/>
              <a:t> </a:t>
            </a:r>
            <a:r>
              <a:rPr lang="en-US" dirty="0"/>
              <a:t>“ </a:t>
            </a:r>
            <a:r>
              <a:rPr lang="en-US" spc="5" dirty="0"/>
              <a:t>Lulus  </a:t>
            </a:r>
            <a:r>
              <a:rPr lang="en-US" spc="5" dirty="0" err="1"/>
              <a:t>Dengan</a:t>
            </a:r>
            <a:r>
              <a:rPr lang="en-US" dirty="0"/>
              <a:t> </a:t>
            </a:r>
            <a:r>
              <a:rPr lang="en-US" spc="5" dirty="0" err="1"/>
              <a:t>Pujian</a:t>
            </a:r>
            <a:r>
              <a:rPr lang="en-US" spc="5" dirty="0" smtClean="0"/>
              <a:t>”</a:t>
            </a:r>
          </a:p>
          <a:p>
            <a:pPr marL="2292350" indent="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80555"/>
              <a:buNone/>
              <a:tabLst>
                <a:tab pos="195580" algn="l"/>
              </a:tabLst>
            </a:pPr>
            <a:r>
              <a:rPr lang="en-US" spc="5" dirty="0" err="1"/>
              <a:t>Sebaliknya</a:t>
            </a:r>
            <a:r>
              <a:rPr lang="en-US" spc="5" dirty="0"/>
              <a:t> </a:t>
            </a:r>
            <a:r>
              <a:rPr lang="en-US" spc="5" dirty="0" err="1"/>
              <a:t>Tampilkan</a:t>
            </a:r>
            <a:r>
              <a:rPr lang="en-US" spc="5" dirty="0"/>
              <a:t> (“Data </a:t>
            </a:r>
            <a:r>
              <a:rPr lang="en-US" dirty="0"/>
              <a:t>IP </a:t>
            </a:r>
            <a:r>
              <a:rPr lang="en-US" dirty="0" err="1"/>
              <a:t>Tidak</a:t>
            </a:r>
            <a:r>
              <a:rPr lang="en-US" dirty="0"/>
              <a:t> Valid</a:t>
            </a:r>
            <a:r>
              <a:rPr lang="en-US" dirty="0" smtClean="0"/>
              <a:t>”)</a:t>
            </a:r>
          </a:p>
          <a:p>
            <a:pPr marL="1484313" indent="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80555"/>
              <a:buNone/>
              <a:tabLst>
                <a:tab pos="195580" algn="l"/>
              </a:tabLst>
            </a:pPr>
            <a:r>
              <a:rPr lang="en-US" dirty="0" err="1" smtClean="0">
                <a:cs typeface="Century Schoolbook"/>
              </a:rPr>
              <a:t>Akhir</a:t>
            </a:r>
            <a:r>
              <a:rPr lang="en-US" dirty="0" smtClean="0">
                <a:cs typeface="Century Schoolbook"/>
              </a:rPr>
              <a:t> </a:t>
            </a:r>
            <a:r>
              <a:rPr lang="en-US" dirty="0" err="1" smtClean="0">
                <a:cs typeface="Century Schoolbook"/>
              </a:rPr>
              <a:t>Jika</a:t>
            </a:r>
            <a:r>
              <a:rPr lang="en-US" dirty="0" smtClean="0">
                <a:cs typeface="Century Schoolbook"/>
              </a:rPr>
              <a:t>….</a:t>
            </a:r>
          </a:p>
          <a:p>
            <a:pPr marL="914400" indent="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80555"/>
              <a:buNone/>
              <a:tabLst>
                <a:tab pos="195580" algn="l"/>
              </a:tabLst>
            </a:pPr>
            <a:r>
              <a:rPr lang="en-US" dirty="0" err="1" smtClean="0">
                <a:cs typeface="Century Schoolbook"/>
              </a:rPr>
              <a:t>Akhir</a:t>
            </a:r>
            <a:r>
              <a:rPr lang="en-US" dirty="0" smtClean="0">
                <a:cs typeface="Century Schoolbook"/>
              </a:rPr>
              <a:t> </a:t>
            </a:r>
            <a:r>
              <a:rPr lang="en-US" dirty="0" err="1" smtClean="0">
                <a:cs typeface="Century Schoolbook"/>
              </a:rPr>
              <a:t>Jika</a:t>
            </a:r>
            <a:r>
              <a:rPr lang="en-US" dirty="0" smtClean="0">
                <a:cs typeface="Century Schoolbook"/>
              </a:rPr>
              <a:t>….</a:t>
            </a:r>
          </a:p>
          <a:p>
            <a:pPr marL="517525" indent="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80555"/>
              <a:buNone/>
              <a:tabLst>
                <a:tab pos="195580" algn="l"/>
              </a:tabLst>
            </a:pPr>
            <a:r>
              <a:rPr lang="en-US" dirty="0" err="1" smtClean="0">
                <a:cs typeface="Century Schoolbook"/>
              </a:rPr>
              <a:t>Akhir</a:t>
            </a:r>
            <a:r>
              <a:rPr lang="en-US" dirty="0" smtClean="0">
                <a:cs typeface="Century Schoolbook"/>
              </a:rPr>
              <a:t> </a:t>
            </a:r>
            <a:r>
              <a:rPr lang="en-US" dirty="0" err="1" smtClean="0">
                <a:cs typeface="Century Schoolbook"/>
              </a:rPr>
              <a:t>jika</a:t>
            </a:r>
            <a:r>
              <a:rPr lang="en-US" dirty="0" smtClean="0">
                <a:cs typeface="Century Schoolbook"/>
              </a:rPr>
              <a:t>….</a:t>
            </a:r>
          </a:p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endParaRPr lang="en-US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9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0675" y="0"/>
            <a:ext cx="9905998" cy="715617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erlin Sans FB" panose="020E0602020502020306" pitchFamily="34" charset="0"/>
              </a:rPr>
              <a:t>Seleksi</a:t>
            </a:r>
            <a:r>
              <a:rPr lang="en-US" sz="3200" dirty="0" smtClean="0">
                <a:latin typeface="Berlin Sans FB" panose="020E0602020502020306" pitchFamily="34" charset="0"/>
              </a:rPr>
              <a:t> </a:t>
            </a:r>
            <a:r>
              <a:rPr lang="en-US" sz="3200" dirty="0" err="1" smtClean="0">
                <a:latin typeface="Berlin Sans FB" panose="020E0602020502020306" pitchFamily="34" charset="0"/>
              </a:rPr>
              <a:t>bersarang</a:t>
            </a:r>
            <a:r>
              <a:rPr lang="en-US" sz="3200" dirty="0" smtClean="0">
                <a:latin typeface="Berlin Sans FB" panose="020E0602020502020306" pitchFamily="34" charset="0"/>
              </a:rPr>
              <a:t> / Nested if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13778" y="882596"/>
            <a:ext cx="3066652" cy="5439523"/>
          </a:xfrm>
        </p:spPr>
        <p:txBody>
          <a:bodyPr>
            <a:no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80555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pc="5" dirty="0" err="1" smtClean="0">
                <a:cs typeface="Century Schoolbook"/>
              </a:rPr>
              <a:t>Seleksi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bersarang</a:t>
            </a:r>
            <a:r>
              <a:rPr lang="en-US" spc="5" dirty="0">
                <a:cs typeface="Century Schoolbook"/>
              </a:rPr>
              <a:t> </a:t>
            </a:r>
            <a:r>
              <a:rPr lang="en-US" dirty="0" err="1">
                <a:cs typeface="Century Schoolbook"/>
              </a:rPr>
              <a:t>adalah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seleksi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bertingkat</a:t>
            </a:r>
            <a:r>
              <a:rPr lang="en-US" spc="90" dirty="0">
                <a:cs typeface="Century Schoolbook"/>
              </a:rPr>
              <a:t> </a:t>
            </a:r>
            <a:r>
              <a:rPr lang="en-US" dirty="0" smtClean="0">
                <a:cs typeface="Century Schoolbook"/>
              </a:rPr>
              <a:t>.</a:t>
            </a:r>
          </a:p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80555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pc="5" dirty="0" err="1" smtClean="0">
                <a:cs typeface="Century Schoolbook"/>
              </a:rPr>
              <a:t>Seleksi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ini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dilakukan</a:t>
            </a:r>
            <a:r>
              <a:rPr lang="en-US" spc="5" dirty="0">
                <a:cs typeface="Century Schoolbook"/>
              </a:rPr>
              <a:t>, </a:t>
            </a:r>
            <a:r>
              <a:rPr lang="en-US" dirty="0" err="1">
                <a:cs typeface="Century Schoolbook"/>
              </a:rPr>
              <a:t>apabila</a:t>
            </a:r>
            <a:r>
              <a:rPr lang="en-US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ingin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menyeleksi</a:t>
            </a:r>
            <a:r>
              <a:rPr lang="en-US" spc="80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kondisi</a:t>
            </a:r>
            <a:r>
              <a:rPr lang="en-US" spc="30" dirty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secara</a:t>
            </a:r>
            <a:r>
              <a:rPr lang="en-US" spc="5" dirty="0" smtClean="0">
                <a:cs typeface="Century Schoolbook"/>
              </a:rPr>
              <a:t> </a:t>
            </a:r>
            <a:r>
              <a:rPr lang="en-US" spc="5" dirty="0" err="1" smtClean="0">
                <a:cs typeface="Century Schoolbook"/>
              </a:rPr>
              <a:t>lebih</a:t>
            </a:r>
            <a:r>
              <a:rPr lang="en-US" spc="5" dirty="0" smtClean="0">
                <a:cs typeface="Century Schoolbook"/>
              </a:rPr>
              <a:t> detail, </a:t>
            </a:r>
            <a:r>
              <a:rPr lang="en-US" dirty="0" err="1" smtClean="0">
                <a:cs typeface="Century Schoolbook"/>
              </a:rPr>
              <a:t>sampai</a:t>
            </a:r>
            <a:r>
              <a:rPr lang="en-US" dirty="0" smtClean="0">
                <a:cs typeface="Century Schoolbook"/>
              </a:rPr>
              <a:t>  </a:t>
            </a:r>
            <a:r>
              <a:rPr lang="en-US" spc="5" dirty="0" err="1">
                <a:cs typeface="Century Schoolbook"/>
              </a:rPr>
              <a:t>suatu</a:t>
            </a:r>
            <a:r>
              <a:rPr lang="en-US" spc="5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kondisi</a:t>
            </a:r>
            <a:r>
              <a:rPr lang="en-US" spc="5" dirty="0">
                <a:cs typeface="Century Schoolbook"/>
              </a:rPr>
              <a:t> yang </a:t>
            </a:r>
            <a:r>
              <a:rPr lang="en-US" spc="5" dirty="0" err="1">
                <a:cs typeface="Century Schoolbook"/>
              </a:rPr>
              <a:t>dikehendaki</a:t>
            </a:r>
            <a:r>
              <a:rPr lang="en-US" spc="30" dirty="0">
                <a:cs typeface="Century Schoolbook"/>
              </a:rPr>
              <a:t> </a:t>
            </a:r>
            <a:r>
              <a:rPr lang="en-US" spc="5" dirty="0" err="1">
                <a:cs typeface="Century Schoolbook"/>
              </a:rPr>
              <a:t>tercapai</a:t>
            </a:r>
            <a:r>
              <a:rPr lang="en-US" spc="5" dirty="0">
                <a:cs typeface="Century Schoolbook"/>
              </a:rPr>
              <a:t>.</a:t>
            </a:r>
            <a:endParaRPr lang="en-US" dirty="0">
              <a:cs typeface="Century Schoolbook"/>
            </a:endParaRPr>
          </a:p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endParaRPr lang="en-US" dirty="0" smtClean="0">
              <a:cs typeface="Calibri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70" y="1035929"/>
            <a:ext cx="7331348" cy="48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1"/>
            <a:ext cx="9905998" cy="682388"/>
          </a:xfrm>
        </p:spPr>
        <p:txBody>
          <a:bodyPr>
            <a:normAutofit/>
          </a:bodyPr>
          <a:lstStyle/>
          <a:p>
            <a:r>
              <a:rPr lang="en-US" sz="3200" spc="-5" dirty="0" err="1" smtClean="0">
                <a:latin typeface="Berlin Sans FB" panose="020E0602020502020306" pitchFamily="34" charset="0"/>
                <a:cs typeface="Schoolbook Uralic"/>
              </a:rPr>
              <a:t>tugas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818866"/>
            <a:ext cx="10310191" cy="5459103"/>
          </a:xfrm>
        </p:spPr>
        <p:txBody>
          <a:bodyPr>
            <a:noAutofit/>
          </a:bodyPr>
          <a:lstStyle/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10" dirty="0" err="1">
                <a:cs typeface="Century Schoolbook"/>
              </a:rPr>
              <a:t>Buatlah</a:t>
            </a:r>
            <a:r>
              <a:rPr lang="en-US" sz="2200" spc="10" dirty="0">
                <a:cs typeface="Century Schoolbook"/>
              </a:rPr>
              <a:t> </a:t>
            </a:r>
            <a:r>
              <a:rPr lang="en-US" sz="2200" spc="5" dirty="0" err="1">
                <a:cs typeface="Century Schoolbook"/>
              </a:rPr>
              <a:t>Algoritma</a:t>
            </a:r>
            <a:r>
              <a:rPr lang="en-US" sz="2200" spc="5" dirty="0">
                <a:cs typeface="Century Schoolbook"/>
              </a:rPr>
              <a:t> </a:t>
            </a:r>
            <a:r>
              <a:rPr lang="en-US" sz="2200" spc="5" dirty="0" err="1">
                <a:cs typeface="Century Schoolbook"/>
              </a:rPr>
              <a:t>dan</a:t>
            </a:r>
            <a:r>
              <a:rPr lang="en-US" sz="2200" spc="5" dirty="0">
                <a:cs typeface="Century Schoolbook"/>
              </a:rPr>
              <a:t> </a:t>
            </a:r>
            <a:r>
              <a:rPr lang="en-US" sz="2200" spc="10" dirty="0">
                <a:cs typeface="Century Schoolbook"/>
              </a:rPr>
              <a:t>Flowchart </a:t>
            </a:r>
            <a:r>
              <a:rPr lang="en-US" sz="2200" spc="15" dirty="0" err="1">
                <a:cs typeface="Century Schoolbook"/>
              </a:rPr>
              <a:t>untuk</a:t>
            </a:r>
            <a:r>
              <a:rPr lang="en-US" sz="2200" spc="15" dirty="0">
                <a:cs typeface="Century Schoolbook"/>
              </a:rPr>
              <a:t>  </a:t>
            </a:r>
            <a:r>
              <a:rPr lang="en-US" sz="2200" spc="10" dirty="0" err="1">
                <a:cs typeface="Century Schoolbook"/>
              </a:rPr>
              <a:t>menentukan</a:t>
            </a:r>
            <a:r>
              <a:rPr lang="en-US" sz="2200" spc="10" dirty="0">
                <a:cs typeface="Century Schoolbook"/>
              </a:rPr>
              <a:t> </a:t>
            </a:r>
            <a:r>
              <a:rPr lang="en-US" sz="2200" spc="10" dirty="0" err="1">
                <a:cs typeface="Century Schoolbook"/>
              </a:rPr>
              <a:t>bilangan</a:t>
            </a:r>
            <a:r>
              <a:rPr lang="en-US" sz="2200" spc="10" dirty="0">
                <a:cs typeface="Century Schoolbook"/>
              </a:rPr>
              <a:t> </a:t>
            </a:r>
            <a:r>
              <a:rPr lang="en-US" sz="2200" spc="10" dirty="0" err="1">
                <a:cs typeface="Century Schoolbook"/>
              </a:rPr>
              <a:t>ganjil</a:t>
            </a:r>
            <a:r>
              <a:rPr lang="en-US" sz="2200" spc="-70" dirty="0">
                <a:cs typeface="Century Schoolbook"/>
              </a:rPr>
              <a:t> </a:t>
            </a:r>
            <a:r>
              <a:rPr lang="en-US" sz="2200" spc="10" dirty="0" err="1" smtClean="0">
                <a:cs typeface="Century Schoolbook"/>
              </a:rPr>
              <a:t>genap</a:t>
            </a:r>
            <a:r>
              <a:rPr lang="en-US" sz="2200" spc="10" dirty="0" smtClean="0">
                <a:cs typeface="Century Schoolbook"/>
              </a:rPr>
              <a:t> ?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10" dirty="0" err="1" smtClean="0">
                <a:cs typeface="Century Schoolbook"/>
              </a:rPr>
              <a:t>Buatlah</a:t>
            </a:r>
            <a:r>
              <a:rPr lang="en-US" sz="2200" spc="10" dirty="0" smtClean="0">
                <a:cs typeface="Century Schoolbook"/>
              </a:rPr>
              <a:t> </a:t>
            </a:r>
            <a:r>
              <a:rPr lang="en-US" sz="2200" dirty="0">
                <a:cs typeface="Century Schoolbook"/>
              </a:rPr>
              <a:t>2 </a:t>
            </a:r>
            <a:r>
              <a:rPr lang="en-US" sz="2200" spc="10" dirty="0" err="1">
                <a:cs typeface="Century Schoolbook"/>
              </a:rPr>
              <a:t>Algoritma</a:t>
            </a:r>
            <a:r>
              <a:rPr lang="en-US" sz="2200" spc="10" dirty="0">
                <a:cs typeface="Century Schoolbook"/>
              </a:rPr>
              <a:t> </a:t>
            </a:r>
            <a:r>
              <a:rPr lang="en-US" sz="2200" spc="10" dirty="0" err="1">
                <a:cs typeface="Century Schoolbook"/>
              </a:rPr>
              <a:t>beserta</a:t>
            </a:r>
            <a:r>
              <a:rPr lang="en-US" sz="2200" spc="10" dirty="0">
                <a:cs typeface="Century Schoolbook"/>
              </a:rPr>
              <a:t> Flowchart </a:t>
            </a:r>
            <a:r>
              <a:rPr lang="en-US" sz="2200" spc="5" dirty="0">
                <a:cs typeface="Century Schoolbook"/>
              </a:rPr>
              <a:t>yang</a:t>
            </a:r>
            <a:r>
              <a:rPr lang="en-US" sz="2200" spc="-160" dirty="0">
                <a:cs typeface="Century Schoolbook"/>
              </a:rPr>
              <a:t> </a:t>
            </a:r>
            <a:r>
              <a:rPr lang="en-US" sz="2200" spc="10" dirty="0" err="1">
                <a:cs typeface="Century Schoolbook"/>
              </a:rPr>
              <a:t>menggunakan</a:t>
            </a:r>
            <a:r>
              <a:rPr lang="en-US" sz="2200" spc="10" dirty="0">
                <a:cs typeface="Century Schoolbook"/>
              </a:rPr>
              <a:t>  </a:t>
            </a:r>
            <a:r>
              <a:rPr lang="en-US" sz="2200" spc="10" dirty="0" err="1">
                <a:cs typeface="Century Schoolbook"/>
              </a:rPr>
              <a:t>seleksi</a:t>
            </a:r>
            <a:r>
              <a:rPr lang="en-US" sz="2200" spc="-30" dirty="0">
                <a:cs typeface="Century Schoolbook"/>
              </a:rPr>
              <a:t> </a:t>
            </a:r>
            <a:r>
              <a:rPr lang="en-US" sz="2200" spc="10" dirty="0" err="1" smtClean="0">
                <a:cs typeface="Century Schoolbook"/>
              </a:rPr>
              <a:t>bersarang</a:t>
            </a:r>
            <a:r>
              <a:rPr lang="en-US" sz="2200" spc="10" dirty="0" smtClean="0">
                <a:cs typeface="Century Schoolbook"/>
              </a:rPr>
              <a:t> ?</a:t>
            </a:r>
            <a:endParaRPr lang="en-US" sz="2200" spc="5" dirty="0" smtClean="0">
              <a:cs typeface="Century Schoolbook"/>
            </a:endParaRP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smtClean="0">
                <a:cs typeface="Schoolbook Uralic"/>
              </a:rPr>
              <a:t>Isi </a:t>
            </a: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tidak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boleh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sama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dengan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teman</a:t>
            </a:r>
            <a:r>
              <a:rPr lang="en-US" sz="2200" spc="5" dirty="0" smtClean="0">
                <a:cs typeface="Schoolbook Uralic"/>
              </a:rPr>
              <a:t> yang lain, </a:t>
            </a:r>
            <a:r>
              <a:rPr lang="en-US" sz="2200" spc="5" dirty="0" err="1" smtClean="0">
                <a:cs typeface="Schoolbook Uralic"/>
              </a:rPr>
              <a:t>jika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ketahuan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isinya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sama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maka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nilainya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akan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dibagi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dengan</a:t>
            </a:r>
            <a:r>
              <a:rPr lang="en-US" sz="2200" spc="5" dirty="0" smtClean="0">
                <a:cs typeface="Schoolbook Uralic"/>
              </a:rPr>
              <a:t> 2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smtClean="0">
                <a:cs typeface="Schoolbook Uralic"/>
              </a:rPr>
              <a:t>File </a:t>
            </a: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berupa</a:t>
            </a:r>
            <a:r>
              <a:rPr lang="en-US" sz="2200" spc="5" dirty="0" smtClean="0">
                <a:cs typeface="Schoolbook Uralic"/>
              </a:rPr>
              <a:t> PDF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dikumpulkan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komting</a:t>
            </a:r>
            <a:r>
              <a:rPr lang="en-US" sz="2200" spc="5" dirty="0" smtClean="0">
                <a:cs typeface="Schoolbook Uralic"/>
              </a:rPr>
              <a:t>  </a:t>
            </a:r>
            <a:r>
              <a:rPr lang="en-US" sz="2200" spc="5" dirty="0" err="1" smtClean="0">
                <a:cs typeface="Schoolbook Uralic"/>
              </a:rPr>
              <a:t>dengan</a:t>
            </a:r>
            <a:r>
              <a:rPr lang="en-US" sz="2200" spc="5" dirty="0" smtClean="0">
                <a:cs typeface="Schoolbook Uralic"/>
              </a:rPr>
              <a:t> subject </a:t>
            </a:r>
            <a:r>
              <a:rPr lang="en-US" sz="2200" spc="5" dirty="0" smtClean="0">
                <a:cs typeface="Schoolbook Uralic"/>
              </a:rPr>
              <a:t>: </a:t>
            </a:r>
            <a:r>
              <a:rPr lang="en-US" sz="2200" spc="5" dirty="0" smtClean="0">
                <a:cs typeface="Schoolbook Uralic"/>
              </a:rPr>
              <a:t>Tgs2_Algoritma_NPM_Nama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err="1" smtClean="0">
                <a:cs typeface="Schoolbook Uralic"/>
              </a:rPr>
              <a:t>Setelah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terkumpul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jadi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satu</a:t>
            </a:r>
            <a:r>
              <a:rPr lang="en-US" sz="2200" spc="5" dirty="0" smtClean="0">
                <a:cs typeface="Schoolbook Uralic"/>
              </a:rPr>
              <a:t> di </a:t>
            </a:r>
            <a:r>
              <a:rPr lang="en-US" sz="2200" spc="5" dirty="0" err="1" smtClean="0">
                <a:cs typeface="Schoolbook Uralic"/>
              </a:rPr>
              <a:t>komting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kemudian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komting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meneruskan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mengirim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tugasnya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</a:t>
            </a:r>
            <a:r>
              <a:rPr lang="en-US" sz="2200" spc="5" dirty="0" smtClean="0">
                <a:cs typeface="Schoolbook Uralic"/>
              </a:rPr>
              <a:t> email faisalmuttaqin.if@upnjatim.ac.id</a:t>
            </a:r>
            <a:endParaRPr lang="en-US" sz="2200" spc="5" dirty="0" smtClean="0">
              <a:cs typeface="Schoolbook Uralic"/>
            </a:endParaRP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dikumpulkan</a:t>
            </a:r>
            <a:r>
              <a:rPr lang="en-US" sz="2200" spc="5" dirty="0" smtClean="0">
                <a:cs typeface="Schoolbook Uralic"/>
              </a:rPr>
              <a:t> H-1 </a:t>
            </a:r>
            <a:r>
              <a:rPr lang="en-US" sz="2200" spc="5" dirty="0" err="1" smtClean="0">
                <a:cs typeface="Schoolbook Uralic"/>
              </a:rPr>
              <a:t>Sebelum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perkuliahan</a:t>
            </a:r>
            <a:r>
              <a:rPr lang="en-US" sz="2200" spc="5" dirty="0" smtClean="0">
                <a:cs typeface="Schoolbook Uralic"/>
              </a:rPr>
              <a:t>, </a:t>
            </a:r>
            <a:r>
              <a:rPr lang="en-US" sz="2200" spc="5" dirty="0" err="1" smtClean="0">
                <a:cs typeface="Schoolbook Uralic"/>
              </a:rPr>
              <a:t>lebih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dari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itu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tidak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smtClean="0">
                <a:cs typeface="Schoolbook Uralic"/>
              </a:rPr>
              <a:t>diterima.</a:t>
            </a:r>
            <a:endParaRPr lang="en-US" sz="2200" dirty="0" smtClean="0">
              <a:cs typeface="Schoolbook Uralic"/>
            </a:endParaRPr>
          </a:p>
          <a:p>
            <a:pPr marL="344488" lvl="1"/>
            <a:endParaRPr lang="en-US" sz="2200" spc="5" dirty="0" smtClean="0">
              <a:effectLst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39542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4" y="1290431"/>
            <a:ext cx="6096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97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3692</TotalTime>
  <Words>293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Berlin Sans FB</vt:lpstr>
      <vt:lpstr>Calibri</vt:lpstr>
      <vt:lpstr>Century Schoolbook</vt:lpstr>
      <vt:lpstr>Schoolbook Uralic</vt:lpstr>
      <vt:lpstr>Times New Roman</vt:lpstr>
      <vt:lpstr>Trebuchet MS</vt:lpstr>
      <vt:lpstr>Tw Cen MT</vt:lpstr>
      <vt:lpstr>Wingdings</vt:lpstr>
      <vt:lpstr>Circuit</vt:lpstr>
      <vt:lpstr>Algoritma</vt:lpstr>
      <vt:lpstr>Struktur pemilihan (selection/branching)</vt:lpstr>
      <vt:lpstr>Struktur pemilihan (selection/branching)</vt:lpstr>
      <vt:lpstr>Seleksi if biasa</vt:lpstr>
      <vt:lpstr>Seleksi bersarang / Nested if</vt:lpstr>
      <vt:lpstr>Seleksi bersarang / Nested if</vt:lpstr>
      <vt:lpstr>Seleksi bersarang / Nested if</vt:lpstr>
      <vt:lpstr>tugas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Faisal Muttaqin</dc:creator>
  <cp:lastModifiedBy>Faisal Muttaqin</cp:lastModifiedBy>
  <cp:revision>104</cp:revision>
  <dcterms:created xsi:type="dcterms:W3CDTF">2020-01-23T06:52:22Z</dcterms:created>
  <dcterms:modified xsi:type="dcterms:W3CDTF">2020-10-11T09:42:23Z</dcterms:modified>
</cp:coreProperties>
</file>