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289" r:id="rId4"/>
    <p:sldId id="291" r:id="rId5"/>
    <p:sldId id="290" r:id="rId6"/>
    <p:sldId id="292" r:id="rId7"/>
    <p:sldId id="293" r:id="rId8"/>
    <p:sldId id="26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(LOOPING)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795129"/>
            <a:ext cx="10310191" cy="1881809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200" spc="10" dirty="0" err="1" smtClean="0">
                <a:cs typeface="TeXGyreSchola"/>
              </a:rPr>
              <a:t>Perulangan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menyatakan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suatu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tindakan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atau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langkah</a:t>
            </a:r>
            <a:r>
              <a:rPr lang="en-US" sz="2200" spc="10" dirty="0">
                <a:cs typeface="TeXGyreSchola"/>
              </a:rPr>
              <a:t> yang</a:t>
            </a:r>
            <a:r>
              <a:rPr lang="en-US" sz="2200" spc="-195" dirty="0">
                <a:cs typeface="TeXGyreSchola"/>
              </a:rPr>
              <a:t> </a:t>
            </a:r>
            <a:r>
              <a:rPr lang="en-US" sz="2200" spc="10" dirty="0" err="1" smtClean="0">
                <a:cs typeface="Schoolbook Uralic"/>
              </a:rPr>
              <a:t>dijalankan</a:t>
            </a:r>
            <a:r>
              <a:rPr lang="en-US" sz="2200" dirty="0" smtClean="0">
                <a:cs typeface="Schoolbook Uralic"/>
              </a:rPr>
              <a:t> </a:t>
            </a:r>
            <a:r>
              <a:rPr lang="en-US" sz="2200" spc="10" dirty="0" err="1" smtClean="0">
                <a:cs typeface="Schoolbook Uralic"/>
              </a:rPr>
              <a:t>berapa</a:t>
            </a:r>
            <a:r>
              <a:rPr lang="en-US" sz="2200" spc="-30" dirty="0" smtClean="0">
                <a:cs typeface="Schoolbook Uralic"/>
              </a:rPr>
              <a:t> </a:t>
            </a:r>
            <a:r>
              <a:rPr lang="en-US" sz="2200" spc="10" dirty="0" smtClean="0">
                <a:cs typeface="Schoolbook Uralic"/>
              </a:rPr>
              <a:t>kali</a:t>
            </a:r>
          </a:p>
          <a:p>
            <a:pPr marL="344488" lvl="1" algn="just"/>
            <a:r>
              <a:rPr lang="en-US" sz="2200" spc="-5" dirty="0" err="1" smtClean="0">
                <a:cs typeface="Verdana"/>
              </a:rPr>
              <a:t>Pengulangan</a:t>
            </a:r>
            <a:r>
              <a:rPr lang="en-US" sz="2200" spc="-5" dirty="0" smtClean="0">
                <a:cs typeface="Verdana"/>
              </a:rPr>
              <a:t> </a:t>
            </a:r>
            <a:r>
              <a:rPr lang="en-US" sz="2200" spc="-5" dirty="0" err="1">
                <a:cs typeface="Verdana"/>
              </a:rPr>
              <a:t>adalah</a:t>
            </a:r>
            <a:r>
              <a:rPr lang="en-US" sz="2200" spc="-5" dirty="0">
                <a:cs typeface="Verdana"/>
              </a:rPr>
              <a:t> </a:t>
            </a:r>
            <a:r>
              <a:rPr lang="en-US" sz="2200" u="heavy" spc="-5" dirty="0" err="1">
                <a:uFill>
                  <a:solidFill>
                    <a:srgbClr val="FF0000"/>
                  </a:solidFill>
                </a:uFill>
                <a:cs typeface="Verdana"/>
              </a:rPr>
              <a:t>instruksi</a:t>
            </a:r>
            <a:r>
              <a:rPr lang="en-US" sz="2200" spc="-5" dirty="0">
                <a:cs typeface="Verdana"/>
              </a:rPr>
              <a:t> </a:t>
            </a:r>
            <a:r>
              <a:rPr lang="en-US" sz="2200" dirty="0">
                <a:cs typeface="Verdana"/>
              </a:rPr>
              <a:t>yang </a:t>
            </a:r>
            <a:r>
              <a:rPr lang="en-US" sz="2200" spc="-5" dirty="0" err="1">
                <a:cs typeface="Verdana"/>
              </a:rPr>
              <a:t>dapat</a:t>
            </a:r>
            <a:r>
              <a:rPr lang="en-US" sz="2200" spc="-5" dirty="0">
                <a:cs typeface="Verdana"/>
              </a:rPr>
              <a:t> </a:t>
            </a:r>
            <a:r>
              <a:rPr lang="en-US" sz="2200" u="heavy" spc="-5" dirty="0" err="1">
                <a:uFill>
                  <a:solidFill>
                    <a:srgbClr val="FF0000"/>
                  </a:solidFill>
                </a:uFill>
                <a:cs typeface="Verdana"/>
              </a:rPr>
              <a:t>mengulang</a:t>
            </a:r>
            <a:r>
              <a:rPr lang="en-US" sz="2200" u="heavy" spc="120" dirty="0">
                <a:uFill>
                  <a:solidFill>
                    <a:srgbClr val="FF0000"/>
                  </a:solidFill>
                </a:uFill>
                <a:cs typeface="Verdana"/>
              </a:rPr>
              <a:t> </a:t>
            </a:r>
            <a:r>
              <a:rPr lang="en-US" sz="2200" u="heavy" spc="-5" dirty="0" err="1" smtClean="0">
                <a:uFill>
                  <a:solidFill>
                    <a:srgbClr val="FF0000"/>
                  </a:solidFill>
                </a:uFill>
                <a:cs typeface="Verdana"/>
              </a:rPr>
              <a:t>sederetan</a:t>
            </a:r>
            <a:r>
              <a:rPr lang="en-US" sz="2200" dirty="0" smtClean="0">
                <a:cs typeface="Verdana"/>
              </a:rPr>
              <a:t> </a:t>
            </a:r>
            <a:r>
              <a:rPr lang="en-US" sz="2200" u="heavy" dirty="0" err="1" smtClean="0">
                <a:uFill>
                  <a:solidFill>
                    <a:srgbClr val="FF0000"/>
                  </a:solidFill>
                </a:uFill>
                <a:cs typeface="Verdana"/>
              </a:rPr>
              <a:t>instruksi</a:t>
            </a:r>
            <a:r>
              <a:rPr lang="en-US" sz="2200" dirty="0" smtClean="0">
                <a:cs typeface="Verdana"/>
              </a:rPr>
              <a:t> </a:t>
            </a:r>
            <a:r>
              <a:rPr lang="en-US" sz="2200" spc="-5" dirty="0" err="1">
                <a:cs typeface="Verdana"/>
              </a:rPr>
              <a:t>secara</a:t>
            </a:r>
            <a:r>
              <a:rPr lang="en-US" sz="2200" spc="-5" dirty="0">
                <a:cs typeface="Verdana"/>
              </a:rPr>
              <a:t> </a:t>
            </a:r>
            <a:r>
              <a:rPr lang="en-US" sz="2200" u="heavy" spc="-5" dirty="0" err="1">
                <a:uFill>
                  <a:solidFill>
                    <a:srgbClr val="FF0000"/>
                  </a:solidFill>
                </a:uFill>
                <a:cs typeface="Verdana"/>
              </a:rPr>
              <a:t>berulang-ulang</a:t>
            </a:r>
            <a:r>
              <a:rPr lang="en-US" sz="2200" u="heavy" spc="-5" dirty="0">
                <a:uFill>
                  <a:solidFill>
                    <a:srgbClr val="FF0000"/>
                  </a:solidFill>
                </a:uFill>
                <a:cs typeface="Verdana"/>
              </a:rPr>
              <a:t> </a:t>
            </a:r>
            <a:r>
              <a:rPr lang="en-US" sz="2200" u="heavy" spc="-5" dirty="0" err="1">
                <a:uFill>
                  <a:solidFill>
                    <a:srgbClr val="FF0000"/>
                  </a:solidFill>
                </a:uFill>
                <a:cs typeface="Verdana"/>
              </a:rPr>
              <a:t>sesuai</a:t>
            </a:r>
            <a:r>
              <a:rPr lang="en-US" sz="2200" u="heavy" spc="-5" dirty="0">
                <a:uFill>
                  <a:solidFill>
                    <a:srgbClr val="FF0000"/>
                  </a:solidFill>
                </a:uFill>
                <a:cs typeface="Verdana"/>
              </a:rPr>
              <a:t> </a:t>
            </a:r>
            <a:r>
              <a:rPr lang="en-US" sz="2200" u="heavy" spc="-5" dirty="0" err="1">
                <a:uFill>
                  <a:solidFill>
                    <a:srgbClr val="FF0000"/>
                  </a:solidFill>
                </a:uFill>
                <a:cs typeface="Verdana"/>
              </a:rPr>
              <a:t>persyaratan</a:t>
            </a:r>
            <a:r>
              <a:rPr lang="en-US" sz="2200" dirty="0">
                <a:cs typeface="Verdana"/>
              </a:rPr>
              <a:t> </a:t>
            </a:r>
            <a:r>
              <a:rPr lang="en-US" sz="2200" dirty="0" smtClean="0">
                <a:cs typeface="Verdana"/>
              </a:rPr>
              <a:t>yang </a:t>
            </a:r>
            <a:r>
              <a:rPr lang="en-US" sz="2200" spc="-5" dirty="0" err="1" smtClean="0">
                <a:cs typeface="Verdana"/>
              </a:rPr>
              <a:t>ditetapkan</a:t>
            </a:r>
            <a:endParaRPr lang="en-US" sz="2200" spc="-5" dirty="0" smtClean="0">
              <a:cs typeface="Verdana"/>
            </a:endParaRPr>
          </a:p>
          <a:p>
            <a:pPr marL="344488" lvl="1" algn="just"/>
            <a:r>
              <a:rPr lang="en-US" sz="2200" spc="-5" dirty="0" err="1" smtClean="0">
                <a:cs typeface="Calibri"/>
              </a:rPr>
              <a:t>Misal</a:t>
            </a:r>
            <a:r>
              <a:rPr lang="en-US" sz="2200" spc="-5" dirty="0" smtClean="0">
                <a:cs typeface="Calibri"/>
              </a:rPr>
              <a:t> </a:t>
            </a:r>
            <a:r>
              <a:rPr lang="en-US" sz="2200" spc="10" dirty="0" err="1" smtClean="0">
                <a:cs typeface="Calibri"/>
              </a:rPr>
              <a:t>kita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5" dirty="0" err="1">
                <a:cs typeface="TeXGyreSchola"/>
              </a:rPr>
              <a:t>ingin</a:t>
            </a:r>
            <a:r>
              <a:rPr lang="en-US" sz="2200" spc="5" dirty="0">
                <a:cs typeface="TeXGyreSchola"/>
              </a:rPr>
              <a:t> </a:t>
            </a:r>
            <a:r>
              <a:rPr lang="en-US" sz="2200" spc="5" dirty="0" err="1">
                <a:cs typeface="TeXGyreSchola"/>
              </a:rPr>
              <a:t>menampilkan</a:t>
            </a:r>
            <a:r>
              <a:rPr lang="en-US" sz="2200" spc="5" dirty="0">
                <a:cs typeface="TeXGyreSchola"/>
              </a:rPr>
              <a:t> </a:t>
            </a:r>
            <a:r>
              <a:rPr lang="en-US" sz="2200" spc="10" dirty="0">
                <a:cs typeface="TeXGyreSchola"/>
              </a:rPr>
              <a:t>“</a:t>
            </a:r>
            <a:r>
              <a:rPr lang="en-US" sz="2200" spc="10" dirty="0" err="1">
                <a:cs typeface="TeXGyreSchola"/>
              </a:rPr>
              <a:t>Selamat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Belajar</a:t>
            </a:r>
            <a:r>
              <a:rPr lang="en-US" sz="2200" spc="10" dirty="0">
                <a:cs typeface="TeXGyreSchola"/>
              </a:rPr>
              <a:t>” </a:t>
            </a:r>
            <a:r>
              <a:rPr lang="en-US" sz="2200" spc="5" dirty="0">
                <a:cs typeface="TeXGyreSchola"/>
              </a:rPr>
              <a:t>10 kali </a:t>
            </a:r>
            <a:r>
              <a:rPr lang="en-US" sz="2200" spc="10" dirty="0">
                <a:cs typeface="TeXGyreSchola"/>
              </a:rPr>
              <a:t>di</a:t>
            </a:r>
            <a:r>
              <a:rPr lang="en-US" sz="2200" spc="-140" dirty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layar</a:t>
            </a:r>
            <a:r>
              <a:rPr lang="en-US" sz="2200" spc="10" dirty="0" smtClean="0">
                <a:cs typeface="TeXGyreSchola"/>
              </a:rPr>
              <a:t> :</a:t>
            </a:r>
            <a:endParaRPr lang="en-US" sz="2200" dirty="0" smtClean="0">
              <a:cs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3729" y="2928731"/>
            <a:ext cx="4714461" cy="324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spc="10" dirty="0" err="1" smtClean="0">
                <a:cs typeface="TeXGyreSchola"/>
              </a:rPr>
              <a:t>Pertama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kita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bisa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membuat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dengan</a:t>
            </a:r>
            <a:r>
              <a:rPr lang="en-US" sz="2200" spc="10" dirty="0" smtClean="0">
                <a:cs typeface="TeXGyreSchola"/>
              </a:rPr>
              <a:t> :</a:t>
            </a:r>
          </a:p>
          <a:p>
            <a:pPr marL="344488" lvl="1" indent="0" algn="just">
              <a:buNone/>
            </a:pPr>
            <a:r>
              <a:rPr lang="en-US" sz="2200" spc="10" dirty="0" err="1" smtClean="0">
                <a:cs typeface="TeXGyreSchola"/>
              </a:rPr>
              <a:t>printf</a:t>
            </a:r>
            <a:r>
              <a:rPr lang="en-US" sz="2200" spc="10" dirty="0">
                <a:cs typeface="TeXGyreSchola"/>
              </a:rPr>
              <a:t>(”</a:t>
            </a:r>
            <a:r>
              <a:rPr lang="en-US" sz="2200" spc="10" dirty="0" err="1">
                <a:cs typeface="TeXGyreSchola"/>
              </a:rPr>
              <a:t>Selamat</a:t>
            </a:r>
            <a:r>
              <a:rPr lang="en-US" sz="2200" spc="-8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Belajar</a:t>
            </a:r>
            <a:r>
              <a:rPr lang="en-US" sz="2200" spc="10" dirty="0" smtClean="0">
                <a:cs typeface="TeXGyreSchola"/>
              </a:rPr>
              <a:t>”);</a:t>
            </a:r>
            <a:endParaRPr lang="en-US" sz="2200" dirty="0" smtClean="0">
              <a:cs typeface="TeXGyreSchola"/>
            </a:endParaRPr>
          </a:p>
          <a:p>
            <a:pPr marL="344488" lvl="1" indent="0" algn="just">
              <a:buNone/>
            </a:pPr>
            <a:r>
              <a:rPr lang="en-US" sz="2200" spc="10" dirty="0" err="1" smtClean="0">
                <a:cs typeface="TeXGyreSchola"/>
              </a:rPr>
              <a:t>printf</a:t>
            </a:r>
            <a:r>
              <a:rPr lang="en-US" sz="2200" spc="10" dirty="0">
                <a:cs typeface="TeXGyreSchola"/>
              </a:rPr>
              <a:t>(”</a:t>
            </a:r>
            <a:r>
              <a:rPr lang="en-US" sz="2200" spc="10" dirty="0" err="1">
                <a:cs typeface="TeXGyreSchola"/>
              </a:rPr>
              <a:t>Selamat</a:t>
            </a:r>
            <a:r>
              <a:rPr lang="en-US" sz="2200" spc="-95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Belajar</a:t>
            </a:r>
            <a:r>
              <a:rPr lang="en-US" sz="2200" spc="10" dirty="0" smtClean="0">
                <a:cs typeface="TeXGyreSchola"/>
              </a:rPr>
              <a:t>”);</a:t>
            </a:r>
            <a:endParaRPr lang="en-US" sz="2200" dirty="0" smtClean="0">
              <a:cs typeface="TeXGyreSchola"/>
            </a:endParaRPr>
          </a:p>
          <a:p>
            <a:pPr marL="344488" lvl="1" indent="0" algn="just">
              <a:buNone/>
            </a:pPr>
            <a:r>
              <a:rPr lang="en-US" sz="2200" dirty="0" smtClean="0">
                <a:cs typeface="TeXGyreSchola"/>
              </a:rPr>
              <a:t>…</a:t>
            </a:r>
          </a:p>
          <a:p>
            <a:pPr marL="344488" lvl="1" indent="0" algn="just">
              <a:buNone/>
            </a:pPr>
            <a:r>
              <a:rPr lang="en-US" sz="2200" spc="10" dirty="0" err="1" smtClean="0">
                <a:cs typeface="TeXGyreSchola"/>
              </a:rPr>
              <a:t>printf</a:t>
            </a:r>
            <a:r>
              <a:rPr lang="en-US" sz="2200" spc="10" dirty="0">
                <a:cs typeface="TeXGyreSchola"/>
              </a:rPr>
              <a:t>(”</a:t>
            </a:r>
            <a:r>
              <a:rPr lang="en-US" sz="2200" spc="10" dirty="0" err="1">
                <a:cs typeface="TeXGyreSchola"/>
              </a:rPr>
              <a:t>Selamat</a:t>
            </a:r>
            <a:r>
              <a:rPr lang="en-US" sz="2200" spc="-8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Belajar</a:t>
            </a:r>
            <a:r>
              <a:rPr lang="en-US" sz="2200" spc="10" dirty="0" smtClean="0">
                <a:cs typeface="TeXGyreSchola"/>
              </a:rPr>
              <a:t>”);</a:t>
            </a:r>
            <a:endParaRPr lang="en-US" sz="2200" dirty="0" smtClean="0">
              <a:cs typeface="TeXGyreSchola"/>
            </a:endParaRPr>
          </a:p>
          <a:p>
            <a:pPr marL="344488" lvl="1" indent="0" algn="just">
              <a:buNone/>
            </a:pPr>
            <a:r>
              <a:rPr lang="en-US" sz="2200" spc="5" dirty="0" smtClean="0">
                <a:cs typeface="TeXGyreSchola"/>
              </a:rPr>
              <a:t>// </a:t>
            </a:r>
            <a:r>
              <a:rPr lang="en-US" sz="2200" spc="10" dirty="0" err="1">
                <a:cs typeface="TeXGyreSchola"/>
              </a:rPr>
              <a:t>hingga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5" dirty="0" smtClean="0">
                <a:cs typeface="TeXGyreSchola"/>
              </a:rPr>
              <a:t>10</a:t>
            </a:r>
            <a:r>
              <a:rPr lang="en-US" sz="2200" spc="-25" dirty="0" smtClean="0">
                <a:cs typeface="TeXGyreSchola"/>
              </a:rPr>
              <a:t> </a:t>
            </a:r>
            <a:r>
              <a:rPr lang="en-US" sz="2200" spc="5" dirty="0">
                <a:cs typeface="TeXGyreSchola"/>
              </a:rPr>
              <a:t>kali.</a:t>
            </a:r>
            <a:endParaRPr lang="en-US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57729" y="2928730"/>
            <a:ext cx="5184914" cy="324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spc="10" dirty="0" smtClean="0">
                <a:cs typeface="TeXGyreSchola"/>
              </a:rPr>
              <a:t>Cara </a:t>
            </a:r>
            <a:r>
              <a:rPr lang="en-US" sz="2200" spc="10" dirty="0" err="1" smtClean="0">
                <a:cs typeface="TeXGyreSchola"/>
              </a:rPr>
              <a:t>kedua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kita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bisa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membuat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dengan</a:t>
            </a:r>
            <a:r>
              <a:rPr lang="en-US" sz="2200" spc="10" dirty="0" smtClean="0">
                <a:cs typeface="TeXGyreSchola"/>
              </a:rPr>
              <a:t> :</a:t>
            </a:r>
          </a:p>
          <a:p>
            <a:pPr marL="344488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200" spc="-5" dirty="0">
                <a:cs typeface="TeXGyreSchola"/>
              </a:rPr>
              <a:t>for (</a:t>
            </a:r>
            <a:r>
              <a:rPr lang="en-US" sz="2200" spc="-5" dirty="0" err="1">
                <a:cs typeface="TeXGyreSchola"/>
              </a:rPr>
              <a:t>i</a:t>
            </a:r>
            <a:r>
              <a:rPr lang="en-US" sz="2200" spc="-5" dirty="0">
                <a:cs typeface="TeXGyreSchola"/>
              </a:rPr>
              <a:t>=1; </a:t>
            </a:r>
            <a:r>
              <a:rPr lang="en-US" sz="2200" spc="-5" dirty="0" err="1">
                <a:cs typeface="TeXGyreSchola"/>
              </a:rPr>
              <a:t>i</a:t>
            </a:r>
            <a:r>
              <a:rPr lang="en-US" sz="2200" spc="-5" dirty="0">
                <a:cs typeface="TeXGyreSchola"/>
              </a:rPr>
              <a:t>&lt;=10;</a:t>
            </a:r>
            <a:r>
              <a:rPr lang="en-US" sz="2200" spc="-45" dirty="0">
                <a:cs typeface="TeXGyreSchola"/>
              </a:rPr>
              <a:t> </a:t>
            </a:r>
            <a:r>
              <a:rPr lang="en-US" sz="2200" dirty="0" err="1">
                <a:cs typeface="TeXGyreSchola"/>
              </a:rPr>
              <a:t>i</a:t>
            </a:r>
            <a:r>
              <a:rPr lang="en-US" sz="2200" dirty="0">
                <a:cs typeface="TeXGyreSchola"/>
              </a:rPr>
              <a:t>++)</a:t>
            </a:r>
          </a:p>
          <a:p>
            <a:pPr marL="344488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200" dirty="0">
                <a:cs typeface="TeXGyreSchola"/>
              </a:rPr>
              <a:t>{</a:t>
            </a:r>
          </a:p>
          <a:p>
            <a:pPr marL="344488" indent="0">
              <a:lnSpc>
                <a:spcPct val="100000"/>
              </a:lnSpc>
              <a:buNone/>
            </a:pPr>
            <a:r>
              <a:rPr lang="en-US" sz="2200" spc="-5" dirty="0" err="1" smtClean="0">
                <a:cs typeface="TeXGyreSchola"/>
              </a:rPr>
              <a:t>printf</a:t>
            </a:r>
            <a:r>
              <a:rPr lang="en-US" sz="2200" spc="-5" dirty="0">
                <a:cs typeface="TeXGyreSchola"/>
              </a:rPr>
              <a:t>(“</a:t>
            </a:r>
            <a:r>
              <a:rPr lang="en-US" sz="2200" spc="-5" dirty="0" err="1">
                <a:cs typeface="TeXGyreSchola"/>
              </a:rPr>
              <a:t>Selamat</a:t>
            </a:r>
            <a:r>
              <a:rPr lang="en-US" sz="2200" spc="-35" dirty="0">
                <a:cs typeface="TeXGyreSchola"/>
              </a:rPr>
              <a:t> </a:t>
            </a:r>
            <a:r>
              <a:rPr lang="en-US" sz="2200" spc="-5" dirty="0" err="1">
                <a:cs typeface="TeXGyreSchola"/>
              </a:rPr>
              <a:t>Belajar</a:t>
            </a:r>
            <a:r>
              <a:rPr lang="en-US" sz="2200" spc="-5" dirty="0">
                <a:cs typeface="TeXGyreSchola"/>
              </a:rPr>
              <a:t>”);</a:t>
            </a:r>
            <a:endParaRPr lang="en-US" sz="2200" dirty="0">
              <a:cs typeface="TeXGyreSchola"/>
            </a:endParaRPr>
          </a:p>
          <a:p>
            <a:pPr marL="344488" indent="0">
              <a:lnSpc>
                <a:spcPct val="100000"/>
              </a:lnSpc>
              <a:buNone/>
            </a:pPr>
            <a:r>
              <a:rPr lang="en-US" sz="2200" dirty="0" smtClean="0">
                <a:cs typeface="TeXGyreSchola"/>
              </a:rPr>
              <a:t>}</a:t>
            </a:r>
          </a:p>
          <a:p>
            <a:pPr marL="344488" indent="0">
              <a:lnSpc>
                <a:spcPct val="100000"/>
              </a:lnSpc>
              <a:buNone/>
            </a:pPr>
            <a:endParaRPr lang="en-US" sz="2200" dirty="0">
              <a:cs typeface="TeXGyreSchola"/>
            </a:endParaRPr>
          </a:p>
          <a:p>
            <a:pPr marL="115888" lvl="1" indent="0" algn="just">
              <a:buNone/>
            </a:pPr>
            <a:r>
              <a:rPr lang="it-IT" sz="2200" spc="-10" dirty="0">
                <a:cs typeface="TeXGyreSchola"/>
              </a:rPr>
              <a:t>//akan </a:t>
            </a:r>
            <a:r>
              <a:rPr lang="it-IT" sz="2200" spc="-5" dirty="0">
                <a:cs typeface="TeXGyreSchola"/>
              </a:rPr>
              <a:t>dipelajari </a:t>
            </a:r>
            <a:r>
              <a:rPr lang="it-IT" sz="2200" dirty="0">
                <a:cs typeface="TeXGyreSchola"/>
              </a:rPr>
              <a:t>di </a:t>
            </a:r>
            <a:r>
              <a:rPr lang="it-IT" sz="2200" spc="-5" dirty="0" smtClean="0">
                <a:cs typeface="TeXGyreSchola"/>
              </a:rPr>
              <a:t>pertemuan</a:t>
            </a:r>
            <a:r>
              <a:rPr lang="it-IT" sz="2200" spc="-20" dirty="0" smtClean="0">
                <a:cs typeface="TeXGyreSchola"/>
              </a:rPr>
              <a:t> </a:t>
            </a:r>
            <a:r>
              <a:rPr lang="it-IT" sz="2200" spc="-5" dirty="0">
                <a:cs typeface="TeXGyreSchola"/>
              </a:rPr>
              <a:t>berikutnya</a:t>
            </a:r>
            <a:endParaRPr lang="it-IT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</a:t>
            </a:r>
            <a:r>
              <a:rPr lang="en-US" sz="3200" dirty="0" err="1" smtClean="0">
                <a:latin typeface="Berlin Sans FB" panose="020E0602020502020306" pitchFamily="34" charset="0"/>
              </a:rPr>
              <a:t>Pertama</a:t>
            </a:r>
            <a:r>
              <a:rPr lang="en-US" sz="3200" dirty="0" smtClean="0">
                <a:latin typeface="Berlin Sans FB" panose="020E0602020502020306" pitchFamily="34" charset="0"/>
              </a:rPr>
              <a:t>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874643"/>
            <a:ext cx="10310191" cy="1550506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200" spc="10" dirty="0" err="1" smtClean="0"/>
              <a:t>Pada</a:t>
            </a:r>
            <a:r>
              <a:rPr lang="en-US" sz="2200" spc="10" dirty="0" smtClean="0"/>
              <a:t> </a:t>
            </a:r>
            <a:r>
              <a:rPr lang="en-US" sz="2200" spc="10" dirty="0" err="1" smtClean="0"/>
              <a:t>struktur</a:t>
            </a:r>
            <a:r>
              <a:rPr lang="en-US" sz="2200" spc="10" dirty="0" smtClean="0"/>
              <a:t> </a:t>
            </a:r>
            <a:r>
              <a:rPr lang="en-US" sz="2200" spc="10" dirty="0" err="1"/>
              <a:t>ini</a:t>
            </a:r>
            <a:r>
              <a:rPr lang="en-US" sz="2200" spc="10" dirty="0"/>
              <a:t>, </a:t>
            </a:r>
            <a:r>
              <a:rPr lang="en-US" sz="2200" spc="15" dirty="0"/>
              <a:t>proses </a:t>
            </a:r>
            <a:r>
              <a:rPr lang="en-US" sz="2200" spc="15" dirty="0" err="1"/>
              <a:t>dapat</a:t>
            </a:r>
            <a:r>
              <a:rPr lang="en-US" sz="2200" spc="15" dirty="0"/>
              <a:t> </a:t>
            </a:r>
            <a:r>
              <a:rPr lang="en-US" sz="2200" spc="10" dirty="0" err="1"/>
              <a:t>berupa</a:t>
            </a:r>
            <a:r>
              <a:rPr lang="en-US" sz="2200" spc="10" dirty="0"/>
              <a:t> </a:t>
            </a:r>
            <a:r>
              <a:rPr lang="en-US" sz="2200" spc="15" dirty="0" err="1"/>
              <a:t>satu</a:t>
            </a:r>
            <a:r>
              <a:rPr lang="en-US" sz="2200" spc="15" dirty="0"/>
              <a:t> </a:t>
            </a:r>
            <a:r>
              <a:rPr lang="en-US" sz="2200" dirty="0"/>
              <a:t>/ </a:t>
            </a:r>
            <a:r>
              <a:rPr lang="en-US" sz="2200" spc="15" dirty="0" err="1"/>
              <a:t>beberapa</a:t>
            </a:r>
            <a:r>
              <a:rPr lang="en-US" sz="2200" spc="-240" dirty="0"/>
              <a:t> </a:t>
            </a:r>
            <a:r>
              <a:rPr lang="en-US" sz="2200" spc="10" dirty="0" err="1" smtClean="0"/>
              <a:t>langkah</a:t>
            </a:r>
            <a:endParaRPr lang="en-US" sz="2200" spc="10" dirty="0"/>
          </a:p>
          <a:p>
            <a:pPr marL="344488" lvl="1" algn="just"/>
            <a:r>
              <a:rPr lang="en-US" sz="2200" spc="10" dirty="0" err="1" smtClean="0"/>
              <a:t>Pada</a:t>
            </a:r>
            <a:r>
              <a:rPr lang="en-US" sz="2200" spc="10" dirty="0" smtClean="0"/>
              <a:t> </a:t>
            </a:r>
            <a:r>
              <a:rPr lang="en-US" sz="2200" spc="10" dirty="0" err="1"/>
              <a:t>bentuk</a:t>
            </a:r>
            <a:r>
              <a:rPr lang="en-US" sz="2200" spc="10" dirty="0"/>
              <a:t> </a:t>
            </a:r>
            <a:r>
              <a:rPr lang="en-US" sz="2200" spc="5" dirty="0" err="1"/>
              <a:t>ini</a:t>
            </a:r>
            <a:r>
              <a:rPr lang="en-US" sz="2200" spc="5" dirty="0"/>
              <a:t>, </a:t>
            </a:r>
            <a:r>
              <a:rPr lang="en-US" sz="2200" spc="15" dirty="0"/>
              <a:t>proses </a:t>
            </a:r>
            <a:r>
              <a:rPr lang="en-US" sz="2200" spc="10" dirty="0" err="1"/>
              <a:t>akan</a:t>
            </a:r>
            <a:r>
              <a:rPr lang="en-US" sz="2200" spc="10" dirty="0"/>
              <a:t> </a:t>
            </a:r>
            <a:r>
              <a:rPr lang="en-US" sz="2200" spc="10" dirty="0" err="1"/>
              <a:t>dijalankan</a:t>
            </a:r>
            <a:r>
              <a:rPr lang="en-US" sz="2200" spc="10" dirty="0"/>
              <a:t> </a:t>
            </a:r>
            <a:r>
              <a:rPr lang="en-US" sz="2200" spc="10" dirty="0" err="1"/>
              <a:t>berulang-ulang</a:t>
            </a:r>
            <a:r>
              <a:rPr lang="en-US" sz="2200" spc="10" dirty="0"/>
              <a:t> </a:t>
            </a:r>
            <a:r>
              <a:rPr lang="en-US" sz="2200" spc="10" dirty="0" err="1"/>
              <a:t>selama</a:t>
            </a:r>
            <a:r>
              <a:rPr lang="en-US" sz="2200" spc="-225" dirty="0"/>
              <a:t> </a:t>
            </a:r>
            <a:r>
              <a:rPr lang="en-US" sz="2200" spc="10" dirty="0" err="1" smtClean="0"/>
              <a:t>suatu</a:t>
            </a:r>
            <a:r>
              <a:rPr lang="en-US" sz="2200" spc="10" dirty="0" smtClean="0"/>
              <a:t> </a:t>
            </a:r>
            <a:r>
              <a:rPr lang="en-US" sz="2200" spc="10" dirty="0" err="1" smtClean="0"/>
              <a:t>kondisi</a:t>
            </a:r>
            <a:r>
              <a:rPr lang="en-US" sz="2200" spc="10" dirty="0" smtClean="0"/>
              <a:t> </a:t>
            </a:r>
            <a:r>
              <a:rPr lang="en-US" sz="2200" spc="10" dirty="0" err="1"/>
              <a:t>benar</a:t>
            </a:r>
            <a:r>
              <a:rPr lang="en-US" sz="2200" spc="10" dirty="0"/>
              <a:t> </a:t>
            </a:r>
            <a:r>
              <a:rPr lang="en-US" sz="2200" spc="15" dirty="0" err="1"/>
              <a:t>sedang</a:t>
            </a:r>
            <a:r>
              <a:rPr lang="en-US" sz="2200" spc="-114" dirty="0"/>
              <a:t> </a:t>
            </a:r>
            <a:r>
              <a:rPr lang="en-US" sz="2200" spc="10" dirty="0" err="1"/>
              <a:t>terjadi</a:t>
            </a:r>
            <a:endParaRPr lang="en-US" sz="2200" dirty="0" smtClean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28" y="2425149"/>
            <a:ext cx="5668187" cy="39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</a:t>
            </a:r>
            <a:r>
              <a:rPr lang="en-US" sz="3200" dirty="0" err="1" smtClean="0">
                <a:latin typeface="Berlin Sans FB" panose="020E0602020502020306" pitchFamily="34" charset="0"/>
              </a:rPr>
              <a:t>Pertama</a:t>
            </a:r>
            <a:r>
              <a:rPr lang="en-US" sz="3200" dirty="0" smtClean="0">
                <a:latin typeface="Berlin Sans FB" panose="020E0602020502020306" pitchFamily="34" charset="0"/>
              </a:rPr>
              <a:t>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874643"/>
            <a:ext cx="10310191" cy="1550506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400" spc="10" dirty="0" err="1" smtClean="0"/>
              <a:t>Contoh</a:t>
            </a:r>
            <a:r>
              <a:rPr lang="en-US" sz="2400" spc="10" dirty="0" smtClean="0"/>
              <a:t> :</a:t>
            </a:r>
          </a:p>
          <a:p>
            <a:pPr marL="115888" lvl="1" indent="0" algn="just">
              <a:buNone/>
            </a:pPr>
            <a:r>
              <a:rPr lang="en-US" sz="2400" spc="10" dirty="0" err="1" smtClean="0">
                <a:cs typeface="TeXGyreSchola"/>
              </a:rPr>
              <a:t>Buatlah</a:t>
            </a:r>
            <a:r>
              <a:rPr lang="en-US" sz="2400" spc="10" dirty="0" smtClean="0">
                <a:cs typeface="TeXGyreSchola"/>
              </a:rPr>
              <a:t> </a:t>
            </a:r>
            <a:r>
              <a:rPr lang="en-US" sz="2400" spc="10" dirty="0">
                <a:cs typeface="TeXGyreSchola"/>
              </a:rPr>
              <a:t>flowchart </a:t>
            </a:r>
            <a:r>
              <a:rPr lang="en-US" sz="2400" spc="10" dirty="0" err="1">
                <a:cs typeface="TeXGyreSchola"/>
              </a:rPr>
              <a:t>untuk</a:t>
            </a:r>
            <a:r>
              <a:rPr lang="en-US" sz="2400" spc="10" dirty="0">
                <a:cs typeface="TeXGyreSchola"/>
              </a:rPr>
              <a:t> </a:t>
            </a:r>
            <a:r>
              <a:rPr lang="en-US" sz="2400" spc="10" dirty="0" err="1">
                <a:cs typeface="TeXGyreSchola"/>
              </a:rPr>
              <a:t>menulis</a:t>
            </a:r>
            <a:r>
              <a:rPr lang="en-US" sz="2400" spc="10" dirty="0">
                <a:cs typeface="TeXGyreSchola"/>
              </a:rPr>
              <a:t> “</a:t>
            </a:r>
            <a:r>
              <a:rPr lang="en-US" sz="2400" spc="10" dirty="0" err="1">
                <a:cs typeface="TeXGyreSchola"/>
              </a:rPr>
              <a:t>Selamat</a:t>
            </a:r>
            <a:r>
              <a:rPr lang="en-US" sz="2400" spc="10" dirty="0">
                <a:cs typeface="TeXGyreSchola"/>
              </a:rPr>
              <a:t> </a:t>
            </a:r>
            <a:r>
              <a:rPr lang="en-US" sz="2400" spc="15" dirty="0" err="1">
                <a:cs typeface="TeXGyreSchola"/>
              </a:rPr>
              <a:t>Belajar</a:t>
            </a:r>
            <a:r>
              <a:rPr lang="en-US" sz="2400" spc="15" dirty="0">
                <a:cs typeface="TeXGyreSchola"/>
              </a:rPr>
              <a:t>” </a:t>
            </a:r>
            <a:r>
              <a:rPr lang="en-US" sz="2400" spc="10" dirty="0" err="1">
                <a:cs typeface="TeXGyreSchola"/>
              </a:rPr>
              <a:t>selama</a:t>
            </a:r>
            <a:r>
              <a:rPr lang="en-US" sz="2400" spc="10" dirty="0">
                <a:cs typeface="TeXGyreSchola"/>
              </a:rPr>
              <a:t> </a:t>
            </a:r>
            <a:r>
              <a:rPr lang="en-US" sz="2400" dirty="0">
                <a:cs typeface="TeXGyreSchola"/>
              </a:rPr>
              <a:t>4</a:t>
            </a:r>
            <a:r>
              <a:rPr lang="en-US" sz="2400" spc="-235" dirty="0">
                <a:cs typeface="TeXGyreSchola"/>
              </a:rPr>
              <a:t> </a:t>
            </a:r>
            <a:r>
              <a:rPr lang="en-US" sz="2400" spc="5" dirty="0">
                <a:cs typeface="TeXGyreSchola"/>
              </a:rPr>
              <a:t>kali.</a:t>
            </a:r>
            <a:endParaRPr lang="en-US" sz="2400" dirty="0" smtClean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90" y="2092014"/>
            <a:ext cx="10106006" cy="4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(2)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874643"/>
            <a:ext cx="10310191" cy="1550506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200" spc="10" dirty="0" err="1" smtClean="0">
                <a:cs typeface="TeXGyreSchola"/>
              </a:rPr>
              <a:t>Pada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bentuk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ini</a:t>
            </a:r>
            <a:r>
              <a:rPr lang="en-US" sz="2200" spc="10" dirty="0">
                <a:cs typeface="TeXGyreSchola"/>
              </a:rPr>
              <a:t>, </a:t>
            </a:r>
            <a:r>
              <a:rPr lang="en-US" sz="2200" spc="15" dirty="0">
                <a:cs typeface="TeXGyreSchola"/>
              </a:rPr>
              <a:t>proses </a:t>
            </a:r>
            <a:r>
              <a:rPr lang="en-US" sz="2200" spc="10" dirty="0" err="1">
                <a:cs typeface="TeXGyreSchola"/>
              </a:rPr>
              <a:t>akan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dijalankan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berulang-ulang</a:t>
            </a:r>
            <a:r>
              <a:rPr lang="en-US" sz="2200" spc="10" dirty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selama</a:t>
            </a:r>
            <a:r>
              <a:rPr lang="en-US" sz="2200" spc="-229" dirty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suatu</a:t>
            </a:r>
            <a:r>
              <a:rPr lang="en-US" sz="220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kondisi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>
                <a:cs typeface="TeXGyreSchola"/>
              </a:rPr>
              <a:t>belum</a:t>
            </a:r>
            <a:r>
              <a:rPr lang="en-US" sz="2200" spc="-65" dirty="0">
                <a:cs typeface="TeXGyreSchola"/>
              </a:rPr>
              <a:t> </a:t>
            </a:r>
            <a:r>
              <a:rPr lang="en-US" sz="2200" spc="15" dirty="0" err="1">
                <a:cs typeface="TeXGyreSchola"/>
              </a:rPr>
              <a:t>terjadi</a:t>
            </a:r>
            <a:endParaRPr lang="en-US" sz="2200" dirty="0">
              <a:cs typeface="TeXGyreScho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07" y="2014124"/>
            <a:ext cx="5832201" cy="40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(2)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712753"/>
            <a:ext cx="10310191" cy="1550506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400" spc="10" dirty="0" err="1" smtClean="0">
                <a:cs typeface="TeXGyreSchola"/>
              </a:rPr>
              <a:t>Contoh</a:t>
            </a:r>
            <a:r>
              <a:rPr lang="en-US" sz="2400" spc="10" dirty="0" smtClean="0">
                <a:cs typeface="TeXGyreSchola"/>
              </a:rPr>
              <a:t> :</a:t>
            </a:r>
          </a:p>
          <a:p>
            <a:pPr marL="115888" lvl="1" indent="0" algn="just">
              <a:buNone/>
            </a:pPr>
            <a:r>
              <a:rPr lang="en-US" sz="2400" spc="10" dirty="0" err="1" smtClean="0">
                <a:cs typeface="TeXGyreSchola"/>
              </a:rPr>
              <a:t>Buatlah</a:t>
            </a:r>
            <a:r>
              <a:rPr lang="en-US" sz="2400" spc="10" dirty="0" smtClean="0">
                <a:cs typeface="TeXGyreSchola"/>
              </a:rPr>
              <a:t> </a:t>
            </a:r>
            <a:r>
              <a:rPr lang="en-US" sz="2400" spc="10" dirty="0">
                <a:cs typeface="TeXGyreSchola"/>
              </a:rPr>
              <a:t>flowchart </a:t>
            </a:r>
            <a:r>
              <a:rPr lang="en-US" sz="2400" spc="10" dirty="0" err="1">
                <a:cs typeface="TeXGyreSchola"/>
              </a:rPr>
              <a:t>untuk</a:t>
            </a:r>
            <a:r>
              <a:rPr lang="en-US" sz="2400" spc="10" dirty="0">
                <a:cs typeface="TeXGyreSchola"/>
              </a:rPr>
              <a:t> </a:t>
            </a:r>
            <a:r>
              <a:rPr lang="en-US" sz="2400" spc="10" dirty="0" err="1">
                <a:cs typeface="TeXGyreSchola"/>
              </a:rPr>
              <a:t>menulis</a:t>
            </a:r>
            <a:r>
              <a:rPr lang="en-US" sz="2400" spc="10" dirty="0">
                <a:cs typeface="TeXGyreSchola"/>
              </a:rPr>
              <a:t> list </a:t>
            </a:r>
            <a:r>
              <a:rPr lang="en-US" sz="2400" spc="10" dirty="0" err="1">
                <a:cs typeface="TeXGyreSchola"/>
              </a:rPr>
              <a:t>angka</a:t>
            </a:r>
            <a:r>
              <a:rPr lang="en-US" sz="2400" spc="10" dirty="0">
                <a:cs typeface="TeXGyreSchola"/>
              </a:rPr>
              <a:t> </a:t>
            </a:r>
            <a:r>
              <a:rPr lang="en-US" sz="2400" spc="10" dirty="0" err="1">
                <a:cs typeface="TeXGyreSchola"/>
              </a:rPr>
              <a:t>berikut</a:t>
            </a:r>
            <a:r>
              <a:rPr lang="en-US" sz="2400" spc="-204" dirty="0">
                <a:cs typeface="TeXGyreSchola"/>
              </a:rPr>
              <a:t> </a:t>
            </a:r>
            <a:r>
              <a:rPr lang="en-US" sz="2400" dirty="0" smtClean="0">
                <a:cs typeface="TeXGyreSchola"/>
              </a:rPr>
              <a:t>: 1, 4, 9, </a:t>
            </a:r>
            <a:r>
              <a:rPr lang="en-US" sz="2400" spc="15" dirty="0" smtClean="0">
                <a:cs typeface="TeXGyreSchola"/>
              </a:rPr>
              <a:t>16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25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36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49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64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81</a:t>
            </a:r>
            <a:r>
              <a:rPr lang="en-US" sz="2400" dirty="0" smtClean="0">
                <a:cs typeface="TeXGyreSchola"/>
              </a:rPr>
              <a:t>, </a:t>
            </a:r>
            <a:r>
              <a:rPr lang="en-US" sz="2400" spc="15" dirty="0" smtClean="0">
                <a:cs typeface="TeXGyreSchola"/>
              </a:rPr>
              <a:t>100</a:t>
            </a:r>
            <a:endParaRPr lang="en-US" sz="2400" dirty="0">
              <a:cs typeface="TeXGyreSchola"/>
            </a:endParaRPr>
          </a:p>
          <a:p>
            <a:pPr marL="344488" lvl="1" algn="just"/>
            <a:endParaRPr lang="en-US" sz="2400" dirty="0">
              <a:cs typeface="TeXGyreSchol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99" y="2263258"/>
            <a:ext cx="9185544" cy="41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pENGULANGAN</a:t>
            </a:r>
            <a:r>
              <a:rPr lang="en-US" sz="3200" dirty="0" smtClean="0">
                <a:latin typeface="Berlin Sans FB" panose="020E0602020502020306" pitchFamily="34" charset="0"/>
              </a:rPr>
              <a:t> (2)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0" y="712753"/>
            <a:ext cx="10310191" cy="1550506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400" spc="10" dirty="0" err="1" smtClean="0">
                <a:cs typeface="TeXGyreSchola"/>
              </a:rPr>
              <a:t>Contoh</a:t>
            </a:r>
            <a:r>
              <a:rPr lang="en-US" sz="2400" spc="10" dirty="0" smtClean="0">
                <a:cs typeface="TeXGyreSchola"/>
              </a:rPr>
              <a:t> :</a:t>
            </a:r>
          </a:p>
          <a:p>
            <a:pPr marL="12700" indent="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None/>
              <a:tabLst>
                <a:tab pos="195580" algn="l"/>
              </a:tabLst>
            </a:pPr>
            <a:r>
              <a:rPr lang="en-US" spc="10" dirty="0" err="1">
                <a:cs typeface="TeXGyreSchola"/>
              </a:rPr>
              <a:t>Bagaimana</a:t>
            </a:r>
            <a:r>
              <a:rPr lang="en-US" spc="10" dirty="0">
                <a:cs typeface="TeXGyreSchola"/>
              </a:rPr>
              <a:t> </a:t>
            </a:r>
            <a:r>
              <a:rPr lang="en-US" spc="10" dirty="0" err="1">
                <a:cs typeface="TeXGyreSchola"/>
              </a:rPr>
              <a:t>tampilan</a:t>
            </a:r>
            <a:r>
              <a:rPr lang="en-US" spc="10" dirty="0">
                <a:cs typeface="TeXGyreSchola"/>
              </a:rPr>
              <a:t> </a:t>
            </a:r>
            <a:r>
              <a:rPr lang="en-US" spc="10" dirty="0" err="1">
                <a:cs typeface="TeXGyreSchola"/>
              </a:rPr>
              <a:t>dari</a:t>
            </a:r>
            <a:r>
              <a:rPr lang="en-US" spc="10" dirty="0">
                <a:cs typeface="TeXGyreSchola"/>
              </a:rPr>
              <a:t> program </a:t>
            </a:r>
            <a:r>
              <a:rPr lang="en-US" spc="10" dirty="0" err="1">
                <a:cs typeface="TeXGyreSchola"/>
              </a:rPr>
              <a:t>dengan</a:t>
            </a:r>
            <a:r>
              <a:rPr lang="en-US" spc="10" dirty="0">
                <a:cs typeface="TeXGyreSchola"/>
              </a:rPr>
              <a:t> flowchart</a:t>
            </a:r>
            <a:r>
              <a:rPr lang="en-US" spc="-155" dirty="0">
                <a:cs typeface="TeXGyreSchola"/>
              </a:rPr>
              <a:t> </a:t>
            </a:r>
            <a:r>
              <a:rPr lang="en-US" spc="10" dirty="0" err="1">
                <a:cs typeface="TeXGyreSchola"/>
              </a:rPr>
              <a:t>berikut</a:t>
            </a:r>
            <a:endParaRPr lang="en-US" dirty="0">
              <a:cs typeface="TeXGyreSchola"/>
            </a:endParaRPr>
          </a:p>
          <a:p>
            <a:pPr marL="115888" lvl="1" indent="0" algn="just">
              <a:buNone/>
            </a:pPr>
            <a:endParaRPr lang="en-US" sz="2400" dirty="0">
              <a:cs typeface="TeXGyreScho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54" y="1953227"/>
            <a:ext cx="85915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82388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818866"/>
            <a:ext cx="10310191" cy="5459103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10" dirty="0" err="1" smtClean="0">
                <a:cs typeface="Century Schoolbook"/>
              </a:rPr>
              <a:t>Buatlah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200" dirty="0">
                <a:cs typeface="Century Schoolbook"/>
              </a:rPr>
              <a:t>3</a:t>
            </a:r>
            <a:r>
              <a:rPr lang="en-US" sz="2200" dirty="0" smtClean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Algoritma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beserta</a:t>
            </a:r>
            <a:r>
              <a:rPr lang="en-US" sz="2200" spc="10" dirty="0" smtClean="0">
                <a:cs typeface="Century Schoolbook"/>
              </a:rPr>
              <a:t> Flowchart </a:t>
            </a:r>
            <a:r>
              <a:rPr lang="en-US" sz="2200" spc="5" dirty="0" smtClean="0">
                <a:cs typeface="Century Schoolbook"/>
              </a:rPr>
              <a:t>yang</a:t>
            </a:r>
            <a:r>
              <a:rPr lang="en-US" sz="2200" spc="-160" dirty="0" smtClean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menggunakan</a:t>
            </a:r>
            <a:r>
              <a:rPr lang="en-US" sz="2200" spc="10" dirty="0" smtClean="0">
                <a:cs typeface="Century Schoolbook"/>
              </a:rPr>
              <a:t>  </a:t>
            </a:r>
            <a:r>
              <a:rPr lang="en-US" sz="2200" spc="10" dirty="0" err="1" smtClean="0">
                <a:cs typeface="Century Schoolbook"/>
              </a:rPr>
              <a:t>struktur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pengulangan</a:t>
            </a:r>
            <a:r>
              <a:rPr lang="en-US" sz="2200" spc="10" dirty="0" smtClean="0">
                <a:cs typeface="Century Schoolbook"/>
              </a:rPr>
              <a:t> ?</a:t>
            </a:r>
            <a:endParaRPr lang="en-US" sz="2200" spc="5" dirty="0" smtClean="0">
              <a:cs typeface="Century Schoolbook"/>
            </a:endParaRP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Isi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boleh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teman</a:t>
            </a:r>
            <a:r>
              <a:rPr lang="en-US" sz="2200" spc="5" dirty="0" smtClean="0">
                <a:cs typeface="Schoolbook Uralic"/>
              </a:rPr>
              <a:t> yang lain, </a:t>
            </a:r>
            <a:r>
              <a:rPr lang="en-US" sz="2200" spc="5" dirty="0" err="1" smtClean="0">
                <a:cs typeface="Schoolbook Uralic"/>
              </a:rPr>
              <a:t>jika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ketahuan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isinya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maka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nilainya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akan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dibagi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File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berupa</a:t>
            </a:r>
            <a:r>
              <a:rPr lang="en-US" sz="2200" spc="5" dirty="0" smtClean="0">
                <a:cs typeface="Schoolbook Uralic"/>
              </a:rPr>
              <a:t> PDF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subject : Tgs3_Algoritma_NPM_Nama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Setelah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terkumpul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jadi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satu</a:t>
            </a:r>
            <a:r>
              <a:rPr lang="en-US" sz="2200" spc="5" dirty="0" smtClean="0">
                <a:cs typeface="Schoolbook Uralic"/>
              </a:rPr>
              <a:t> di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kemudian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meneruskan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mengirim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email faisalmuttaqin.if@upnjatim.ac.id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H-1 </a:t>
            </a:r>
            <a:r>
              <a:rPr lang="en-US" sz="2200" spc="5" dirty="0" err="1" smtClean="0">
                <a:cs typeface="Schoolbook Uralic"/>
              </a:rPr>
              <a:t>Sebelum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perkuliahan</a:t>
            </a:r>
            <a:r>
              <a:rPr lang="en-US" sz="2200" spc="5" dirty="0" smtClean="0">
                <a:cs typeface="Schoolbook Uralic"/>
              </a:rPr>
              <a:t>, </a:t>
            </a:r>
            <a:r>
              <a:rPr lang="en-US" sz="2200" spc="5" dirty="0" err="1" smtClean="0">
                <a:cs typeface="Schoolbook Uralic"/>
              </a:rPr>
              <a:t>lebih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dari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itu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diterima</a:t>
            </a:r>
            <a:r>
              <a:rPr lang="en-US" sz="2200" spc="5" dirty="0" smtClean="0">
                <a:cs typeface="Schoolbook Uralic"/>
              </a:rPr>
              <a:t>.</a:t>
            </a:r>
            <a:endParaRPr lang="en-US" sz="2200" dirty="0" smtClean="0">
              <a:cs typeface="Schoolbook Uralic"/>
            </a:endParaRPr>
          </a:p>
          <a:p>
            <a:pPr marL="344488" lvl="1"/>
            <a:endParaRPr lang="en-US" sz="22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5132</TotalTime>
  <Words>295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Berlin Sans FB</vt:lpstr>
      <vt:lpstr>Calibri</vt:lpstr>
      <vt:lpstr>Century Schoolbook</vt:lpstr>
      <vt:lpstr>Schoolbook Uralic</vt:lpstr>
      <vt:lpstr>TeXGyreSchola</vt:lpstr>
      <vt:lpstr>Trebuchet MS</vt:lpstr>
      <vt:lpstr>Tw Cen MT</vt:lpstr>
      <vt:lpstr>Verdana</vt:lpstr>
      <vt:lpstr>Circuit</vt:lpstr>
      <vt:lpstr>Algoritma</vt:lpstr>
      <vt:lpstr>Struktur pENGULANGAN (LOOPING)</vt:lpstr>
      <vt:lpstr>Struktur pENGULANGAN (Pertama)</vt:lpstr>
      <vt:lpstr>Struktur pENGULANGAN (Pertama)</vt:lpstr>
      <vt:lpstr>Struktur pENGULANGAN (2)</vt:lpstr>
      <vt:lpstr>Struktur pENGULANGAN (2)</vt:lpstr>
      <vt:lpstr>Struktur pENGULANGAN (2)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Faisal Muttaqin</cp:lastModifiedBy>
  <cp:revision>121</cp:revision>
  <dcterms:created xsi:type="dcterms:W3CDTF">2020-01-23T06:52:22Z</dcterms:created>
  <dcterms:modified xsi:type="dcterms:W3CDTF">2020-10-13T02:13:22Z</dcterms:modified>
</cp:coreProperties>
</file>