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64" r:id="rId3"/>
    <p:sldId id="267" r:id="rId4"/>
    <p:sldId id="260" r:id="rId5"/>
    <p:sldId id="268" r:id="rId6"/>
    <p:sldId id="269" r:id="rId7"/>
    <p:sldId id="274" r:id="rId8"/>
    <p:sldId id="275" r:id="rId9"/>
    <p:sldId id="276" r:id="rId10"/>
    <p:sldId id="277" r:id="rId11"/>
    <p:sldId id="278" r:id="rId12"/>
    <p:sldId id="273" r:id="rId13"/>
    <p:sldId id="279" r:id="rId14"/>
    <p:sldId id="281" r:id="rId15"/>
    <p:sldId id="283" r:id="rId16"/>
    <p:sldId id="284" r:id="rId17"/>
    <p:sldId id="285" r:id="rId18"/>
    <p:sldId id="286" r:id="rId19"/>
    <p:sldId id="287" r:id="rId20"/>
    <p:sldId id="288" r:id="rId21"/>
  </p:sldIdLst>
  <p:sldSz cx="9144000" cy="5143500" type="screen16x9"/>
  <p:notesSz cx="6858000" cy="9144000"/>
  <p:embeddedFontLst>
    <p:embeddedFont>
      <p:font typeface="Abel" panose="020B0604020202020204" charset="0"/>
      <p:regular r:id="rId23"/>
    </p:embeddedFont>
    <p:embeddedFont>
      <p:font typeface="Bahiana" panose="020B0604020202020204" charset="0"/>
      <p:regular r:id="rId24"/>
    </p:embeddedFont>
    <p:embeddedFont>
      <p:font typeface="Fira Sans Extra Condensed Medium" panose="020B0604020202020204" charset="0"/>
      <p:regular r:id="rId25"/>
      <p:bold r:id="rId26"/>
      <p:italic r:id="rId27"/>
      <p:boldItalic r:id="rId28"/>
    </p:embeddedFont>
    <p:embeddedFont>
      <p:font typeface="Hepta Slab ExtraLight" panose="020B0604020202020204" charset="0"/>
      <p:regular r:id="rId29"/>
      <p:bold r:id="rId30"/>
    </p:embeddedFont>
    <p:embeddedFont>
      <p:font typeface="Oswald Regular"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83AC9-2310-478E-A7B2-02D5C8549C7D}">
  <a:tblStyle styleId="{55983AC9-2310-478E-A7B2-02D5C8549C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65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91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4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850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1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4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18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6bad27d065_0_2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6bad27d065_0_2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737c7c931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737c7c931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ExtraLight"/>
                <a:ea typeface="Hepta Slab ExtraLight"/>
                <a:cs typeface="Hepta Slab ExtraLight"/>
                <a:sym typeface="Hepta Slab ExtraLight"/>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 name="Google Shape;34;p5"/>
          <p:cNvSpPr txBox="1">
            <a:spLocks noGrp="1"/>
          </p:cNvSpPr>
          <p:nvPr>
            <p:ph type="subTitle" idx="1"/>
          </p:nvPr>
        </p:nvSpPr>
        <p:spPr>
          <a:xfrm>
            <a:off x="1209312"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5" name="Google Shape;35;p5"/>
          <p:cNvSpPr txBox="1">
            <a:spLocks noGrp="1"/>
          </p:cNvSpPr>
          <p:nvPr>
            <p:ph type="subTitle" idx="2"/>
          </p:nvPr>
        </p:nvSpPr>
        <p:spPr>
          <a:xfrm>
            <a:off x="4796057"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6" name="Google Shape;36;p5"/>
          <p:cNvSpPr txBox="1">
            <a:spLocks noGrp="1"/>
          </p:cNvSpPr>
          <p:nvPr>
            <p:ph type="subTitle" idx="3"/>
          </p:nvPr>
        </p:nvSpPr>
        <p:spPr>
          <a:xfrm>
            <a:off x="1209300"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7" name="Google Shape;37;p5"/>
          <p:cNvSpPr txBox="1">
            <a:spLocks noGrp="1"/>
          </p:cNvSpPr>
          <p:nvPr>
            <p:ph type="subTitle" idx="4"/>
          </p:nvPr>
        </p:nvSpPr>
        <p:spPr>
          <a:xfrm>
            <a:off x="4796051"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8" name="Google Shape;38;p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336032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84"/>
        <p:cNvGrpSpPr/>
        <p:nvPr/>
      </p:nvGrpSpPr>
      <p:grpSpPr>
        <a:xfrm>
          <a:off x="0" y="0"/>
          <a:ext cx="0" cy="0"/>
          <a:chOff x="0" y="0"/>
          <a:chExt cx="0" cy="0"/>
        </a:xfrm>
      </p:grpSpPr>
      <p:grpSp>
        <p:nvGrpSpPr>
          <p:cNvPr id="85" name="Google Shape;85;p15"/>
          <p:cNvGrpSpPr/>
          <p:nvPr/>
        </p:nvGrpSpPr>
        <p:grpSpPr>
          <a:xfrm>
            <a:off x="445050" y="757163"/>
            <a:ext cx="8253900" cy="3871737"/>
            <a:chOff x="445050" y="349737"/>
            <a:chExt cx="8253900" cy="3871737"/>
          </a:xfrm>
        </p:grpSpPr>
        <p:sp>
          <p:nvSpPr>
            <p:cNvPr id="86" name="Google Shape;86;p1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5"/>
            <p:cNvGrpSpPr/>
            <p:nvPr/>
          </p:nvGrpSpPr>
          <p:grpSpPr>
            <a:xfrm>
              <a:off x="445050" y="349737"/>
              <a:ext cx="8253900" cy="392400"/>
              <a:chOff x="-8550475" y="393000"/>
              <a:chExt cx="8253900" cy="392400"/>
            </a:xfrm>
          </p:grpSpPr>
          <p:sp>
            <p:nvSpPr>
              <p:cNvPr id="88" name="Google Shape;88;p1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15"/>
          <p:cNvSpPr txBox="1">
            <a:spLocks noGrp="1"/>
          </p:cNvSpPr>
          <p:nvPr>
            <p:ph type="subTitle" idx="1"/>
          </p:nvPr>
        </p:nvSpPr>
        <p:spPr>
          <a:xfrm>
            <a:off x="713229"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3" name="Google Shape;93;p15"/>
          <p:cNvSpPr txBox="1">
            <a:spLocks noGrp="1"/>
          </p:cNvSpPr>
          <p:nvPr>
            <p:ph type="subTitle" idx="2"/>
          </p:nvPr>
        </p:nvSpPr>
        <p:spPr>
          <a:xfrm>
            <a:off x="713229"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4" name="Google Shape;94;p15"/>
          <p:cNvSpPr txBox="1">
            <a:spLocks noGrp="1"/>
          </p:cNvSpPr>
          <p:nvPr>
            <p:ph type="subTitle" idx="3"/>
          </p:nvPr>
        </p:nvSpPr>
        <p:spPr>
          <a:xfrm>
            <a:off x="3517325"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5" name="Google Shape;95;p15"/>
          <p:cNvSpPr txBox="1">
            <a:spLocks noGrp="1"/>
          </p:cNvSpPr>
          <p:nvPr>
            <p:ph type="subTitle" idx="4"/>
          </p:nvPr>
        </p:nvSpPr>
        <p:spPr>
          <a:xfrm>
            <a:off x="3517325"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6" name="Google Shape;96;p15"/>
          <p:cNvSpPr txBox="1">
            <a:spLocks noGrp="1"/>
          </p:cNvSpPr>
          <p:nvPr>
            <p:ph type="subTitle" idx="5"/>
          </p:nvPr>
        </p:nvSpPr>
        <p:spPr>
          <a:xfrm>
            <a:off x="6277192"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7" name="Google Shape;97;p15"/>
          <p:cNvSpPr txBox="1">
            <a:spLocks noGrp="1"/>
          </p:cNvSpPr>
          <p:nvPr>
            <p:ph type="subTitle" idx="6"/>
          </p:nvPr>
        </p:nvSpPr>
        <p:spPr>
          <a:xfrm>
            <a:off x="6277192"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8" name="Google Shape;98;p1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42404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ctrTitle"/>
          </p:nvPr>
        </p:nvSpPr>
        <p:spPr>
          <a:xfrm>
            <a:off x="3225142" y="3958199"/>
            <a:ext cx="2693400" cy="441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1"/>
              </a:buClr>
              <a:buSzPts val="1400"/>
              <a:buNone/>
              <a:defRPr sz="1600">
                <a:solidFill>
                  <a:schemeClr val="lt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80" name="Google Shape;80;p13"/>
          <p:cNvSpPr txBox="1">
            <a:spLocks noGrp="1"/>
          </p:cNvSpPr>
          <p:nvPr>
            <p:ph type="subTitle" idx="1"/>
          </p:nvPr>
        </p:nvSpPr>
        <p:spPr>
          <a:xfrm>
            <a:off x="1839300" y="1650813"/>
            <a:ext cx="5465100" cy="1545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lt1"/>
                </a:solidFill>
              </a:defRPr>
            </a:lvl1pPr>
            <a:lvl2pPr lvl="1" algn="ctr" rtl="0">
              <a:lnSpc>
                <a:spcPct val="100000"/>
              </a:lnSpc>
              <a:spcBef>
                <a:spcPts val="0"/>
              </a:spcBef>
              <a:spcAft>
                <a:spcPts val="0"/>
              </a:spcAft>
              <a:buNone/>
              <a:defRPr sz="2400">
                <a:solidFill>
                  <a:schemeClr val="lt1"/>
                </a:solidFill>
              </a:defRPr>
            </a:lvl2pPr>
            <a:lvl3pPr lvl="2" algn="ctr" rtl="0">
              <a:lnSpc>
                <a:spcPct val="100000"/>
              </a:lnSpc>
              <a:spcBef>
                <a:spcPts val="0"/>
              </a:spcBef>
              <a:spcAft>
                <a:spcPts val="0"/>
              </a:spcAft>
              <a:buNone/>
              <a:defRPr sz="2400">
                <a:solidFill>
                  <a:schemeClr val="lt1"/>
                </a:solidFill>
              </a:defRPr>
            </a:lvl3pPr>
            <a:lvl4pPr lvl="3" algn="ctr" rtl="0">
              <a:lnSpc>
                <a:spcPct val="100000"/>
              </a:lnSpc>
              <a:spcBef>
                <a:spcPts val="0"/>
              </a:spcBef>
              <a:spcAft>
                <a:spcPts val="0"/>
              </a:spcAft>
              <a:buNone/>
              <a:defRPr sz="2400">
                <a:solidFill>
                  <a:schemeClr val="lt1"/>
                </a:solidFill>
              </a:defRPr>
            </a:lvl4pPr>
            <a:lvl5pPr lvl="4" algn="ctr" rtl="0">
              <a:lnSpc>
                <a:spcPct val="100000"/>
              </a:lnSpc>
              <a:spcBef>
                <a:spcPts val="0"/>
              </a:spcBef>
              <a:spcAft>
                <a:spcPts val="0"/>
              </a:spcAft>
              <a:buNone/>
              <a:defRPr sz="2400">
                <a:solidFill>
                  <a:schemeClr val="lt1"/>
                </a:solidFill>
              </a:defRPr>
            </a:lvl5pPr>
            <a:lvl6pPr lvl="5" algn="ctr" rtl="0">
              <a:lnSpc>
                <a:spcPct val="100000"/>
              </a:lnSpc>
              <a:spcBef>
                <a:spcPts val="0"/>
              </a:spcBef>
              <a:spcAft>
                <a:spcPts val="0"/>
              </a:spcAft>
              <a:buNone/>
              <a:defRPr sz="2400">
                <a:solidFill>
                  <a:schemeClr val="lt1"/>
                </a:solidFill>
              </a:defRPr>
            </a:lvl6pPr>
            <a:lvl7pPr lvl="6" algn="ctr" rtl="0">
              <a:lnSpc>
                <a:spcPct val="100000"/>
              </a:lnSpc>
              <a:spcBef>
                <a:spcPts val="0"/>
              </a:spcBef>
              <a:spcAft>
                <a:spcPts val="0"/>
              </a:spcAft>
              <a:buNone/>
              <a:defRPr sz="2400">
                <a:solidFill>
                  <a:schemeClr val="lt1"/>
                </a:solidFill>
              </a:defRPr>
            </a:lvl7pPr>
            <a:lvl8pPr lvl="7" algn="ctr" rtl="0">
              <a:lnSpc>
                <a:spcPct val="100000"/>
              </a:lnSpc>
              <a:spcBef>
                <a:spcPts val="0"/>
              </a:spcBef>
              <a:spcAft>
                <a:spcPts val="0"/>
              </a:spcAft>
              <a:buNone/>
              <a:defRPr sz="2400">
                <a:solidFill>
                  <a:schemeClr val="lt1"/>
                </a:solidFill>
              </a:defRPr>
            </a:lvl8pPr>
            <a:lvl9pPr lvl="8" algn="ctr" rtl="0">
              <a:lnSpc>
                <a:spcPct val="100000"/>
              </a:lnSpc>
              <a:spcBef>
                <a:spcPts val="0"/>
              </a:spcBef>
              <a:spcAft>
                <a:spcPts val="0"/>
              </a:spcAft>
              <a:buNone/>
              <a:defRPr sz="2400">
                <a:solidFill>
                  <a:schemeClr val="lt1"/>
                </a:solidFill>
              </a:defRPr>
            </a:lvl9pPr>
          </a:lstStyle>
          <a:p>
            <a:endParaRPr/>
          </a:p>
        </p:txBody>
      </p:sp>
    </p:spTree>
    <p:extLst>
      <p:ext uri="{BB962C8B-B14F-4D97-AF65-F5344CB8AC3E}">
        <p14:creationId xmlns:p14="http://schemas.microsoft.com/office/powerpoint/2010/main" val="161355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144500" y="2240775"/>
            <a:ext cx="4854900" cy="1125600"/>
          </a:xfrm>
          <a:prstGeom prst="rect">
            <a:avLst/>
          </a:prstGeom>
        </p:spPr>
        <p:txBody>
          <a:bodyPr spcFirstLastPara="1" wrap="square" lIns="91425" tIns="91425" rIns="91425" bIns="91425" anchor="ctr" anchorCtr="0">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a:endParaRPr/>
          </a:p>
        </p:txBody>
      </p:sp>
    </p:spTree>
    <p:extLst>
      <p:ext uri="{BB962C8B-B14F-4D97-AF65-F5344CB8AC3E}">
        <p14:creationId xmlns:p14="http://schemas.microsoft.com/office/powerpoint/2010/main" val="307779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3677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ExtraLight"/>
              <a:buNone/>
              <a:defRPr sz="2400">
                <a:solidFill>
                  <a:schemeClr val="dk1"/>
                </a:solidFill>
                <a:latin typeface="Hepta Slab ExtraLight"/>
                <a:ea typeface="Hepta Slab ExtraLight"/>
                <a:cs typeface="Hepta Slab ExtraLight"/>
                <a:sym typeface="Hepta Slab ExtraLight"/>
              </a:defRPr>
            </a:lvl1pPr>
            <a:lvl2pPr lvl="1">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9" r:id="rId3"/>
    <p:sldLayoutId id="2147483672"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484176" y="1213661"/>
            <a:ext cx="6175798"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Perlindungan Hukum Bagi Korban Kejahatan Teknologi Informasi</a:t>
            </a:r>
            <a:endParaRPr dirty="0"/>
          </a:p>
        </p:txBody>
      </p:sp>
      <p:sp>
        <p:nvSpPr>
          <p:cNvPr id="52" name="Google Shape;283;p28">
            <a:extLst>
              <a:ext uri="{FF2B5EF4-FFF2-40B4-BE49-F238E27FC236}">
                <a16:creationId xmlns:a16="http://schemas.microsoft.com/office/drawing/2014/main" id="{9EF317A7-904E-450E-B90A-A27B24E87F4B}"/>
              </a:ext>
            </a:extLst>
          </p:cNvPr>
          <p:cNvSpPr txBox="1">
            <a:spLocks noGrp="1"/>
          </p:cNvSpPr>
          <p:nvPr/>
        </p:nvSpPr>
        <p:spPr>
          <a:xfrm flipH="1">
            <a:off x="1484176" y="2277749"/>
            <a:ext cx="6175648" cy="1679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2pPr>
            <a:lvl3pPr marL="1371600" marR="0" lvl="2"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3pPr>
            <a:lvl4pPr marL="1828800" marR="0" lvl="3"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4pPr>
            <a:lvl5pPr marL="2286000" marR="0" lvl="4"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5pPr>
            <a:lvl6pPr marL="2743200" marR="0" lvl="5"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6pPr>
            <a:lvl7pPr marL="3200400" marR="0" lvl="6"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7pPr>
            <a:lvl8pPr marL="3657600" marR="0" lvl="7"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8pPr>
            <a:lvl9pPr marL="4114800" marR="0" lvl="8"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9pPr>
          </a:lstStyle>
          <a:p>
            <a:pPr marL="0" lvl="0" indent="0" algn="l" rtl="0">
              <a:spcBef>
                <a:spcPts val="0"/>
              </a:spcBef>
              <a:spcAft>
                <a:spcPts val="0"/>
              </a:spcAft>
              <a:buNone/>
            </a:pPr>
            <a:r>
              <a:rPr lang="id-ID" dirty="0"/>
              <a:t>Anggota Kelompok :</a:t>
            </a:r>
          </a:p>
          <a:p>
            <a:pPr marL="0" lvl="0" indent="0" algn="l" rtl="0">
              <a:spcBef>
                <a:spcPts val="0"/>
              </a:spcBef>
              <a:spcAft>
                <a:spcPts val="0"/>
              </a:spcAft>
              <a:buNone/>
            </a:pPr>
            <a:r>
              <a:rPr lang="id-ID" dirty="0"/>
              <a:t>1. Barep </a:t>
            </a:r>
            <a:r>
              <a:rPr lang="id-ID" dirty="0" err="1"/>
              <a:t>Nahusuly</a:t>
            </a:r>
            <a:r>
              <a:rPr lang="id-ID" dirty="0"/>
              <a:t>	17081010095</a:t>
            </a:r>
          </a:p>
          <a:p>
            <a:pPr marL="0" lvl="0" indent="0" algn="l" rtl="0">
              <a:spcBef>
                <a:spcPts val="0"/>
              </a:spcBef>
              <a:spcAft>
                <a:spcPts val="0"/>
              </a:spcAft>
              <a:buNone/>
            </a:pPr>
            <a:r>
              <a:rPr dirty="0"/>
              <a:t>2. Novi </a:t>
            </a:r>
            <a:r>
              <a:rPr dirty="0" err="1"/>
              <a:t>Dwi</a:t>
            </a:r>
            <a:r>
              <a:rPr dirty="0"/>
              <a:t> </a:t>
            </a:r>
            <a:r>
              <a:rPr dirty="0" err="1"/>
              <a:t>Astuti</a:t>
            </a:r>
            <a:r>
              <a:rPr dirty="0"/>
              <a:t>	20081010075</a:t>
            </a:r>
          </a:p>
          <a:p>
            <a:pPr marL="0" lvl="0" indent="0" algn="l" rtl="0">
              <a:spcBef>
                <a:spcPts val="0"/>
              </a:spcBef>
              <a:spcAft>
                <a:spcPts val="0"/>
              </a:spcAft>
              <a:buNone/>
            </a:pPr>
            <a:r>
              <a:rPr lang="id-ID" dirty="0"/>
              <a:t>3. Farkhan		20081010060</a:t>
            </a:r>
          </a:p>
          <a:p>
            <a:pPr marL="0" lvl="0" indent="0" algn="l" rtl="0">
              <a:spcBef>
                <a:spcPts val="0"/>
              </a:spcBef>
              <a:spcAft>
                <a:spcPts val="0"/>
              </a:spcAft>
              <a:buNone/>
            </a:pPr>
            <a:r>
              <a:rPr lang="id-ID" dirty="0"/>
              <a:t>4. Fatwa </a:t>
            </a:r>
            <a:r>
              <a:rPr lang="id-ID" dirty="0" err="1"/>
              <a:t>Sifaun</a:t>
            </a:r>
            <a:r>
              <a:rPr lang="id-ID" dirty="0"/>
              <a:t> Nahar	20081010073</a:t>
            </a:r>
          </a:p>
          <a:p>
            <a:pPr marL="0" lvl="0" indent="0" algn="l" rtl="0">
              <a:spcBef>
                <a:spcPts val="0"/>
              </a:spcBef>
              <a:spcAft>
                <a:spcPts val="0"/>
              </a:spcAft>
              <a:buNone/>
            </a:pPr>
            <a:r>
              <a:rPr lang="id-ID" dirty="0"/>
              <a:t>5. </a:t>
            </a:r>
            <a:r>
              <a:rPr lang="id-ID" dirty="0" err="1"/>
              <a:t>Ibet</a:t>
            </a:r>
            <a:r>
              <a:rPr lang="id-ID" dirty="0"/>
              <a:t> Maulana</a:t>
            </a:r>
            <a:r>
              <a:rPr lang="id-ID"/>
              <a:t>	20081010067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Manfaat Hukum</a:t>
            </a:r>
            <a:endParaRPr dirty="0"/>
          </a:p>
        </p:txBody>
      </p:sp>
      <p:sp>
        <p:nvSpPr>
          <p:cNvPr id="910" name="Google Shape;910;p37"/>
          <p:cNvSpPr txBox="1">
            <a:spLocks noGrp="1"/>
          </p:cNvSpPr>
          <p:nvPr>
            <p:ph type="subTitle" idx="1"/>
          </p:nvPr>
        </p:nvSpPr>
        <p:spPr>
          <a:xfrm>
            <a:off x="752688" y="1653388"/>
            <a:ext cx="3444558"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Memberikan perlindungan kepentingan kepada manusia untuk mewujudkan keadaan yang tenteram dan damai</a:t>
            </a:r>
            <a:endParaRPr dirty="0"/>
          </a:p>
        </p:txBody>
      </p:sp>
      <p:sp>
        <p:nvSpPr>
          <p:cNvPr id="911" name="Google Shape;911;p37"/>
          <p:cNvSpPr txBox="1">
            <a:spLocks noGrp="1"/>
          </p:cNvSpPr>
          <p:nvPr>
            <p:ph type="subTitle" idx="2"/>
          </p:nvPr>
        </p:nvSpPr>
        <p:spPr>
          <a:xfrm>
            <a:off x="1397967" y="1331475"/>
            <a:ext cx="2154000" cy="310044"/>
          </a:xfrm>
          <a:prstGeom prst="rect">
            <a:avLst/>
          </a:prstGeom>
        </p:spPr>
        <p:txBody>
          <a:bodyPr spcFirstLastPara="1" wrap="square" lIns="91425" tIns="91425" rIns="91425" bIns="0" anchor="t" anchorCtr="0">
            <a:noAutofit/>
          </a:bodyPr>
          <a:lstStyle/>
          <a:p>
            <a:pPr marL="0" lvl="0" indent="0" algn="ctr" rtl="0">
              <a:spcBef>
                <a:spcPts val="0"/>
              </a:spcBef>
              <a:spcAft>
                <a:spcPts val="1600"/>
              </a:spcAft>
              <a:buNone/>
            </a:pPr>
            <a:r>
              <a:rPr lang="en" dirty="0"/>
              <a:t>01.</a:t>
            </a:r>
            <a:endParaRPr dirty="0"/>
          </a:p>
        </p:txBody>
      </p:sp>
      <p:sp>
        <p:nvSpPr>
          <p:cNvPr id="912" name="Google Shape;912;p37"/>
          <p:cNvSpPr txBox="1">
            <a:spLocks noGrp="1"/>
          </p:cNvSpPr>
          <p:nvPr>
            <p:ph type="subTitle" idx="3"/>
          </p:nvPr>
        </p:nvSpPr>
        <p:spPr>
          <a:xfrm>
            <a:off x="4936365" y="1653388"/>
            <a:ext cx="3444558"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Mewujudkan keadilan sosial</a:t>
            </a:r>
            <a:endParaRPr dirty="0"/>
          </a:p>
        </p:txBody>
      </p:sp>
      <p:sp>
        <p:nvSpPr>
          <p:cNvPr id="913" name="Google Shape;913;p37"/>
          <p:cNvSpPr txBox="1">
            <a:spLocks noGrp="1"/>
          </p:cNvSpPr>
          <p:nvPr>
            <p:ph type="subTitle" idx="4"/>
          </p:nvPr>
        </p:nvSpPr>
        <p:spPr>
          <a:xfrm>
            <a:off x="5581644" y="1331475"/>
            <a:ext cx="2154000" cy="310044"/>
          </a:xfrm>
          <a:prstGeom prst="rect">
            <a:avLst/>
          </a:prstGeom>
        </p:spPr>
        <p:txBody>
          <a:bodyPr spcFirstLastPara="1" wrap="square" lIns="91425" tIns="91425" rIns="91425" bIns="0" anchor="t" anchorCtr="0">
            <a:noAutofit/>
          </a:bodyPr>
          <a:lstStyle/>
          <a:p>
            <a:pPr marL="0" lvl="0" indent="0" algn="ctr" rtl="0">
              <a:spcBef>
                <a:spcPts val="0"/>
              </a:spcBef>
              <a:spcAft>
                <a:spcPts val="1600"/>
              </a:spcAft>
              <a:buNone/>
            </a:pPr>
            <a:r>
              <a:rPr lang="en"/>
              <a:t>02.</a:t>
            </a:r>
            <a:endParaRP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0;p37">
            <a:extLst>
              <a:ext uri="{FF2B5EF4-FFF2-40B4-BE49-F238E27FC236}">
                <a16:creationId xmlns:a16="http://schemas.microsoft.com/office/drawing/2014/main" id="{B2C0B884-D1E2-4C5D-8A70-5AD1B372A372}"/>
              </a:ext>
            </a:extLst>
          </p:cNvPr>
          <p:cNvSpPr txBox="1">
            <a:spLocks/>
          </p:cNvSpPr>
          <p:nvPr/>
        </p:nvSpPr>
        <p:spPr>
          <a:xfrm>
            <a:off x="693850" y="2911144"/>
            <a:ext cx="3444558"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dirty="0"/>
              <a:t>Menciptakan ketertiban dan keteraturan masyarakat</a:t>
            </a:r>
          </a:p>
        </p:txBody>
      </p:sp>
      <p:sp>
        <p:nvSpPr>
          <p:cNvPr id="51" name="Google Shape;911;p37">
            <a:extLst>
              <a:ext uri="{FF2B5EF4-FFF2-40B4-BE49-F238E27FC236}">
                <a16:creationId xmlns:a16="http://schemas.microsoft.com/office/drawing/2014/main" id="{0739DBA6-2AE6-4730-AFA4-52C89E1595FE}"/>
              </a:ext>
            </a:extLst>
          </p:cNvPr>
          <p:cNvSpPr txBox="1">
            <a:spLocks/>
          </p:cNvSpPr>
          <p:nvPr/>
        </p:nvSpPr>
        <p:spPr>
          <a:xfrm>
            <a:off x="1339129" y="2589231"/>
            <a:ext cx="2154000" cy="310044"/>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17500" algn="ctr" rtl="0">
              <a:lnSpc>
                <a:spcPct val="110000"/>
              </a:lnSpc>
              <a:spcBef>
                <a:spcPts val="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1pPr>
            <a:lvl2pPr marL="914400" marR="0" lvl="1"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2pPr>
            <a:lvl3pPr marL="1371600" marR="0" lvl="2"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3pPr>
            <a:lvl4pPr marL="1828800" marR="0" lvl="3"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4pPr>
            <a:lvl5pPr marL="2286000" marR="0" lvl="4"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5pPr>
            <a:lvl6pPr marL="2743200" marR="0" lvl="5"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6pPr>
            <a:lvl7pPr marL="3200400" marR="0" lvl="6"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7pPr>
            <a:lvl8pPr marL="3657600" marR="0" lvl="7"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8pPr>
            <a:lvl9pPr marL="4114800" marR="0" lvl="8" indent="-317500" algn="ctr" rtl="0">
              <a:lnSpc>
                <a:spcPct val="110000"/>
              </a:lnSpc>
              <a:spcBef>
                <a:spcPts val="1600"/>
              </a:spcBef>
              <a:spcAft>
                <a:spcPts val="160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9pPr>
          </a:lstStyle>
          <a:p>
            <a:pPr marL="0" indent="0">
              <a:spcAft>
                <a:spcPts val="1600"/>
              </a:spcAft>
            </a:pPr>
            <a:r>
              <a:rPr lang="en" dirty="0"/>
              <a:t>0</a:t>
            </a:r>
            <a:r>
              <a:rPr lang="id-ID" dirty="0"/>
              <a:t>3</a:t>
            </a:r>
            <a:r>
              <a:rPr lang="en" dirty="0"/>
              <a:t>.</a:t>
            </a:r>
          </a:p>
        </p:txBody>
      </p:sp>
      <p:sp>
        <p:nvSpPr>
          <p:cNvPr id="52" name="Google Shape;912;p37">
            <a:extLst>
              <a:ext uri="{FF2B5EF4-FFF2-40B4-BE49-F238E27FC236}">
                <a16:creationId xmlns:a16="http://schemas.microsoft.com/office/drawing/2014/main" id="{B7DBB333-F74D-4A06-BC3F-D636B9B63FBA}"/>
              </a:ext>
            </a:extLst>
          </p:cNvPr>
          <p:cNvSpPr txBox="1">
            <a:spLocks/>
          </p:cNvSpPr>
          <p:nvPr/>
        </p:nvSpPr>
        <p:spPr>
          <a:xfrm>
            <a:off x="4877527" y="2911144"/>
            <a:ext cx="3444558"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dirty="0"/>
              <a:t>Menyelesaikan pertikaian</a:t>
            </a:r>
          </a:p>
        </p:txBody>
      </p:sp>
      <p:sp>
        <p:nvSpPr>
          <p:cNvPr id="53" name="Google Shape;913;p37">
            <a:extLst>
              <a:ext uri="{FF2B5EF4-FFF2-40B4-BE49-F238E27FC236}">
                <a16:creationId xmlns:a16="http://schemas.microsoft.com/office/drawing/2014/main" id="{6B92910F-EBA5-4B4D-A0FA-D6CF29765AC4}"/>
              </a:ext>
            </a:extLst>
          </p:cNvPr>
          <p:cNvSpPr txBox="1">
            <a:spLocks/>
          </p:cNvSpPr>
          <p:nvPr/>
        </p:nvSpPr>
        <p:spPr>
          <a:xfrm>
            <a:off x="5522806" y="2589231"/>
            <a:ext cx="2154000" cy="310044"/>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17500" algn="ctr" rtl="0">
              <a:lnSpc>
                <a:spcPct val="110000"/>
              </a:lnSpc>
              <a:spcBef>
                <a:spcPts val="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1pPr>
            <a:lvl2pPr marL="914400" marR="0" lvl="1"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2pPr>
            <a:lvl3pPr marL="1371600" marR="0" lvl="2"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3pPr>
            <a:lvl4pPr marL="1828800" marR="0" lvl="3"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4pPr>
            <a:lvl5pPr marL="2286000" marR="0" lvl="4"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5pPr>
            <a:lvl6pPr marL="2743200" marR="0" lvl="5"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6pPr>
            <a:lvl7pPr marL="3200400" marR="0" lvl="6"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7pPr>
            <a:lvl8pPr marL="3657600" marR="0" lvl="7"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8pPr>
            <a:lvl9pPr marL="4114800" marR="0" lvl="8" indent="-317500" algn="ctr" rtl="0">
              <a:lnSpc>
                <a:spcPct val="110000"/>
              </a:lnSpc>
              <a:spcBef>
                <a:spcPts val="1600"/>
              </a:spcBef>
              <a:spcAft>
                <a:spcPts val="160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9pPr>
          </a:lstStyle>
          <a:p>
            <a:pPr marL="0" indent="0">
              <a:spcAft>
                <a:spcPts val="1600"/>
              </a:spcAft>
            </a:pPr>
            <a:r>
              <a:rPr lang="en" dirty="0"/>
              <a:t>0</a:t>
            </a:r>
            <a:r>
              <a:rPr lang="id-ID" dirty="0"/>
              <a:t>4</a:t>
            </a:r>
            <a:r>
              <a:rPr lang="en" dirty="0"/>
              <a:t>.</a:t>
            </a:r>
          </a:p>
        </p:txBody>
      </p:sp>
      <p:sp>
        <p:nvSpPr>
          <p:cNvPr id="54" name="Google Shape;910;p37">
            <a:extLst>
              <a:ext uri="{FF2B5EF4-FFF2-40B4-BE49-F238E27FC236}">
                <a16:creationId xmlns:a16="http://schemas.microsoft.com/office/drawing/2014/main" id="{9BE8E6EC-C6AE-40CB-B7B8-02E9F140FECB}"/>
              </a:ext>
            </a:extLst>
          </p:cNvPr>
          <p:cNvSpPr txBox="1">
            <a:spLocks/>
          </p:cNvSpPr>
          <p:nvPr/>
        </p:nvSpPr>
        <p:spPr>
          <a:xfrm>
            <a:off x="1596452" y="3812482"/>
            <a:ext cx="5951096" cy="670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dirty="0"/>
              <a:t>Dalam perlindungan hukum tercipta penegakan hukum yang mengehendaki kepastian hukum.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6" name="Google Shape;756;p34"/>
          <p:cNvSpPr txBox="1">
            <a:spLocks noGrp="1"/>
          </p:cNvSpPr>
          <p:nvPr>
            <p:ph type="subTitle" idx="1"/>
          </p:nvPr>
        </p:nvSpPr>
        <p:spPr>
          <a:xfrm>
            <a:off x="1209312" y="2518516"/>
            <a:ext cx="31386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Aturan yang bersifat umum membuat individu dapat mengetahui apa saja yang boleh atau tidak boleh dilakukan</a:t>
            </a:r>
            <a:endParaRPr dirty="0"/>
          </a:p>
        </p:txBody>
      </p:sp>
      <p:sp>
        <p:nvSpPr>
          <p:cNvPr id="757" name="Google Shape;757;p34"/>
          <p:cNvSpPr txBox="1">
            <a:spLocks noGrp="1"/>
          </p:cNvSpPr>
          <p:nvPr>
            <p:ph type="subTitle" idx="2"/>
          </p:nvPr>
        </p:nvSpPr>
        <p:spPr>
          <a:xfrm>
            <a:off x="4796057" y="2518516"/>
            <a:ext cx="31386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Berupa keamanan hukum bagi individu dari kesewenang-wenangan pemerintah</a:t>
            </a:r>
            <a:endParaRPr dirty="0"/>
          </a:p>
        </p:txBody>
      </p:sp>
      <p:sp>
        <p:nvSpPr>
          <p:cNvPr id="758" name="Google Shape;758;p34"/>
          <p:cNvSpPr txBox="1">
            <a:spLocks noGrp="1"/>
          </p:cNvSpPr>
          <p:nvPr>
            <p:ph type="subTitle" idx="3"/>
          </p:nvPr>
        </p:nvSpPr>
        <p:spPr>
          <a:xfrm>
            <a:off x="1209300" y="2102691"/>
            <a:ext cx="31386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01.</a:t>
            </a:r>
            <a:endParaRPr/>
          </a:p>
        </p:txBody>
      </p:sp>
      <p:sp>
        <p:nvSpPr>
          <p:cNvPr id="759" name="Google Shape;759;p34"/>
          <p:cNvSpPr txBox="1">
            <a:spLocks noGrp="1"/>
          </p:cNvSpPr>
          <p:nvPr>
            <p:ph type="subTitle" idx="4"/>
          </p:nvPr>
        </p:nvSpPr>
        <p:spPr>
          <a:xfrm>
            <a:off x="4796051" y="2102691"/>
            <a:ext cx="31386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02.</a:t>
            </a:r>
            <a:endParaRPr/>
          </a:p>
        </p:txBody>
      </p:sp>
      <p:sp>
        <p:nvSpPr>
          <p:cNvPr id="760" name="Google Shape;760;p34"/>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Kepastian Hukum</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6;p34">
            <a:extLst>
              <a:ext uri="{FF2B5EF4-FFF2-40B4-BE49-F238E27FC236}">
                <a16:creationId xmlns:a16="http://schemas.microsoft.com/office/drawing/2014/main" id="{ACA229FF-438B-4AEE-864C-46D6E08DDE97}"/>
              </a:ext>
            </a:extLst>
          </p:cNvPr>
          <p:cNvSpPr txBox="1">
            <a:spLocks/>
          </p:cNvSpPr>
          <p:nvPr/>
        </p:nvSpPr>
        <p:spPr>
          <a:xfrm>
            <a:off x="2091128" y="1274624"/>
            <a:ext cx="4961744" cy="561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sz="1800" dirty="0"/>
              <a:t>Ada dua pengertian</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grpSp>
        <p:nvGrpSpPr>
          <p:cNvPr id="1333" name="Google Shape;1333;p43"/>
          <p:cNvGrpSpPr/>
          <p:nvPr/>
        </p:nvGrpSpPr>
        <p:grpSpPr>
          <a:xfrm>
            <a:off x="445050" y="758000"/>
            <a:ext cx="2845500" cy="3870900"/>
            <a:chOff x="445050" y="393000"/>
            <a:chExt cx="2845500" cy="3870900"/>
          </a:xfrm>
        </p:grpSpPr>
        <p:sp>
          <p:nvSpPr>
            <p:cNvPr id="1334" name="Google Shape;1334;p43"/>
            <p:cNvSpPr/>
            <p:nvPr/>
          </p:nvSpPr>
          <p:spPr>
            <a:xfrm>
              <a:off x="445350" y="393000"/>
              <a:ext cx="28452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43"/>
            <p:cNvGrpSpPr/>
            <p:nvPr/>
          </p:nvGrpSpPr>
          <p:grpSpPr>
            <a:xfrm>
              <a:off x="445050" y="393000"/>
              <a:ext cx="2845200" cy="392400"/>
              <a:chOff x="-8550475" y="393012"/>
              <a:chExt cx="2845200" cy="392400"/>
            </a:xfrm>
          </p:grpSpPr>
          <p:sp>
            <p:nvSpPr>
              <p:cNvPr id="1336" name="Google Shape;1336;p43"/>
              <p:cNvSpPr/>
              <p:nvPr/>
            </p:nvSpPr>
            <p:spPr>
              <a:xfrm>
                <a:off x="-8550475" y="393012"/>
                <a:ext cx="28452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0" name="Google Shape;1340;p43"/>
          <p:cNvGrpSpPr/>
          <p:nvPr/>
        </p:nvGrpSpPr>
        <p:grpSpPr>
          <a:xfrm>
            <a:off x="3549500" y="758000"/>
            <a:ext cx="5149200" cy="3870900"/>
            <a:chOff x="445050" y="393000"/>
            <a:chExt cx="5149200" cy="3870900"/>
          </a:xfrm>
        </p:grpSpPr>
        <p:sp>
          <p:nvSpPr>
            <p:cNvPr id="1341" name="Google Shape;1341;p43"/>
            <p:cNvSpPr/>
            <p:nvPr/>
          </p:nvSpPr>
          <p:spPr>
            <a:xfrm>
              <a:off x="445350" y="393000"/>
              <a:ext cx="5148900" cy="3870900"/>
            </a:xfrm>
            <a:prstGeom prst="roundRect">
              <a:avLst>
                <a:gd name="adj" fmla="val 9794"/>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43"/>
            <p:cNvGrpSpPr/>
            <p:nvPr/>
          </p:nvGrpSpPr>
          <p:grpSpPr>
            <a:xfrm>
              <a:off x="445050" y="393000"/>
              <a:ext cx="5148900" cy="392400"/>
              <a:chOff x="-8550475" y="393012"/>
              <a:chExt cx="5148900" cy="392400"/>
            </a:xfrm>
          </p:grpSpPr>
          <p:sp>
            <p:nvSpPr>
              <p:cNvPr id="1343" name="Google Shape;1343;p43"/>
              <p:cNvSpPr/>
              <p:nvPr/>
            </p:nvSpPr>
            <p:spPr>
              <a:xfrm>
                <a:off x="-8550475" y="393012"/>
                <a:ext cx="5148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1" name="Google Shape;1481;p43"/>
          <p:cNvSpPr txBox="1">
            <a:spLocks noGrp="1"/>
          </p:cNvSpPr>
          <p:nvPr>
            <p:ph type="ctrTitle"/>
          </p:nvPr>
        </p:nvSpPr>
        <p:spPr>
          <a:xfrm>
            <a:off x="4346275" y="808779"/>
            <a:ext cx="4084625"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Tujuan Umum Pada Hukum</a:t>
            </a:r>
            <a:endParaRPr dirty="0">
              <a:solidFill>
                <a:schemeClr val="dk1"/>
              </a:solidFill>
            </a:endParaRPr>
          </a:p>
        </p:txBody>
      </p:sp>
      <p:sp>
        <p:nvSpPr>
          <p:cNvPr id="1482" name="Google Shape;1482;p43"/>
          <p:cNvSpPr txBox="1"/>
          <p:nvPr/>
        </p:nvSpPr>
        <p:spPr>
          <a:xfrm>
            <a:off x="713225" y="24073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1.</a:t>
            </a:r>
            <a:endParaRPr>
              <a:solidFill>
                <a:schemeClr val="lt1"/>
              </a:solidFill>
              <a:latin typeface="Abel"/>
              <a:ea typeface="Abel"/>
              <a:cs typeface="Abel"/>
              <a:sym typeface="Abel"/>
            </a:endParaRPr>
          </a:p>
        </p:txBody>
      </p:sp>
      <p:sp>
        <p:nvSpPr>
          <p:cNvPr id="1483" name="Google Shape;1483;p43"/>
          <p:cNvSpPr txBox="1"/>
          <p:nvPr/>
        </p:nvSpPr>
        <p:spPr>
          <a:xfrm>
            <a:off x="713225" y="1288688"/>
            <a:ext cx="2261100" cy="7992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d-ID" dirty="0">
                <a:solidFill>
                  <a:schemeClr val="lt1"/>
                </a:solidFill>
                <a:latin typeface="Abel"/>
                <a:ea typeface="Abel"/>
                <a:cs typeface="Abel"/>
                <a:sym typeface="Abel"/>
              </a:rPr>
              <a:t>Hukum dibuat dengan mempertimbangkan beberapa aspek berikut :</a:t>
            </a:r>
          </a:p>
        </p:txBody>
      </p:sp>
      <p:sp>
        <p:nvSpPr>
          <p:cNvPr id="1491" name="Google Shape;1491;p43"/>
          <p:cNvSpPr txBox="1"/>
          <p:nvPr/>
        </p:nvSpPr>
        <p:spPr>
          <a:xfrm>
            <a:off x="713225" y="27112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2.</a:t>
            </a:r>
            <a:endParaRPr>
              <a:solidFill>
                <a:schemeClr val="lt1"/>
              </a:solidFill>
              <a:latin typeface="Abel"/>
              <a:ea typeface="Abel"/>
              <a:cs typeface="Abel"/>
              <a:sym typeface="Abel"/>
            </a:endParaRPr>
          </a:p>
        </p:txBody>
      </p:sp>
      <p:sp>
        <p:nvSpPr>
          <p:cNvPr id="1492" name="Google Shape;1492;p43"/>
          <p:cNvSpPr txBox="1"/>
          <p:nvPr/>
        </p:nvSpPr>
        <p:spPr>
          <a:xfrm>
            <a:off x="713225" y="30151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3.</a:t>
            </a:r>
            <a:endParaRPr>
              <a:solidFill>
                <a:schemeClr val="lt1"/>
              </a:solidFill>
              <a:latin typeface="Abel"/>
              <a:ea typeface="Abel"/>
              <a:cs typeface="Abel"/>
              <a:sym typeface="Abel"/>
            </a:endParaRPr>
          </a:p>
        </p:txBody>
      </p:sp>
      <p:sp>
        <p:nvSpPr>
          <p:cNvPr id="1493" name="Google Shape;1493;p43"/>
          <p:cNvSpPr txBox="1"/>
          <p:nvPr/>
        </p:nvSpPr>
        <p:spPr>
          <a:xfrm>
            <a:off x="713225" y="33190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4.</a:t>
            </a:r>
            <a:endParaRPr>
              <a:solidFill>
                <a:schemeClr val="lt1"/>
              </a:solidFill>
              <a:latin typeface="Abel"/>
              <a:ea typeface="Abel"/>
              <a:cs typeface="Abel"/>
              <a:sym typeface="Abel"/>
            </a:endParaRPr>
          </a:p>
        </p:txBody>
      </p:sp>
      <p:sp>
        <p:nvSpPr>
          <p:cNvPr id="1494" name="Google Shape;1494;p43"/>
          <p:cNvSpPr txBox="1"/>
          <p:nvPr/>
        </p:nvSpPr>
        <p:spPr>
          <a:xfrm>
            <a:off x="713225" y="36229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5.</a:t>
            </a:r>
            <a:endParaRPr>
              <a:solidFill>
                <a:schemeClr val="lt1"/>
              </a:solidFill>
              <a:latin typeface="Abel"/>
              <a:ea typeface="Abel"/>
              <a:cs typeface="Abel"/>
              <a:sym typeface="Abel"/>
            </a:endParaRPr>
          </a:p>
        </p:txBody>
      </p:sp>
      <p:sp>
        <p:nvSpPr>
          <p:cNvPr id="1495" name="Google Shape;1495;p43"/>
          <p:cNvSpPr txBox="1"/>
          <p:nvPr/>
        </p:nvSpPr>
        <p:spPr>
          <a:xfrm>
            <a:off x="713225" y="39268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6.</a:t>
            </a:r>
            <a:endParaRPr>
              <a:solidFill>
                <a:schemeClr val="lt1"/>
              </a:solidFill>
              <a:latin typeface="Abel"/>
              <a:ea typeface="Abel"/>
              <a:cs typeface="Abel"/>
              <a:sym typeface="Abel"/>
            </a:endParaRPr>
          </a:p>
        </p:txBody>
      </p:sp>
      <p:sp>
        <p:nvSpPr>
          <p:cNvPr id="1497" name="Google Shape;1497;p43"/>
          <p:cNvSpPr/>
          <p:nvPr/>
        </p:nvSpPr>
        <p:spPr>
          <a:xfrm>
            <a:off x="1058375" y="2414101"/>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etertiban</a:t>
            </a:r>
            <a:r>
              <a:rPr sz="1200" dirty="0">
                <a:solidFill>
                  <a:schemeClr val="lt1"/>
                </a:solidFill>
                <a:latin typeface="Abel"/>
                <a:ea typeface="Abel"/>
                <a:cs typeface="Abel"/>
                <a:sym typeface="Abel"/>
              </a:rPr>
              <a:t> </a:t>
            </a:r>
          </a:p>
        </p:txBody>
      </p:sp>
      <p:sp>
        <p:nvSpPr>
          <p:cNvPr id="1498" name="Google Shape;1498;p43"/>
          <p:cNvSpPr/>
          <p:nvPr/>
        </p:nvSpPr>
        <p:spPr>
          <a:xfrm>
            <a:off x="1058375" y="2714626"/>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eamanan</a:t>
            </a:r>
            <a:r>
              <a:rPr sz="1200" dirty="0">
                <a:solidFill>
                  <a:schemeClr val="lt1"/>
                </a:solidFill>
                <a:latin typeface="Abel"/>
                <a:ea typeface="Abel"/>
                <a:cs typeface="Abel"/>
                <a:sym typeface="Abel"/>
              </a:rPr>
              <a:t> </a:t>
            </a:r>
          </a:p>
        </p:txBody>
      </p:sp>
      <p:sp>
        <p:nvSpPr>
          <p:cNvPr id="1499" name="Google Shape;1499;p43"/>
          <p:cNvSpPr/>
          <p:nvPr/>
        </p:nvSpPr>
        <p:spPr>
          <a:xfrm>
            <a:off x="1058375" y="3015151"/>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etentraman</a:t>
            </a:r>
            <a:endParaRPr sz="1200" dirty="0">
              <a:solidFill>
                <a:schemeClr val="lt1"/>
              </a:solidFill>
              <a:latin typeface="Abel"/>
              <a:ea typeface="Abel"/>
              <a:cs typeface="Abel"/>
              <a:sym typeface="Abel"/>
            </a:endParaRPr>
          </a:p>
        </p:txBody>
      </p:sp>
      <p:sp>
        <p:nvSpPr>
          <p:cNvPr id="1500" name="Google Shape;1500;p43"/>
          <p:cNvSpPr/>
          <p:nvPr/>
        </p:nvSpPr>
        <p:spPr>
          <a:xfrm>
            <a:off x="1058375" y="3315676"/>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edamaian</a:t>
            </a:r>
            <a:endParaRPr sz="1200" dirty="0">
              <a:solidFill>
                <a:schemeClr val="lt1"/>
              </a:solidFill>
              <a:latin typeface="Abel"/>
              <a:ea typeface="Abel"/>
              <a:cs typeface="Abel"/>
              <a:sym typeface="Abel"/>
            </a:endParaRPr>
          </a:p>
        </p:txBody>
      </p:sp>
      <p:sp>
        <p:nvSpPr>
          <p:cNvPr id="1501" name="Google Shape;1501;p43"/>
          <p:cNvSpPr/>
          <p:nvPr/>
        </p:nvSpPr>
        <p:spPr>
          <a:xfrm>
            <a:off x="1058375" y="3616201"/>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ebenaran</a:t>
            </a:r>
            <a:r>
              <a:rPr sz="1200" dirty="0">
                <a:solidFill>
                  <a:schemeClr val="lt1"/>
                </a:solidFill>
                <a:latin typeface="Abel"/>
                <a:ea typeface="Abel"/>
                <a:cs typeface="Abel"/>
                <a:sym typeface="Abel"/>
              </a:rPr>
              <a:t> </a:t>
            </a:r>
          </a:p>
        </p:txBody>
      </p:sp>
      <p:sp>
        <p:nvSpPr>
          <p:cNvPr id="1502" name="Google Shape;1502;p43"/>
          <p:cNvSpPr/>
          <p:nvPr/>
        </p:nvSpPr>
        <p:spPr>
          <a:xfrm>
            <a:off x="1058375" y="3916726"/>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eadilan</a:t>
            </a:r>
            <a:r>
              <a:rPr sz="1200" dirty="0">
                <a:solidFill>
                  <a:schemeClr val="lt1"/>
                </a:solidFill>
                <a:latin typeface="Abel"/>
                <a:ea typeface="Abel"/>
                <a:cs typeface="Abel"/>
                <a:sym typeface="Abel"/>
              </a:rPr>
              <a:t> </a:t>
            </a:r>
          </a:p>
        </p:txBody>
      </p:sp>
      <p:sp>
        <p:nvSpPr>
          <p:cNvPr id="1504" name="Google Shape;1504;p43"/>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50" y="-1362"/>
            <a:ext cx="6939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43"/>
          <p:cNvGrpSpPr/>
          <p:nvPr/>
        </p:nvGrpSpPr>
        <p:grpSpPr>
          <a:xfrm>
            <a:off x="238515" y="90242"/>
            <a:ext cx="216784" cy="199039"/>
            <a:chOff x="285677" y="4429254"/>
            <a:chExt cx="216784" cy="199039"/>
          </a:xfrm>
        </p:grpSpPr>
        <p:sp>
          <p:nvSpPr>
            <p:cNvPr id="1512" name="Google Shape;1512;p43"/>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43">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83;p43">
            <a:extLst>
              <a:ext uri="{FF2B5EF4-FFF2-40B4-BE49-F238E27FC236}">
                <a16:creationId xmlns:a16="http://schemas.microsoft.com/office/drawing/2014/main" id="{135A8393-F91D-4A1B-AB4C-0C0EABEE6175}"/>
              </a:ext>
            </a:extLst>
          </p:cNvPr>
          <p:cNvSpPr txBox="1"/>
          <p:nvPr/>
        </p:nvSpPr>
        <p:spPr>
          <a:xfrm>
            <a:off x="3935854" y="1586649"/>
            <a:ext cx="4376192" cy="20362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d-ID" dirty="0">
                <a:solidFill>
                  <a:schemeClr val="lt1"/>
                </a:solidFill>
                <a:latin typeface="Abel"/>
                <a:ea typeface="Abel"/>
                <a:cs typeface="Abel"/>
                <a:sym typeface="Abel"/>
              </a:rPr>
              <a:t>Dengan dibentuknya hukum maka terdapat aturan yang perlu dipatuhi oleh masyarakat baik secara tertulis maupun tidak tertulis, dengan tujuan agar masyarakat dapat memahami hak dan kewajiban setiap individu dalam melakukan suatu tindakan.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644577" y="1296649"/>
            <a:ext cx="7854846" cy="3102963"/>
          </a:xfrm>
          <a:prstGeom prst="rect">
            <a:avLst/>
          </a:prstGeom>
        </p:spPr>
        <p:txBody>
          <a:bodyPr spcFirstLastPara="1" wrap="square" lIns="91425" tIns="91425" rIns="91425" bIns="91425" anchor="t" anchorCtr="0">
            <a:noAutofit/>
          </a:bodyPr>
          <a:lstStyle/>
          <a:p>
            <a:pPr marL="0" indent="0" algn="just"/>
            <a:r>
              <a:rPr lang="id-ID" dirty="0"/>
              <a:t>Hukum siber atau </a:t>
            </a:r>
            <a:r>
              <a:rPr lang="id-ID" dirty="0" err="1"/>
              <a:t>Cyber</a:t>
            </a:r>
            <a:r>
              <a:rPr lang="id-ID" dirty="0"/>
              <a:t> Law adalah aspek yang ruang lingkupnya meliputi setiap aspek yang berhubungan dengan orang perorangan atau individu yang menggunakan dan memanfaatkan teknologi internet/elektronik yang dimulai pada saat mulai “</a:t>
            </a:r>
            <a:r>
              <a:rPr lang="id-ID" dirty="0" err="1"/>
              <a:t>online</a:t>
            </a:r>
            <a:r>
              <a:rPr lang="id-ID" dirty="0"/>
              <a:t>” dan memasuki dunia </a:t>
            </a:r>
            <a:r>
              <a:rPr lang="id-ID" dirty="0" err="1"/>
              <a:t>cyber</a:t>
            </a:r>
            <a:r>
              <a:rPr lang="id-ID" dirty="0"/>
              <a:t> atau maya.</a:t>
            </a:r>
          </a:p>
          <a:p>
            <a:pPr marL="0" indent="0" algn="just"/>
            <a:r>
              <a:rPr lang="id-ID" dirty="0"/>
              <a:t>Pada negara yang telah maju dalam penggunaan internet/elektronik sebagai alat untuk memfasilitasi setiap aspek kehidupan mereka, perkembangan hukum dunia maya sudah sangat maju.</a:t>
            </a:r>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Hukum Siber (</a:t>
            </a:r>
            <a:r>
              <a:rPr lang="id-ID" dirty="0" err="1"/>
              <a:t>Cyber</a:t>
            </a:r>
            <a:r>
              <a:rPr lang="id-ID" dirty="0"/>
              <a:t> Law)</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45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err="1"/>
              <a:t>Cyber</a:t>
            </a:r>
            <a:r>
              <a:rPr lang="id-ID" dirty="0"/>
              <a:t> Law sangat dibutuhkan, kaitannya dengan upaya pencegahan tindak pidana, maupun penanganan tindak pidana. </a:t>
            </a:r>
            <a:r>
              <a:rPr lang="id-ID" dirty="0" err="1"/>
              <a:t>Cyber</a:t>
            </a:r>
            <a:r>
              <a:rPr lang="id-ID" dirty="0"/>
              <a:t> Law akan menjadi dasar hukum dalam proses penegakan hukum terhadap kejahatan-kejahatan dengan sarana elektronik dan komputer, termasuk kejahatan pencucian uang dan kejahatan terorisme. Dengan kata lain, </a:t>
            </a:r>
            <a:r>
              <a:rPr lang="id-ID" dirty="0" err="1"/>
              <a:t>Cyber</a:t>
            </a:r>
            <a:r>
              <a:rPr lang="id-ID" dirty="0"/>
              <a:t> Law diperlukan untuk menanggulangi kejahatan </a:t>
            </a:r>
            <a:r>
              <a:rPr lang="id-ID" dirty="0" err="1"/>
              <a:t>Cyber</a:t>
            </a:r>
            <a:r>
              <a:rPr lang="id-ID" dirty="0"/>
              <a:t>.</a:t>
            </a:r>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Tujuan Hukum Siber</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21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err="1"/>
              <a:t>Macam-Macam</a:t>
            </a:r>
            <a:r>
              <a:rPr lang="id-ID" dirty="0"/>
              <a:t> Kejahatan Siber</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err="1"/>
              <a:t>Phising</a:t>
            </a:r>
            <a:r>
              <a:rPr lang="id-ID" sz="1200" dirty="0"/>
              <a:t> adalah suatu metode untuk melakukan penipuan dengan melakukan Tindakan penipuan terhadap korban yang bertujuan mencuri data informasi penting seperti data akun pengguna dengan cara  mengelabui korban </a:t>
            </a:r>
            <a:r>
              <a:rPr lang="id-ID" sz="1200" dirty="0" err="1"/>
              <a:t>phising</a:t>
            </a:r>
            <a:r>
              <a:rPr lang="id-ID" sz="1200" dirty="0"/>
              <a:t> melalui penipuan berupa alamat </a:t>
            </a:r>
            <a:r>
              <a:rPr lang="id-ID" sz="1200" dirty="0" err="1"/>
              <a:t>website</a:t>
            </a:r>
            <a:r>
              <a:rPr lang="id-ID" sz="1200" dirty="0"/>
              <a:t> palsu yang dapat memberikan data korban kepada pelaku </a:t>
            </a:r>
            <a:r>
              <a:rPr lang="id-ID" sz="1200" dirty="0" err="1"/>
              <a:t>phising</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Phising</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Adalah tipe kejahatan siber yang melibatkan aktivitas </a:t>
            </a:r>
            <a:r>
              <a:rPr lang="id-ID" sz="1200" dirty="0" err="1"/>
              <a:t>phising</a:t>
            </a:r>
            <a:r>
              <a:rPr lang="id-ID" sz="1200" dirty="0"/>
              <a:t> di mana pelaku mendapatkan data kartu kredit orang lain dan pelaku akan membelanjakan kartu tersebut dan menghilangkan jejak seperti membelanjakan kartu </a:t>
            </a:r>
            <a:r>
              <a:rPr lang="id-ID" sz="1200" dirty="0" err="1"/>
              <a:t>voucher</a:t>
            </a:r>
            <a:r>
              <a:rPr lang="id-ID" sz="1200" dirty="0"/>
              <a:t> dalam jumlah banyak yang nantinya akan digunakan untuk membeli sesuatu yang diinginkan oleh pelaku</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Carding</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Adalah tindak kejahatan siber melalui pencemaran nama baik seseorang dengan cara menyatakan sesuatu baik melalui lisan ataupun tulisan. Pencemaran nama baik terbagi ke dalam beberapa bagian:</a:t>
            </a:r>
          </a:p>
          <a:p>
            <a:pPr marL="0" lvl="0" indent="0" algn="just" rtl="0">
              <a:spcBef>
                <a:spcPts val="0"/>
              </a:spcBef>
              <a:spcAft>
                <a:spcPts val="300"/>
              </a:spcAft>
              <a:buNone/>
            </a:pPr>
            <a:r>
              <a:rPr lang="id-ID" sz="1200" dirty="0"/>
              <a:t>1. Secara lisan, yaitu pencemaran nama baik yang diucapkan.</a:t>
            </a:r>
          </a:p>
          <a:p>
            <a:pPr marL="0" lvl="0" indent="0" algn="just" rtl="0">
              <a:spcBef>
                <a:spcPts val="0"/>
              </a:spcBef>
              <a:spcAft>
                <a:spcPts val="300"/>
              </a:spcAft>
              <a:buNone/>
            </a:pPr>
            <a:r>
              <a:rPr lang="id-ID" sz="1200" dirty="0"/>
              <a:t>2. Secara tertulis, yaitu </a:t>
            </a:r>
            <a:r>
              <a:rPr lang="id-ID" sz="1200" dirty="0" err="1"/>
              <a:t>pence-maran</a:t>
            </a:r>
            <a:r>
              <a:rPr lang="id-ID" sz="1200" dirty="0"/>
              <a:t> yang dilakukan melalui tulisan</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Defamation</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47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err="1"/>
              <a:t>Macam-Macam</a:t>
            </a:r>
            <a:r>
              <a:rPr lang="id-ID" dirty="0"/>
              <a:t> Kejahatan Siber</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Adalah kejahatan siber dengan melakukan tindakan dengan sengaja berupa pengubahan tampilan pada </a:t>
            </a:r>
            <a:r>
              <a:rPr lang="id-ID" sz="1200" dirty="0" err="1"/>
              <a:t>website</a:t>
            </a:r>
            <a:r>
              <a:rPr lang="id-ID" sz="1200" dirty="0"/>
              <a:t> korban tanpa izin. Hal ini dapat terjadi karena terdapat kelemahan pada sistem </a:t>
            </a:r>
            <a:r>
              <a:rPr lang="id-ID" sz="1200" dirty="0" err="1"/>
              <a:t>website</a:t>
            </a:r>
            <a:r>
              <a:rPr lang="id-ID" sz="1200" dirty="0"/>
              <a:t> tersebut.</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Deface</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DDOS atau </a:t>
            </a:r>
            <a:r>
              <a:rPr lang="id-ID" sz="1200" dirty="0" err="1"/>
              <a:t>Distributed</a:t>
            </a:r>
            <a:r>
              <a:rPr lang="id-ID" sz="1200" dirty="0"/>
              <a:t> </a:t>
            </a:r>
            <a:r>
              <a:rPr lang="id-ID" sz="1200" dirty="0" err="1"/>
              <a:t>Denial</a:t>
            </a:r>
            <a:r>
              <a:rPr lang="id-ID" sz="1200" dirty="0"/>
              <a:t> </a:t>
            </a:r>
            <a:r>
              <a:rPr lang="id-ID" sz="1200" dirty="0" err="1"/>
              <a:t>Of</a:t>
            </a:r>
            <a:r>
              <a:rPr lang="id-ID" sz="1200" dirty="0"/>
              <a:t> Services) adalah kejahatan siber berupa serangan yang dilakukan dengan cara membanjiri lalu lintas jaringan internet pada server, sistem, atau jaringan. Umumnya serangan ini dilakukan menggunakan beberapa komputer </a:t>
            </a:r>
            <a:r>
              <a:rPr lang="id-ID" sz="1200" dirty="0" err="1"/>
              <a:t>host</a:t>
            </a:r>
            <a:r>
              <a:rPr lang="id-ID" sz="1200" dirty="0"/>
              <a:t> penyerang sehingga korban tidak dapat memiliki akses kepada komputernya sendiri.</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DDOS</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Ujaran Kebencian (</a:t>
            </a:r>
            <a:r>
              <a:rPr lang="id-ID" sz="1200" dirty="0" err="1"/>
              <a:t>Hate</a:t>
            </a:r>
            <a:r>
              <a:rPr lang="id-ID" sz="1200" dirty="0"/>
              <a:t> </a:t>
            </a:r>
            <a:r>
              <a:rPr lang="id-ID" sz="1200" dirty="0" err="1"/>
              <a:t>of</a:t>
            </a:r>
            <a:r>
              <a:rPr lang="id-ID" sz="1200" dirty="0"/>
              <a:t> </a:t>
            </a:r>
            <a:r>
              <a:rPr lang="id-ID" sz="1200" dirty="0" err="1"/>
              <a:t>Speech</a:t>
            </a:r>
            <a:r>
              <a:rPr lang="id-ID" sz="1200" dirty="0"/>
              <a:t>) adalah tindakan komunikasi yang dilakukan oleh suatu individu atau kelompok dalam bentuk provokasi, hasutan, ataupun hinaan kepada individu atau kelompok lain dalam berbagai macam hal.</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Hate</a:t>
            </a:r>
            <a:r>
              <a:rPr lang="id-ID" dirty="0"/>
              <a:t> </a:t>
            </a:r>
            <a:r>
              <a:rPr lang="id-ID" dirty="0" err="1"/>
              <a:t>of</a:t>
            </a:r>
            <a:r>
              <a:rPr lang="id-ID" dirty="0"/>
              <a:t> </a:t>
            </a:r>
            <a:r>
              <a:rPr lang="id-ID" dirty="0" err="1"/>
              <a:t>Speach</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50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mendistribusikan dan/atau mentransmisikan dan/atau membuat dapat diaksesnya informasi elektronik dan/atau dokumen elektronik yang memiliki muatan yang melanggar kesusilaan.</a:t>
            </a:r>
            <a:endParaRPr sz="1200" dirty="0"/>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27 UU ITE Th. 2008</a:t>
            </a:r>
            <a:endParaRPr dirty="0"/>
          </a:p>
        </p:txBody>
      </p:sp>
      <p:sp>
        <p:nvSpPr>
          <p:cNvPr id="912" name="Google Shape;912;p37"/>
          <p:cNvSpPr txBox="1">
            <a:spLocks noGrp="1"/>
          </p:cNvSpPr>
          <p:nvPr>
            <p:ph type="subTitle" idx="3"/>
          </p:nvPr>
        </p:nvSpPr>
        <p:spPr>
          <a:xfrm>
            <a:off x="3517325"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menyebarkan berita bohong dan menyesatkan yang mengakibatkan kerugian konsumen dalam transaksi elektronik.</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28 UU ITE Th. 2008</a:t>
            </a:r>
          </a:p>
        </p:txBody>
      </p:sp>
      <p:sp>
        <p:nvSpPr>
          <p:cNvPr id="914" name="Google Shape;914;p37"/>
          <p:cNvSpPr txBox="1">
            <a:spLocks noGrp="1"/>
          </p:cNvSpPr>
          <p:nvPr>
            <p:ph type="subTitle" idx="5"/>
          </p:nvPr>
        </p:nvSpPr>
        <p:spPr>
          <a:xfrm>
            <a:off x="6277192"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300"/>
              </a:spcAft>
              <a:buNone/>
            </a:pPr>
            <a:r>
              <a:rPr lang="id-ID" sz="1200" dirty="0"/>
              <a:t>Setiap orang dengan sengaja dan tanpa hak mengirimkan informasi elektronik dan/atau dokumen elektronik yang berisi ancaman kekerasan atau menakut-nakuti yang ditujukan secara pribadi (</a:t>
            </a:r>
            <a:r>
              <a:rPr lang="id-ID" sz="1200" dirty="0" err="1"/>
              <a:t>Cyber</a:t>
            </a:r>
            <a:r>
              <a:rPr lang="id-ID" sz="1200" dirty="0"/>
              <a:t> </a:t>
            </a:r>
            <a:r>
              <a:rPr lang="id-ID" sz="1200" dirty="0" err="1"/>
              <a:t>Stalking</a:t>
            </a:r>
            <a:r>
              <a:rPr lang="id-ID" sz="1200" dirty="0"/>
              <a:t>). </a:t>
            </a:r>
          </a:p>
        </p:txBody>
      </p:sp>
      <p:sp>
        <p:nvSpPr>
          <p:cNvPr id="915" name="Google Shape;915;p37"/>
          <p:cNvSpPr txBox="1">
            <a:spLocks noGrp="1"/>
          </p:cNvSpPr>
          <p:nvPr>
            <p:ph type="subTitle" idx="6"/>
          </p:nvPr>
        </p:nvSpPr>
        <p:spPr>
          <a:xfrm>
            <a:off x="6277192"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29 UU ITE Th. 2008</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70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atau melawan hukum mengakses Komputer dan/atau Sistem Elektronik milik Orang lain dengan cara apa pun.</a:t>
            </a:r>
            <a:endParaRPr sz="1200" dirty="0"/>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30 UU ITE ayat 1</a:t>
            </a:r>
            <a:endParaRPr dirty="0"/>
          </a:p>
        </p:txBody>
      </p:sp>
      <p:sp>
        <p:nvSpPr>
          <p:cNvPr id="912" name="Google Shape;912;p37"/>
          <p:cNvSpPr txBox="1">
            <a:spLocks noGrp="1"/>
          </p:cNvSpPr>
          <p:nvPr>
            <p:ph type="subTitle" idx="3"/>
          </p:nvPr>
        </p:nvSpPr>
        <p:spPr>
          <a:xfrm>
            <a:off x="3517325"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atau melawan hukum mengakses Komputer dan/atau Sistem Elektronik dengan cara apa pun dengan tujuan untuk memperoleh Informasi Elektronik dan/atau Dokumen Elektronik.</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30 UU ITE ayat 2</a:t>
            </a:r>
          </a:p>
        </p:txBody>
      </p:sp>
      <p:sp>
        <p:nvSpPr>
          <p:cNvPr id="914" name="Google Shape;914;p37"/>
          <p:cNvSpPr txBox="1">
            <a:spLocks noGrp="1"/>
          </p:cNvSpPr>
          <p:nvPr>
            <p:ph type="subTitle" idx="5"/>
          </p:nvPr>
        </p:nvSpPr>
        <p:spPr>
          <a:xfrm>
            <a:off x="6277192"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300"/>
              </a:spcAft>
              <a:buNone/>
            </a:pPr>
            <a:r>
              <a:rPr lang="id-ID" sz="1200" dirty="0"/>
              <a:t>Setiap orang dengan sengaja dan tanpa hak atau melawan hukum mengakses Komputer dan/atau Sistem Elektronik dengan cara apa pun dengan melanggar, menerobos, melampaui, atau menjebol sistem pengamanan (</a:t>
            </a:r>
            <a:r>
              <a:rPr lang="id-ID" sz="1200" dirty="0" err="1"/>
              <a:t>cracking</a:t>
            </a:r>
            <a:r>
              <a:rPr lang="id-ID" sz="1200" dirty="0"/>
              <a:t>, </a:t>
            </a:r>
            <a:r>
              <a:rPr lang="id-ID" sz="1200" dirty="0" err="1"/>
              <a:t>hacking</a:t>
            </a:r>
            <a:r>
              <a:rPr lang="id-ID" sz="1200" dirty="0"/>
              <a:t>, </a:t>
            </a:r>
            <a:r>
              <a:rPr lang="id-ID" sz="1200" dirty="0" err="1"/>
              <a:t>illegal</a:t>
            </a:r>
            <a:r>
              <a:rPr lang="id-ID" sz="1200" dirty="0"/>
              <a:t> </a:t>
            </a:r>
            <a:r>
              <a:rPr lang="id-ID" sz="1200" dirty="0" err="1"/>
              <a:t>access</a:t>
            </a:r>
            <a:r>
              <a:rPr lang="id-ID" sz="1200" dirty="0"/>
              <a:t>).</a:t>
            </a:r>
          </a:p>
        </p:txBody>
      </p:sp>
      <p:sp>
        <p:nvSpPr>
          <p:cNvPr id="915" name="Google Shape;915;p37"/>
          <p:cNvSpPr txBox="1">
            <a:spLocks noGrp="1"/>
          </p:cNvSpPr>
          <p:nvPr>
            <p:ph type="subTitle" idx="6"/>
          </p:nvPr>
        </p:nvSpPr>
        <p:spPr>
          <a:xfrm>
            <a:off x="6277192"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30 UU ITE ayat 3</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16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atau melawan hukum melakukan intersepsi atau penyadapan atas informasi elektronika dan atau dokumen elektronik dalam suatu komputer dan atau sistem elektronik secara tertentu milik orang lain.</a:t>
            </a:r>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31 UU ITE ayat 1</a:t>
            </a:r>
            <a:endParaRPr dirty="0"/>
          </a:p>
        </p:txBody>
      </p:sp>
      <p:sp>
        <p:nvSpPr>
          <p:cNvPr id="912" name="Google Shape;912;p37"/>
          <p:cNvSpPr txBox="1">
            <a:spLocks noGrp="1"/>
          </p:cNvSpPr>
          <p:nvPr>
            <p:ph type="subTitle" idx="3"/>
          </p:nvPr>
        </p:nvSpPr>
        <p:spPr>
          <a:xfrm>
            <a:off x="3517325" y="2054567"/>
            <a:ext cx="2501226"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atau tanpa hak atau melawan hukum melakukan intersepsi atau transmisi elektronik dan atau dokumen elektronik yang tidak bersifat publik dari, ke, dan di dalam suatu komputer dan atau sistem elektronik tertentu milik orang lain, baik yang tidak menyebabkan perubahan, penghilangan dan atau penghentian informasi elektronik dan atau dokumen elektronik yang ditransmisikan.</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31 UU ITE ayat 2</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87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547820"/>
            <a:ext cx="7285220" cy="2576355"/>
          </a:xfrm>
          <a:prstGeom prst="rect">
            <a:avLst/>
          </a:prstGeom>
        </p:spPr>
        <p:txBody>
          <a:bodyPr spcFirstLastPara="1" wrap="square" lIns="91425" tIns="91425" rIns="91425" bIns="91425" anchor="t" anchorCtr="0">
            <a:noAutofit/>
          </a:bodyPr>
          <a:lstStyle/>
          <a:p>
            <a:pPr marL="0" indent="0" algn="just">
              <a:lnSpc>
                <a:spcPct val="150000"/>
              </a:lnSpc>
              <a:spcAft>
                <a:spcPts val="1600"/>
              </a:spcAft>
            </a:pPr>
            <a:r>
              <a:rPr lang="id-ID" dirty="0"/>
              <a:t>Dampak negatif yang serius karena berkembangnya teknologi informasi terutama teknologi internet harus segera ditangani </a:t>
            </a:r>
            <a:r>
              <a:rPr lang="id-ID" sz="1600" dirty="0"/>
              <a:t>dan ditanggulangi dengan segala perangkat yang mungkin termasuk perangkat perundangan yang bisa mengendalikan kejahatan di bidang teknologi informasi. Sudah saatnya bahwa hukum yang ada harus bisa mengatasi penyimpangan penggunaan perangkat teknologi informasi sebagai alat bantunya, terutama kejahatan di internet (</a:t>
            </a:r>
            <a:r>
              <a:rPr lang="id-ID" sz="1600" i="1" dirty="0" err="1"/>
              <a:t>cybercrime</a:t>
            </a:r>
            <a:r>
              <a:rPr lang="id-ID" sz="1600" dirty="0"/>
              <a:t>) dengan menerapkan hukum siber (</a:t>
            </a:r>
            <a:r>
              <a:rPr lang="id-ID" sz="1600" i="1" dirty="0" err="1"/>
              <a:t>cyberlaw</a:t>
            </a:r>
            <a:r>
              <a:rPr lang="id-ID" sz="1600" dirty="0"/>
              <a:t>).</a:t>
            </a:r>
          </a:p>
          <a:p>
            <a:pPr marL="0" lvl="0" indent="0" algn="l" rtl="0">
              <a:spcBef>
                <a:spcPts val="0"/>
              </a:spcBef>
              <a:spcAft>
                <a:spcPts val="1600"/>
              </a:spcAft>
              <a:buNone/>
            </a:pPr>
            <a:endParaRPr lang="en-US" dirty="0"/>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Pengaturan Hukum teknologi Informasi</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484176" y="2123100"/>
            <a:ext cx="6175798"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a:t>Terima Kasih</a:t>
            </a:r>
            <a:endParaRPr sz="4400" dirty="0"/>
          </a:p>
        </p:txBody>
      </p:sp>
    </p:spTree>
    <p:extLst>
      <p:ext uri="{BB962C8B-B14F-4D97-AF65-F5344CB8AC3E}">
        <p14:creationId xmlns:p14="http://schemas.microsoft.com/office/powerpoint/2010/main" val="122088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Pelanggaran dan Kejahatan teknologi Informasi</a:t>
            </a:r>
            <a:endParaRPr dirty="0"/>
          </a:p>
        </p:txBody>
      </p:sp>
      <p:sp>
        <p:nvSpPr>
          <p:cNvPr id="910" name="Google Shape;910;p37"/>
          <p:cNvSpPr txBox="1">
            <a:spLocks noGrp="1"/>
          </p:cNvSpPr>
          <p:nvPr>
            <p:ph type="subTitle" idx="1"/>
          </p:nvPr>
        </p:nvSpPr>
        <p:spPr>
          <a:xfrm>
            <a:off x="713229" y="2149439"/>
            <a:ext cx="21540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Masyarakat menaati peraturan</a:t>
            </a:r>
            <a:endParaRPr dirty="0"/>
          </a:p>
        </p:txBody>
      </p:sp>
      <p:sp>
        <p:nvSpPr>
          <p:cNvPr id="911" name="Google Shape;911;p37"/>
          <p:cNvSpPr txBox="1">
            <a:spLocks noGrp="1"/>
          </p:cNvSpPr>
          <p:nvPr>
            <p:ph type="subTitle" idx="2"/>
          </p:nvPr>
        </p:nvSpPr>
        <p:spPr>
          <a:xfrm>
            <a:off x="713229" y="1733614"/>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01.</a:t>
            </a:r>
            <a:endParaRPr/>
          </a:p>
        </p:txBody>
      </p:sp>
      <p:sp>
        <p:nvSpPr>
          <p:cNvPr id="912" name="Google Shape;912;p37"/>
          <p:cNvSpPr txBox="1">
            <a:spLocks noGrp="1"/>
          </p:cNvSpPr>
          <p:nvPr>
            <p:ph type="subTitle" idx="3"/>
          </p:nvPr>
        </p:nvSpPr>
        <p:spPr>
          <a:xfrm>
            <a:off x="3517325" y="2149439"/>
            <a:ext cx="21540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Hukum dibuat oleh yang berwenang</a:t>
            </a:r>
            <a:endParaRPr dirty="0"/>
          </a:p>
        </p:txBody>
      </p:sp>
      <p:sp>
        <p:nvSpPr>
          <p:cNvPr id="913" name="Google Shape;913;p37"/>
          <p:cNvSpPr txBox="1">
            <a:spLocks noGrp="1"/>
          </p:cNvSpPr>
          <p:nvPr>
            <p:ph type="subTitle" idx="4"/>
          </p:nvPr>
        </p:nvSpPr>
        <p:spPr>
          <a:xfrm>
            <a:off x="3517325" y="1733614"/>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02.</a:t>
            </a:r>
            <a:endParaRPr/>
          </a:p>
        </p:txBody>
      </p:sp>
      <p:sp>
        <p:nvSpPr>
          <p:cNvPr id="914" name="Google Shape;914;p37"/>
          <p:cNvSpPr txBox="1">
            <a:spLocks noGrp="1"/>
          </p:cNvSpPr>
          <p:nvPr>
            <p:ph type="subTitle" idx="5"/>
          </p:nvPr>
        </p:nvSpPr>
        <p:spPr>
          <a:xfrm>
            <a:off x="6277192" y="2149439"/>
            <a:ext cx="21540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Pelanggaran hukum merupakan tindak pidana</a:t>
            </a:r>
            <a:endParaRPr dirty="0"/>
          </a:p>
        </p:txBody>
      </p:sp>
      <p:sp>
        <p:nvSpPr>
          <p:cNvPr id="915" name="Google Shape;915;p37"/>
          <p:cNvSpPr txBox="1">
            <a:spLocks noGrp="1"/>
          </p:cNvSpPr>
          <p:nvPr>
            <p:ph type="subTitle" idx="6"/>
          </p:nvPr>
        </p:nvSpPr>
        <p:spPr>
          <a:xfrm>
            <a:off x="6277192" y="1733614"/>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03.</a:t>
            </a:r>
            <a:endParaRP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t>Dalam</a:t>
            </a:r>
            <a:r>
              <a:rPr lang="en-US" dirty="0"/>
              <a:t> dunia cybercrime </a:t>
            </a:r>
            <a:r>
              <a:rPr lang="en-US" dirty="0" err="1"/>
              <a:t>merupakan</a:t>
            </a:r>
            <a:r>
              <a:rPr lang="en-US" dirty="0"/>
              <a:t> </a:t>
            </a:r>
            <a:r>
              <a:rPr lang="en-US" dirty="0" err="1"/>
              <a:t>bentuk-bentuk</a:t>
            </a:r>
            <a:r>
              <a:rPr lang="en-US" dirty="0"/>
              <a:t> </a:t>
            </a:r>
            <a:r>
              <a:rPr lang="en-US" dirty="0" err="1"/>
              <a:t>kejahatan</a:t>
            </a:r>
            <a:r>
              <a:rPr lang="en-US" dirty="0"/>
              <a:t> yang </a:t>
            </a:r>
            <a:r>
              <a:rPr lang="en-US" dirty="0" err="1"/>
              <a:t>timbul</a:t>
            </a:r>
            <a:r>
              <a:rPr lang="en-US" dirty="0"/>
              <a:t> </a:t>
            </a:r>
            <a:r>
              <a:rPr lang="en-US" dirty="0" err="1"/>
              <a:t>karena</a:t>
            </a:r>
            <a:r>
              <a:rPr lang="en-US" dirty="0"/>
              <a:t> </a:t>
            </a:r>
            <a:r>
              <a:rPr lang="en-US" dirty="0" err="1"/>
              <a:t>pemanfaatan</a:t>
            </a:r>
            <a:r>
              <a:rPr lang="en-US" dirty="0"/>
              <a:t> </a:t>
            </a:r>
            <a:r>
              <a:rPr lang="en-US" dirty="0" err="1"/>
              <a:t>teknologi</a:t>
            </a:r>
            <a:r>
              <a:rPr lang="en-US" dirty="0"/>
              <a:t> internet. </a:t>
            </a:r>
            <a:r>
              <a:rPr lang="en-US" dirty="0" err="1"/>
              <a:t>Beberapa</a:t>
            </a:r>
            <a:r>
              <a:rPr lang="en-US" dirty="0"/>
              <a:t> </a:t>
            </a:r>
            <a:r>
              <a:rPr lang="en-US" dirty="0" err="1"/>
              <a:t>pendapat</a:t>
            </a:r>
            <a:r>
              <a:rPr lang="en-US" dirty="0"/>
              <a:t> </a:t>
            </a:r>
            <a:r>
              <a:rPr lang="en-US" dirty="0" err="1"/>
              <a:t>mengindentikkan</a:t>
            </a:r>
            <a:r>
              <a:rPr lang="en-US" dirty="0"/>
              <a:t> cybercrime </a:t>
            </a:r>
            <a:r>
              <a:rPr lang="en-US" dirty="0" err="1"/>
              <a:t>dengan</a:t>
            </a:r>
            <a:r>
              <a:rPr lang="en-US" dirty="0"/>
              <a:t> computer crime. Cyber crime </a:t>
            </a:r>
            <a:r>
              <a:rPr lang="en-US" dirty="0" err="1"/>
              <a:t>adalah</a:t>
            </a:r>
            <a:r>
              <a:rPr lang="en-US" dirty="0"/>
              <a:t> </a:t>
            </a:r>
            <a:r>
              <a:rPr lang="en-US" dirty="0" err="1"/>
              <a:t>segala</a:t>
            </a:r>
            <a:r>
              <a:rPr lang="en-US" dirty="0"/>
              <a:t> </a:t>
            </a:r>
            <a:r>
              <a:rPr lang="en-US" dirty="0" err="1"/>
              <a:t>macam</a:t>
            </a:r>
            <a:r>
              <a:rPr lang="en-US" dirty="0"/>
              <a:t> </a:t>
            </a:r>
            <a:r>
              <a:rPr lang="en-US" dirty="0" err="1"/>
              <a:t>penggunaan</a:t>
            </a:r>
            <a:r>
              <a:rPr lang="en-US" dirty="0"/>
              <a:t> </a:t>
            </a:r>
            <a:r>
              <a:rPr lang="en-US" dirty="0" err="1"/>
              <a:t>jaringan</a:t>
            </a:r>
            <a:r>
              <a:rPr lang="en-US" dirty="0"/>
              <a:t> </a:t>
            </a:r>
            <a:r>
              <a:rPr lang="en-US" dirty="0" err="1"/>
              <a:t>komputer</a:t>
            </a:r>
            <a:r>
              <a:rPr lang="en-US" dirty="0"/>
              <a:t> </a:t>
            </a:r>
            <a:r>
              <a:rPr lang="en-US" dirty="0" err="1"/>
              <a:t>untuk</a:t>
            </a:r>
            <a:r>
              <a:rPr lang="en-US" dirty="0"/>
              <a:t> </a:t>
            </a:r>
            <a:r>
              <a:rPr lang="en-US" dirty="0" err="1"/>
              <a:t>tujuan</a:t>
            </a:r>
            <a:r>
              <a:rPr lang="en-US" dirty="0"/>
              <a:t> criminal </a:t>
            </a:r>
            <a:r>
              <a:rPr lang="en-US" dirty="0" err="1"/>
              <a:t>atau</a:t>
            </a:r>
            <a:r>
              <a:rPr lang="en-US" dirty="0"/>
              <a:t> criminal </a:t>
            </a:r>
            <a:r>
              <a:rPr lang="en-US" dirty="0" err="1"/>
              <a:t>berteknologi</a:t>
            </a:r>
            <a:r>
              <a:rPr lang="en-US" dirty="0"/>
              <a:t> </a:t>
            </a:r>
            <a:r>
              <a:rPr lang="en-US" dirty="0" err="1"/>
              <a:t>tinggi</a:t>
            </a:r>
            <a:r>
              <a:rPr lang="en-US" dirty="0"/>
              <a:t> </a:t>
            </a:r>
            <a:r>
              <a:rPr lang="en-US" dirty="0" err="1"/>
              <a:t>dengan</a:t>
            </a:r>
            <a:r>
              <a:rPr lang="en-US" dirty="0"/>
              <a:t> </a:t>
            </a:r>
            <a:r>
              <a:rPr lang="en-US" dirty="0" err="1"/>
              <a:t>menyalahgunakan</a:t>
            </a:r>
            <a:r>
              <a:rPr lang="en-US" dirty="0"/>
              <a:t> </a:t>
            </a:r>
            <a:r>
              <a:rPr lang="en-US" dirty="0" err="1"/>
              <a:t>kemudahan</a:t>
            </a:r>
            <a:r>
              <a:rPr lang="en-US" dirty="0"/>
              <a:t> </a:t>
            </a:r>
            <a:r>
              <a:rPr lang="en-US" dirty="0" err="1"/>
              <a:t>teknologi</a:t>
            </a:r>
            <a:r>
              <a:rPr lang="en-US" dirty="0"/>
              <a:t> digital</a:t>
            </a:r>
            <a:r>
              <a:rPr lang="en" dirty="0"/>
              <a:t>”</a:t>
            </a:r>
            <a:endParaRPr dirty="0"/>
          </a:p>
        </p:txBody>
      </p:sp>
      <p:sp>
        <p:nvSpPr>
          <p:cNvPr id="518" name="Google Shape;518;p30"/>
          <p:cNvSpPr txBox="1">
            <a:spLocks noGrp="1"/>
          </p:cNvSpPr>
          <p:nvPr>
            <p:ph type="ctrTitle"/>
          </p:nvPr>
        </p:nvSpPr>
        <p:spPr>
          <a:xfrm>
            <a:off x="3225142" y="1106162"/>
            <a:ext cx="2693400" cy="4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Apa itu </a:t>
            </a:r>
            <a:r>
              <a:rPr lang="id-ID" dirty="0" err="1"/>
              <a:t>cybercrime</a:t>
            </a:r>
            <a:r>
              <a:rPr lang="id-ID" dirty="0"/>
              <a:t>?</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dirty="0"/>
              <a:t>Hukum </a:t>
            </a:r>
            <a:r>
              <a:rPr lang="id-ID" sz="2400" dirty="0"/>
              <a:t>pada prinsipnya merupakan pengaturan terhadap sikap tindak (perilaku) seseorang dan masyarakat yang terhadap pelanggarnya. Meskipun dunia </a:t>
            </a:r>
            <a:r>
              <a:rPr lang="id-ID" sz="2400" dirty="0" err="1"/>
              <a:t>cyber</a:t>
            </a:r>
            <a:r>
              <a:rPr lang="id-ID" sz="2400" dirty="0"/>
              <a:t> adalah dunia virtual, hukum tetap diperlukan untuk mengatur sikap tindak masyarakat</a:t>
            </a:r>
            <a:endParaRPr lang="id-ID" dirty="0"/>
          </a:p>
        </p:txBody>
      </p:sp>
      <p:sp>
        <p:nvSpPr>
          <p:cNvPr id="518" name="Google Shape;518;p30"/>
          <p:cNvSpPr txBox="1">
            <a:spLocks noGrp="1"/>
          </p:cNvSpPr>
          <p:nvPr>
            <p:ph type="ctrTitle"/>
          </p:nvPr>
        </p:nvSpPr>
        <p:spPr>
          <a:xfrm>
            <a:off x="3080163" y="1106161"/>
            <a:ext cx="2983358" cy="5314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Ap</a:t>
            </a:r>
            <a:r>
              <a:rPr lang="en-US" dirty="0" err="1"/>
              <a:t>akah</a:t>
            </a:r>
            <a:r>
              <a:rPr lang="en-US" dirty="0"/>
              <a:t> </a:t>
            </a:r>
            <a:r>
              <a:rPr lang="en-US" dirty="0" err="1"/>
              <a:t>hukum</a:t>
            </a:r>
            <a:r>
              <a:rPr lang="en-US" dirty="0"/>
              <a:t> </a:t>
            </a:r>
            <a:r>
              <a:rPr lang="en-US" dirty="0" err="1"/>
              <a:t>berlaku</a:t>
            </a:r>
            <a:r>
              <a:rPr lang="en-US" dirty="0"/>
              <a:t> di dunia virtual?</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83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t>P</a:t>
            </a:r>
            <a:r>
              <a:rPr lang="en-US" sz="2400" dirty="0" err="1"/>
              <a:t>emerintah</a:t>
            </a:r>
            <a:r>
              <a:rPr lang="en-US" sz="2400" dirty="0"/>
              <a:t> </a:t>
            </a:r>
            <a:r>
              <a:rPr lang="en-US" sz="2400" dirty="0" err="1"/>
              <a:t>perlu</a:t>
            </a:r>
            <a:r>
              <a:rPr lang="en-US" sz="2400" dirty="0"/>
              <a:t> </a:t>
            </a:r>
            <a:r>
              <a:rPr lang="en-US" sz="2400" dirty="0" err="1"/>
              <a:t>mendukung</a:t>
            </a:r>
            <a:r>
              <a:rPr lang="en-US" sz="2400" dirty="0"/>
              <a:t> </a:t>
            </a:r>
            <a:r>
              <a:rPr lang="en-US" sz="2400" dirty="0" err="1"/>
              <a:t>pengembangan</a:t>
            </a:r>
            <a:r>
              <a:rPr lang="en-US" sz="2400" dirty="0"/>
              <a:t> </a:t>
            </a:r>
            <a:r>
              <a:rPr lang="en-US" sz="2400" dirty="0" err="1"/>
              <a:t>Teknologi</a:t>
            </a:r>
            <a:r>
              <a:rPr lang="en-US" sz="2400" dirty="0"/>
              <a:t> </a:t>
            </a:r>
            <a:r>
              <a:rPr lang="en-US" sz="2400" dirty="0" err="1"/>
              <a:t>Informasi</a:t>
            </a:r>
            <a:r>
              <a:rPr lang="en-US" sz="2400" dirty="0"/>
              <a:t> </a:t>
            </a:r>
            <a:r>
              <a:rPr lang="en-US" sz="2400" dirty="0" err="1"/>
              <a:t>melalui</a:t>
            </a:r>
            <a:r>
              <a:rPr lang="en-US" sz="2400" dirty="0"/>
              <a:t> </a:t>
            </a:r>
            <a:r>
              <a:rPr lang="en-US" sz="2400" dirty="0" err="1"/>
              <a:t>infrastruktur</a:t>
            </a:r>
            <a:r>
              <a:rPr lang="en-US" sz="2400" dirty="0"/>
              <a:t> </a:t>
            </a:r>
            <a:r>
              <a:rPr lang="en-US" sz="2400" dirty="0" err="1"/>
              <a:t>hukum</a:t>
            </a:r>
            <a:r>
              <a:rPr lang="en-US" sz="2400" dirty="0"/>
              <a:t> dan </a:t>
            </a:r>
            <a:r>
              <a:rPr lang="en-US" sz="2400" dirty="0" err="1"/>
              <a:t>pengaturannya</a:t>
            </a:r>
            <a:r>
              <a:rPr lang="en-US" sz="2400" dirty="0"/>
              <a:t> </a:t>
            </a:r>
            <a:r>
              <a:rPr lang="en-US" sz="2400" dirty="0" err="1"/>
              <a:t>sehingga</a:t>
            </a:r>
            <a:r>
              <a:rPr lang="en-US" sz="2400" dirty="0"/>
              <a:t> </a:t>
            </a:r>
            <a:r>
              <a:rPr lang="en-US" sz="2400" dirty="0" err="1"/>
              <a:t>pemanfaatan</a:t>
            </a:r>
            <a:r>
              <a:rPr lang="en-US" sz="2400" dirty="0"/>
              <a:t> </a:t>
            </a:r>
            <a:r>
              <a:rPr lang="en-US" sz="2400" dirty="0" err="1"/>
              <a:t>Teknologi</a:t>
            </a:r>
            <a:r>
              <a:rPr lang="en-US" sz="2400" dirty="0"/>
              <a:t> </a:t>
            </a:r>
            <a:r>
              <a:rPr lang="en-US" sz="2400" dirty="0" err="1"/>
              <a:t>Informasi</a:t>
            </a:r>
            <a:r>
              <a:rPr lang="en-US" sz="2400" dirty="0"/>
              <a:t> </a:t>
            </a:r>
            <a:r>
              <a:rPr lang="en-US" sz="2400" dirty="0" err="1"/>
              <a:t>dilakukan</a:t>
            </a:r>
            <a:r>
              <a:rPr lang="en-US" sz="2400" dirty="0"/>
              <a:t> </a:t>
            </a:r>
            <a:r>
              <a:rPr lang="en-US" sz="2400" dirty="0" err="1"/>
              <a:t>secara</a:t>
            </a:r>
            <a:r>
              <a:rPr lang="en-US" sz="2400" dirty="0"/>
              <a:t> </a:t>
            </a:r>
            <a:r>
              <a:rPr lang="en-US" sz="2400" dirty="0" err="1"/>
              <a:t>aman</a:t>
            </a:r>
            <a:r>
              <a:rPr lang="en-US" sz="2400" dirty="0"/>
              <a:t> </a:t>
            </a:r>
            <a:r>
              <a:rPr lang="en-US" sz="2400" dirty="0" err="1"/>
              <a:t>untuk</a:t>
            </a:r>
            <a:r>
              <a:rPr lang="en-US" sz="2400" dirty="0"/>
              <a:t> </a:t>
            </a:r>
            <a:r>
              <a:rPr lang="en-US" sz="2400" dirty="0" err="1"/>
              <a:t>mencegah</a:t>
            </a:r>
            <a:r>
              <a:rPr lang="en-US" sz="2400" dirty="0"/>
              <a:t> </a:t>
            </a:r>
            <a:r>
              <a:rPr lang="en-US" sz="2400" dirty="0" err="1"/>
              <a:t>penyalahgunaannya</a:t>
            </a:r>
            <a:r>
              <a:rPr lang="en-US" sz="2400" dirty="0"/>
              <a:t> </a:t>
            </a:r>
            <a:r>
              <a:rPr lang="en-US" sz="2400" dirty="0" err="1"/>
              <a:t>dengan</a:t>
            </a:r>
            <a:r>
              <a:rPr lang="en-US" sz="2400" dirty="0"/>
              <a:t> </a:t>
            </a:r>
            <a:r>
              <a:rPr lang="en-US" sz="2400" dirty="0" err="1"/>
              <a:t>memperhatikan</a:t>
            </a:r>
            <a:r>
              <a:rPr lang="en-US" sz="2400" dirty="0"/>
              <a:t> </a:t>
            </a:r>
            <a:r>
              <a:rPr lang="en-US" sz="2400" dirty="0" err="1"/>
              <a:t>nilai-nilai</a:t>
            </a:r>
            <a:r>
              <a:rPr lang="en-US" sz="2400" dirty="0"/>
              <a:t> agama dan </a:t>
            </a:r>
            <a:r>
              <a:rPr lang="en-US" sz="2400" dirty="0" err="1"/>
              <a:t>sosial</a:t>
            </a:r>
            <a:r>
              <a:rPr lang="en-US" sz="2400" dirty="0"/>
              <a:t> </a:t>
            </a:r>
            <a:r>
              <a:rPr lang="en-US" sz="2400" dirty="0" err="1"/>
              <a:t>budaya</a:t>
            </a:r>
            <a:r>
              <a:rPr lang="en-US" sz="2400" dirty="0"/>
              <a:t> </a:t>
            </a:r>
            <a:r>
              <a:rPr lang="en-US" sz="2400" dirty="0" err="1"/>
              <a:t>masyarakat</a:t>
            </a:r>
            <a:r>
              <a:rPr lang="en-US" sz="2400" dirty="0"/>
              <a:t> Indonesia.</a:t>
            </a:r>
            <a:endParaRPr lang="id-ID" dirty="0"/>
          </a:p>
        </p:txBody>
      </p:sp>
      <p:sp>
        <p:nvSpPr>
          <p:cNvPr id="518" name="Google Shape;518;p30"/>
          <p:cNvSpPr txBox="1">
            <a:spLocks noGrp="1"/>
          </p:cNvSpPr>
          <p:nvPr>
            <p:ph type="ctrTitle"/>
          </p:nvPr>
        </p:nvSpPr>
        <p:spPr>
          <a:xfrm>
            <a:off x="2667933" y="1106161"/>
            <a:ext cx="3807818" cy="5314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Cara </a:t>
            </a:r>
            <a:r>
              <a:rPr lang="en-US" dirty="0" err="1"/>
              <a:t>Melindungi</a:t>
            </a:r>
            <a:r>
              <a:rPr lang="en-US" dirty="0"/>
              <a:t> </a:t>
            </a:r>
            <a:r>
              <a:rPr lang="en-US" dirty="0" err="1"/>
              <a:t>Teknologi</a:t>
            </a:r>
            <a:r>
              <a:rPr lang="en-US" dirty="0"/>
              <a:t> </a:t>
            </a:r>
            <a:r>
              <a:rPr lang="en-US" dirty="0" err="1"/>
              <a:t>Informasi</a:t>
            </a:r>
            <a:r>
              <a:rPr lang="en-US" dirty="0"/>
              <a:t> </a:t>
            </a:r>
            <a:r>
              <a:rPr lang="en-US" dirty="0" err="1"/>
              <a:t>dari</a:t>
            </a:r>
            <a:r>
              <a:rPr lang="en-US" dirty="0"/>
              <a:t> </a:t>
            </a:r>
            <a:r>
              <a:rPr lang="en-US" dirty="0" err="1"/>
              <a:t>Penyalahgunaan</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89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4" name="Google Shape;1534;p44"/>
          <p:cNvSpPr/>
          <p:nvPr/>
        </p:nvSpPr>
        <p:spPr>
          <a:xfrm>
            <a:off x="1230750" y="1047751"/>
            <a:ext cx="6682500" cy="2809099"/>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44"/>
          <p:cNvGrpSpPr/>
          <p:nvPr/>
        </p:nvGrpSpPr>
        <p:grpSpPr>
          <a:xfrm>
            <a:off x="1230750" y="909463"/>
            <a:ext cx="6682500" cy="392400"/>
            <a:chOff x="-8550475" y="393012"/>
            <a:chExt cx="6682500" cy="392400"/>
          </a:xfrm>
        </p:grpSpPr>
        <p:sp>
          <p:nvSpPr>
            <p:cNvPr id="1536" name="Google Shape;1536;p44"/>
            <p:cNvSpPr/>
            <p:nvPr/>
          </p:nvSpPr>
          <p:spPr>
            <a:xfrm>
              <a:off x="-8550475" y="393012"/>
              <a:ext cx="6682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0" name="Google Shape;1540;p44"/>
          <p:cNvSpPr txBox="1">
            <a:spLocks noGrp="1"/>
          </p:cNvSpPr>
          <p:nvPr>
            <p:ph type="title"/>
          </p:nvPr>
        </p:nvSpPr>
        <p:spPr>
          <a:xfrm>
            <a:off x="1296549" y="1716374"/>
            <a:ext cx="6550802" cy="16500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Urgensi Perlindungan Hukum </a:t>
            </a:r>
            <a:r>
              <a:rPr lang="id-ID" sz="2800" dirty="0"/>
              <a:t>Bagi Korban Tindak Pidana Kejahatan Teknologi Informasi Dalam U</a:t>
            </a:r>
            <a:r>
              <a:rPr lang="en-US" sz="2800" dirty="0"/>
              <a:t>U</a:t>
            </a:r>
            <a:r>
              <a:rPr lang="id-ID" sz="2800" dirty="0"/>
              <a:t> I</a:t>
            </a:r>
            <a:r>
              <a:rPr lang="en-US" sz="2800"/>
              <a:t>TE</a:t>
            </a:r>
            <a:endParaRPr sz="2800" dirty="0"/>
          </a:p>
        </p:txBody>
      </p:sp>
      <p:sp>
        <p:nvSpPr>
          <p:cNvPr id="1541" name="Google Shape;1541;p4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44"/>
          <p:cNvGrpSpPr/>
          <p:nvPr/>
        </p:nvGrpSpPr>
        <p:grpSpPr>
          <a:xfrm>
            <a:off x="238515" y="90242"/>
            <a:ext cx="216784" cy="199039"/>
            <a:chOff x="285677" y="4429254"/>
            <a:chExt cx="216784" cy="199039"/>
          </a:xfrm>
        </p:grpSpPr>
        <p:sp>
          <p:nvSpPr>
            <p:cNvPr id="1549" name="Google Shape;1549;p4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8" name="Google Shape;1558;p4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a:t>Menurut </a:t>
            </a:r>
            <a:r>
              <a:rPr lang="id-ID" dirty="0" err="1"/>
              <a:t>Satjipto</a:t>
            </a:r>
            <a:r>
              <a:rPr lang="id-ID" dirty="0"/>
              <a:t> Rahardjo, perlindungan hukum adalah memberikan pengayoman kepada hak asasi manusia yang dirugikan orang lain dan perlindungan tersebut diberikan kepada masyarakat agar mereka dapat menikmati semua hak-hak yang diberikan oleh hukum. Dengan kata lain, perlindungan hukum adalah berbagai upaya hukum yang harus diberikan oleh aparat penegak hukum untuk memberikan rasa aman, baik secara pikiran maupun fisik dari gangguan dan berbagai ancaman dari pihak </a:t>
            </a:r>
            <a:r>
              <a:rPr lang="id-ID" dirty="0" err="1"/>
              <a:t>manapun</a:t>
            </a:r>
            <a:r>
              <a:rPr lang="id-ID" dirty="0"/>
              <a:t>.</a:t>
            </a:r>
          </a:p>
          <a:p>
            <a:pPr marL="0" indent="0" algn="just">
              <a:spcAft>
                <a:spcPts val="1600"/>
              </a:spcAft>
            </a:pPr>
            <a:r>
              <a:rPr lang="id-ID" dirty="0"/>
              <a:t>Menurut </a:t>
            </a:r>
            <a:r>
              <a:rPr lang="id-ID" dirty="0" err="1"/>
              <a:t>Philipus</a:t>
            </a:r>
            <a:r>
              <a:rPr lang="id-ID" dirty="0"/>
              <a:t> M. </a:t>
            </a:r>
            <a:r>
              <a:rPr lang="id-ID" dirty="0" err="1"/>
              <a:t>Hajdon</a:t>
            </a:r>
            <a:r>
              <a:rPr lang="id-ID" dirty="0"/>
              <a:t>, perlindungan hukum adalah perlindungan akan harkat dan martabat, serta pengakuan terhadap hak-hak asasi manusia yang dimiliki oleh subyek hukum berdasarkan ketentuan hukum dari </a:t>
            </a:r>
            <a:r>
              <a:rPr lang="id-ID" dirty="0" err="1"/>
              <a:t>kesewenangan</a:t>
            </a:r>
            <a:r>
              <a:rPr lang="id-ID" dirty="0"/>
              <a:t> atau sebagai kumpulan peraturan atau kaidah yang akan dapat melindungi suatu hal dari hal lainnya. Berkaitan dengan konsumen, berarti hukum memberikan perlindungan terhadap hak-hak pelanggan dari sesuatu yang mengakibatkan tidak terpenuhinya hak-hak tersebut</a:t>
            </a:r>
            <a:endParaRPr lang="en-US" dirty="0"/>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Pengertian Perlindungan Hukum</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grpSp>
        <p:nvGrpSpPr>
          <p:cNvPr id="948" name="Google Shape;948;p38"/>
          <p:cNvGrpSpPr/>
          <p:nvPr/>
        </p:nvGrpSpPr>
        <p:grpSpPr>
          <a:xfrm>
            <a:off x="445050" y="758000"/>
            <a:ext cx="3089400" cy="3870900"/>
            <a:chOff x="445050" y="393000"/>
            <a:chExt cx="3089400" cy="3870900"/>
          </a:xfrm>
        </p:grpSpPr>
        <p:sp>
          <p:nvSpPr>
            <p:cNvPr id="949" name="Google Shape;949;p38"/>
            <p:cNvSpPr/>
            <p:nvPr/>
          </p:nvSpPr>
          <p:spPr>
            <a:xfrm>
              <a:off x="445350" y="393000"/>
              <a:ext cx="30891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38"/>
            <p:cNvGrpSpPr/>
            <p:nvPr/>
          </p:nvGrpSpPr>
          <p:grpSpPr>
            <a:xfrm>
              <a:off x="445050" y="393000"/>
              <a:ext cx="3089100" cy="392400"/>
              <a:chOff x="-8550475" y="393012"/>
              <a:chExt cx="3089100" cy="392400"/>
            </a:xfrm>
          </p:grpSpPr>
          <p:sp>
            <p:nvSpPr>
              <p:cNvPr id="951" name="Google Shape;951;p38"/>
              <p:cNvSpPr/>
              <p:nvPr/>
            </p:nvSpPr>
            <p:spPr>
              <a:xfrm>
                <a:off x="-8550475" y="393012"/>
                <a:ext cx="3089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5" name="Google Shape;955;p38"/>
          <p:cNvSpPr/>
          <p:nvPr/>
        </p:nvSpPr>
        <p:spPr>
          <a:xfrm>
            <a:off x="4025850" y="757875"/>
            <a:ext cx="4672800" cy="3870900"/>
          </a:xfrm>
          <a:prstGeom prst="roundRect">
            <a:avLst>
              <a:gd name="adj" fmla="val 9794"/>
            </a:avLst>
          </a:prstGeom>
          <a:solidFill>
            <a:srgbClr val="F6C5BE"/>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6" name="Google Shape;956;p38"/>
          <p:cNvPicPr preferRelativeResize="0"/>
          <p:nvPr/>
        </p:nvPicPr>
        <p:blipFill rotWithShape="1">
          <a:blip r:embed="rId3"/>
          <a:srcRect l="7624" r="7624"/>
          <a:stretch/>
        </p:blipFill>
        <p:spPr>
          <a:xfrm>
            <a:off x="1003395" y="1307265"/>
            <a:ext cx="2024634" cy="1349728"/>
          </a:xfrm>
          <a:prstGeom prst="rect">
            <a:avLst/>
          </a:prstGeom>
          <a:noFill/>
          <a:ln>
            <a:noFill/>
          </a:ln>
        </p:spPr>
      </p:pic>
      <p:sp>
        <p:nvSpPr>
          <p:cNvPr id="958" name="Google Shape;958;p38"/>
          <p:cNvSpPr txBox="1"/>
          <p:nvPr/>
        </p:nvSpPr>
        <p:spPr>
          <a:xfrm>
            <a:off x="4572300" y="1537125"/>
            <a:ext cx="3687300" cy="869700"/>
          </a:xfrm>
          <a:prstGeom prst="rect">
            <a:avLst/>
          </a:prstGeom>
          <a:noFill/>
          <a:ln>
            <a:noFill/>
          </a:ln>
        </p:spPr>
        <p:txBody>
          <a:bodyPr spcFirstLastPara="1" wrap="square" lIns="91425" tIns="182875" rIns="91425" bIns="0" anchor="t" anchorCtr="0">
            <a:noAutofit/>
          </a:bodyPr>
          <a:lstStyle/>
          <a:p>
            <a:pPr marL="0" lvl="0" indent="0" algn="just" rtl="0">
              <a:spcBef>
                <a:spcPts val="0"/>
              </a:spcBef>
              <a:spcAft>
                <a:spcPts val="1600"/>
              </a:spcAft>
              <a:buNone/>
            </a:pPr>
            <a:r>
              <a:rPr lang="en-US" sz="1200" dirty="0" err="1">
                <a:solidFill>
                  <a:srgbClr val="434343"/>
                </a:solidFill>
                <a:latin typeface="Abel"/>
                <a:ea typeface="Abel"/>
                <a:cs typeface="Abel"/>
                <a:sym typeface="Abel"/>
              </a:rPr>
              <a:t>Perlindungan</a:t>
            </a:r>
            <a:r>
              <a:rPr lang="en-US" sz="1200" dirty="0">
                <a:solidFill>
                  <a:srgbClr val="434343"/>
                </a:solidFill>
                <a:latin typeface="Abel"/>
                <a:ea typeface="Abel"/>
                <a:cs typeface="Abel"/>
                <a:sym typeface="Abel"/>
              </a:rPr>
              <a:t> yang </a:t>
            </a:r>
            <a:r>
              <a:rPr lang="en-US" sz="1200" dirty="0" err="1">
                <a:solidFill>
                  <a:srgbClr val="434343"/>
                </a:solidFill>
                <a:latin typeface="Abel"/>
                <a:ea typeface="Abel"/>
                <a:cs typeface="Abel"/>
                <a:sym typeface="Abel"/>
              </a:rPr>
              <a:t>diberikan</a:t>
            </a:r>
            <a:r>
              <a:rPr lang="en-US" sz="1200" dirty="0">
                <a:solidFill>
                  <a:srgbClr val="434343"/>
                </a:solidFill>
                <a:latin typeface="Abel"/>
                <a:ea typeface="Abel"/>
                <a:cs typeface="Abel"/>
                <a:sym typeface="Abel"/>
              </a:rPr>
              <a:t> oleh </a:t>
            </a:r>
            <a:r>
              <a:rPr lang="en-US" sz="1200" dirty="0" err="1">
                <a:solidFill>
                  <a:srgbClr val="434343"/>
                </a:solidFill>
                <a:latin typeface="Abel"/>
                <a:ea typeface="Abel"/>
                <a:cs typeface="Abel"/>
                <a:sym typeface="Abel"/>
              </a:rPr>
              <a:t>pemerintah</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dengan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tujuan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untuk</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mencegah</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sebelum</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terjadinya</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pelanggaran</a:t>
            </a:r>
            <a:r>
              <a:rPr lang="en-US" sz="1200" dirty="0">
                <a:solidFill>
                  <a:srgbClr val="434343"/>
                </a:solidFill>
                <a:latin typeface="Abel"/>
                <a:ea typeface="Abel"/>
                <a:cs typeface="Abel"/>
                <a:sym typeface="Abel"/>
              </a:rPr>
              <a:t>. Hal </a:t>
            </a:r>
            <a:r>
              <a:rPr lang="en-US" sz="1200" dirty="0" err="1">
                <a:solidFill>
                  <a:srgbClr val="434343"/>
                </a:solidFill>
                <a:latin typeface="Abel"/>
                <a:ea typeface="Abel"/>
                <a:cs typeface="Abel"/>
                <a:sym typeface="Abel"/>
              </a:rPr>
              <a:t>ini</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terdapat</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dalam</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peraturan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perundang</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undangan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dengan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maksud</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untuk</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mencegah</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suatu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pelanggaran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serta</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memberikan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rambu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rambu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atau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batasan-batasan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dalam</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melakukan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sutu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kewajiban</a:t>
            </a:r>
            <a:endParaRPr lang="en-US" sz="1200" dirty="0">
              <a:solidFill>
                <a:srgbClr val="434343"/>
              </a:solidFill>
              <a:latin typeface="Abel"/>
              <a:ea typeface="Abel"/>
              <a:cs typeface="Abel"/>
              <a:sym typeface="Abel"/>
            </a:endParaRPr>
          </a:p>
        </p:txBody>
      </p:sp>
      <p:sp>
        <p:nvSpPr>
          <p:cNvPr id="959" name="Google Shape;959;p38"/>
          <p:cNvSpPr txBox="1"/>
          <p:nvPr/>
        </p:nvSpPr>
        <p:spPr>
          <a:xfrm>
            <a:off x="4572300" y="1185173"/>
            <a:ext cx="36873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solidFill>
                  <a:srgbClr val="434343"/>
                </a:solidFill>
                <a:latin typeface="Hepta Slab ExtraLight"/>
                <a:ea typeface="Hepta Slab ExtraLight"/>
                <a:cs typeface="Hepta Slab ExtraLight"/>
                <a:sym typeface="Hepta Slab ExtraLight"/>
              </a:rPr>
              <a:t>Preventif</a:t>
            </a:r>
            <a:endParaRPr sz="2400" dirty="0">
              <a:solidFill>
                <a:srgbClr val="434343"/>
              </a:solidFill>
              <a:latin typeface="Hepta Slab ExtraLight"/>
              <a:ea typeface="Hepta Slab ExtraLight"/>
              <a:cs typeface="Hepta Slab ExtraLight"/>
              <a:sym typeface="Hepta Slab ExtraLight"/>
            </a:endParaRPr>
          </a:p>
        </p:txBody>
      </p:sp>
      <p:pic>
        <p:nvPicPr>
          <p:cNvPr id="960" name="Google Shape;960;p38"/>
          <p:cNvPicPr preferRelativeResize="0"/>
          <p:nvPr/>
        </p:nvPicPr>
        <p:blipFill rotWithShape="1">
          <a:blip r:embed="rId4"/>
          <a:srcRect l="7718" r="7718"/>
          <a:stretch/>
        </p:blipFill>
        <p:spPr>
          <a:xfrm>
            <a:off x="1003379" y="2847510"/>
            <a:ext cx="2024634" cy="1349728"/>
          </a:xfrm>
          <a:prstGeom prst="rect">
            <a:avLst/>
          </a:prstGeom>
          <a:noFill/>
          <a:ln>
            <a:noFill/>
          </a:ln>
        </p:spPr>
      </p:pic>
      <p:sp>
        <p:nvSpPr>
          <p:cNvPr id="962" name="Google Shape;962;p38"/>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Historia</a:t>
            </a:r>
            <a:endParaRPr/>
          </a:p>
        </p:txBody>
      </p:sp>
      <p:grpSp>
        <p:nvGrpSpPr>
          <p:cNvPr id="963" name="Google Shape;963;p38"/>
          <p:cNvGrpSpPr/>
          <p:nvPr/>
        </p:nvGrpSpPr>
        <p:grpSpPr>
          <a:xfrm>
            <a:off x="4025850" y="758000"/>
            <a:ext cx="4672800" cy="392400"/>
            <a:chOff x="-8550475" y="393012"/>
            <a:chExt cx="4672800" cy="392400"/>
          </a:xfrm>
        </p:grpSpPr>
        <p:sp>
          <p:nvSpPr>
            <p:cNvPr id="964" name="Google Shape;964;p38"/>
            <p:cNvSpPr/>
            <p:nvPr/>
          </p:nvSpPr>
          <p:spPr>
            <a:xfrm>
              <a:off x="-8550475" y="393012"/>
              <a:ext cx="46728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38"/>
          <p:cNvSpPr txBox="1"/>
          <p:nvPr/>
        </p:nvSpPr>
        <p:spPr>
          <a:xfrm>
            <a:off x="4572300" y="3316500"/>
            <a:ext cx="3687300" cy="869700"/>
          </a:xfrm>
          <a:prstGeom prst="rect">
            <a:avLst/>
          </a:prstGeom>
          <a:noFill/>
          <a:ln>
            <a:noFill/>
          </a:ln>
        </p:spPr>
        <p:txBody>
          <a:bodyPr spcFirstLastPara="1" wrap="square" lIns="91425" tIns="182875" rIns="91425" bIns="0" anchor="t" anchorCtr="0">
            <a:noAutofit/>
          </a:bodyPr>
          <a:lstStyle/>
          <a:p>
            <a:pPr marL="0" lvl="0" indent="0" algn="just" rtl="0">
              <a:spcBef>
                <a:spcPts val="0"/>
              </a:spcBef>
              <a:spcAft>
                <a:spcPts val="1600"/>
              </a:spcAft>
              <a:buNone/>
            </a:pPr>
            <a:r>
              <a:rPr lang="id-ID" sz="1200" dirty="0">
                <a:solidFill>
                  <a:srgbClr val="434343"/>
                </a:solidFill>
                <a:latin typeface="Abel"/>
                <a:ea typeface="Abel"/>
                <a:cs typeface="Abel"/>
                <a:sym typeface="Abel"/>
              </a:rPr>
              <a:t>Perlindungan hukum represif merupakan perlindungan akhir berupa sanksi seperti denda, penjara, dan hukuman tambahan yang diberikan apabila sudah terjadi sengketa atau telah dilakukan suatu pelanggaran</a:t>
            </a:r>
            <a:endParaRPr sz="1200" dirty="0">
              <a:solidFill>
                <a:srgbClr val="434343"/>
              </a:solidFill>
              <a:latin typeface="Abel"/>
              <a:ea typeface="Abel"/>
              <a:cs typeface="Abel"/>
              <a:sym typeface="Abel"/>
            </a:endParaRPr>
          </a:p>
        </p:txBody>
      </p:sp>
      <p:sp>
        <p:nvSpPr>
          <p:cNvPr id="969" name="Google Shape;969;p38"/>
          <p:cNvSpPr txBox="1"/>
          <p:nvPr/>
        </p:nvSpPr>
        <p:spPr>
          <a:xfrm>
            <a:off x="4572300" y="2929775"/>
            <a:ext cx="36873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solidFill>
                  <a:srgbClr val="434343"/>
                </a:solidFill>
                <a:latin typeface="Hepta Slab ExtraLight"/>
                <a:ea typeface="Hepta Slab ExtraLight"/>
                <a:cs typeface="Hepta Slab ExtraLight"/>
                <a:sym typeface="Hepta Slab ExtraLight"/>
              </a:rPr>
              <a:t>Represif</a:t>
            </a:r>
            <a:endParaRPr sz="2400" dirty="0">
              <a:solidFill>
                <a:srgbClr val="434343"/>
              </a:solidFill>
              <a:latin typeface="Hepta Slab ExtraLight"/>
              <a:ea typeface="Hepta Slab ExtraLight"/>
              <a:cs typeface="Hepta Slab ExtraLight"/>
              <a:sym typeface="Hepta Slab ExtraLight"/>
            </a:endParaRPr>
          </a:p>
        </p:txBody>
      </p:sp>
      <p:sp>
        <p:nvSpPr>
          <p:cNvPr id="970" name="Google Shape;970;p38"/>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0" y="-1362"/>
            <a:ext cx="6939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38"/>
          <p:cNvGrpSpPr/>
          <p:nvPr/>
        </p:nvGrpSpPr>
        <p:grpSpPr>
          <a:xfrm>
            <a:off x="238515" y="90242"/>
            <a:ext cx="216784" cy="199039"/>
            <a:chOff x="285677" y="4429254"/>
            <a:chExt cx="216784" cy="199039"/>
          </a:xfrm>
        </p:grpSpPr>
        <p:sp>
          <p:nvSpPr>
            <p:cNvPr id="978" name="Google Shape;978;p38"/>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8">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1362</Words>
  <Application>Microsoft Office PowerPoint</Application>
  <PresentationFormat>On-screen Show (16:9)</PresentationFormat>
  <Paragraphs>103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Oswald Regular</vt:lpstr>
      <vt:lpstr>Fira Sans Extra Condensed Medium</vt:lpstr>
      <vt:lpstr>Hepta Slab ExtraLight</vt:lpstr>
      <vt:lpstr>Arial</vt:lpstr>
      <vt:lpstr>Abel</vt:lpstr>
      <vt:lpstr>Bahiana</vt:lpstr>
      <vt:lpstr>OS Weekly planner for teachers by Slidesgo</vt:lpstr>
      <vt:lpstr>Perlindungan Hukum Bagi Korban Kejahatan Teknologi Informasi</vt:lpstr>
      <vt:lpstr>Pengaturan Hukum teknologi Informasi</vt:lpstr>
      <vt:lpstr>Pelanggaran dan Kejahatan teknologi Informasi</vt:lpstr>
      <vt:lpstr>Apa itu cybercrime?</vt:lpstr>
      <vt:lpstr>Apakah hukum berlaku di dunia virtual?</vt:lpstr>
      <vt:lpstr>Cara Melindungi Teknologi Informasi dari Penyalahgunaan</vt:lpstr>
      <vt:lpstr>Urgensi Perlindungan Hukum Bagi Korban Tindak Pidana Kejahatan Teknologi Informasi Dalam UU ITE</vt:lpstr>
      <vt:lpstr>Pengertian Perlindungan Hukum</vt:lpstr>
      <vt:lpstr>Historia</vt:lpstr>
      <vt:lpstr>Manfaat Hukum</vt:lpstr>
      <vt:lpstr>Kepastian Hukum</vt:lpstr>
      <vt:lpstr>Tujuan Umum Pada Hukum</vt:lpstr>
      <vt:lpstr>Hukum Siber (Cyber Law)</vt:lpstr>
      <vt:lpstr>Tujuan Hukum Siber</vt:lpstr>
      <vt:lpstr>Macam-Macam Kejahatan Siber</vt:lpstr>
      <vt:lpstr>Macam-Macam Kejahatan Siber</vt:lpstr>
      <vt:lpstr>Sanksi Hukum Kejahatan Siber</vt:lpstr>
      <vt:lpstr>Sanksi Hukum Kejahatan Siber</vt:lpstr>
      <vt:lpstr>Sanksi Hukum Kejahatan Siber</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dc:title>
  <cp:lastModifiedBy>Farkhan Jayadi</cp:lastModifiedBy>
  <cp:revision>49</cp:revision>
  <dcterms:modified xsi:type="dcterms:W3CDTF">2020-12-22T05:49:24Z</dcterms:modified>
</cp:coreProperties>
</file>