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handoutMasterIdLst>
    <p:handoutMasterId r:id="rId16"/>
  </p:handoutMasterIdLst>
  <p:sldIdLst>
    <p:sldId id="257" r:id="rId2"/>
    <p:sldId id="262" r:id="rId3"/>
    <p:sldId id="267" r:id="rId4"/>
    <p:sldId id="263" r:id="rId5"/>
    <p:sldId id="269" r:id="rId6"/>
    <p:sldId id="264" r:id="rId7"/>
    <p:sldId id="270" r:id="rId8"/>
    <p:sldId id="265" r:id="rId9"/>
    <p:sldId id="271" r:id="rId10"/>
    <p:sldId id="268" r:id="rId11"/>
    <p:sldId id="273" r:id="rId12"/>
    <p:sldId id="272" r:id="rId13"/>
    <p:sldId id="274" r:id="rId14"/>
    <p:sldId id="261" r:id="rId15"/>
  </p:sldIdLst>
  <p:sldSz cx="9144000" cy="6858000" type="screen4x3"/>
  <p:notesSz cx="9866313" cy="673576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276255" cy="33705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87733" y="1"/>
            <a:ext cx="4276254" cy="337059"/>
          </a:xfrm>
          <a:prstGeom prst="rect">
            <a:avLst/>
          </a:prstGeom>
        </p:spPr>
        <p:txBody>
          <a:bodyPr vert="horz" lIns="91440" tIns="45720" rIns="91440" bIns="45720" rtlCol="0"/>
          <a:lstStyle>
            <a:lvl1pPr algn="r">
              <a:defRPr sz="1200"/>
            </a:lvl1pPr>
          </a:lstStyle>
          <a:p>
            <a:fld id="{B2877A8B-E173-464B-B16D-A37D70EBDF8F}" type="datetimeFigureOut">
              <a:rPr lang="en-US" smtClean="0"/>
              <a:t>2/3/2022</a:t>
            </a:fld>
            <a:endParaRPr lang="en-US"/>
          </a:p>
        </p:txBody>
      </p:sp>
      <p:sp>
        <p:nvSpPr>
          <p:cNvPr id="4" name="Footer Placeholder 3"/>
          <p:cNvSpPr>
            <a:spLocks noGrp="1"/>
          </p:cNvSpPr>
          <p:nvPr>
            <p:ph type="ftr" sz="quarter" idx="2"/>
          </p:nvPr>
        </p:nvSpPr>
        <p:spPr>
          <a:xfrm>
            <a:off x="1" y="6397620"/>
            <a:ext cx="4276255" cy="33705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87733" y="6397620"/>
            <a:ext cx="4276254" cy="337059"/>
          </a:xfrm>
          <a:prstGeom prst="rect">
            <a:avLst/>
          </a:prstGeom>
        </p:spPr>
        <p:txBody>
          <a:bodyPr vert="horz" lIns="91440" tIns="45720" rIns="91440" bIns="45720" rtlCol="0" anchor="b"/>
          <a:lstStyle>
            <a:lvl1pPr algn="r">
              <a:defRPr sz="1200"/>
            </a:lvl1pPr>
          </a:lstStyle>
          <a:p>
            <a:fld id="{B2A80BD1-26A8-4B0D-BDF6-9E3F7E5059DA}" type="slidenum">
              <a:rPr lang="en-US" smtClean="0"/>
              <a:t>‹#›</a:t>
            </a:fld>
            <a:endParaRPr lang="en-US"/>
          </a:p>
        </p:txBody>
      </p:sp>
    </p:spTree>
    <p:extLst>
      <p:ext uri="{BB962C8B-B14F-4D97-AF65-F5344CB8AC3E}">
        <p14:creationId xmlns:p14="http://schemas.microsoft.com/office/powerpoint/2010/main" val="10254450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B6E786A-62CA-4F5D-913F-EA9A0369DFAB}" type="datetimeFigureOut">
              <a:rPr lang="id-ID" smtClean="0"/>
              <a:pPr/>
              <a:t>03/02/2022</a:t>
            </a:fld>
            <a:endParaRPr lang="id-ID"/>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id-ID"/>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18703A46-C45A-4B6A-8323-EC1080E62A7E}" type="slidenum">
              <a:rPr lang="id-ID" smtClean="0"/>
              <a:pPr/>
              <a:t>‹#›</a:t>
            </a:fld>
            <a:endParaRPr lang="id-ID"/>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703A46-C45A-4B6A-8323-EC1080E62A7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703A46-C45A-4B6A-8323-EC1080E62A7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703A46-C45A-4B6A-8323-EC1080E62A7E}"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703A46-C45A-4B6A-8323-EC1080E62A7E}"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8703A46-C45A-4B6A-8323-EC1080E62A7E}" type="slidenum">
              <a:rPr lang="id-ID" smtClean="0"/>
              <a:pPr/>
              <a:t>‹#›</a:t>
            </a:fld>
            <a:endParaRPr lang="id-ID"/>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8703A46-C45A-4B6A-8323-EC1080E62A7E}"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8703A46-C45A-4B6A-8323-EC1080E62A7E}"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8703A46-C45A-4B6A-8323-EC1080E62A7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7" name="Slide Number Placeholder 6"/>
          <p:cNvSpPr>
            <a:spLocks noGrp="1"/>
          </p:cNvSpPr>
          <p:nvPr>
            <p:ph type="sldNum" sz="quarter" idx="12"/>
          </p:nvPr>
        </p:nvSpPr>
        <p:spPr/>
        <p:txBody>
          <a:bodyPr/>
          <a:lstStyle/>
          <a:p>
            <a:fld id="{18703A46-C45A-4B6A-8323-EC1080E62A7E}" type="slidenum">
              <a:rPr lang="id-ID" smtClean="0"/>
              <a:pPr/>
              <a:t>‹#›</a:t>
            </a:fld>
            <a:endParaRPr lang="id-ID"/>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E786A-62CA-4F5D-913F-EA9A0369DFAB}" type="datetimeFigureOut">
              <a:rPr lang="id-ID" smtClean="0"/>
              <a:pPr/>
              <a:t>03/02/2022</a:t>
            </a:fld>
            <a:endParaRPr lang="id-ID"/>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7" name="Slide Number Placeholder 6"/>
          <p:cNvSpPr>
            <a:spLocks noGrp="1"/>
          </p:cNvSpPr>
          <p:nvPr>
            <p:ph type="sldNum" sz="quarter" idx="12"/>
          </p:nvPr>
        </p:nvSpPr>
        <p:spPr/>
        <p:txBody>
          <a:bodyPr/>
          <a:lstStyle/>
          <a:p>
            <a:fld id="{18703A46-C45A-4B6A-8323-EC1080E62A7E}"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B6E786A-62CA-4F5D-913F-EA9A0369DFAB}" type="datetimeFigureOut">
              <a:rPr lang="id-ID" smtClean="0"/>
              <a:pPr/>
              <a:t>03/02/2022</a:t>
            </a:fld>
            <a:endParaRPr lang="id-ID"/>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id-ID"/>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18703A46-C45A-4B6A-8323-EC1080E62A7E}"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142984"/>
            <a:ext cx="8229600" cy="1143000"/>
          </a:xfrm>
        </p:spPr>
        <p:txBody>
          <a:bodyPr>
            <a:normAutofit/>
          </a:bodyPr>
          <a:lstStyle/>
          <a:p>
            <a:r>
              <a:rPr lang="en-US" sz="5400" b="1" dirty="0">
                <a:latin typeface="Engravers MT" pitchFamily="18" charset="0"/>
                <a:cs typeface="Estrangelo Edessa" pitchFamily="66"/>
              </a:rPr>
              <a:t>PERTEMUAN 4</a:t>
            </a:r>
            <a:endParaRPr lang="id-ID" sz="5400" b="1" dirty="0">
              <a:latin typeface="Engravers MT" pitchFamily="18" charset="0"/>
              <a:cs typeface="Estrangelo Edessa" pitchFamily="66"/>
            </a:endParaRPr>
          </a:p>
        </p:txBody>
      </p:sp>
      <p:sp>
        <p:nvSpPr>
          <p:cNvPr id="3" name="Title 1"/>
          <p:cNvSpPr txBox="1">
            <a:spLocks/>
          </p:cNvSpPr>
          <p:nvPr/>
        </p:nvSpPr>
        <p:spPr>
          <a:xfrm>
            <a:off x="1187624" y="2717304"/>
            <a:ext cx="6840760" cy="222386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d-ID" sz="5400" b="1" i="0" u="none" strike="noStrike" kern="1200" cap="none" spc="0" normalizeH="0" baseline="0" noProof="0" dirty="0">
                <a:ln>
                  <a:noFill/>
                </a:ln>
                <a:solidFill>
                  <a:schemeClr val="tx2"/>
                </a:solidFill>
                <a:effectLst/>
                <a:uLnTx/>
                <a:uFillTx/>
                <a:latin typeface="+mj-lt"/>
                <a:ea typeface="+mj-ea"/>
                <a:cs typeface="+mj-cs"/>
              </a:rPr>
              <a:t>Tipe – Tipe Kepemimpinan</a:t>
            </a:r>
          </a:p>
        </p:txBody>
      </p:sp>
    </p:spTree>
    <p:extLst>
      <p:ext uri="{BB962C8B-B14F-4D97-AF65-F5344CB8AC3E}">
        <p14:creationId xmlns:p14="http://schemas.microsoft.com/office/powerpoint/2010/main" val="151136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124744"/>
            <a:ext cx="7560840" cy="4707885"/>
          </a:xfrm>
        </p:spPr>
        <p:txBody>
          <a:bodyPr>
            <a:normAutofit/>
          </a:bodyPr>
          <a:lstStyle/>
          <a:p>
            <a:pPr marL="985838" indent="-455613">
              <a:buFont typeface="+mj-lt"/>
              <a:buAutoNum type="alphaLcPeriod"/>
            </a:pPr>
            <a:r>
              <a:rPr lang="en-GB" dirty="0"/>
              <a:t>Status quo </a:t>
            </a:r>
            <a:r>
              <a:rPr lang="en-GB" dirty="0" err="1"/>
              <a:t>organisasional</a:t>
            </a:r>
            <a:r>
              <a:rPr lang="en-GB" dirty="0"/>
              <a:t> </a:t>
            </a:r>
            <a:r>
              <a:rPr lang="en-GB" dirty="0" err="1"/>
              <a:t>tidak</a:t>
            </a:r>
            <a:r>
              <a:rPr lang="en-GB" dirty="0"/>
              <a:t> </a:t>
            </a:r>
            <a:r>
              <a:rPr lang="en-GB" dirty="0" err="1"/>
              <a:t>terganggu</a:t>
            </a:r>
            <a:endParaRPr lang="en-GB" dirty="0"/>
          </a:p>
          <a:p>
            <a:pPr marL="985838" indent="-455613">
              <a:buFont typeface="+mj-lt"/>
              <a:buAutoNum type="alphaLcPeriod"/>
            </a:pPr>
            <a:r>
              <a:rPr lang="en-GB" dirty="0" err="1"/>
              <a:t>Penumbuhan</a:t>
            </a:r>
            <a:r>
              <a:rPr lang="en-GB" dirty="0"/>
              <a:t> </a:t>
            </a:r>
            <a:r>
              <a:rPr lang="en-GB" dirty="0" err="1"/>
              <a:t>dan</a:t>
            </a:r>
            <a:r>
              <a:rPr lang="en-GB" dirty="0"/>
              <a:t> </a:t>
            </a:r>
            <a:r>
              <a:rPr lang="en-GB" dirty="0" err="1"/>
              <a:t>pengembangan</a:t>
            </a:r>
            <a:r>
              <a:rPr lang="en-GB" dirty="0"/>
              <a:t> </a:t>
            </a:r>
            <a:r>
              <a:rPr lang="en-GB" dirty="0" err="1"/>
              <a:t>kemampuan</a:t>
            </a:r>
            <a:r>
              <a:rPr lang="en-GB" dirty="0"/>
              <a:t> </a:t>
            </a:r>
            <a:r>
              <a:rPr lang="en-GB" dirty="0" err="1"/>
              <a:t>berpikir</a:t>
            </a:r>
            <a:r>
              <a:rPr lang="en-GB" dirty="0"/>
              <a:t> </a:t>
            </a:r>
            <a:r>
              <a:rPr lang="en-GB" dirty="0" err="1"/>
              <a:t>dan</a:t>
            </a:r>
            <a:r>
              <a:rPr lang="en-GB" dirty="0"/>
              <a:t> </a:t>
            </a:r>
            <a:r>
              <a:rPr lang="en-GB" dirty="0" err="1"/>
              <a:t>bertindak</a:t>
            </a:r>
            <a:r>
              <a:rPr lang="en-GB" dirty="0"/>
              <a:t> yang </a:t>
            </a:r>
            <a:r>
              <a:rPr lang="en-GB" dirty="0" err="1"/>
              <a:t>inovatif</a:t>
            </a:r>
            <a:r>
              <a:rPr lang="en-GB" dirty="0"/>
              <a:t> </a:t>
            </a:r>
            <a:r>
              <a:rPr lang="en-GB" dirty="0" err="1"/>
              <a:t>dan</a:t>
            </a:r>
            <a:r>
              <a:rPr lang="en-GB" dirty="0"/>
              <a:t> </a:t>
            </a:r>
            <a:r>
              <a:rPr lang="en-GB" dirty="0" err="1"/>
              <a:t>kreatif</a:t>
            </a:r>
            <a:r>
              <a:rPr lang="en-GB" dirty="0"/>
              <a:t> </a:t>
            </a:r>
            <a:r>
              <a:rPr lang="en-GB" dirty="0" err="1"/>
              <a:t>diserahkan</a:t>
            </a:r>
            <a:r>
              <a:rPr lang="en-GB" dirty="0"/>
              <a:t> </a:t>
            </a:r>
            <a:r>
              <a:rPr lang="en-GB" dirty="0" err="1"/>
              <a:t>kepada</a:t>
            </a:r>
            <a:r>
              <a:rPr lang="en-GB" dirty="0"/>
              <a:t> </a:t>
            </a:r>
            <a:r>
              <a:rPr lang="en-GB" dirty="0" err="1"/>
              <a:t>para</a:t>
            </a:r>
            <a:r>
              <a:rPr lang="en-GB" dirty="0"/>
              <a:t> </a:t>
            </a:r>
            <a:r>
              <a:rPr lang="en-GB" dirty="0" err="1"/>
              <a:t>anggota</a:t>
            </a:r>
            <a:r>
              <a:rPr lang="en-GB" dirty="0"/>
              <a:t> </a:t>
            </a:r>
            <a:r>
              <a:rPr lang="en-GB" dirty="0" err="1"/>
              <a:t>organisasi</a:t>
            </a:r>
            <a:r>
              <a:rPr lang="en-GB" dirty="0"/>
              <a:t> yang </a:t>
            </a:r>
            <a:r>
              <a:rPr lang="en-GB" dirty="0" err="1"/>
              <a:t>bersangkutan</a:t>
            </a:r>
            <a:r>
              <a:rPr lang="en-GB" dirty="0"/>
              <a:t> </a:t>
            </a:r>
            <a:r>
              <a:rPr lang="en-GB" dirty="0" err="1"/>
              <a:t>sendiri</a:t>
            </a:r>
            <a:endParaRPr lang="en-GB" dirty="0"/>
          </a:p>
          <a:p>
            <a:pPr marL="985838" indent="-455613">
              <a:buFont typeface="+mj-lt"/>
              <a:buAutoNum type="alphaLcPeriod"/>
            </a:pPr>
            <a:r>
              <a:rPr lang="en-GB" dirty="0"/>
              <a:t>Para </a:t>
            </a:r>
            <a:r>
              <a:rPr lang="en-GB" dirty="0" err="1"/>
              <a:t>anggota</a:t>
            </a:r>
            <a:r>
              <a:rPr lang="en-GB" dirty="0"/>
              <a:t> </a:t>
            </a:r>
            <a:r>
              <a:rPr lang="en-GB" dirty="0" err="1"/>
              <a:t>organisasi</a:t>
            </a:r>
            <a:r>
              <a:rPr lang="en-GB" dirty="0"/>
              <a:t>  </a:t>
            </a:r>
            <a:r>
              <a:rPr lang="en-GB" dirty="0" err="1"/>
              <a:t>menunjukkan</a:t>
            </a:r>
            <a:r>
              <a:rPr lang="en-GB" dirty="0"/>
              <a:t> </a:t>
            </a:r>
            <a:r>
              <a:rPr lang="en-GB" dirty="0" err="1"/>
              <a:t>perilaku</a:t>
            </a:r>
            <a:r>
              <a:rPr lang="en-GB" dirty="0"/>
              <a:t> </a:t>
            </a:r>
            <a:r>
              <a:rPr lang="en-GB" dirty="0" err="1"/>
              <a:t>dan</a:t>
            </a:r>
            <a:r>
              <a:rPr lang="en-GB" dirty="0"/>
              <a:t> </a:t>
            </a:r>
            <a:r>
              <a:rPr lang="en-GB" dirty="0" err="1"/>
              <a:t>prestasi</a:t>
            </a:r>
            <a:r>
              <a:rPr lang="en-GB" dirty="0"/>
              <a:t> </a:t>
            </a:r>
            <a:r>
              <a:rPr lang="en-GB" dirty="0" err="1"/>
              <a:t>kerja</a:t>
            </a:r>
            <a:r>
              <a:rPr lang="en-GB" dirty="0"/>
              <a:t> yang </a:t>
            </a:r>
            <a:r>
              <a:rPr lang="en-GB" dirty="0" err="1"/>
              <a:t>memadai</a:t>
            </a:r>
            <a:r>
              <a:rPr lang="en-GB" dirty="0"/>
              <a:t>, </a:t>
            </a:r>
            <a:r>
              <a:rPr lang="en-GB" dirty="0" err="1"/>
              <a:t>intervensi</a:t>
            </a:r>
            <a:r>
              <a:rPr lang="en-GB" dirty="0"/>
              <a:t> </a:t>
            </a:r>
            <a:r>
              <a:rPr lang="en-GB" dirty="0" err="1"/>
              <a:t>pimpinan</a:t>
            </a:r>
            <a:r>
              <a:rPr lang="en-GB" dirty="0"/>
              <a:t> </a:t>
            </a:r>
            <a:r>
              <a:rPr lang="en-GB" dirty="0" err="1"/>
              <a:t>dalam</a:t>
            </a:r>
            <a:r>
              <a:rPr lang="en-GB" dirty="0"/>
              <a:t> </a:t>
            </a:r>
            <a:r>
              <a:rPr lang="en-GB" dirty="0" err="1"/>
              <a:t>perjalanan</a:t>
            </a:r>
            <a:r>
              <a:rPr lang="en-GB" dirty="0"/>
              <a:t> </a:t>
            </a:r>
            <a:r>
              <a:rPr lang="en-GB" dirty="0" err="1"/>
              <a:t>organisasi</a:t>
            </a:r>
            <a:r>
              <a:rPr lang="en-GB" dirty="0"/>
              <a:t> </a:t>
            </a:r>
            <a:r>
              <a:rPr lang="en-GB" dirty="0" err="1"/>
              <a:t>berada</a:t>
            </a:r>
            <a:r>
              <a:rPr lang="en-GB" dirty="0"/>
              <a:t> </a:t>
            </a:r>
            <a:r>
              <a:rPr lang="en-GB" dirty="0" err="1"/>
              <a:t>pada</a:t>
            </a:r>
            <a:r>
              <a:rPr lang="en-GB" dirty="0"/>
              <a:t> </a:t>
            </a:r>
            <a:r>
              <a:rPr lang="en-GB" dirty="0" err="1"/>
              <a:t>tingkat</a:t>
            </a:r>
            <a:r>
              <a:rPr lang="en-GB" dirty="0"/>
              <a:t> yang minimum. </a:t>
            </a:r>
          </a:p>
          <a:p>
            <a:pPr>
              <a:buNone/>
            </a:pPr>
            <a:endParaRPr lang="en-US" dirty="0"/>
          </a:p>
          <a:p>
            <a:endParaRPr lang="en-US" dirty="0"/>
          </a:p>
        </p:txBody>
      </p:sp>
    </p:spTree>
    <p:extLst>
      <p:ext uri="{BB962C8B-B14F-4D97-AF65-F5344CB8AC3E}">
        <p14:creationId xmlns:p14="http://schemas.microsoft.com/office/powerpoint/2010/main" val="3010667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C2768-2D32-43D6-91B4-35BDC4386719}"/>
              </a:ext>
            </a:extLst>
          </p:cNvPr>
          <p:cNvSpPr>
            <a:spLocks noGrp="1"/>
          </p:cNvSpPr>
          <p:nvPr>
            <p:ph type="title"/>
          </p:nvPr>
        </p:nvSpPr>
        <p:spPr>
          <a:xfrm>
            <a:off x="1043490" y="764704"/>
            <a:ext cx="7024744" cy="720080"/>
          </a:xfrm>
        </p:spPr>
        <p:txBody>
          <a:bodyPr>
            <a:normAutofit/>
          </a:bodyPr>
          <a:lstStyle/>
          <a:p>
            <a:r>
              <a:rPr lang="id-ID" dirty="0"/>
              <a:t>5. Tipe demokratis</a:t>
            </a:r>
          </a:p>
        </p:txBody>
      </p:sp>
      <p:sp>
        <p:nvSpPr>
          <p:cNvPr id="3" name="Content Placeholder 2">
            <a:extLst>
              <a:ext uri="{FF2B5EF4-FFF2-40B4-BE49-F238E27FC236}">
                <a16:creationId xmlns:a16="http://schemas.microsoft.com/office/drawing/2014/main" xmlns="" id="{3734A30E-5DCE-4436-BB84-16BF7EFADB5A}"/>
              </a:ext>
            </a:extLst>
          </p:cNvPr>
          <p:cNvSpPr>
            <a:spLocks noGrp="1"/>
          </p:cNvSpPr>
          <p:nvPr>
            <p:ph idx="1"/>
          </p:nvPr>
        </p:nvSpPr>
        <p:spPr>
          <a:xfrm>
            <a:off x="796066" y="1772816"/>
            <a:ext cx="7024744" cy="4059813"/>
          </a:xfrm>
        </p:spPr>
        <p:txBody>
          <a:bodyPr>
            <a:normAutofit fontScale="85000" lnSpcReduction="10000"/>
          </a:bodyPr>
          <a:lstStyle/>
          <a:p>
            <a:r>
              <a:rPr lang="id-ID" dirty="0"/>
              <a:t>Leader yang memberikan kebebasan pada anggotanya untuk berpendapat, menyampaikan aspirasi, serta mengembangkan bakat dan mempertimbangkan musyawarah untuk menetapkan suatu kebijakan kepada bawahannya.</a:t>
            </a:r>
          </a:p>
          <a:p>
            <a:r>
              <a:rPr lang="id-ID" dirty="0"/>
              <a:t>Nilai-nilai organisasional tercermin dalam sikap seorang pemimpin yang demokratik dalam hubungannya dengan para bawahannya, baik mereka yang menduduki jabatan pimpinan yang lebih rendah maupun mereka yang menjadi “anggota biasa” dalam organisasi, yang tanggung jawabnya terbatas pada penyelenggara tugas-tugas operasional. </a:t>
            </a:r>
          </a:p>
          <a:p>
            <a:endParaRPr lang="id-ID" dirty="0"/>
          </a:p>
        </p:txBody>
      </p:sp>
    </p:spTree>
    <p:extLst>
      <p:ext uri="{BB962C8B-B14F-4D97-AF65-F5344CB8AC3E}">
        <p14:creationId xmlns:p14="http://schemas.microsoft.com/office/powerpoint/2010/main" val="12611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C74276-784A-4536-8DEC-6C0C09FFDBC8}"/>
              </a:ext>
            </a:extLst>
          </p:cNvPr>
          <p:cNvSpPr>
            <a:spLocks noGrp="1"/>
          </p:cNvSpPr>
          <p:nvPr>
            <p:ph idx="1"/>
          </p:nvPr>
        </p:nvSpPr>
        <p:spPr>
          <a:xfrm>
            <a:off x="1043492" y="1052736"/>
            <a:ext cx="6984892" cy="4779893"/>
          </a:xfrm>
        </p:spPr>
        <p:txBody>
          <a:bodyPr>
            <a:normAutofit fontScale="92500" lnSpcReduction="10000"/>
          </a:bodyPr>
          <a:lstStyle/>
          <a:p>
            <a:r>
              <a:rPr lang="id-ID" dirty="0"/>
              <a:t>Pemimpin tipe ini dianggap paling mengerti bawahan karena mau menerima saran, melakukan upaya sinkronisasi antar tujuan organisasi dengan tujuan pribadi, akan berupaya mengoptimalkan potensi yang ada pada bawahannya.</a:t>
            </a:r>
          </a:p>
          <a:p>
            <a:endParaRPr lang="id-ID" dirty="0"/>
          </a:p>
          <a:p>
            <a:r>
              <a:rPr lang="id-ID" dirty="0"/>
              <a:t>Sehingga nantinya bawahannya akan lebih sukses dari dia, mengutamakan kerja sama tim dan pemimpin dengan tipe ini akan terus mengembangkan kapasitas kepemimpinan yang ada pada dirinya. Namun memiliki kelemahan yaitu, lambat dalam pengambilan ke putusan karena harus meminta saran atau pertimbangan dari bawahan.</a:t>
            </a:r>
          </a:p>
        </p:txBody>
      </p:sp>
    </p:spTree>
    <p:extLst>
      <p:ext uri="{BB962C8B-B14F-4D97-AF65-F5344CB8AC3E}">
        <p14:creationId xmlns:p14="http://schemas.microsoft.com/office/powerpoint/2010/main" val="205436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384666" cy="648072"/>
          </a:xfrm>
        </p:spPr>
        <p:txBody>
          <a:bodyPr>
            <a:normAutofit fontScale="90000"/>
          </a:bodyPr>
          <a:lstStyle/>
          <a:p>
            <a:r>
              <a:rPr lang="en-US" b="1" dirty="0" err="1" smtClean="0"/>
              <a:t>Tipe</a:t>
            </a:r>
            <a:r>
              <a:rPr lang="en-US" b="1" dirty="0" smtClean="0"/>
              <a:t> </a:t>
            </a:r>
            <a:r>
              <a:rPr lang="en-US" b="1" dirty="0" err="1" smtClean="0"/>
              <a:t>Militeristik</a:t>
            </a:r>
            <a:endParaRPr lang="en-US" b="1" dirty="0"/>
          </a:p>
        </p:txBody>
      </p:sp>
      <p:sp>
        <p:nvSpPr>
          <p:cNvPr id="3" name="Content Placeholder 2"/>
          <p:cNvSpPr>
            <a:spLocks noGrp="1"/>
          </p:cNvSpPr>
          <p:nvPr>
            <p:ph idx="1"/>
          </p:nvPr>
        </p:nvSpPr>
        <p:spPr>
          <a:xfrm>
            <a:off x="1043492" y="1340768"/>
            <a:ext cx="7200916" cy="4824536"/>
          </a:xfrm>
        </p:spPr>
        <p:txBody>
          <a:bodyPr>
            <a:normAutofit lnSpcReduction="10000"/>
          </a:bodyPr>
          <a:lstStyle/>
          <a:p>
            <a:pPr marL="68580" indent="0">
              <a:buNone/>
            </a:pPr>
            <a:r>
              <a:rPr lang="en-US" dirty="0" err="1" smtClean="0"/>
              <a:t>Merupakan</a:t>
            </a:r>
            <a:r>
              <a:rPr lang="en-US" dirty="0" smtClean="0"/>
              <a:t> </a:t>
            </a:r>
            <a:r>
              <a:rPr lang="en-US" dirty="0" err="1" smtClean="0"/>
              <a:t>pemimpin</a:t>
            </a:r>
            <a:r>
              <a:rPr lang="en-US" dirty="0" smtClean="0"/>
              <a:t> </a:t>
            </a:r>
            <a:r>
              <a:rPr lang="en-US" dirty="0" err="1" smtClean="0"/>
              <a:t>dari</a:t>
            </a:r>
            <a:r>
              <a:rPr lang="en-US" dirty="0" smtClean="0"/>
              <a:t> </a:t>
            </a:r>
            <a:r>
              <a:rPr lang="en-US" dirty="0" err="1" smtClean="0"/>
              <a:t>organisasi</a:t>
            </a:r>
            <a:r>
              <a:rPr lang="en-US" dirty="0" smtClean="0"/>
              <a:t> </a:t>
            </a:r>
            <a:r>
              <a:rPr lang="en-US" dirty="0" err="1" smtClean="0"/>
              <a:t>Militer</a:t>
            </a:r>
            <a:r>
              <a:rPr lang="en-US" dirty="0" smtClean="0"/>
              <a:t>, </a:t>
            </a:r>
            <a:r>
              <a:rPr lang="en-US" dirty="0" err="1" smtClean="0"/>
              <a:t>dengan</a:t>
            </a:r>
            <a:r>
              <a:rPr lang="en-US" dirty="0" smtClean="0"/>
              <a:t> </a:t>
            </a:r>
            <a:r>
              <a:rPr lang="en-US" dirty="0" err="1" smtClean="0"/>
              <a:t>ciri</a:t>
            </a:r>
            <a:r>
              <a:rPr lang="en-US" dirty="0" smtClean="0"/>
              <a:t> </a:t>
            </a:r>
            <a:r>
              <a:rPr lang="en-US" dirty="0" err="1" smtClean="0"/>
              <a:t>ciri</a:t>
            </a:r>
            <a:r>
              <a:rPr lang="en-US" dirty="0" smtClean="0"/>
              <a:t> :</a:t>
            </a:r>
          </a:p>
          <a:p>
            <a:r>
              <a:rPr lang="en-US" dirty="0" err="1" smtClean="0">
                <a:solidFill>
                  <a:schemeClr val="accent5">
                    <a:lumMod val="50000"/>
                  </a:schemeClr>
                </a:solidFill>
              </a:rPr>
              <a:t>Dalam</a:t>
            </a:r>
            <a:r>
              <a:rPr lang="en-US" dirty="0" smtClean="0">
                <a:solidFill>
                  <a:schemeClr val="accent5">
                    <a:lumMod val="50000"/>
                  </a:schemeClr>
                </a:solidFill>
              </a:rPr>
              <a:t> </a:t>
            </a:r>
            <a:r>
              <a:rPr lang="en-US" dirty="0" err="1" smtClean="0">
                <a:solidFill>
                  <a:schemeClr val="accent5">
                    <a:lumMod val="50000"/>
                  </a:schemeClr>
                </a:solidFill>
              </a:rPr>
              <a:t>mengerakkan</a:t>
            </a:r>
            <a:r>
              <a:rPr lang="en-US" dirty="0" smtClean="0">
                <a:solidFill>
                  <a:schemeClr val="accent5">
                    <a:lumMod val="50000"/>
                  </a:schemeClr>
                </a:solidFill>
              </a:rPr>
              <a:t> </a:t>
            </a:r>
            <a:r>
              <a:rPr lang="en-US" dirty="0" err="1" smtClean="0">
                <a:solidFill>
                  <a:schemeClr val="accent5">
                    <a:lumMod val="50000"/>
                  </a:schemeClr>
                </a:solidFill>
              </a:rPr>
              <a:t>bawahan</a:t>
            </a:r>
            <a:r>
              <a:rPr lang="en-US" dirty="0" smtClean="0">
                <a:solidFill>
                  <a:schemeClr val="accent5">
                    <a:lumMod val="50000"/>
                  </a:schemeClr>
                </a:solidFill>
              </a:rPr>
              <a:t> </a:t>
            </a:r>
            <a:r>
              <a:rPr lang="en-US" dirty="0" err="1" smtClean="0">
                <a:solidFill>
                  <a:schemeClr val="accent5">
                    <a:lumMod val="50000"/>
                  </a:schemeClr>
                </a:solidFill>
              </a:rPr>
              <a:t>lebih</a:t>
            </a:r>
            <a:r>
              <a:rPr lang="en-US" dirty="0" smtClean="0">
                <a:solidFill>
                  <a:schemeClr val="accent5">
                    <a:lumMod val="50000"/>
                  </a:schemeClr>
                </a:solidFill>
              </a:rPr>
              <a:t> </a:t>
            </a:r>
            <a:r>
              <a:rPr lang="en-US" dirty="0" err="1" smtClean="0">
                <a:solidFill>
                  <a:schemeClr val="accent5">
                    <a:lumMod val="50000"/>
                  </a:schemeClr>
                </a:solidFill>
              </a:rPr>
              <a:t>sering</a:t>
            </a:r>
            <a:r>
              <a:rPr lang="en-US" dirty="0" smtClean="0">
                <a:solidFill>
                  <a:schemeClr val="accent5">
                    <a:lumMod val="50000"/>
                  </a:schemeClr>
                </a:solidFill>
              </a:rPr>
              <a:t> </a:t>
            </a:r>
            <a:r>
              <a:rPr lang="en-US" dirty="0" err="1" smtClean="0">
                <a:solidFill>
                  <a:schemeClr val="accent5">
                    <a:lumMod val="50000"/>
                  </a:schemeClr>
                </a:solidFill>
              </a:rPr>
              <a:t>sistem</a:t>
            </a:r>
            <a:r>
              <a:rPr lang="en-US" dirty="0" smtClean="0">
                <a:solidFill>
                  <a:schemeClr val="accent5">
                    <a:lumMod val="50000"/>
                  </a:schemeClr>
                </a:solidFill>
              </a:rPr>
              <a:t> </a:t>
            </a:r>
            <a:r>
              <a:rPr lang="en-US" dirty="0" err="1" smtClean="0">
                <a:solidFill>
                  <a:schemeClr val="accent5">
                    <a:lumMod val="50000"/>
                  </a:schemeClr>
                </a:solidFill>
              </a:rPr>
              <a:t>perintah</a:t>
            </a:r>
            <a:endParaRPr lang="en-US" dirty="0" smtClean="0">
              <a:solidFill>
                <a:schemeClr val="accent5">
                  <a:lumMod val="50000"/>
                </a:schemeClr>
              </a:solidFill>
            </a:endParaRPr>
          </a:p>
          <a:p>
            <a:r>
              <a:rPr lang="en-US" dirty="0" err="1" smtClean="0">
                <a:solidFill>
                  <a:schemeClr val="accent5">
                    <a:lumMod val="50000"/>
                  </a:schemeClr>
                </a:solidFill>
              </a:rPr>
              <a:t>Dalam</a:t>
            </a:r>
            <a:r>
              <a:rPr lang="en-US" dirty="0" smtClean="0">
                <a:solidFill>
                  <a:schemeClr val="accent5">
                    <a:lumMod val="50000"/>
                  </a:schemeClr>
                </a:solidFill>
              </a:rPr>
              <a:t> </a:t>
            </a:r>
            <a:r>
              <a:rPr lang="en-US" dirty="0" err="1" smtClean="0">
                <a:solidFill>
                  <a:schemeClr val="accent5">
                    <a:lumMod val="50000"/>
                  </a:schemeClr>
                </a:solidFill>
              </a:rPr>
              <a:t>mengerakkan</a:t>
            </a:r>
            <a:r>
              <a:rPr lang="en-US" dirty="0" smtClean="0">
                <a:solidFill>
                  <a:schemeClr val="accent5">
                    <a:lumMod val="50000"/>
                  </a:schemeClr>
                </a:solidFill>
              </a:rPr>
              <a:t> </a:t>
            </a:r>
            <a:r>
              <a:rPr lang="en-US" dirty="0" err="1" smtClean="0">
                <a:solidFill>
                  <a:schemeClr val="accent5">
                    <a:lumMod val="50000"/>
                  </a:schemeClr>
                </a:solidFill>
              </a:rPr>
              <a:t>bawahan</a:t>
            </a:r>
            <a:r>
              <a:rPr lang="en-US" dirty="0" smtClean="0">
                <a:solidFill>
                  <a:schemeClr val="accent5">
                    <a:lumMod val="50000"/>
                  </a:schemeClr>
                </a:solidFill>
              </a:rPr>
              <a:t>  </a:t>
            </a:r>
            <a:r>
              <a:rPr lang="en-US" dirty="0" err="1" smtClean="0">
                <a:solidFill>
                  <a:schemeClr val="accent5">
                    <a:lumMod val="50000"/>
                  </a:schemeClr>
                </a:solidFill>
              </a:rPr>
              <a:t>lebih</a:t>
            </a:r>
            <a:r>
              <a:rPr lang="en-US" dirty="0" smtClean="0">
                <a:solidFill>
                  <a:schemeClr val="accent5">
                    <a:lumMod val="50000"/>
                  </a:schemeClr>
                </a:solidFill>
              </a:rPr>
              <a:t> </a:t>
            </a:r>
            <a:r>
              <a:rPr lang="en-US" dirty="0" err="1" smtClean="0">
                <a:solidFill>
                  <a:schemeClr val="accent5">
                    <a:lumMod val="50000"/>
                  </a:schemeClr>
                </a:solidFill>
              </a:rPr>
              <a:t>senang</a:t>
            </a:r>
            <a:r>
              <a:rPr lang="en-US" dirty="0" smtClean="0">
                <a:solidFill>
                  <a:schemeClr val="accent5">
                    <a:lumMod val="50000"/>
                  </a:schemeClr>
                </a:solidFill>
              </a:rPr>
              <a:t> </a:t>
            </a:r>
            <a:r>
              <a:rPr lang="en-US" dirty="0" err="1" smtClean="0">
                <a:solidFill>
                  <a:schemeClr val="accent5">
                    <a:lumMod val="50000"/>
                  </a:schemeClr>
                </a:solidFill>
              </a:rPr>
              <a:t>tergantung</a:t>
            </a:r>
            <a:r>
              <a:rPr lang="en-US" dirty="0" smtClean="0">
                <a:solidFill>
                  <a:schemeClr val="accent5">
                    <a:lumMod val="50000"/>
                  </a:schemeClr>
                </a:solidFill>
              </a:rPr>
              <a:t> </a:t>
            </a:r>
            <a:r>
              <a:rPr lang="en-US" dirty="0" err="1" smtClean="0">
                <a:solidFill>
                  <a:schemeClr val="accent5">
                    <a:lumMod val="50000"/>
                  </a:schemeClr>
                </a:solidFill>
              </a:rPr>
              <a:t>pada</a:t>
            </a:r>
            <a:r>
              <a:rPr lang="en-US" dirty="0" smtClean="0">
                <a:solidFill>
                  <a:schemeClr val="accent5">
                    <a:lumMod val="50000"/>
                  </a:schemeClr>
                </a:solidFill>
              </a:rPr>
              <a:t> </a:t>
            </a:r>
            <a:r>
              <a:rPr lang="en-US" dirty="0" err="1" smtClean="0">
                <a:solidFill>
                  <a:schemeClr val="accent5">
                    <a:lumMod val="50000"/>
                  </a:schemeClr>
                </a:solidFill>
              </a:rPr>
              <a:t>pangkat</a:t>
            </a:r>
            <a:r>
              <a:rPr lang="en-US" dirty="0" smtClean="0">
                <a:solidFill>
                  <a:schemeClr val="accent5">
                    <a:lumMod val="50000"/>
                  </a:schemeClr>
                </a:solidFill>
              </a:rPr>
              <a:t> </a:t>
            </a:r>
            <a:r>
              <a:rPr lang="en-US" dirty="0" err="1" smtClean="0">
                <a:solidFill>
                  <a:schemeClr val="accent5">
                    <a:lumMod val="50000"/>
                  </a:schemeClr>
                </a:solidFill>
              </a:rPr>
              <a:t>dan</a:t>
            </a:r>
            <a:r>
              <a:rPr lang="en-US" dirty="0" smtClean="0">
                <a:solidFill>
                  <a:schemeClr val="accent5">
                    <a:lumMod val="50000"/>
                  </a:schemeClr>
                </a:solidFill>
              </a:rPr>
              <a:t> </a:t>
            </a:r>
            <a:r>
              <a:rPr lang="en-US" dirty="0" err="1" smtClean="0">
                <a:solidFill>
                  <a:schemeClr val="accent5">
                    <a:lumMod val="50000"/>
                  </a:schemeClr>
                </a:solidFill>
              </a:rPr>
              <a:t>jabatan</a:t>
            </a:r>
            <a:endParaRPr lang="en-US" dirty="0" smtClean="0">
              <a:solidFill>
                <a:schemeClr val="accent5">
                  <a:lumMod val="50000"/>
                </a:schemeClr>
              </a:solidFill>
            </a:endParaRPr>
          </a:p>
          <a:p>
            <a:r>
              <a:rPr lang="en-US" dirty="0" err="1" smtClean="0">
                <a:solidFill>
                  <a:schemeClr val="accent5">
                    <a:lumMod val="50000"/>
                  </a:schemeClr>
                </a:solidFill>
              </a:rPr>
              <a:t>Senang</a:t>
            </a:r>
            <a:r>
              <a:rPr lang="en-US" dirty="0" smtClean="0">
                <a:solidFill>
                  <a:schemeClr val="accent5">
                    <a:lumMod val="50000"/>
                  </a:schemeClr>
                </a:solidFill>
              </a:rPr>
              <a:t> </a:t>
            </a:r>
            <a:r>
              <a:rPr lang="en-US" dirty="0" err="1" smtClean="0">
                <a:solidFill>
                  <a:schemeClr val="accent5">
                    <a:lumMod val="50000"/>
                  </a:schemeClr>
                </a:solidFill>
              </a:rPr>
              <a:t>pada</a:t>
            </a:r>
            <a:r>
              <a:rPr lang="en-US" dirty="0" smtClean="0">
                <a:solidFill>
                  <a:schemeClr val="accent5">
                    <a:lumMod val="50000"/>
                  </a:schemeClr>
                </a:solidFill>
              </a:rPr>
              <a:t> </a:t>
            </a:r>
            <a:r>
              <a:rPr lang="en-US" dirty="0" err="1" smtClean="0">
                <a:solidFill>
                  <a:schemeClr val="accent5">
                    <a:lumMod val="50000"/>
                  </a:schemeClr>
                </a:solidFill>
              </a:rPr>
              <a:t>formalitas</a:t>
            </a:r>
            <a:r>
              <a:rPr lang="en-US" dirty="0" smtClean="0">
                <a:solidFill>
                  <a:schemeClr val="accent5">
                    <a:lumMod val="50000"/>
                  </a:schemeClr>
                </a:solidFill>
              </a:rPr>
              <a:t> </a:t>
            </a:r>
            <a:r>
              <a:rPr lang="en-US" dirty="0" err="1" smtClean="0">
                <a:solidFill>
                  <a:schemeClr val="accent5">
                    <a:lumMod val="50000"/>
                  </a:schemeClr>
                </a:solidFill>
              </a:rPr>
              <a:t>yg</a:t>
            </a:r>
            <a:r>
              <a:rPr lang="en-US" dirty="0" smtClean="0">
                <a:solidFill>
                  <a:schemeClr val="accent5">
                    <a:lumMod val="50000"/>
                  </a:schemeClr>
                </a:solidFill>
              </a:rPr>
              <a:t> </a:t>
            </a:r>
            <a:r>
              <a:rPr lang="en-US" dirty="0" err="1" smtClean="0">
                <a:solidFill>
                  <a:schemeClr val="accent5">
                    <a:lumMod val="50000"/>
                  </a:schemeClr>
                </a:solidFill>
              </a:rPr>
              <a:t>berlebihan</a:t>
            </a:r>
            <a:r>
              <a:rPr lang="en-US" dirty="0" smtClean="0">
                <a:solidFill>
                  <a:schemeClr val="accent5">
                    <a:lumMod val="50000"/>
                  </a:schemeClr>
                </a:solidFill>
              </a:rPr>
              <a:t> </a:t>
            </a:r>
          </a:p>
          <a:p>
            <a:r>
              <a:rPr lang="en-US" dirty="0" err="1" smtClean="0">
                <a:solidFill>
                  <a:schemeClr val="accent5">
                    <a:lumMod val="50000"/>
                  </a:schemeClr>
                </a:solidFill>
              </a:rPr>
              <a:t>Menuntut</a:t>
            </a:r>
            <a:r>
              <a:rPr lang="en-US" dirty="0" smtClean="0">
                <a:solidFill>
                  <a:schemeClr val="accent5">
                    <a:lumMod val="50000"/>
                  </a:schemeClr>
                </a:solidFill>
              </a:rPr>
              <a:t> </a:t>
            </a:r>
            <a:r>
              <a:rPr lang="en-US" dirty="0" err="1" smtClean="0">
                <a:solidFill>
                  <a:schemeClr val="accent5">
                    <a:lumMod val="50000"/>
                  </a:schemeClr>
                </a:solidFill>
              </a:rPr>
              <a:t>disiplin</a:t>
            </a:r>
            <a:r>
              <a:rPr lang="en-US" dirty="0" smtClean="0">
                <a:solidFill>
                  <a:schemeClr val="accent5">
                    <a:lumMod val="50000"/>
                  </a:schemeClr>
                </a:solidFill>
              </a:rPr>
              <a:t> </a:t>
            </a:r>
            <a:r>
              <a:rPr lang="en-US" dirty="0" err="1" smtClean="0">
                <a:solidFill>
                  <a:schemeClr val="accent5">
                    <a:lumMod val="50000"/>
                  </a:schemeClr>
                </a:solidFill>
              </a:rPr>
              <a:t>tinggi</a:t>
            </a:r>
            <a:r>
              <a:rPr lang="en-US" dirty="0" smtClean="0">
                <a:solidFill>
                  <a:schemeClr val="accent5">
                    <a:lumMod val="50000"/>
                  </a:schemeClr>
                </a:solidFill>
              </a:rPr>
              <a:t> </a:t>
            </a:r>
            <a:r>
              <a:rPr lang="en-US" dirty="0" err="1" smtClean="0">
                <a:solidFill>
                  <a:schemeClr val="accent5">
                    <a:lumMod val="50000"/>
                  </a:schemeClr>
                </a:solidFill>
              </a:rPr>
              <a:t>dan</a:t>
            </a:r>
            <a:r>
              <a:rPr lang="en-US" dirty="0" smtClean="0">
                <a:solidFill>
                  <a:schemeClr val="accent5">
                    <a:lumMod val="50000"/>
                  </a:schemeClr>
                </a:solidFill>
              </a:rPr>
              <a:t> </a:t>
            </a:r>
            <a:r>
              <a:rPr lang="en-US" dirty="0" err="1" smtClean="0">
                <a:solidFill>
                  <a:schemeClr val="accent5">
                    <a:lumMod val="50000"/>
                  </a:schemeClr>
                </a:solidFill>
              </a:rPr>
              <a:t>kaku</a:t>
            </a:r>
            <a:r>
              <a:rPr lang="en-US" dirty="0" smtClean="0">
                <a:solidFill>
                  <a:schemeClr val="accent5">
                    <a:lumMod val="50000"/>
                  </a:schemeClr>
                </a:solidFill>
              </a:rPr>
              <a:t> </a:t>
            </a:r>
            <a:r>
              <a:rPr lang="en-US" dirty="0" err="1" smtClean="0">
                <a:solidFill>
                  <a:schemeClr val="accent5">
                    <a:lumMod val="50000"/>
                  </a:schemeClr>
                </a:solidFill>
              </a:rPr>
              <a:t>dari</a:t>
            </a:r>
            <a:r>
              <a:rPr lang="en-US" dirty="0" smtClean="0">
                <a:solidFill>
                  <a:schemeClr val="accent5">
                    <a:lumMod val="50000"/>
                  </a:schemeClr>
                </a:solidFill>
              </a:rPr>
              <a:t> </a:t>
            </a:r>
            <a:r>
              <a:rPr lang="en-US" dirty="0" err="1" smtClean="0">
                <a:solidFill>
                  <a:schemeClr val="accent5">
                    <a:lumMod val="50000"/>
                  </a:schemeClr>
                </a:solidFill>
              </a:rPr>
              <a:t>bawahan</a:t>
            </a:r>
            <a:endParaRPr lang="en-US" dirty="0" smtClean="0">
              <a:solidFill>
                <a:schemeClr val="accent5">
                  <a:lumMod val="50000"/>
                </a:schemeClr>
              </a:solidFill>
            </a:endParaRPr>
          </a:p>
          <a:p>
            <a:r>
              <a:rPr lang="en-US" dirty="0" err="1" smtClean="0">
                <a:solidFill>
                  <a:schemeClr val="accent5">
                    <a:lumMod val="50000"/>
                  </a:schemeClr>
                </a:solidFill>
              </a:rPr>
              <a:t>Sukar</a:t>
            </a:r>
            <a:r>
              <a:rPr lang="en-US" dirty="0" smtClean="0">
                <a:solidFill>
                  <a:schemeClr val="accent5">
                    <a:lumMod val="50000"/>
                  </a:schemeClr>
                </a:solidFill>
              </a:rPr>
              <a:t> </a:t>
            </a:r>
            <a:r>
              <a:rPr lang="en-US" dirty="0" err="1" smtClean="0">
                <a:solidFill>
                  <a:schemeClr val="accent5">
                    <a:lumMod val="50000"/>
                  </a:schemeClr>
                </a:solidFill>
              </a:rPr>
              <a:t>menerima</a:t>
            </a:r>
            <a:r>
              <a:rPr lang="en-US" dirty="0" smtClean="0">
                <a:solidFill>
                  <a:schemeClr val="accent5">
                    <a:lumMod val="50000"/>
                  </a:schemeClr>
                </a:solidFill>
              </a:rPr>
              <a:t> </a:t>
            </a:r>
            <a:r>
              <a:rPr lang="en-US" dirty="0" err="1" smtClean="0">
                <a:solidFill>
                  <a:schemeClr val="accent5">
                    <a:lumMod val="50000"/>
                  </a:schemeClr>
                </a:solidFill>
              </a:rPr>
              <a:t>kritik</a:t>
            </a:r>
            <a:r>
              <a:rPr lang="en-US" dirty="0" smtClean="0">
                <a:solidFill>
                  <a:schemeClr val="accent5">
                    <a:lumMod val="50000"/>
                  </a:schemeClr>
                </a:solidFill>
              </a:rPr>
              <a:t> </a:t>
            </a:r>
            <a:r>
              <a:rPr lang="en-US" dirty="0" err="1" smtClean="0">
                <a:solidFill>
                  <a:schemeClr val="accent5">
                    <a:lumMod val="50000"/>
                  </a:schemeClr>
                </a:solidFill>
              </a:rPr>
              <a:t>dari</a:t>
            </a:r>
            <a:r>
              <a:rPr lang="en-US" dirty="0" smtClean="0">
                <a:solidFill>
                  <a:schemeClr val="accent5">
                    <a:lumMod val="50000"/>
                  </a:schemeClr>
                </a:solidFill>
              </a:rPr>
              <a:t> </a:t>
            </a:r>
            <a:r>
              <a:rPr lang="en-US" dirty="0" err="1" smtClean="0">
                <a:solidFill>
                  <a:schemeClr val="accent5">
                    <a:lumMod val="50000"/>
                  </a:schemeClr>
                </a:solidFill>
              </a:rPr>
              <a:t>bawahan</a:t>
            </a:r>
            <a:endParaRPr lang="en-US" dirty="0" smtClean="0">
              <a:solidFill>
                <a:schemeClr val="accent5">
                  <a:lumMod val="50000"/>
                </a:schemeClr>
              </a:solidFill>
            </a:endParaRPr>
          </a:p>
          <a:p>
            <a:r>
              <a:rPr lang="en-US" dirty="0" err="1" smtClean="0">
                <a:solidFill>
                  <a:schemeClr val="accent5">
                    <a:lumMod val="50000"/>
                  </a:schemeClr>
                </a:solidFill>
              </a:rPr>
              <a:t>Senang</a:t>
            </a:r>
            <a:r>
              <a:rPr lang="en-US" dirty="0" smtClean="0">
                <a:solidFill>
                  <a:schemeClr val="accent5">
                    <a:lumMod val="50000"/>
                  </a:schemeClr>
                </a:solidFill>
              </a:rPr>
              <a:t> </a:t>
            </a:r>
            <a:r>
              <a:rPr lang="en-US" dirty="0" err="1" smtClean="0">
                <a:solidFill>
                  <a:schemeClr val="accent5">
                    <a:lumMod val="50000"/>
                  </a:schemeClr>
                </a:solidFill>
              </a:rPr>
              <a:t>akan</a:t>
            </a:r>
            <a:r>
              <a:rPr lang="en-US" dirty="0" smtClean="0">
                <a:solidFill>
                  <a:schemeClr val="accent5">
                    <a:lumMod val="50000"/>
                  </a:schemeClr>
                </a:solidFill>
              </a:rPr>
              <a:t> </a:t>
            </a:r>
            <a:r>
              <a:rPr lang="en-US" dirty="0" err="1" smtClean="0">
                <a:solidFill>
                  <a:schemeClr val="accent5">
                    <a:lumMod val="50000"/>
                  </a:schemeClr>
                </a:solidFill>
              </a:rPr>
              <a:t>upacara</a:t>
            </a:r>
            <a:r>
              <a:rPr lang="en-US" dirty="0" smtClean="0">
                <a:solidFill>
                  <a:schemeClr val="accent5">
                    <a:lumMod val="50000"/>
                  </a:schemeClr>
                </a:solidFill>
              </a:rPr>
              <a:t> </a:t>
            </a:r>
            <a:r>
              <a:rPr lang="en-US" dirty="0" err="1" smtClean="0">
                <a:solidFill>
                  <a:schemeClr val="accent5">
                    <a:lumMod val="50000"/>
                  </a:schemeClr>
                </a:solidFill>
              </a:rPr>
              <a:t>unt</a:t>
            </a:r>
            <a:r>
              <a:rPr lang="en-US" dirty="0" smtClean="0">
                <a:solidFill>
                  <a:schemeClr val="accent5">
                    <a:lumMod val="50000"/>
                  </a:schemeClr>
                </a:solidFill>
              </a:rPr>
              <a:t> </a:t>
            </a:r>
            <a:r>
              <a:rPr lang="en-US" dirty="0" err="1" smtClean="0">
                <a:solidFill>
                  <a:schemeClr val="accent5">
                    <a:lumMod val="50000"/>
                  </a:schemeClr>
                </a:solidFill>
              </a:rPr>
              <a:t>berbagai</a:t>
            </a:r>
            <a:r>
              <a:rPr lang="en-US" dirty="0" smtClean="0">
                <a:solidFill>
                  <a:schemeClr val="accent5">
                    <a:lumMod val="50000"/>
                  </a:schemeClr>
                </a:solidFill>
              </a:rPr>
              <a:t> </a:t>
            </a:r>
            <a:r>
              <a:rPr lang="en-US" dirty="0" err="1" smtClean="0">
                <a:solidFill>
                  <a:schemeClr val="accent5">
                    <a:lumMod val="50000"/>
                  </a:schemeClr>
                </a:solidFill>
              </a:rPr>
              <a:t>kegiatan</a:t>
            </a:r>
            <a:r>
              <a:rPr lang="en-US" dirty="0" smtClean="0">
                <a:solidFill>
                  <a:schemeClr val="accent5">
                    <a:lumMod val="50000"/>
                  </a:schemeClr>
                </a:solidFill>
              </a:rPr>
              <a:t> </a:t>
            </a:r>
            <a:endParaRPr lang="en-US" dirty="0">
              <a:solidFill>
                <a:schemeClr val="accent5">
                  <a:lumMod val="50000"/>
                </a:schemeClr>
              </a:solidFill>
            </a:endParaRPr>
          </a:p>
        </p:txBody>
      </p:sp>
    </p:spTree>
    <p:extLst>
      <p:ext uri="{BB962C8B-B14F-4D97-AF65-F5344CB8AC3E}">
        <p14:creationId xmlns:p14="http://schemas.microsoft.com/office/powerpoint/2010/main" val="3476241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7200" b="1" dirty="0" err="1"/>
              <a:t>Terima</a:t>
            </a:r>
            <a:r>
              <a:rPr lang="en-US" sz="7200" b="1" dirty="0"/>
              <a:t> </a:t>
            </a:r>
            <a:r>
              <a:rPr lang="en-US" sz="7200" b="1" dirty="0" err="1"/>
              <a:t>Kasih</a:t>
            </a:r>
            <a:r>
              <a:rPr lang="en-US" sz="7200" b="1" dirty="0"/>
              <a:t> </a:t>
            </a:r>
            <a:endParaRPr lang="id-ID" sz="7200" b="1" dirty="0"/>
          </a:p>
        </p:txBody>
      </p:sp>
    </p:spTree>
    <p:extLst>
      <p:ext uri="{BB962C8B-B14F-4D97-AF65-F5344CB8AC3E}">
        <p14:creationId xmlns:p14="http://schemas.microsoft.com/office/powerpoint/2010/main" val="282295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571480"/>
            <a:ext cx="7704856" cy="5809848"/>
          </a:xfrm>
        </p:spPr>
        <p:txBody>
          <a:bodyPr>
            <a:normAutofit fontScale="92500" lnSpcReduction="10000"/>
          </a:bodyPr>
          <a:lstStyle/>
          <a:p>
            <a:pPr marL="514350" indent="-514350">
              <a:buAutoNum type="arabicPeriod"/>
            </a:pPr>
            <a:r>
              <a:rPr lang="en-GB" sz="3200" b="1" dirty="0" err="1"/>
              <a:t>Tipe</a:t>
            </a:r>
            <a:r>
              <a:rPr lang="en-GB" sz="3200" b="1" dirty="0"/>
              <a:t> </a:t>
            </a:r>
            <a:r>
              <a:rPr lang="en-GB" sz="3200" b="1" dirty="0" err="1"/>
              <a:t>Otokratik</a:t>
            </a:r>
            <a:endParaRPr lang="en-GB" sz="3200" b="1" dirty="0"/>
          </a:p>
          <a:p>
            <a:pPr marL="514350" indent="-514350">
              <a:buNone/>
            </a:pPr>
            <a:r>
              <a:rPr lang="en-GB" dirty="0"/>
              <a:t>	</a:t>
            </a:r>
            <a:r>
              <a:rPr lang="en-GB" dirty="0" err="1"/>
              <a:t>Dilihat</a:t>
            </a:r>
            <a:r>
              <a:rPr lang="en-GB" dirty="0"/>
              <a:t> </a:t>
            </a:r>
            <a:r>
              <a:rPr lang="en-GB" dirty="0" err="1"/>
              <a:t>dari</a:t>
            </a:r>
            <a:r>
              <a:rPr lang="en-GB" dirty="0"/>
              <a:t> </a:t>
            </a:r>
            <a:r>
              <a:rPr lang="en-GB" dirty="0" err="1"/>
              <a:t>segi</a:t>
            </a:r>
            <a:r>
              <a:rPr lang="en-GB" dirty="0"/>
              <a:t> </a:t>
            </a:r>
            <a:r>
              <a:rPr lang="en-GB" dirty="0" err="1"/>
              <a:t>persepsinya</a:t>
            </a:r>
            <a:r>
              <a:rPr lang="en-GB" dirty="0"/>
              <a:t>, </a:t>
            </a:r>
            <a:r>
              <a:rPr lang="en-GB" dirty="0" err="1"/>
              <a:t>seorang</a:t>
            </a:r>
            <a:r>
              <a:rPr lang="en-GB" dirty="0"/>
              <a:t> </a:t>
            </a:r>
            <a:r>
              <a:rPr lang="en-GB" dirty="0" err="1"/>
              <a:t>pemimpin</a:t>
            </a:r>
            <a:r>
              <a:rPr lang="en-GB" dirty="0"/>
              <a:t> </a:t>
            </a:r>
            <a:r>
              <a:rPr lang="en-GB" dirty="0" err="1"/>
              <a:t>otokratik</a:t>
            </a:r>
            <a:r>
              <a:rPr lang="en-GB" dirty="0"/>
              <a:t> </a:t>
            </a:r>
            <a:r>
              <a:rPr lang="en-GB" dirty="0" err="1"/>
              <a:t>adalah</a:t>
            </a:r>
            <a:r>
              <a:rPr lang="en-GB" dirty="0"/>
              <a:t> </a:t>
            </a:r>
            <a:r>
              <a:rPr lang="en-GB" dirty="0" err="1"/>
              <a:t>seseorang</a:t>
            </a:r>
            <a:r>
              <a:rPr lang="en-GB" dirty="0"/>
              <a:t> yang </a:t>
            </a:r>
            <a:r>
              <a:rPr lang="en-GB" dirty="0" err="1"/>
              <a:t>sangat</a:t>
            </a:r>
            <a:r>
              <a:rPr lang="id-ID" dirty="0"/>
              <a:t> tergantungpada diri sendiri selaku pemimpin (</a:t>
            </a:r>
            <a:r>
              <a:rPr lang="en-GB" dirty="0"/>
              <a:t> </a:t>
            </a:r>
            <a:r>
              <a:rPr lang="en-GB" dirty="0" err="1"/>
              <a:t>egois</a:t>
            </a:r>
            <a:r>
              <a:rPr lang="id-ID" dirty="0"/>
              <a:t> )</a:t>
            </a:r>
            <a:r>
              <a:rPr lang="en-GB" dirty="0"/>
              <a:t>. </a:t>
            </a:r>
            <a:endParaRPr lang="id-ID" dirty="0"/>
          </a:p>
          <a:p>
            <a:pPr marL="514350" indent="-514350">
              <a:buNone/>
            </a:pPr>
            <a:r>
              <a:rPr lang="id-ID" dirty="0"/>
              <a:t>       </a:t>
            </a:r>
            <a:r>
              <a:rPr lang="en-GB" dirty="0" err="1"/>
              <a:t>Seseorang</a:t>
            </a:r>
            <a:r>
              <a:rPr lang="en-GB" dirty="0"/>
              <a:t> </a:t>
            </a:r>
            <a:r>
              <a:rPr lang="en-GB" dirty="0" err="1"/>
              <a:t>pemimpin</a:t>
            </a:r>
            <a:r>
              <a:rPr lang="en-GB" dirty="0"/>
              <a:t> yang </a:t>
            </a:r>
            <a:r>
              <a:rPr lang="en-GB" dirty="0" err="1"/>
              <a:t>otokratik</a:t>
            </a:r>
            <a:r>
              <a:rPr lang="en-GB" dirty="0"/>
              <a:t> </a:t>
            </a:r>
            <a:r>
              <a:rPr lang="en-GB" dirty="0" err="1"/>
              <a:t>akan</a:t>
            </a:r>
            <a:r>
              <a:rPr lang="en-GB" dirty="0"/>
              <a:t> </a:t>
            </a:r>
            <a:r>
              <a:rPr lang="en-GB" dirty="0" err="1"/>
              <a:t>menerjemahkan</a:t>
            </a:r>
            <a:r>
              <a:rPr lang="en-GB" dirty="0"/>
              <a:t> </a:t>
            </a:r>
            <a:r>
              <a:rPr lang="en-GB" dirty="0" err="1"/>
              <a:t>disiplin</a:t>
            </a:r>
            <a:r>
              <a:rPr lang="en-GB" dirty="0"/>
              <a:t> </a:t>
            </a:r>
            <a:r>
              <a:rPr lang="en-GB" dirty="0" err="1"/>
              <a:t>kerja</a:t>
            </a:r>
            <a:r>
              <a:rPr lang="en-GB" dirty="0"/>
              <a:t> yang </a:t>
            </a:r>
            <a:r>
              <a:rPr lang="en-GB" dirty="0" err="1"/>
              <a:t>tinggi</a:t>
            </a:r>
            <a:r>
              <a:rPr lang="en-GB" dirty="0"/>
              <a:t> yang </a:t>
            </a:r>
            <a:r>
              <a:rPr lang="en-GB" dirty="0" err="1"/>
              <a:t>ditunjukkan</a:t>
            </a:r>
            <a:r>
              <a:rPr lang="en-GB" dirty="0"/>
              <a:t> oleh para </a:t>
            </a:r>
            <a:r>
              <a:rPr lang="en-GB" dirty="0" err="1"/>
              <a:t>bawahannya</a:t>
            </a:r>
            <a:r>
              <a:rPr lang="en-GB" dirty="0"/>
              <a:t> </a:t>
            </a:r>
            <a:r>
              <a:rPr lang="en-GB" dirty="0" err="1"/>
              <a:t>sebagai</a:t>
            </a:r>
            <a:r>
              <a:rPr lang="en-GB" dirty="0"/>
              <a:t> </a:t>
            </a:r>
            <a:r>
              <a:rPr lang="en-GB" dirty="0" err="1"/>
              <a:t>perwujudan</a:t>
            </a:r>
            <a:r>
              <a:rPr lang="en-GB" dirty="0"/>
              <a:t> </a:t>
            </a:r>
            <a:r>
              <a:rPr lang="en-GB" dirty="0" err="1"/>
              <a:t>kesetiaan</a:t>
            </a:r>
            <a:r>
              <a:rPr lang="en-GB" dirty="0"/>
              <a:t> para </a:t>
            </a:r>
            <a:r>
              <a:rPr lang="en-GB" dirty="0" err="1"/>
              <a:t>bawahannya</a:t>
            </a:r>
            <a:r>
              <a:rPr lang="en-GB" dirty="0"/>
              <a:t> </a:t>
            </a:r>
            <a:r>
              <a:rPr lang="en-GB" dirty="0" err="1"/>
              <a:t>kepadanya</a:t>
            </a:r>
            <a:r>
              <a:rPr lang="en-GB" dirty="0"/>
              <a:t>. </a:t>
            </a:r>
            <a:endParaRPr lang="id-ID" dirty="0"/>
          </a:p>
          <a:p>
            <a:pPr marL="514350" indent="-514350">
              <a:buNone/>
            </a:pPr>
            <a:r>
              <a:rPr lang="en-GB" dirty="0"/>
              <a:t>	</a:t>
            </a:r>
            <a:r>
              <a:rPr lang="en-GB" dirty="0" err="1"/>
              <a:t>Dalam</a:t>
            </a:r>
            <a:r>
              <a:rPr lang="en-GB" dirty="0"/>
              <a:t> </a:t>
            </a:r>
            <a:r>
              <a:rPr lang="en-GB" dirty="0" err="1"/>
              <a:t>pengambilan</a:t>
            </a:r>
            <a:r>
              <a:rPr lang="en-GB" dirty="0"/>
              <a:t> </a:t>
            </a:r>
            <a:r>
              <a:rPr lang="en-GB" dirty="0" err="1"/>
              <a:t>keputusan</a:t>
            </a:r>
            <a:r>
              <a:rPr lang="en-GB" dirty="0"/>
              <a:t> </a:t>
            </a:r>
            <a:r>
              <a:rPr lang="en-GB" dirty="0" err="1"/>
              <a:t>organisasi</a:t>
            </a:r>
            <a:r>
              <a:rPr lang="en-GB" dirty="0"/>
              <a:t>, </a:t>
            </a:r>
            <a:r>
              <a:rPr lang="en-GB" dirty="0" err="1"/>
              <a:t>biasanya</a:t>
            </a:r>
            <a:r>
              <a:rPr lang="en-GB" dirty="0"/>
              <a:t> </a:t>
            </a:r>
            <a:r>
              <a:rPr lang="en-GB" dirty="0" err="1"/>
              <a:t>pemimpin</a:t>
            </a:r>
            <a:r>
              <a:rPr lang="en-GB" dirty="0"/>
              <a:t> </a:t>
            </a:r>
            <a:r>
              <a:rPr lang="en-GB" dirty="0" err="1"/>
              <a:t>otokratis</a:t>
            </a:r>
            <a:r>
              <a:rPr lang="en-GB" dirty="0"/>
              <a:t> </a:t>
            </a:r>
            <a:r>
              <a:rPr lang="en-GB" dirty="0" err="1"/>
              <a:t>cenderung</a:t>
            </a:r>
            <a:r>
              <a:rPr lang="en-GB" dirty="0"/>
              <a:t> </a:t>
            </a:r>
            <a:r>
              <a:rPr lang="en-GB" dirty="0" err="1"/>
              <a:t>tidak</a:t>
            </a:r>
            <a:r>
              <a:rPr lang="en-GB" dirty="0"/>
              <a:t> </a:t>
            </a:r>
            <a:r>
              <a:rPr lang="en-GB" dirty="0" err="1"/>
              <a:t>meminta</a:t>
            </a:r>
            <a:r>
              <a:rPr lang="en-GB" dirty="0"/>
              <a:t> </a:t>
            </a:r>
            <a:r>
              <a:rPr lang="en-GB" dirty="0" err="1"/>
              <a:t>masukan</a:t>
            </a:r>
            <a:r>
              <a:rPr lang="en-GB" dirty="0"/>
              <a:t> </a:t>
            </a:r>
            <a:r>
              <a:rPr lang="en-GB" dirty="0" err="1"/>
              <a:t>dari</a:t>
            </a:r>
            <a:r>
              <a:rPr lang="en-GB" dirty="0"/>
              <a:t> </a:t>
            </a:r>
            <a:r>
              <a:rPr lang="en-GB" dirty="0" err="1"/>
              <a:t>anggotanya</a:t>
            </a:r>
            <a:r>
              <a:rPr lang="en-GB" dirty="0"/>
              <a:t>. </a:t>
            </a:r>
            <a:endParaRPr lang="id-ID" dirty="0"/>
          </a:p>
          <a:p>
            <a:pPr marL="514350" indent="-514350">
              <a:buNone/>
            </a:pPr>
            <a:r>
              <a:rPr lang="id-ID" dirty="0"/>
              <a:t>       </a:t>
            </a:r>
            <a:r>
              <a:rPr lang="en-GB" dirty="0" err="1"/>
              <a:t>Pemimpin</a:t>
            </a:r>
            <a:r>
              <a:rPr lang="en-GB" dirty="0"/>
              <a:t> </a:t>
            </a:r>
            <a:r>
              <a:rPr lang="en-GB" dirty="0" err="1"/>
              <a:t>jenis</a:t>
            </a:r>
            <a:r>
              <a:rPr lang="en-GB" dirty="0"/>
              <a:t> </a:t>
            </a:r>
            <a:r>
              <a:rPr lang="en-GB" dirty="0" err="1"/>
              <a:t>ini</a:t>
            </a:r>
            <a:r>
              <a:rPr lang="en-GB" dirty="0"/>
              <a:t> </a:t>
            </a:r>
            <a:r>
              <a:rPr lang="en-GB" dirty="0" err="1"/>
              <a:t>memiliki</a:t>
            </a:r>
            <a:r>
              <a:rPr lang="en-GB" dirty="0"/>
              <a:t> </a:t>
            </a:r>
            <a:r>
              <a:rPr lang="en-GB" dirty="0" err="1"/>
              <a:t>ambisi</a:t>
            </a:r>
            <a:r>
              <a:rPr lang="en-GB" dirty="0"/>
              <a:t> </a:t>
            </a:r>
            <a:r>
              <a:rPr lang="en-GB" dirty="0" err="1"/>
              <a:t>kuat</a:t>
            </a:r>
            <a:r>
              <a:rPr lang="en-GB" dirty="0"/>
              <a:t>, dan </a:t>
            </a:r>
            <a:r>
              <a:rPr lang="en-GB" dirty="0" err="1"/>
              <a:t>selalu</a:t>
            </a:r>
            <a:r>
              <a:rPr lang="en-GB" dirty="0"/>
              <a:t> </a:t>
            </a:r>
            <a:r>
              <a:rPr lang="en-GB" dirty="0" err="1"/>
              <a:t>mengharapkan</a:t>
            </a:r>
            <a:r>
              <a:rPr lang="en-GB" dirty="0"/>
              <a:t> </a:t>
            </a:r>
            <a:r>
              <a:rPr lang="en-GB" dirty="0" err="1"/>
              <a:t>pelaksanaan</a:t>
            </a:r>
            <a:r>
              <a:rPr lang="en-GB" dirty="0"/>
              <a:t> yang </a:t>
            </a:r>
            <a:r>
              <a:rPr lang="en-GB" dirty="0" err="1"/>
              <a:t>cepat</a:t>
            </a:r>
            <a:r>
              <a:rPr lang="en-GB" dirty="0"/>
              <a:t> dan </a:t>
            </a:r>
            <a:r>
              <a:rPr lang="en-GB" dirty="0" err="1"/>
              <a:t>tanggap</a:t>
            </a:r>
            <a:r>
              <a:rPr lang="en-GB" dirty="0"/>
              <a:t> oleh </a:t>
            </a:r>
            <a:r>
              <a:rPr lang="en-GB" dirty="0" err="1"/>
              <a:t>bawahannya</a:t>
            </a:r>
            <a:r>
              <a:rPr lang="en-GB" dirty="0"/>
              <a:t>.	</a:t>
            </a:r>
          </a:p>
          <a:p>
            <a:pPr marL="898525" indent="-368300">
              <a:buNone/>
            </a:pPr>
            <a:endParaRPr lang="en-GB" dirty="0"/>
          </a:p>
        </p:txBody>
      </p:sp>
    </p:spTree>
    <p:extLst>
      <p:ext uri="{BB962C8B-B14F-4D97-AF65-F5344CB8AC3E}">
        <p14:creationId xmlns:p14="http://schemas.microsoft.com/office/powerpoint/2010/main" val="130579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836712"/>
            <a:ext cx="7920880" cy="2088232"/>
          </a:xfrm>
        </p:spPr>
        <p:txBody>
          <a:bodyPr>
            <a:noAutofit/>
          </a:bodyPr>
          <a:lstStyle/>
          <a:p>
            <a:pPr marL="514350" indent="-514350"/>
            <a:r>
              <a:rPr lang="en-GB" sz="2800" b="1" dirty="0" err="1"/>
              <a:t>Dengan</a:t>
            </a:r>
            <a:r>
              <a:rPr lang="en-GB" sz="2800" b="1" dirty="0"/>
              <a:t> </a:t>
            </a:r>
            <a:r>
              <a:rPr lang="en-GB" sz="2800" b="1" dirty="0" err="1"/>
              <a:t>persepsi</a:t>
            </a:r>
            <a:r>
              <a:rPr lang="en-GB" sz="2800" b="1" dirty="0"/>
              <a:t>, </a:t>
            </a:r>
            <a:r>
              <a:rPr lang="en-GB" sz="2800" b="1" dirty="0" err="1"/>
              <a:t>nilai-nilai</a:t>
            </a:r>
            <a:r>
              <a:rPr lang="en-GB" sz="2800" b="1" dirty="0"/>
              <a:t>, </a:t>
            </a:r>
            <a:r>
              <a:rPr lang="en-GB" sz="2800" b="1" dirty="0" err="1"/>
              <a:t>sikap</a:t>
            </a:r>
            <a:r>
              <a:rPr lang="en-GB" sz="2800" b="1" dirty="0"/>
              <a:t> </a:t>
            </a:r>
            <a:r>
              <a:rPr lang="en-GB" sz="2800" b="1" dirty="0" err="1"/>
              <a:t>dan</a:t>
            </a:r>
            <a:r>
              <a:rPr lang="en-GB" sz="2800" b="1" dirty="0"/>
              <a:t> </a:t>
            </a:r>
            <a:r>
              <a:rPr lang="en-GB" sz="2800" b="1" dirty="0" err="1"/>
              <a:t>perilaku</a:t>
            </a:r>
            <a:r>
              <a:rPr lang="en-GB" sz="2800" b="1" dirty="0"/>
              <a:t> </a:t>
            </a:r>
            <a:r>
              <a:rPr lang="en-GB" sz="2800" b="1" dirty="0" err="1"/>
              <a:t>seorang</a:t>
            </a:r>
            <a:r>
              <a:rPr lang="en-GB" sz="2800" b="1" dirty="0"/>
              <a:t> </a:t>
            </a:r>
            <a:r>
              <a:rPr lang="en-GB" sz="2800" b="1" dirty="0" err="1"/>
              <a:t>pemimpin</a:t>
            </a:r>
            <a:r>
              <a:rPr lang="en-GB" sz="2800" b="1" dirty="0"/>
              <a:t> yang </a:t>
            </a:r>
            <a:r>
              <a:rPr lang="en-GB" sz="2800" b="1" dirty="0" err="1"/>
              <a:t>otokratik</a:t>
            </a:r>
            <a:r>
              <a:rPr lang="en-GB" sz="2800" b="1" dirty="0"/>
              <a:t> </a:t>
            </a:r>
            <a:r>
              <a:rPr lang="en-GB" sz="2800" b="1" dirty="0" err="1"/>
              <a:t>dalam</a:t>
            </a:r>
            <a:r>
              <a:rPr lang="en-GB" sz="2800" b="1" dirty="0"/>
              <a:t> </a:t>
            </a:r>
            <a:r>
              <a:rPr lang="en-GB" sz="2800" b="1" dirty="0" err="1"/>
              <a:t>praktek</a:t>
            </a:r>
            <a:r>
              <a:rPr lang="en-GB" sz="2800" b="1" dirty="0"/>
              <a:t> </a:t>
            </a:r>
            <a:r>
              <a:rPr lang="en-GB" sz="2800" b="1" dirty="0" err="1"/>
              <a:t>akan</a:t>
            </a:r>
            <a:r>
              <a:rPr lang="en-GB" sz="2800" b="1" dirty="0"/>
              <a:t> </a:t>
            </a:r>
            <a:r>
              <a:rPr lang="en-GB" sz="2800" b="1" dirty="0" err="1"/>
              <a:t>menggunakan</a:t>
            </a:r>
            <a:r>
              <a:rPr lang="en-GB" sz="2800" b="1" dirty="0"/>
              <a:t> </a:t>
            </a:r>
            <a:r>
              <a:rPr lang="en-GB" sz="2800" b="1" dirty="0" err="1"/>
              <a:t>gaya</a:t>
            </a:r>
            <a:r>
              <a:rPr lang="en-GB" sz="2800" b="1" dirty="0"/>
              <a:t> </a:t>
            </a:r>
            <a:r>
              <a:rPr lang="en-GB" sz="2800" b="1" dirty="0" err="1"/>
              <a:t>kepemimpinan</a:t>
            </a:r>
            <a:r>
              <a:rPr lang="en-GB" sz="2800" b="1" dirty="0"/>
              <a:t> yang:</a:t>
            </a:r>
          </a:p>
        </p:txBody>
      </p:sp>
      <p:sp>
        <p:nvSpPr>
          <p:cNvPr id="3" name="Content Placeholder 2"/>
          <p:cNvSpPr>
            <a:spLocks noGrp="1"/>
          </p:cNvSpPr>
          <p:nvPr>
            <p:ph idx="1"/>
          </p:nvPr>
        </p:nvSpPr>
        <p:spPr>
          <a:xfrm>
            <a:off x="755576" y="2924944"/>
            <a:ext cx="7632848" cy="3456384"/>
          </a:xfrm>
        </p:spPr>
        <p:txBody>
          <a:bodyPr>
            <a:normAutofit lnSpcReduction="10000"/>
          </a:bodyPr>
          <a:lstStyle/>
          <a:p>
            <a:pPr marL="898525" indent="-368300">
              <a:buFont typeface="+mj-lt"/>
              <a:buAutoNum type="alphaLcPeriod"/>
            </a:pPr>
            <a:r>
              <a:rPr lang="en-GB" dirty="0" err="1"/>
              <a:t>Menuntut</a:t>
            </a:r>
            <a:r>
              <a:rPr lang="en-GB" dirty="0"/>
              <a:t> </a:t>
            </a:r>
            <a:r>
              <a:rPr lang="en-GB" dirty="0" err="1"/>
              <a:t>ketaatan</a:t>
            </a:r>
            <a:r>
              <a:rPr lang="en-GB" dirty="0"/>
              <a:t> </a:t>
            </a:r>
            <a:r>
              <a:rPr lang="en-GB" dirty="0" err="1"/>
              <a:t>penuh</a:t>
            </a:r>
            <a:r>
              <a:rPr lang="en-GB" dirty="0"/>
              <a:t> </a:t>
            </a:r>
            <a:r>
              <a:rPr lang="en-GB" dirty="0" err="1"/>
              <a:t>dari</a:t>
            </a:r>
            <a:r>
              <a:rPr lang="en-GB" dirty="0"/>
              <a:t> </a:t>
            </a:r>
            <a:r>
              <a:rPr lang="en-GB" dirty="0" err="1"/>
              <a:t>para</a:t>
            </a:r>
            <a:r>
              <a:rPr lang="en-GB" dirty="0"/>
              <a:t> </a:t>
            </a:r>
            <a:r>
              <a:rPr lang="en-GB" dirty="0" err="1"/>
              <a:t>bawahannya</a:t>
            </a:r>
            <a:endParaRPr lang="en-GB" dirty="0"/>
          </a:p>
          <a:p>
            <a:pPr marL="898525" indent="-368300">
              <a:buFont typeface="+mj-lt"/>
              <a:buAutoNum type="alphaLcPeriod"/>
            </a:pPr>
            <a:r>
              <a:rPr lang="en-GB" dirty="0" err="1"/>
              <a:t>Dalam</a:t>
            </a:r>
            <a:r>
              <a:rPr lang="en-GB" dirty="0"/>
              <a:t> </a:t>
            </a:r>
            <a:r>
              <a:rPr lang="en-GB" dirty="0" err="1"/>
              <a:t>menegakkan</a:t>
            </a:r>
            <a:r>
              <a:rPr lang="en-GB" dirty="0"/>
              <a:t> </a:t>
            </a:r>
            <a:r>
              <a:rPr lang="en-GB" dirty="0" err="1"/>
              <a:t>disiplin</a:t>
            </a:r>
            <a:r>
              <a:rPr lang="en-GB" dirty="0"/>
              <a:t> </a:t>
            </a:r>
            <a:r>
              <a:rPr lang="en-GB" dirty="0" err="1"/>
              <a:t>menunjukkan</a:t>
            </a:r>
            <a:r>
              <a:rPr lang="en-GB" dirty="0"/>
              <a:t> </a:t>
            </a:r>
            <a:r>
              <a:rPr lang="en-GB" dirty="0" err="1"/>
              <a:t>kekuatan</a:t>
            </a:r>
            <a:endParaRPr lang="en-GB" dirty="0"/>
          </a:p>
          <a:p>
            <a:pPr marL="898525" indent="-368300">
              <a:buFont typeface="+mj-lt"/>
              <a:buAutoNum type="alphaLcPeriod"/>
            </a:pPr>
            <a:r>
              <a:rPr lang="en-GB" dirty="0" err="1"/>
              <a:t>Bernada</a:t>
            </a:r>
            <a:r>
              <a:rPr lang="en-GB" dirty="0"/>
              <a:t> </a:t>
            </a:r>
            <a:r>
              <a:rPr lang="en-GB" dirty="0" err="1"/>
              <a:t>keras</a:t>
            </a:r>
            <a:r>
              <a:rPr lang="en-GB" dirty="0"/>
              <a:t> </a:t>
            </a:r>
            <a:r>
              <a:rPr lang="en-GB" dirty="0" err="1"/>
              <a:t>dalam</a:t>
            </a:r>
            <a:r>
              <a:rPr lang="en-GB" dirty="0"/>
              <a:t> </a:t>
            </a:r>
            <a:r>
              <a:rPr lang="en-GB" dirty="0" err="1"/>
              <a:t>pemberian</a:t>
            </a:r>
            <a:r>
              <a:rPr lang="en-GB" dirty="0"/>
              <a:t> </a:t>
            </a:r>
            <a:r>
              <a:rPr lang="en-GB" dirty="0" err="1"/>
              <a:t>perintah</a:t>
            </a:r>
            <a:r>
              <a:rPr lang="en-GB" dirty="0"/>
              <a:t> </a:t>
            </a:r>
            <a:r>
              <a:rPr lang="en-GB" dirty="0" err="1"/>
              <a:t>atau</a:t>
            </a:r>
            <a:r>
              <a:rPr lang="en-GB" dirty="0"/>
              <a:t> </a:t>
            </a:r>
            <a:r>
              <a:rPr lang="en-GB" dirty="0" err="1"/>
              <a:t>instruksi</a:t>
            </a:r>
            <a:endParaRPr lang="en-GB" dirty="0"/>
          </a:p>
          <a:p>
            <a:pPr marL="898525" indent="-368300">
              <a:buFont typeface="+mj-lt"/>
              <a:buAutoNum type="alphaLcPeriod"/>
            </a:pPr>
            <a:r>
              <a:rPr lang="en-GB" dirty="0" err="1"/>
              <a:t>Menggunakan</a:t>
            </a:r>
            <a:r>
              <a:rPr lang="en-GB" dirty="0"/>
              <a:t> </a:t>
            </a:r>
            <a:r>
              <a:rPr lang="en-GB" dirty="0" err="1"/>
              <a:t>pendekatan</a:t>
            </a:r>
            <a:r>
              <a:rPr lang="en-GB" dirty="0"/>
              <a:t> </a:t>
            </a:r>
            <a:r>
              <a:rPr lang="en-GB" dirty="0" err="1"/>
              <a:t>punitif</a:t>
            </a:r>
            <a:r>
              <a:rPr lang="en-GB" dirty="0"/>
              <a:t> </a:t>
            </a:r>
            <a:r>
              <a:rPr lang="en-GB" dirty="0" err="1"/>
              <a:t>dalam</a:t>
            </a:r>
            <a:r>
              <a:rPr lang="en-GB" dirty="0"/>
              <a:t> </a:t>
            </a:r>
            <a:r>
              <a:rPr lang="en-GB" dirty="0" err="1"/>
              <a:t>hal</a:t>
            </a:r>
            <a:r>
              <a:rPr lang="en-GB" dirty="0"/>
              <a:t> </a:t>
            </a:r>
            <a:r>
              <a:rPr lang="en-GB" dirty="0" err="1"/>
              <a:t>terjadinya</a:t>
            </a:r>
            <a:r>
              <a:rPr lang="en-GB" dirty="0"/>
              <a:t> </a:t>
            </a:r>
            <a:r>
              <a:rPr lang="en-GB" dirty="0" err="1"/>
              <a:t>penyimpangan</a:t>
            </a:r>
            <a:r>
              <a:rPr lang="en-GB" dirty="0"/>
              <a:t> </a:t>
            </a:r>
            <a:r>
              <a:rPr lang="en-GB" dirty="0" err="1"/>
              <a:t>oleh</a:t>
            </a:r>
            <a:r>
              <a:rPr lang="en-GB" dirty="0"/>
              <a:t> </a:t>
            </a:r>
            <a:r>
              <a:rPr lang="en-GB" dirty="0" err="1"/>
              <a:t>bawahan</a:t>
            </a:r>
            <a:endParaRPr lang="en-GB" dirty="0"/>
          </a:p>
        </p:txBody>
      </p:sp>
    </p:spTree>
    <p:extLst>
      <p:ext uri="{BB962C8B-B14F-4D97-AF65-F5344CB8AC3E}">
        <p14:creationId xmlns:p14="http://schemas.microsoft.com/office/powerpoint/2010/main" val="72685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57232"/>
            <a:ext cx="7992888" cy="5715040"/>
          </a:xfrm>
        </p:spPr>
        <p:txBody>
          <a:bodyPr>
            <a:normAutofit/>
          </a:bodyPr>
          <a:lstStyle/>
          <a:p>
            <a:pPr marL="514350" indent="-514350">
              <a:buAutoNum type="arabicPeriod" startAt="2"/>
            </a:pPr>
            <a:r>
              <a:rPr lang="en-GB" sz="2800" b="1" dirty="0" err="1"/>
              <a:t>Tipe</a:t>
            </a:r>
            <a:r>
              <a:rPr lang="en-GB" sz="2800" b="1" dirty="0"/>
              <a:t> </a:t>
            </a:r>
            <a:r>
              <a:rPr lang="en-GB" sz="2800" b="1" dirty="0" err="1"/>
              <a:t>Paternalistik</a:t>
            </a:r>
            <a:endParaRPr lang="en-GB" sz="2800" b="1" dirty="0"/>
          </a:p>
          <a:p>
            <a:pPr marL="514350" indent="-514350">
              <a:spcBef>
                <a:spcPts val="0"/>
              </a:spcBef>
              <a:buNone/>
            </a:pPr>
            <a:endParaRPr lang="id-ID" sz="2200" dirty="0"/>
          </a:p>
          <a:p>
            <a:pPr marL="514350" indent="-514350">
              <a:spcBef>
                <a:spcPts val="0"/>
              </a:spcBef>
              <a:buNone/>
            </a:pPr>
            <a:r>
              <a:rPr lang="id-ID" sz="2200" dirty="0"/>
              <a:t> Pemimpin yang punya kadar kebapakan yang tinggi.</a:t>
            </a:r>
          </a:p>
          <a:p>
            <a:pPr marL="514350" indent="-514350">
              <a:spcBef>
                <a:spcPts val="0"/>
              </a:spcBef>
              <a:buNone/>
            </a:pPr>
            <a:r>
              <a:rPr lang="id-ID" sz="2200" dirty="0"/>
              <a:t>       </a:t>
            </a:r>
            <a:r>
              <a:rPr lang="en-GB" sz="2200" dirty="0" err="1"/>
              <a:t>Persepsi</a:t>
            </a:r>
            <a:r>
              <a:rPr lang="en-GB" sz="2200" dirty="0"/>
              <a:t> </a:t>
            </a:r>
            <a:r>
              <a:rPr lang="en-GB" sz="2200" dirty="0" err="1"/>
              <a:t>seorang</a:t>
            </a:r>
            <a:r>
              <a:rPr lang="en-GB" sz="2200" dirty="0"/>
              <a:t> </a:t>
            </a:r>
            <a:r>
              <a:rPr lang="en-GB" sz="2200" dirty="0" err="1"/>
              <a:t>pemimpin</a:t>
            </a:r>
            <a:r>
              <a:rPr lang="en-GB" sz="2200" dirty="0"/>
              <a:t> yang </a:t>
            </a:r>
            <a:r>
              <a:rPr lang="en-GB" sz="2200" dirty="0" err="1"/>
              <a:t>paternalistik</a:t>
            </a:r>
            <a:r>
              <a:rPr lang="en-GB" sz="2200" dirty="0"/>
              <a:t> </a:t>
            </a:r>
            <a:r>
              <a:rPr lang="en-GB" sz="2200" dirty="0" err="1"/>
              <a:t>tentang</a:t>
            </a:r>
            <a:r>
              <a:rPr lang="en-GB" sz="2200" dirty="0"/>
              <a:t> </a:t>
            </a:r>
            <a:r>
              <a:rPr lang="en-GB" sz="2200" dirty="0" err="1"/>
              <a:t>peranannya</a:t>
            </a:r>
            <a:r>
              <a:rPr lang="en-GB" sz="2200" dirty="0"/>
              <a:t> </a:t>
            </a:r>
            <a:r>
              <a:rPr lang="en-GB" sz="2200" dirty="0" err="1"/>
              <a:t>dalam</a:t>
            </a:r>
            <a:r>
              <a:rPr lang="en-GB" sz="2200" dirty="0"/>
              <a:t> </a:t>
            </a:r>
            <a:r>
              <a:rPr lang="en-GB" sz="2200" dirty="0" err="1"/>
              <a:t>kehidupan</a:t>
            </a:r>
            <a:r>
              <a:rPr lang="en-GB" sz="2200" dirty="0"/>
              <a:t> </a:t>
            </a:r>
            <a:r>
              <a:rPr lang="en-GB" sz="2200" dirty="0" err="1"/>
              <a:t>organisasional</a:t>
            </a:r>
            <a:r>
              <a:rPr lang="en-GB" sz="2200" dirty="0"/>
              <a:t> </a:t>
            </a:r>
            <a:r>
              <a:rPr lang="en-GB" sz="2200" dirty="0" err="1"/>
              <a:t>dapat</a:t>
            </a:r>
            <a:r>
              <a:rPr lang="en-GB" sz="2200" dirty="0"/>
              <a:t> </a:t>
            </a:r>
            <a:r>
              <a:rPr lang="en-GB" sz="2200" dirty="0" err="1"/>
              <a:t>dikatakan</a:t>
            </a:r>
            <a:r>
              <a:rPr lang="en-GB" sz="2200" dirty="0"/>
              <a:t> </a:t>
            </a:r>
            <a:r>
              <a:rPr lang="en-GB" sz="2200" dirty="0" err="1"/>
              <a:t>diwarnai</a:t>
            </a:r>
            <a:r>
              <a:rPr lang="en-GB" sz="2200" dirty="0"/>
              <a:t> oleh </a:t>
            </a:r>
            <a:r>
              <a:rPr lang="en-GB" sz="2200" dirty="0" err="1"/>
              <a:t>harapan</a:t>
            </a:r>
            <a:r>
              <a:rPr lang="en-GB" sz="2200" dirty="0"/>
              <a:t> para </a:t>
            </a:r>
            <a:r>
              <a:rPr lang="en-GB" sz="2200" dirty="0" err="1"/>
              <a:t>pengikutnya</a:t>
            </a:r>
            <a:r>
              <a:rPr lang="en-GB" sz="2200" dirty="0"/>
              <a:t> </a:t>
            </a:r>
            <a:r>
              <a:rPr lang="en-GB" sz="2200" dirty="0" err="1"/>
              <a:t>kepadanya</a:t>
            </a:r>
            <a:r>
              <a:rPr lang="en-GB" sz="2200" dirty="0"/>
              <a:t> yang </a:t>
            </a:r>
            <a:r>
              <a:rPr lang="en-GB" sz="2200" dirty="0" err="1"/>
              <a:t>bersifat</a:t>
            </a:r>
            <a:r>
              <a:rPr lang="en-GB" sz="2200" dirty="0"/>
              <a:t> </a:t>
            </a:r>
            <a:r>
              <a:rPr lang="en-GB" sz="2200" dirty="0" err="1"/>
              <a:t>melindungi</a:t>
            </a:r>
            <a:r>
              <a:rPr lang="en-GB" sz="2200" dirty="0"/>
              <a:t> dan yang </a:t>
            </a:r>
            <a:r>
              <a:rPr lang="en-GB" sz="2200" dirty="0" err="1"/>
              <a:t>layak</a:t>
            </a:r>
            <a:r>
              <a:rPr lang="en-GB" sz="2200" dirty="0"/>
              <a:t> </a:t>
            </a:r>
            <a:r>
              <a:rPr lang="en-GB" sz="2200" dirty="0" err="1"/>
              <a:t>dijadikan</a:t>
            </a:r>
            <a:r>
              <a:rPr lang="en-GB" sz="2200" dirty="0"/>
              <a:t> </a:t>
            </a:r>
            <a:r>
              <a:rPr lang="en-GB" sz="2200" dirty="0" err="1"/>
              <a:t>sebagai</a:t>
            </a:r>
            <a:r>
              <a:rPr lang="en-GB" sz="2200" dirty="0"/>
              <a:t> </a:t>
            </a:r>
            <a:r>
              <a:rPr lang="en-GB" sz="2200" dirty="0" err="1"/>
              <a:t>tempat</a:t>
            </a:r>
            <a:r>
              <a:rPr lang="en-GB" sz="2200" dirty="0"/>
              <a:t> </a:t>
            </a:r>
            <a:r>
              <a:rPr lang="en-GB" sz="2200" dirty="0" err="1"/>
              <a:t>bertanya</a:t>
            </a:r>
            <a:r>
              <a:rPr lang="en-GB" sz="2200" dirty="0"/>
              <a:t> dan </a:t>
            </a:r>
            <a:r>
              <a:rPr lang="en-GB" sz="2200" dirty="0" err="1"/>
              <a:t>untuk</a:t>
            </a:r>
            <a:r>
              <a:rPr lang="en-GB" sz="2200" dirty="0"/>
              <a:t> </a:t>
            </a:r>
            <a:r>
              <a:rPr lang="en-GB" sz="2200" dirty="0" err="1"/>
              <a:t>memperoleh</a:t>
            </a:r>
            <a:r>
              <a:rPr lang="en-GB" sz="2200" dirty="0"/>
              <a:t> </a:t>
            </a:r>
            <a:r>
              <a:rPr lang="en-GB" sz="2200" dirty="0" err="1"/>
              <a:t>petunjuk</a:t>
            </a:r>
            <a:r>
              <a:rPr lang="en-GB" sz="2200" dirty="0"/>
              <a:t>. 	</a:t>
            </a:r>
          </a:p>
          <a:p>
            <a:pPr marL="514350" indent="-514350">
              <a:spcBef>
                <a:spcPts val="0"/>
              </a:spcBef>
              <a:buNone/>
            </a:pPr>
            <a:r>
              <a:rPr lang="id-ID" sz="2200" dirty="0"/>
              <a:t> </a:t>
            </a:r>
            <a:r>
              <a:rPr lang="en-GB" sz="2200" dirty="0"/>
              <a:t>Para </a:t>
            </a:r>
            <a:r>
              <a:rPr lang="en-GB" sz="2200" dirty="0" err="1"/>
              <a:t>bawahan</a:t>
            </a:r>
            <a:r>
              <a:rPr lang="en-GB" sz="2200" dirty="0"/>
              <a:t> </a:t>
            </a:r>
            <a:r>
              <a:rPr lang="en-GB" sz="2200" dirty="0" err="1"/>
              <a:t>biasanya</a:t>
            </a:r>
            <a:r>
              <a:rPr lang="en-GB" sz="2200" dirty="0"/>
              <a:t> men</a:t>
            </a:r>
            <a:r>
              <a:rPr lang="id-ID" sz="2200" dirty="0"/>
              <a:t>g</a:t>
            </a:r>
            <a:r>
              <a:rPr lang="en-GB" sz="2200" dirty="0" err="1"/>
              <a:t>harapkan</a:t>
            </a:r>
            <a:r>
              <a:rPr lang="en-GB" sz="2200" dirty="0"/>
              <a:t> s</a:t>
            </a:r>
            <a:r>
              <a:rPr lang="id-ID" sz="2200" dirty="0"/>
              <a:t>e</a:t>
            </a:r>
            <a:r>
              <a:rPr lang="en-GB" sz="2200" dirty="0"/>
              <a:t>orang </a:t>
            </a:r>
            <a:r>
              <a:rPr lang="en-GB" sz="2200" dirty="0" err="1"/>
              <a:t>pemimpin</a:t>
            </a:r>
            <a:r>
              <a:rPr lang="en-GB" sz="2200" dirty="0"/>
              <a:t> yang </a:t>
            </a:r>
            <a:r>
              <a:rPr lang="en-GB" sz="2200" dirty="0" err="1"/>
              <a:t>paternalistik</a:t>
            </a:r>
            <a:r>
              <a:rPr lang="en-GB" sz="2200" dirty="0"/>
              <a:t> </a:t>
            </a:r>
            <a:r>
              <a:rPr lang="en-GB" sz="2200" dirty="0" err="1"/>
              <a:t>mempunyai</a:t>
            </a:r>
            <a:r>
              <a:rPr lang="en-GB" sz="2200" dirty="0"/>
              <a:t> </a:t>
            </a:r>
            <a:r>
              <a:rPr lang="en-GB" sz="2200" dirty="0" err="1"/>
              <a:t>sifat</a:t>
            </a:r>
            <a:r>
              <a:rPr lang="en-GB" sz="2200" dirty="0"/>
              <a:t> </a:t>
            </a:r>
            <a:r>
              <a:rPr lang="en-GB" sz="2200" dirty="0" err="1"/>
              <a:t>tidak</a:t>
            </a:r>
            <a:r>
              <a:rPr lang="en-GB" sz="2200" dirty="0"/>
              <a:t> </a:t>
            </a:r>
            <a:r>
              <a:rPr lang="en-GB" sz="2200" dirty="0" err="1"/>
              <a:t>mementingkan</a:t>
            </a:r>
            <a:r>
              <a:rPr lang="en-GB" sz="2200" dirty="0"/>
              <a:t> </a:t>
            </a:r>
            <a:r>
              <a:rPr lang="en-GB" sz="2200" dirty="0" err="1"/>
              <a:t>diri</a:t>
            </a:r>
            <a:r>
              <a:rPr lang="en-GB" sz="2200" dirty="0"/>
              <a:t> </a:t>
            </a:r>
            <a:r>
              <a:rPr lang="en-GB" sz="2200" dirty="0" err="1"/>
              <a:t>sendiri</a:t>
            </a:r>
            <a:r>
              <a:rPr lang="en-GB" sz="2200" dirty="0"/>
              <a:t>  </a:t>
            </a:r>
            <a:r>
              <a:rPr lang="en-GB" sz="2200" dirty="0" err="1"/>
              <a:t>melainkan</a:t>
            </a:r>
            <a:r>
              <a:rPr lang="en-GB" sz="2200" dirty="0"/>
              <a:t> </a:t>
            </a:r>
            <a:r>
              <a:rPr lang="en-GB" sz="2200" dirty="0" err="1"/>
              <a:t>memberikan</a:t>
            </a:r>
            <a:r>
              <a:rPr lang="en-GB" sz="2200" dirty="0"/>
              <a:t> </a:t>
            </a:r>
            <a:r>
              <a:rPr lang="en-GB" sz="2200" dirty="0" err="1"/>
              <a:t>perhatian</a:t>
            </a:r>
            <a:r>
              <a:rPr lang="en-GB" sz="2200" dirty="0"/>
              <a:t> </a:t>
            </a:r>
            <a:r>
              <a:rPr lang="en-GB" sz="2200" dirty="0" err="1"/>
              <a:t>terhadap</a:t>
            </a:r>
            <a:r>
              <a:rPr lang="en-GB" sz="2200" dirty="0"/>
              <a:t> </a:t>
            </a:r>
            <a:r>
              <a:rPr lang="en-GB" sz="2200" dirty="0" err="1"/>
              <a:t>kepentingan</a:t>
            </a:r>
            <a:r>
              <a:rPr lang="en-GB" sz="2200" dirty="0"/>
              <a:t> dan </a:t>
            </a:r>
            <a:r>
              <a:rPr lang="en-GB" sz="2200" dirty="0" err="1"/>
              <a:t>kesejahteraan</a:t>
            </a:r>
            <a:r>
              <a:rPr lang="en-GB" sz="2200" dirty="0"/>
              <a:t> </a:t>
            </a:r>
            <a:r>
              <a:rPr lang="en-GB" sz="2200" dirty="0" err="1"/>
              <a:t>bawahannya</a:t>
            </a:r>
            <a:r>
              <a:rPr lang="en-GB" sz="2200" dirty="0"/>
              <a:t>.</a:t>
            </a:r>
            <a:endParaRPr lang="id-ID" sz="2200" dirty="0"/>
          </a:p>
          <a:p>
            <a:pPr marL="514350" indent="-514350">
              <a:spcBef>
                <a:spcPts val="0"/>
              </a:spcBef>
              <a:buNone/>
            </a:pPr>
            <a:r>
              <a:rPr lang="en-GB" sz="2200" dirty="0"/>
              <a:t>.</a:t>
            </a: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97A0844-DA89-445E-B886-166A7224CC4D}"/>
              </a:ext>
            </a:extLst>
          </p:cNvPr>
          <p:cNvSpPr>
            <a:spLocks noGrp="1"/>
          </p:cNvSpPr>
          <p:nvPr>
            <p:ph idx="1"/>
          </p:nvPr>
        </p:nvSpPr>
        <p:spPr>
          <a:xfrm>
            <a:off x="539552" y="836712"/>
            <a:ext cx="7920880" cy="5256584"/>
          </a:xfrm>
        </p:spPr>
        <p:txBody>
          <a:bodyPr/>
          <a:lstStyle/>
          <a:p>
            <a:r>
              <a:rPr lang="id-ID" dirty="0"/>
              <a:t>Terkadang bersikap berlebihan saat harus melindungi bawahannya dan sering bersifat serba tahu. </a:t>
            </a:r>
          </a:p>
          <a:p>
            <a:r>
              <a:rPr lang="id-ID" dirty="0"/>
              <a:t>Tipe leader ini mempunyai kelebihan pemimpin akan mempunyai sikap yang tegas dalam pengambilan keputusan.</a:t>
            </a:r>
          </a:p>
          <a:p>
            <a:r>
              <a:rPr lang="id-ID" dirty="0"/>
              <a:t>Sehingga bawahan akan merasa aman karena perlindungan yang diberikan, sedangkan kekurangannya tidak adanya proses pengembangan diri pada bawahan sehingga akan muncul ketergantungan.</a:t>
            </a:r>
          </a:p>
        </p:txBody>
      </p:sp>
    </p:spTree>
    <p:extLst>
      <p:ext uri="{BB962C8B-B14F-4D97-AF65-F5344CB8AC3E}">
        <p14:creationId xmlns:p14="http://schemas.microsoft.com/office/powerpoint/2010/main" val="231337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28670"/>
            <a:ext cx="7848872" cy="5643602"/>
          </a:xfrm>
        </p:spPr>
        <p:txBody>
          <a:bodyPr/>
          <a:lstStyle/>
          <a:p>
            <a:pPr marL="514350" indent="-514350">
              <a:buAutoNum type="arabicPeriod" startAt="3"/>
            </a:pPr>
            <a:r>
              <a:rPr lang="en-GB" sz="2800" b="1" dirty="0" err="1"/>
              <a:t>Tipe</a:t>
            </a:r>
            <a:r>
              <a:rPr lang="en-GB" sz="2800" b="1" dirty="0"/>
              <a:t> </a:t>
            </a:r>
            <a:r>
              <a:rPr lang="en-GB" sz="2800" b="1" dirty="0" err="1"/>
              <a:t>Kharismatik</a:t>
            </a:r>
            <a:endParaRPr lang="en-GB" sz="2800" b="1" dirty="0"/>
          </a:p>
          <a:p>
            <a:pPr marL="514350" indent="-514350">
              <a:buNone/>
            </a:pPr>
            <a:r>
              <a:rPr lang="en-GB" dirty="0"/>
              <a:t>	</a:t>
            </a:r>
            <a:r>
              <a:rPr lang="en-GB" dirty="0" err="1"/>
              <a:t>Kriteria</a:t>
            </a:r>
            <a:r>
              <a:rPr lang="en-GB" dirty="0"/>
              <a:t> </a:t>
            </a:r>
            <a:r>
              <a:rPr lang="en-GB" dirty="0" err="1"/>
              <a:t>ilmiah</a:t>
            </a:r>
            <a:r>
              <a:rPr lang="en-GB" dirty="0"/>
              <a:t> </a:t>
            </a:r>
            <a:r>
              <a:rPr lang="en-GB" dirty="0" err="1"/>
              <a:t>mengenai</a:t>
            </a:r>
            <a:r>
              <a:rPr lang="en-GB" dirty="0"/>
              <a:t> </a:t>
            </a:r>
            <a:r>
              <a:rPr lang="en-GB" dirty="0" err="1"/>
              <a:t>kepemimpinan</a:t>
            </a:r>
            <a:r>
              <a:rPr lang="en-GB" dirty="0"/>
              <a:t> yang </a:t>
            </a:r>
            <a:r>
              <a:rPr lang="en-GB" dirty="0" err="1"/>
              <a:t>kharismatik</a:t>
            </a:r>
            <a:r>
              <a:rPr lang="en-GB" dirty="0"/>
              <a:t>, </a:t>
            </a:r>
            <a:endParaRPr lang="id-ID" dirty="0"/>
          </a:p>
          <a:p>
            <a:pPr marL="514350" indent="-514350">
              <a:buNone/>
            </a:pPr>
            <a:r>
              <a:rPr lang="id-ID" dirty="0"/>
              <a:t>Pemimpin ini dengan tipe ini mempunyai daya tarik yang begitu besar sehingga tanpa diminta bawahannya akan memberikan penghormatan</a:t>
            </a:r>
          </a:p>
          <a:p>
            <a:pPr marL="514350" indent="-514350">
              <a:buNone/>
            </a:pPr>
            <a:r>
              <a:rPr lang="id-ID" dirty="0"/>
              <a:t>O</a:t>
            </a:r>
            <a:r>
              <a:rPr lang="en-GB" dirty="0"/>
              <a:t>rang </a:t>
            </a:r>
            <a:r>
              <a:rPr lang="en-GB" dirty="0" err="1"/>
              <a:t>lalu</a:t>
            </a:r>
            <a:r>
              <a:rPr lang="en-GB" dirty="0"/>
              <a:t> </a:t>
            </a:r>
            <a:r>
              <a:rPr lang="en-GB" dirty="0" err="1"/>
              <a:t>cenderung</a:t>
            </a:r>
            <a:r>
              <a:rPr lang="en-GB" dirty="0"/>
              <a:t> </a:t>
            </a:r>
            <a:r>
              <a:rPr lang="en-GB" dirty="0" err="1"/>
              <a:t>mengatakan</a:t>
            </a:r>
            <a:r>
              <a:rPr lang="en-GB" dirty="0"/>
              <a:t> </a:t>
            </a:r>
            <a:r>
              <a:rPr lang="en-GB" dirty="0" err="1"/>
              <a:t>bahwa</a:t>
            </a:r>
            <a:r>
              <a:rPr lang="en-GB" dirty="0"/>
              <a:t> </a:t>
            </a:r>
            <a:r>
              <a:rPr lang="en-GB" dirty="0" err="1"/>
              <a:t>ada</a:t>
            </a:r>
            <a:r>
              <a:rPr lang="en-GB" dirty="0"/>
              <a:t> orang-orang </a:t>
            </a:r>
            <a:r>
              <a:rPr lang="en-GB" dirty="0" err="1"/>
              <a:t>tertentu</a:t>
            </a:r>
            <a:r>
              <a:rPr lang="en-GB" dirty="0"/>
              <a:t> yang </a:t>
            </a:r>
            <a:r>
              <a:rPr lang="en-GB" dirty="0" err="1"/>
              <a:t>memiliki</a:t>
            </a:r>
            <a:r>
              <a:rPr lang="en-GB" dirty="0"/>
              <a:t> “</a:t>
            </a:r>
            <a:r>
              <a:rPr lang="en-GB" dirty="0" err="1"/>
              <a:t>kekuatan</a:t>
            </a:r>
            <a:r>
              <a:rPr lang="en-GB" dirty="0"/>
              <a:t> </a:t>
            </a:r>
            <a:r>
              <a:rPr lang="en-GB" dirty="0" err="1"/>
              <a:t>ajaib</a:t>
            </a:r>
            <a:r>
              <a:rPr lang="en-GB" dirty="0"/>
              <a:t>” yang </a:t>
            </a:r>
            <a:r>
              <a:rPr lang="en-GB" dirty="0" err="1"/>
              <a:t>tidak</a:t>
            </a:r>
            <a:r>
              <a:rPr lang="en-GB" dirty="0"/>
              <a:t> </a:t>
            </a:r>
            <a:r>
              <a:rPr lang="en-GB" dirty="0" err="1"/>
              <a:t>mungkin</a:t>
            </a:r>
            <a:r>
              <a:rPr lang="en-GB" dirty="0"/>
              <a:t> </a:t>
            </a:r>
            <a:r>
              <a:rPr lang="en-GB" dirty="0" err="1"/>
              <a:t>dijelaskan</a:t>
            </a:r>
            <a:r>
              <a:rPr lang="en-GB" dirty="0"/>
              <a:t> </a:t>
            </a:r>
            <a:r>
              <a:rPr lang="en-GB" dirty="0" err="1"/>
              <a:t>secara</a:t>
            </a:r>
            <a:r>
              <a:rPr lang="en-GB" dirty="0"/>
              <a:t> </a:t>
            </a:r>
            <a:r>
              <a:rPr lang="en-GB" dirty="0" err="1"/>
              <a:t>ilmiah</a:t>
            </a:r>
            <a:r>
              <a:rPr lang="en-GB" dirty="0"/>
              <a:t> yang </a:t>
            </a:r>
            <a:r>
              <a:rPr lang="en-GB" dirty="0" err="1"/>
              <a:t>menjadikan</a:t>
            </a:r>
            <a:r>
              <a:rPr lang="en-GB" dirty="0"/>
              <a:t> orang-orang </a:t>
            </a:r>
            <a:r>
              <a:rPr lang="en-GB" dirty="0" err="1"/>
              <a:t>tertentu</a:t>
            </a:r>
            <a:r>
              <a:rPr lang="en-GB" dirty="0"/>
              <a:t> </a:t>
            </a:r>
            <a:r>
              <a:rPr lang="en-GB" dirty="0" err="1"/>
              <a:t>dipandang</a:t>
            </a:r>
            <a:r>
              <a:rPr lang="en-GB" dirty="0"/>
              <a:t> </a:t>
            </a:r>
            <a:r>
              <a:rPr lang="en-GB" dirty="0" err="1"/>
              <a:t>sebagai</a:t>
            </a:r>
            <a:r>
              <a:rPr lang="en-GB" dirty="0"/>
              <a:t> </a:t>
            </a:r>
            <a:r>
              <a:rPr lang="en-GB" dirty="0" err="1"/>
              <a:t>pemimpin</a:t>
            </a:r>
            <a:r>
              <a:rPr lang="en-GB" dirty="0"/>
              <a:t> yang </a:t>
            </a:r>
            <a:r>
              <a:rPr lang="en-GB" dirty="0" err="1"/>
              <a:t>kharismatik</a:t>
            </a:r>
            <a:r>
              <a:rPr lang="en-GB" dirty="0"/>
              <a:t>.</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72A059-3226-4603-B300-6797342031B7}"/>
              </a:ext>
            </a:extLst>
          </p:cNvPr>
          <p:cNvSpPr>
            <a:spLocks noGrp="1"/>
          </p:cNvSpPr>
          <p:nvPr>
            <p:ph idx="1"/>
          </p:nvPr>
        </p:nvSpPr>
        <p:spPr>
          <a:xfrm>
            <a:off x="899592" y="908720"/>
            <a:ext cx="7128792" cy="4923909"/>
          </a:xfrm>
        </p:spPr>
        <p:txBody>
          <a:bodyPr>
            <a:normAutofit fontScale="85000" lnSpcReduction="20000"/>
          </a:bodyPr>
          <a:lstStyle/>
          <a:p>
            <a:r>
              <a:rPr lang="id-ID" dirty="0"/>
              <a:t>hal yang diyakini adalah karena seorang pemimpin mempunyai kepribadian yang baik, serta mendapat suatu karunia dari sang Maha Pencipta. </a:t>
            </a:r>
          </a:p>
          <a:p>
            <a:r>
              <a:rPr lang="id-ID" dirty="0"/>
              <a:t>Kelebihan dari tipe ini ialah visi dan misi dapat tersampaikan secara jelas, leader dapat memberikan semangat pada bawahan untuk bekerja lebih keras tanpa adanya pemaksaan.</a:t>
            </a:r>
          </a:p>
          <a:p>
            <a:r>
              <a:rPr lang="id-ID" dirty="0"/>
              <a:t>Pengikut atau bawahan yang cenderung setia karena rasa nyaman yang diberikan oleh pemimpin dan pemimpin semacam ini sudah bisa menyadari kelebihannya. </a:t>
            </a:r>
          </a:p>
          <a:p>
            <a:r>
              <a:rPr lang="id-ID" dirty="0"/>
              <a:t>Kekurangan pemimpin kharismatik adalah mudah mengambil ke putusan dengan resiko tinggi.</a:t>
            </a:r>
          </a:p>
          <a:p>
            <a:r>
              <a:rPr lang="id-ID" dirty="0"/>
              <a:t>Ketergantungan mengakibatkan susah melahirkan generasi yang berkompeten serta tidak adanya control atau koreksi yang dilakukan atas pengambilan keputusan karena bawahan sudah begitu saja membenarkan.</a:t>
            </a:r>
          </a:p>
        </p:txBody>
      </p:sp>
    </p:spTree>
    <p:extLst>
      <p:ext uri="{BB962C8B-B14F-4D97-AF65-F5344CB8AC3E}">
        <p14:creationId xmlns:p14="http://schemas.microsoft.com/office/powerpoint/2010/main" val="116229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332656"/>
            <a:ext cx="8136904" cy="5976664"/>
          </a:xfrm>
        </p:spPr>
        <p:txBody>
          <a:bodyPr>
            <a:normAutofit/>
          </a:bodyPr>
          <a:lstStyle/>
          <a:p>
            <a:pPr marL="514350" indent="-514350">
              <a:buAutoNum type="arabicPeriod" startAt="4"/>
            </a:pPr>
            <a:r>
              <a:rPr lang="en-GB" sz="2800" b="1" dirty="0" err="1"/>
              <a:t>Tipe</a:t>
            </a:r>
            <a:r>
              <a:rPr lang="en-GB" sz="2800" b="1" dirty="0"/>
              <a:t> Laissez Faire</a:t>
            </a:r>
          </a:p>
          <a:p>
            <a:pPr marL="514350" indent="-514350">
              <a:buNone/>
            </a:pPr>
            <a:r>
              <a:rPr lang="en-GB" dirty="0"/>
              <a:t>		</a:t>
            </a:r>
            <a:r>
              <a:rPr lang="en-GB" dirty="0" err="1"/>
              <a:t>Karakteristik</a:t>
            </a:r>
            <a:r>
              <a:rPr lang="en-GB" dirty="0"/>
              <a:t> </a:t>
            </a:r>
            <a:r>
              <a:rPr lang="en-GB" dirty="0" err="1"/>
              <a:t>utama</a:t>
            </a:r>
            <a:r>
              <a:rPr lang="en-GB" dirty="0"/>
              <a:t> </a:t>
            </a:r>
            <a:r>
              <a:rPr lang="en-GB" dirty="0" err="1"/>
              <a:t>seorang</a:t>
            </a:r>
            <a:r>
              <a:rPr lang="en-GB" dirty="0"/>
              <a:t> </a:t>
            </a:r>
            <a:r>
              <a:rPr lang="en-GB" dirty="0" err="1"/>
              <a:t>pemimpin</a:t>
            </a:r>
            <a:r>
              <a:rPr lang="en-GB" dirty="0"/>
              <a:t> yang laissez faire </a:t>
            </a:r>
            <a:r>
              <a:rPr lang="en-GB" dirty="0" err="1"/>
              <a:t>ditinjau</a:t>
            </a:r>
            <a:r>
              <a:rPr lang="en-GB" dirty="0"/>
              <a:t> </a:t>
            </a:r>
            <a:r>
              <a:rPr lang="en-GB" dirty="0" err="1"/>
              <a:t>dari</a:t>
            </a:r>
            <a:r>
              <a:rPr lang="en-GB" dirty="0"/>
              <a:t> </a:t>
            </a:r>
            <a:r>
              <a:rPr lang="en-GB" dirty="0" err="1"/>
              <a:t>kriteria</a:t>
            </a:r>
            <a:r>
              <a:rPr lang="en-GB" dirty="0"/>
              <a:t> </a:t>
            </a:r>
            <a:r>
              <a:rPr lang="en-GB" dirty="0" err="1"/>
              <a:t>persepsi</a:t>
            </a:r>
            <a:r>
              <a:rPr lang="en-GB" dirty="0"/>
              <a:t>, </a:t>
            </a:r>
            <a:r>
              <a:rPr lang="en-GB" dirty="0" err="1"/>
              <a:t>nilai</a:t>
            </a:r>
            <a:r>
              <a:rPr lang="en-GB" dirty="0"/>
              <a:t>, </a:t>
            </a:r>
            <a:r>
              <a:rPr lang="en-GB" dirty="0" err="1"/>
              <a:t>sikap</a:t>
            </a:r>
            <a:r>
              <a:rPr lang="en-GB" dirty="0"/>
              <a:t> </a:t>
            </a:r>
            <a:r>
              <a:rPr lang="en-GB" dirty="0" err="1"/>
              <a:t>dan</a:t>
            </a:r>
            <a:r>
              <a:rPr lang="en-GB" dirty="0"/>
              <a:t> </a:t>
            </a:r>
            <a:r>
              <a:rPr lang="en-GB" dirty="0" err="1"/>
              <a:t>perilaku</a:t>
            </a:r>
            <a:r>
              <a:rPr lang="en-GB" dirty="0"/>
              <a:t> </a:t>
            </a:r>
            <a:r>
              <a:rPr lang="en-GB" dirty="0" err="1"/>
              <a:t>diatas</a:t>
            </a:r>
            <a:r>
              <a:rPr lang="en-GB" dirty="0"/>
              <a:t>, </a:t>
            </a:r>
            <a:r>
              <a:rPr lang="en-GB" dirty="0" err="1"/>
              <a:t>mudah</a:t>
            </a:r>
            <a:r>
              <a:rPr lang="en-GB" dirty="0"/>
              <a:t> </a:t>
            </a:r>
            <a:r>
              <a:rPr lang="en-GB" dirty="0" err="1"/>
              <a:t>menduga</a:t>
            </a:r>
            <a:r>
              <a:rPr lang="en-GB" dirty="0"/>
              <a:t> </a:t>
            </a:r>
            <a:r>
              <a:rPr lang="en-GB" dirty="0" err="1"/>
              <a:t>bahwa</a:t>
            </a:r>
            <a:r>
              <a:rPr lang="en-GB" dirty="0"/>
              <a:t> </a:t>
            </a:r>
            <a:r>
              <a:rPr lang="en-GB" dirty="0" err="1"/>
              <a:t>gaya</a:t>
            </a:r>
            <a:r>
              <a:rPr lang="en-GB" dirty="0"/>
              <a:t> </a:t>
            </a:r>
            <a:r>
              <a:rPr lang="en-GB" dirty="0" err="1"/>
              <a:t>kepemimpinan</a:t>
            </a:r>
            <a:r>
              <a:rPr lang="en-GB" dirty="0"/>
              <a:t> yang </a:t>
            </a:r>
            <a:r>
              <a:rPr lang="en-GB" dirty="0" err="1"/>
              <a:t>digunakan</a:t>
            </a:r>
            <a:r>
              <a:rPr lang="en-GB" dirty="0"/>
              <a:t> </a:t>
            </a:r>
            <a:r>
              <a:rPr lang="en-GB" dirty="0" err="1"/>
              <a:t>adalah</a:t>
            </a:r>
            <a:r>
              <a:rPr lang="en-GB" dirty="0"/>
              <a:t> </a:t>
            </a:r>
            <a:r>
              <a:rPr lang="en-GB" dirty="0" err="1"/>
              <a:t>sedemikian</a:t>
            </a:r>
            <a:r>
              <a:rPr lang="en-GB" dirty="0"/>
              <a:t> </a:t>
            </a:r>
            <a:r>
              <a:rPr lang="en-GB" dirty="0" err="1"/>
              <a:t>rupa</a:t>
            </a:r>
            <a:r>
              <a:rPr lang="en-GB" dirty="0"/>
              <a:t> </a:t>
            </a:r>
            <a:r>
              <a:rPr lang="en-GB" dirty="0" err="1"/>
              <a:t>sehingga</a:t>
            </a:r>
            <a:r>
              <a:rPr lang="en-GB" dirty="0"/>
              <a:t>:</a:t>
            </a:r>
          </a:p>
          <a:p>
            <a:pPr marL="985838" indent="-455613">
              <a:buFont typeface="+mj-lt"/>
              <a:buAutoNum type="alphaLcPeriod"/>
            </a:pPr>
            <a:r>
              <a:rPr lang="en-GB" dirty="0" err="1"/>
              <a:t>Pendelegasain</a:t>
            </a:r>
            <a:r>
              <a:rPr lang="en-GB" dirty="0"/>
              <a:t> </a:t>
            </a:r>
            <a:r>
              <a:rPr lang="en-GB" dirty="0" err="1"/>
              <a:t>wewenang</a:t>
            </a:r>
            <a:r>
              <a:rPr lang="en-GB" dirty="0"/>
              <a:t> </a:t>
            </a:r>
            <a:r>
              <a:rPr lang="en-GB" dirty="0" err="1"/>
              <a:t>terjadi</a:t>
            </a:r>
            <a:r>
              <a:rPr lang="en-GB" dirty="0"/>
              <a:t> </a:t>
            </a:r>
            <a:r>
              <a:rPr lang="en-GB" dirty="0" err="1"/>
              <a:t>secara</a:t>
            </a:r>
            <a:r>
              <a:rPr lang="en-GB" dirty="0"/>
              <a:t> </a:t>
            </a:r>
            <a:r>
              <a:rPr lang="en-GB" dirty="0" err="1"/>
              <a:t>ekstensif</a:t>
            </a:r>
            <a:endParaRPr lang="en-GB" dirty="0"/>
          </a:p>
          <a:p>
            <a:pPr marL="985838" indent="-455613">
              <a:buFont typeface="+mj-lt"/>
              <a:buAutoNum type="alphaLcPeriod"/>
            </a:pPr>
            <a:r>
              <a:rPr lang="en-GB" dirty="0" err="1"/>
              <a:t>Pengambilan</a:t>
            </a:r>
            <a:r>
              <a:rPr lang="en-GB" dirty="0"/>
              <a:t> </a:t>
            </a:r>
            <a:r>
              <a:rPr lang="en-GB" dirty="0" err="1"/>
              <a:t>keputusan</a:t>
            </a:r>
            <a:r>
              <a:rPr lang="en-GB" dirty="0"/>
              <a:t> </a:t>
            </a:r>
            <a:r>
              <a:rPr lang="en-GB" dirty="0" err="1"/>
              <a:t>diserahkan</a:t>
            </a:r>
            <a:r>
              <a:rPr lang="en-GB" dirty="0"/>
              <a:t> </a:t>
            </a:r>
            <a:r>
              <a:rPr lang="en-GB" dirty="0" err="1"/>
              <a:t>kepada</a:t>
            </a:r>
            <a:r>
              <a:rPr lang="en-GB" dirty="0"/>
              <a:t> </a:t>
            </a:r>
            <a:r>
              <a:rPr lang="en-GB" dirty="0" err="1"/>
              <a:t>para</a:t>
            </a:r>
            <a:r>
              <a:rPr lang="en-GB" dirty="0"/>
              <a:t> </a:t>
            </a:r>
            <a:r>
              <a:rPr lang="en-GB" dirty="0" err="1"/>
              <a:t>pejabat</a:t>
            </a:r>
            <a:r>
              <a:rPr lang="en-GB" dirty="0"/>
              <a:t> </a:t>
            </a:r>
            <a:r>
              <a:rPr lang="en-GB" dirty="0" err="1"/>
              <a:t>pimpinan</a:t>
            </a:r>
            <a:r>
              <a:rPr lang="en-GB" dirty="0"/>
              <a:t> yang </a:t>
            </a:r>
            <a:r>
              <a:rPr lang="en-GB" dirty="0" err="1"/>
              <a:t>lebih</a:t>
            </a:r>
            <a:r>
              <a:rPr lang="en-GB" dirty="0"/>
              <a:t> </a:t>
            </a:r>
            <a:r>
              <a:rPr lang="en-GB" dirty="0" err="1"/>
              <a:t>rendah</a:t>
            </a:r>
            <a:r>
              <a:rPr lang="en-GB" dirty="0"/>
              <a:t> </a:t>
            </a:r>
            <a:r>
              <a:rPr lang="en-GB" dirty="0" err="1"/>
              <a:t>dan</a:t>
            </a:r>
            <a:r>
              <a:rPr lang="en-GB" dirty="0"/>
              <a:t> </a:t>
            </a:r>
            <a:r>
              <a:rPr lang="en-GB" dirty="0" err="1"/>
              <a:t>kepada</a:t>
            </a:r>
            <a:r>
              <a:rPr lang="en-GB" dirty="0"/>
              <a:t> </a:t>
            </a:r>
            <a:r>
              <a:rPr lang="en-GB" dirty="0" err="1"/>
              <a:t>para</a:t>
            </a:r>
            <a:r>
              <a:rPr lang="en-GB" dirty="0"/>
              <a:t> </a:t>
            </a:r>
            <a:r>
              <a:rPr lang="en-GB" dirty="0" err="1"/>
              <a:t>petugas</a:t>
            </a:r>
            <a:r>
              <a:rPr lang="en-GB" dirty="0"/>
              <a:t> </a:t>
            </a:r>
            <a:r>
              <a:rPr lang="en-GB" dirty="0" err="1"/>
              <a:t>operasional</a:t>
            </a:r>
            <a:r>
              <a:rPr lang="en-GB" dirty="0"/>
              <a:t>, </a:t>
            </a:r>
            <a:r>
              <a:rPr lang="en-GB" dirty="0" err="1"/>
              <a:t>kecuali</a:t>
            </a:r>
            <a:r>
              <a:rPr lang="en-GB" dirty="0"/>
              <a:t> </a:t>
            </a:r>
            <a:r>
              <a:rPr lang="en-GB" dirty="0" err="1"/>
              <a:t>dalam</a:t>
            </a:r>
            <a:r>
              <a:rPr lang="en-GB" dirty="0"/>
              <a:t> </a:t>
            </a:r>
            <a:r>
              <a:rPr lang="en-GB" dirty="0" err="1"/>
              <a:t>hal-hal</a:t>
            </a:r>
            <a:r>
              <a:rPr lang="en-GB" dirty="0"/>
              <a:t> </a:t>
            </a:r>
            <a:r>
              <a:rPr lang="en-GB" dirty="0" err="1"/>
              <a:t>tertentu</a:t>
            </a:r>
            <a:r>
              <a:rPr lang="en-GB" dirty="0"/>
              <a:t> yang </a:t>
            </a:r>
            <a:r>
              <a:rPr lang="en-GB" dirty="0" err="1"/>
              <a:t>nyata-nyata</a:t>
            </a:r>
            <a:r>
              <a:rPr lang="en-GB" dirty="0"/>
              <a:t> </a:t>
            </a:r>
            <a:r>
              <a:rPr lang="en-GB" dirty="0" err="1"/>
              <a:t>menuntut</a:t>
            </a:r>
            <a:r>
              <a:rPr lang="en-GB" dirty="0"/>
              <a:t> </a:t>
            </a:r>
            <a:r>
              <a:rPr lang="en-GB" dirty="0" err="1"/>
              <a:t>keterlibatannya</a:t>
            </a:r>
            <a:r>
              <a:rPr lang="en-GB" dirty="0"/>
              <a:t> </a:t>
            </a:r>
            <a:r>
              <a:rPr lang="en-GB" dirty="0" err="1"/>
              <a:t>secara</a:t>
            </a:r>
            <a:r>
              <a:rPr lang="en-GB" dirty="0"/>
              <a:t> </a:t>
            </a:r>
            <a:r>
              <a:rPr lang="en-GB" dirty="0" err="1"/>
              <a:t>langsung</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89836F-8C37-4440-BC9F-E8B71E9C7905}"/>
              </a:ext>
            </a:extLst>
          </p:cNvPr>
          <p:cNvSpPr>
            <a:spLocks noGrp="1"/>
          </p:cNvSpPr>
          <p:nvPr>
            <p:ph idx="1"/>
          </p:nvPr>
        </p:nvSpPr>
        <p:spPr>
          <a:xfrm>
            <a:off x="1043492" y="1340768"/>
            <a:ext cx="6777317" cy="4491861"/>
          </a:xfrm>
        </p:spPr>
        <p:txBody>
          <a:bodyPr>
            <a:normAutofit fontScale="85000" lnSpcReduction="10000"/>
          </a:bodyPr>
          <a:lstStyle/>
          <a:p>
            <a:r>
              <a:rPr lang="id-ID" dirty="0"/>
              <a:t>Pemimpin yang membebaskan bawahannya melakukan hal sesuka hati nuraninya asalkan tujuan bersama dapat tercapai, hal ini karena anggapan bahwa organisasi akan berjalan dengan sendirinya. Pemimpin berpikir para anggota sudah tahu apa yang menjadi tujuan organisasi, apa yang ingin dicapai dan sudah mengetahui dengan jelas apa yang menjadi tugasnya masing-masing.</a:t>
            </a:r>
          </a:p>
          <a:p>
            <a:pPr marL="68580" indent="0">
              <a:buNone/>
            </a:pPr>
            <a:endParaRPr lang="id-ID" dirty="0"/>
          </a:p>
          <a:p>
            <a:r>
              <a:rPr lang="id-ID" dirty="0"/>
              <a:t>Pemimpin ini dikategorikan sebagai pemimpin pasif, karena tidak peduli bagaimana organisasi akan berjalan dan tujuan organisasi akan sulit dicapai jika bawahan tidak mempunyai inisiatif dan dedikasi yang tinggi.</a:t>
            </a:r>
          </a:p>
        </p:txBody>
      </p:sp>
    </p:spTree>
    <p:extLst>
      <p:ext uri="{BB962C8B-B14F-4D97-AF65-F5344CB8AC3E}">
        <p14:creationId xmlns:p14="http://schemas.microsoft.com/office/powerpoint/2010/main" val="2726167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195</TotalTime>
  <Words>598</Words>
  <Application>Microsoft Office PowerPoint</Application>
  <PresentationFormat>On-screen Show (4:3)</PresentationFormat>
  <Paragraphs>55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Austin</vt:lpstr>
      <vt:lpstr>PERTEMUAN 4</vt:lpstr>
      <vt:lpstr>PowerPoint Presentation</vt:lpstr>
      <vt:lpstr>Dengan persepsi, nilai-nilai, sikap dan perilaku seorang pemimpin yang otokratik dalam praktek akan menggunakan gaya kepemimpinan yang: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Tipe demokratis</vt:lpstr>
      <vt:lpstr>PowerPoint Presentation</vt:lpstr>
      <vt:lpstr>Tipe Militeristik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Tipe – Tipe Kepemimpinan</dc:title>
  <dc:creator>user</dc:creator>
  <cp:lastModifiedBy>USER</cp:lastModifiedBy>
  <cp:revision>19</cp:revision>
  <dcterms:created xsi:type="dcterms:W3CDTF">2018-01-11T07:17:46Z</dcterms:created>
  <dcterms:modified xsi:type="dcterms:W3CDTF">2022-02-03T15:55:52Z</dcterms:modified>
</cp:coreProperties>
</file>