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 id="282" r:id="rId61"/>
    <p:sldId id="283" r:id="rId62"/>
    <p:sldId id="284" r:id="rId63"/>
    <p:sldId id="285" r:id="rId64"/>
    <p:sldId id="286" r:id="rId65"/>
    <p:sldId id="287" r:id="rId66"/>
    <p:sldId id="288" r:id="rId67"/>
    <p:sldId id="289" r:id="rId68"/>
    <p:sldId id="290" r:id="rId69"/>
    <p:sldId id="291" r:id="rId70"/>
    <p:sldId id="292" r:id="rId71"/>
    <p:sldId id="293" r:id="rId72"/>
    <p:sldId id="294" r:id="rId73"/>
    <p:sldId id="295" r:id="rId74"/>
    <p:sldId id="296" r:id="rId75"/>
    <p:sldId id="297" r:id="rId76"/>
    <p:sldId id="298" r:id="rId77"/>
    <p:sldId id="299" r:id="rId78"/>
    <p:sldId id="300" r:id="rId79"/>
    <p:sldId id="301" r:id="rId80"/>
    <p:sldId id="302" r:id="rId81"/>
    <p:sldId id="303" r:id="rId82"/>
    <p:sldId id="304" r:id="rId83"/>
    <p:sldId id="305" r:id="rId8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Medium" charset="1" panose="02000000000000000000"/>
      <p:regular r:id="rId10"/>
    </p:embeddedFont>
    <p:embeddedFont>
      <p:font typeface="Poppins Medium Bold" charset="1" panose="02000000000000000000"/>
      <p:regular r:id="rId11"/>
    </p:embeddedFont>
    <p:embeddedFont>
      <p:font typeface="Noto Serif" charset="1" panose="02020600060500020200"/>
      <p:regular r:id="rId12"/>
    </p:embeddedFont>
    <p:embeddedFont>
      <p:font typeface="Noto Serif Bold" charset="1" panose="02020800060500020200"/>
      <p:regular r:id="rId13"/>
    </p:embeddedFont>
    <p:embeddedFont>
      <p:font typeface="Noto Serif Italics" charset="1" panose="02020600060500090200"/>
      <p:regular r:id="rId14"/>
    </p:embeddedFont>
    <p:embeddedFont>
      <p:font typeface="Noto Serif Bold Italics" charset="1" panose="02020800060500090200"/>
      <p:regular r:id="rId15"/>
    </p:embeddedFont>
    <p:embeddedFont>
      <p:font typeface="Courier Prime" charset="1" panose="00000509000000000000"/>
      <p:regular r:id="rId16"/>
    </p:embeddedFont>
    <p:embeddedFont>
      <p:font typeface="Courier Prime Bold" charset="1" panose="00000809000000000000"/>
      <p:regular r:id="rId17"/>
    </p:embeddedFont>
    <p:embeddedFont>
      <p:font typeface="Courier Prime Italics" charset="1" panose="00000509000000000000"/>
      <p:regular r:id="rId18"/>
    </p:embeddedFont>
    <p:embeddedFont>
      <p:font typeface="Courier Prime Bold Italics" charset="1" panose="00000809000000000000"/>
      <p:regular r:id="rId19"/>
    </p:embeddedFont>
    <p:embeddedFont>
      <p:font typeface="Open Sans" charset="1" panose="020B0606030504020204"/>
      <p:regular r:id="rId20"/>
    </p:embeddedFont>
    <p:embeddedFont>
      <p:font typeface="Open Sans Bold" charset="1" panose="020B0806030504020204"/>
      <p:regular r:id="rId21"/>
    </p:embeddedFont>
    <p:embeddedFont>
      <p:font typeface="Open Sans Italics" charset="1" panose="020B0606030504020204"/>
      <p:regular r:id="rId22"/>
    </p:embeddedFont>
    <p:embeddedFont>
      <p:font typeface="Open Sans Bold Italics" charset="1" panose="020B0806030504020204"/>
      <p:regular r:id="rId23"/>
    </p:embeddedFont>
    <p:embeddedFont>
      <p:font typeface="Open Sans Extra Bold" charset="1" panose="020B0906030804020204"/>
      <p:regular r:id="rId24"/>
    </p:embeddedFont>
    <p:embeddedFont>
      <p:font typeface="Open Sans Extra Bold Italics" charset="1" panose="020B0906030804020204"/>
      <p:regular r:id="rId25"/>
    </p:embeddedFont>
    <p:embeddedFont>
      <p:font typeface="Quicksand" charset="1" panose="00000600000000000000"/>
      <p:regular r:id="rId26"/>
    </p:embeddedFont>
    <p:embeddedFont>
      <p:font typeface="Quicksand Bold" charset="1" panose="00000800000000000000"/>
      <p:regular r:id="rId27"/>
    </p:embeddedFont>
    <p:embeddedFont>
      <p:font typeface="More Sugar Thin" charset="1" panose="00000000000000000000"/>
      <p:regular r:id="rId28"/>
    </p:embeddedFont>
    <p:embeddedFont>
      <p:font typeface="Now" charset="1" panose="00000500000000000000"/>
      <p:regular r:id="rId29"/>
    </p:embeddedFont>
    <p:embeddedFont>
      <p:font typeface="Now Bold" charset="1" panose="00000600000000000000"/>
      <p:regular r:id="rId30"/>
    </p:embeddedFont>
    <p:embeddedFont>
      <p:font typeface="Alice" charset="1" panose="00000500000000000000"/>
      <p:regular r:id="rId31"/>
    </p:embeddedFont>
    <p:embeddedFont>
      <p:font typeface="Alice Bold" charset="1" panose="00000500000000000000"/>
      <p:regular r:id="rId32"/>
    </p:embeddedFont>
    <p:embeddedFont>
      <p:font typeface="Alice Italics" charset="1" panose="00000500000000000000"/>
      <p:regular r:id="rId33"/>
    </p:embeddedFont>
    <p:embeddedFont>
      <p:font typeface="Alice Bold Italics" charset="1" panose="000005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slides/slide1.xml" Type="http://schemas.openxmlformats.org/officeDocument/2006/relationships/slide"/><Relationship Id="rId36" Target="slides/slide2.xml" Type="http://schemas.openxmlformats.org/officeDocument/2006/relationships/slide"/><Relationship Id="rId37" Target="slides/slide3.xml" Type="http://schemas.openxmlformats.org/officeDocument/2006/relationships/slide"/><Relationship Id="rId38" Target="slides/slide4.xml" Type="http://schemas.openxmlformats.org/officeDocument/2006/relationships/slide"/><Relationship Id="rId39" Target="slides/slide5.xml" Type="http://schemas.openxmlformats.org/officeDocument/2006/relationships/slide"/><Relationship Id="rId4" Target="theme/theme1.xml" Type="http://schemas.openxmlformats.org/officeDocument/2006/relationships/theme"/><Relationship Id="rId40" Target="slides/slide6.xml" Type="http://schemas.openxmlformats.org/officeDocument/2006/relationships/slide"/><Relationship Id="rId41" Target="slides/slide7.xml" Type="http://schemas.openxmlformats.org/officeDocument/2006/relationships/slide"/><Relationship Id="rId42" Target="slides/slide8.xml" Type="http://schemas.openxmlformats.org/officeDocument/2006/relationships/slide"/><Relationship Id="rId43" Target="slides/slide9.xml" Type="http://schemas.openxmlformats.org/officeDocument/2006/relationships/slide"/><Relationship Id="rId44" Target="slides/slide10.xml" Type="http://schemas.openxmlformats.org/officeDocument/2006/relationships/slide"/><Relationship Id="rId45" Target="slides/slide11.xml" Type="http://schemas.openxmlformats.org/officeDocument/2006/relationships/slide"/><Relationship Id="rId46" Target="slides/slide12.xml" Type="http://schemas.openxmlformats.org/officeDocument/2006/relationships/slide"/><Relationship Id="rId47" Target="slides/slide13.xml" Type="http://schemas.openxmlformats.org/officeDocument/2006/relationships/slide"/><Relationship Id="rId48" Target="slides/slide14.xml" Type="http://schemas.openxmlformats.org/officeDocument/2006/relationships/slide"/><Relationship Id="rId49" Target="slides/slide15.xml" Type="http://schemas.openxmlformats.org/officeDocument/2006/relationships/slide"/><Relationship Id="rId5" Target="tableStyles.xml" Type="http://schemas.openxmlformats.org/officeDocument/2006/relationships/tableStyles"/><Relationship Id="rId50" Target="slides/slide16.xml" Type="http://schemas.openxmlformats.org/officeDocument/2006/relationships/slide"/><Relationship Id="rId51" Target="slides/slide17.xml" Type="http://schemas.openxmlformats.org/officeDocument/2006/relationships/slide"/><Relationship Id="rId52" Target="slides/slide18.xml" Type="http://schemas.openxmlformats.org/officeDocument/2006/relationships/slide"/><Relationship Id="rId53" Target="slides/slide19.xml" Type="http://schemas.openxmlformats.org/officeDocument/2006/relationships/slide"/><Relationship Id="rId54" Target="slides/slide20.xml" Type="http://schemas.openxmlformats.org/officeDocument/2006/relationships/slide"/><Relationship Id="rId55" Target="slides/slide21.xml" Type="http://schemas.openxmlformats.org/officeDocument/2006/relationships/slide"/><Relationship Id="rId56" Target="slides/slide22.xml" Type="http://schemas.openxmlformats.org/officeDocument/2006/relationships/slide"/><Relationship Id="rId57" Target="slides/slide23.xml" Type="http://schemas.openxmlformats.org/officeDocument/2006/relationships/slide"/><Relationship Id="rId58" Target="slides/slide24.xml" Type="http://schemas.openxmlformats.org/officeDocument/2006/relationships/slide"/><Relationship Id="rId59" Target="slides/slide25.xml" Type="http://schemas.openxmlformats.org/officeDocument/2006/relationships/slide"/><Relationship Id="rId6" Target="fonts/font6.fntdata" Type="http://schemas.openxmlformats.org/officeDocument/2006/relationships/font"/><Relationship Id="rId60" Target="slides/slide26.xml" Type="http://schemas.openxmlformats.org/officeDocument/2006/relationships/slide"/><Relationship Id="rId61" Target="slides/slide27.xml" Type="http://schemas.openxmlformats.org/officeDocument/2006/relationships/slide"/><Relationship Id="rId62" Target="slides/slide28.xml" Type="http://schemas.openxmlformats.org/officeDocument/2006/relationships/slide"/><Relationship Id="rId63" Target="slides/slide29.xml" Type="http://schemas.openxmlformats.org/officeDocument/2006/relationships/slide"/><Relationship Id="rId64" Target="slides/slide30.xml" Type="http://schemas.openxmlformats.org/officeDocument/2006/relationships/slide"/><Relationship Id="rId65" Target="slides/slide31.xml" Type="http://schemas.openxmlformats.org/officeDocument/2006/relationships/slide"/><Relationship Id="rId66" Target="slides/slide32.xml" Type="http://schemas.openxmlformats.org/officeDocument/2006/relationships/slide"/><Relationship Id="rId67" Target="slides/slide33.xml" Type="http://schemas.openxmlformats.org/officeDocument/2006/relationships/slide"/><Relationship Id="rId68" Target="slides/slide34.xml" Type="http://schemas.openxmlformats.org/officeDocument/2006/relationships/slide"/><Relationship Id="rId69" Target="slides/slide35.xml" Type="http://schemas.openxmlformats.org/officeDocument/2006/relationships/slide"/><Relationship Id="rId7" Target="fonts/font7.fntdata" Type="http://schemas.openxmlformats.org/officeDocument/2006/relationships/font"/><Relationship Id="rId70" Target="slides/slide36.xml" Type="http://schemas.openxmlformats.org/officeDocument/2006/relationships/slide"/><Relationship Id="rId71" Target="slides/slide37.xml" Type="http://schemas.openxmlformats.org/officeDocument/2006/relationships/slide"/><Relationship Id="rId72" Target="slides/slide38.xml" Type="http://schemas.openxmlformats.org/officeDocument/2006/relationships/slide"/><Relationship Id="rId73" Target="slides/slide39.xml" Type="http://schemas.openxmlformats.org/officeDocument/2006/relationships/slide"/><Relationship Id="rId74" Target="slides/slide40.xml" Type="http://schemas.openxmlformats.org/officeDocument/2006/relationships/slide"/><Relationship Id="rId75" Target="slides/slide41.xml" Type="http://schemas.openxmlformats.org/officeDocument/2006/relationships/slide"/><Relationship Id="rId76" Target="slides/slide42.xml" Type="http://schemas.openxmlformats.org/officeDocument/2006/relationships/slide"/><Relationship Id="rId77" Target="slides/slide43.xml" Type="http://schemas.openxmlformats.org/officeDocument/2006/relationships/slide"/><Relationship Id="rId78" Target="slides/slide44.xml" Type="http://schemas.openxmlformats.org/officeDocument/2006/relationships/slide"/><Relationship Id="rId79" Target="slides/slide45.xml" Type="http://schemas.openxmlformats.org/officeDocument/2006/relationships/slide"/><Relationship Id="rId8" Target="fonts/font8.fntdata" Type="http://schemas.openxmlformats.org/officeDocument/2006/relationships/font"/><Relationship Id="rId80" Target="slides/slide46.xml" Type="http://schemas.openxmlformats.org/officeDocument/2006/relationships/slide"/><Relationship Id="rId81" Target="slides/slide47.xml" Type="http://schemas.openxmlformats.org/officeDocument/2006/relationships/slide"/><Relationship Id="rId82" Target="slides/slide48.xml" Type="http://schemas.openxmlformats.org/officeDocument/2006/relationships/slide"/><Relationship Id="rId83" Target="slides/slide49.xml" Type="http://schemas.openxmlformats.org/officeDocument/2006/relationships/slide"/><Relationship Id="rId84" Target="slides/slide50.xml" Type="http://schemas.openxmlformats.org/officeDocument/2006/relationships/slide"/><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46.sv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pn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46.sv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5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56.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57.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972545">
            <a:off x="-2856714" y="-5442448"/>
            <a:ext cx="10578966" cy="1142128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2008875" y="-702589"/>
            <a:ext cx="17375562" cy="1843560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316730">
            <a:off x="-1381685" y="6286113"/>
            <a:ext cx="7628908" cy="663715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28700" y="927216"/>
            <a:ext cx="676717" cy="484776"/>
          </a:xfrm>
          <a:prstGeom prst="rect">
            <a:avLst/>
          </a:prstGeom>
        </p:spPr>
      </p:pic>
      <p:sp>
        <p:nvSpPr>
          <p:cNvPr name="TextBox 6" id="6"/>
          <p:cNvSpPr txBox="true"/>
          <p:nvPr/>
        </p:nvSpPr>
        <p:spPr>
          <a:xfrm rot="0">
            <a:off x="1705417" y="3901395"/>
            <a:ext cx="13988011" cy="2952941"/>
          </a:xfrm>
          <a:prstGeom prst="rect">
            <a:avLst/>
          </a:prstGeom>
        </p:spPr>
        <p:txBody>
          <a:bodyPr anchor="t" rtlCol="false" tIns="0" lIns="0" bIns="0" rIns="0">
            <a:spAutoFit/>
          </a:bodyPr>
          <a:lstStyle/>
          <a:p>
            <a:pPr algn="ctr" marL="1136726" indent="-568363" lvl="1">
              <a:lnSpc>
                <a:spcPts val="5791"/>
              </a:lnSpc>
              <a:buFont typeface="Arial"/>
              <a:buChar char="•"/>
            </a:pPr>
            <a:r>
              <a:rPr lang="en-US" sz="5265">
                <a:solidFill>
                  <a:srgbClr val="000000"/>
                </a:solidFill>
                <a:latin typeface="Poppins Medium"/>
              </a:rPr>
              <a:t> FARKHAN (200810060)  </a:t>
            </a:r>
          </a:p>
          <a:p>
            <a:pPr algn="ctr" marL="1136726" indent="-568363" lvl="1">
              <a:lnSpc>
                <a:spcPts val="5791"/>
              </a:lnSpc>
              <a:buFont typeface="Arial"/>
              <a:buChar char="•"/>
            </a:pPr>
            <a:r>
              <a:rPr lang="en-US" sz="5265">
                <a:solidFill>
                  <a:srgbClr val="000000"/>
                </a:solidFill>
                <a:latin typeface="Poppins Medium"/>
              </a:rPr>
              <a:t>M. RANDY OKTAVIANUS(20081010153)  </a:t>
            </a:r>
          </a:p>
          <a:p>
            <a:pPr algn="ctr" marL="1136726" indent="-568363" lvl="1">
              <a:lnSpc>
                <a:spcPts val="5791"/>
              </a:lnSpc>
              <a:buFont typeface="Arial"/>
              <a:buChar char="•"/>
            </a:pPr>
            <a:r>
              <a:rPr lang="en-US" sz="5265">
                <a:solidFill>
                  <a:srgbClr val="000000"/>
                </a:solidFill>
                <a:latin typeface="Poppins Medium"/>
              </a:rPr>
              <a:t>FARIS SYAIFULLOH (20081010078) </a:t>
            </a:r>
          </a:p>
          <a:p>
            <a:pPr algn="ctr" marL="1136726" indent="-568363" lvl="1">
              <a:lnSpc>
                <a:spcPts val="5791"/>
              </a:lnSpc>
              <a:buFont typeface="Arial"/>
              <a:buChar char="•"/>
            </a:pPr>
            <a:r>
              <a:rPr lang="en-US" sz="5265">
                <a:solidFill>
                  <a:srgbClr val="8AB7DD"/>
                </a:solidFill>
                <a:latin typeface="Poppins Medium"/>
              </a:rPr>
              <a:t> RAYHAN RIZAL M (20081010045) </a:t>
            </a:r>
          </a:p>
        </p:txBody>
      </p:sp>
      <p:sp>
        <p:nvSpPr>
          <p:cNvPr name="TextBox 7" id="7"/>
          <p:cNvSpPr txBox="true"/>
          <p:nvPr/>
        </p:nvSpPr>
        <p:spPr>
          <a:xfrm rot="0">
            <a:off x="1367059" y="2076450"/>
            <a:ext cx="13236037" cy="927100"/>
          </a:xfrm>
          <a:prstGeom prst="rect">
            <a:avLst/>
          </a:prstGeom>
        </p:spPr>
        <p:txBody>
          <a:bodyPr anchor="t" rtlCol="false" tIns="0" lIns="0" bIns="0" rIns="0">
            <a:spAutoFit/>
          </a:bodyPr>
          <a:lstStyle/>
          <a:p>
            <a:pPr algn="ctr">
              <a:lnSpc>
                <a:spcPts val="7699"/>
              </a:lnSpc>
            </a:pPr>
            <a:r>
              <a:rPr lang="en-US" sz="5499">
                <a:solidFill>
                  <a:srgbClr val="000000"/>
                </a:solidFill>
                <a:latin typeface="Noto Serif"/>
              </a:rPr>
              <a:t>Kelompok 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04E4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829464">
            <a:off x="-3126779" y="-3856237"/>
            <a:ext cx="9856415" cy="10641204"/>
          </a:xfrm>
          <a:prstGeom prst="rect">
            <a:avLst/>
          </a:prstGeom>
        </p:spPr>
      </p:pic>
      <p:sp>
        <p:nvSpPr>
          <p:cNvPr name="TextBox 3" id="3"/>
          <p:cNvSpPr txBox="true"/>
          <p:nvPr/>
        </p:nvSpPr>
        <p:spPr>
          <a:xfrm rot="0">
            <a:off x="1028700" y="1019175"/>
            <a:ext cx="14969613" cy="1219200"/>
          </a:xfrm>
          <a:prstGeom prst="rect">
            <a:avLst/>
          </a:prstGeom>
        </p:spPr>
        <p:txBody>
          <a:bodyPr anchor="t" rtlCol="false" tIns="0" lIns="0" bIns="0" rIns="0">
            <a:spAutoFit/>
          </a:bodyPr>
          <a:lstStyle/>
          <a:p>
            <a:pPr algn="ctr">
              <a:lnSpc>
                <a:spcPts val="9540"/>
              </a:lnSpc>
            </a:pPr>
            <a:r>
              <a:rPr lang="en-US" sz="7950">
                <a:solidFill>
                  <a:srgbClr val="FFFFFF"/>
                </a:solidFill>
                <a:latin typeface="Now"/>
              </a:rPr>
              <a:t>TAG-TAG BARU HTML5</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178143">
            <a:off x="14135740" y="6221291"/>
            <a:ext cx="6982142" cy="4570130"/>
          </a:xfrm>
          <a:prstGeom prst="rect">
            <a:avLst/>
          </a:prstGeom>
        </p:spPr>
      </p:pic>
      <p:sp>
        <p:nvSpPr>
          <p:cNvPr name="TextBox 5" id="5"/>
          <p:cNvSpPr txBox="true"/>
          <p:nvPr/>
        </p:nvSpPr>
        <p:spPr>
          <a:xfrm rot="0">
            <a:off x="450636" y="3028212"/>
            <a:ext cx="17176175" cy="5596463"/>
          </a:xfrm>
          <a:prstGeom prst="rect">
            <a:avLst/>
          </a:prstGeom>
        </p:spPr>
        <p:txBody>
          <a:bodyPr anchor="t" rtlCol="false" tIns="0" lIns="0" bIns="0" rIns="0">
            <a:spAutoFit/>
          </a:bodyPr>
          <a:lstStyle/>
          <a:p>
            <a:pPr algn="ctr" marL="816304" indent="-408152" lvl="1">
              <a:lnSpc>
                <a:spcPts val="5293"/>
              </a:lnSpc>
              <a:buFont typeface="Arial"/>
              <a:buChar char="•"/>
            </a:pPr>
            <a:r>
              <a:rPr lang="en-US" sz="3780">
                <a:solidFill>
                  <a:srgbClr val="FFCC5F"/>
                </a:solidFill>
                <a:latin typeface="Open Sans"/>
              </a:rPr>
              <a:t>&lt;section&gt; </a:t>
            </a:r>
            <a:r>
              <a:rPr lang="en-US" sz="3780">
                <a:solidFill>
                  <a:srgbClr val="FFFFFF"/>
                </a:solidFill>
                <a:latin typeface="Open Sans"/>
              </a:rPr>
              <a:t>mendefinisikan bagian halaman.</a:t>
            </a:r>
          </a:p>
          <a:p>
            <a:pPr algn="ctr" marL="816304" indent="-408152" lvl="1">
              <a:lnSpc>
                <a:spcPts val="5293"/>
              </a:lnSpc>
              <a:buFont typeface="Arial"/>
              <a:buChar char="•"/>
            </a:pPr>
            <a:r>
              <a:rPr lang="en-US" sz="3780">
                <a:solidFill>
                  <a:srgbClr val="FFCC5F"/>
                </a:solidFill>
                <a:latin typeface="Open Sans"/>
              </a:rPr>
              <a:t>&lt;header&gt;</a:t>
            </a:r>
            <a:r>
              <a:rPr lang="en-US" sz="3780">
                <a:solidFill>
                  <a:srgbClr val="FFFFFF"/>
                </a:solidFill>
                <a:latin typeface="Open Sans"/>
              </a:rPr>
              <a:t> mendefinisik</a:t>
            </a:r>
            <a:r>
              <a:rPr lang="en-US" sz="3780">
                <a:solidFill>
                  <a:srgbClr val="FFFFFF"/>
                </a:solidFill>
                <a:latin typeface="Arimo"/>
              </a:rPr>
              <a:t>a</a:t>
            </a:r>
            <a:r>
              <a:rPr lang="en-US" sz="3780">
                <a:solidFill>
                  <a:srgbClr val="FFFFFF"/>
                </a:solidFill>
                <a:latin typeface="Open Sans"/>
              </a:rPr>
              <a:t>n header halaman.</a:t>
            </a:r>
          </a:p>
          <a:p>
            <a:pPr algn="ctr" marL="816304" indent="-408152" lvl="1">
              <a:lnSpc>
                <a:spcPts val="5293"/>
              </a:lnSpc>
              <a:buFont typeface="Arial"/>
              <a:buChar char="•"/>
            </a:pPr>
            <a:r>
              <a:rPr lang="en-US" sz="3780">
                <a:solidFill>
                  <a:srgbClr val="FFCC5F"/>
                </a:solidFill>
                <a:latin typeface="Open Sans"/>
              </a:rPr>
              <a:t>&lt;footer&gt;</a:t>
            </a:r>
            <a:r>
              <a:rPr lang="en-US" sz="3780">
                <a:solidFill>
                  <a:srgbClr val="FFFFFF"/>
                </a:solidFill>
                <a:latin typeface="Open Sans"/>
              </a:rPr>
              <a:t> mendefinisikan footer halaman.</a:t>
            </a:r>
          </a:p>
          <a:p>
            <a:pPr algn="ctr" marL="816304" indent="-408152" lvl="1">
              <a:lnSpc>
                <a:spcPts val="5293"/>
              </a:lnSpc>
              <a:buFont typeface="Arial"/>
              <a:buChar char="•"/>
            </a:pPr>
            <a:r>
              <a:rPr lang="en-US" sz="3780">
                <a:solidFill>
                  <a:srgbClr val="FFCC5F"/>
                </a:solidFill>
                <a:latin typeface="Open Sans"/>
              </a:rPr>
              <a:t>&lt;article&gt;</a:t>
            </a:r>
            <a:r>
              <a:rPr lang="en-US" sz="3780">
                <a:solidFill>
                  <a:srgbClr val="FFFFFF"/>
                </a:solidFill>
                <a:latin typeface="Open Sans"/>
              </a:rPr>
              <a:t> mendefinisikan artikel atau konten utama pada suatu halaman.</a:t>
            </a:r>
          </a:p>
          <a:p>
            <a:pPr algn="ctr" marL="816304" indent="-408152" lvl="1">
              <a:lnSpc>
                <a:spcPts val="5293"/>
              </a:lnSpc>
              <a:buFont typeface="Arial"/>
              <a:buChar char="•"/>
            </a:pPr>
            <a:r>
              <a:rPr lang="en-US" sz="3780">
                <a:solidFill>
                  <a:srgbClr val="FFCC5F"/>
                </a:solidFill>
                <a:latin typeface="Open Sans"/>
              </a:rPr>
              <a:t>&lt;nav&gt;</a:t>
            </a:r>
            <a:r>
              <a:rPr lang="en-US" sz="3780">
                <a:solidFill>
                  <a:srgbClr val="FFFFFF"/>
                </a:solidFill>
                <a:latin typeface="Open Sans"/>
              </a:rPr>
              <a:t> mendefinisikan navigasi pada halaman.</a:t>
            </a:r>
          </a:p>
          <a:p>
            <a:pPr algn="ctr" marL="816304" indent="-408152" lvl="1">
              <a:lnSpc>
                <a:spcPts val="5293"/>
              </a:lnSpc>
              <a:buFont typeface="Arial"/>
              <a:buChar char="•"/>
            </a:pPr>
            <a:r>
              <a:rPr lang="en-US" sz="3780">
                <a:solidFill>
                  <a:srgbClr val="FFCC5F"/>
                </a:solidFill>
                <a:latin typeface="Open Sans"/>
              </a:rPr>
              <a:t>&lt;aside&gt;</a:t>
            </a:r>
            <a:r>
              <a:rPr lang="en-US" sz="3780">
                <a:solidFill>
                  <a:srgbClr val="FFFFFF"/>
                </a:solidFill>
                <a:latin typeface="Open Sans"/>
              </a:rPr>
              <a:t> mendefinisikan konten tambahan seperti bilah sisi di halaman.</a:t>
            </a:r>
          </a:p>
          <a:p>
            <a:pPr algn="ctr" marL="816304" indent="-408152" lvl="1">
              <a:lnSpc>
                <a:spcPts val="5293"/>
              </a:lnSpc>
              <a:buFont typeface="Arial"/>
              <a:buChar char="•"/>
            </a:pPr>
            <a:r>
              <a:rPr lang="en-US" sz="3780">
                <a:solidFill>
                  <a:srgbClr val="FFCC5F"/>
                </a:solidFill>
                <a:latin typeface="Open Sans"/>
              </a:rPr>
              <a:t>&lt;figure</a:t>
            </a:r>
            <a:r>
              <a:rPr lang="en-US" sz="3780">
                <a:solidFill>
                  <a:srgbClr val="FFFFFF"/>
                </a:solidFill>
                <a:latin typeface="Open Sans"/>
              </a:rPr>
              <a:t>&gt; mendefinisikan gambar yang ada pada artikel</a:t>
            </a:r>
          </a:p>
          <a:p>
            <a:pPr algn="ctr">
              <a:lnSpc>
                <a:spcPts val="743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6817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4972545">
            <a:off x="-2856714" y="-5442448"/>
            <a:ext cx="10578966" cy="1142128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2008875" y="-702589"/>
            <a:ext cx="17375562" cy="1843560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316730">
            <a:off x="-1381685" y="6286113"/>
            <a:ext cx="7628908" cy="6637150"/>
          </a:xfrm>
          <a:prstGeom prst="rect">
            <a:avLst/>
          </a:prstGeom>
        </p:spPr>
      </p:pic>
      <p:sp>
        <p:nvSpPr>
          <p:cNvPr name="TextBox 5" id="5"/>
          <p:cNvSpPr txBox="true"/>
          <p:nvPr/>
        </p:nvSpPr>
        <p:spPr>
          <a:xfrm rot="0">
            <a:off x="3745943" y="1149350"/>
            <a:ext cx="12119587" cy="9137650"/>
          </a:xfrm>
          <a:prstGeom prst="rect">
            <a:avLst/>
          </a:prstGeom>
        </p:spPr>
        <p:txBody>
          <a:bodyPr anchor="t" rtlCol="false" tIns="0" lIns="0" bIns="0" rIns="0">
            <a:spAutoFit/>
          </a:bodyPr>
          <a:lstStyle/>
          <a:p>
            <a:pPr algn="ctr">
              <a:lnSpc>
                <a:spcPts val="5599"/>
              </a:lnSpc>
            </a:pPr>
          </a:p>
          <a:p>
            <a:pPr algn="ctr">
              <a:lnSpc>
                <a:spcPts val="5599"/>
              </a:lnSpc>
            </a:pPr>
          </a:p>
          <a:p>
            <a:pPr marL="863599" indent="-431800" lvl="1">
              <a:lnSpc>
                <a:spcPts val="5599"/>
              </a:lnSpc>
              <a:buFont typeface="Arial"/>
              <a:buChar char="•"/>
            </a:pPr>
            <a:r>
              <a:rPr lang="en-US" sz="3999">
                <a:solidFill>
                  <a:srgbClr val="FFCC5F"/>
                </a:solidFill>
                <a:latin typeface="Open Sans"/>
              </a:rPr>
              <a:t>&lt;acronym&gt;</a:t>
            </a:r>
          </a:p>
          <a:p>
            <a:pPr marL="863599" indent="-431800" lvl="1">
              <a:lnSpc>
                <a:spcPts val="5599"/>
              </a:lnSpc>
              <a:buFont typeface="Arial"/>
              <a:buChar char="•"/>
            </a:pPr>
            <a:r>
              <a:rPr lang="en-US" sz="3999">
                <a:solidFill>
                  <a:srgbClr val="FFCC5F"/>
                </a:solidFill>
                <a:latin typeface="Open Sans"/>
              </a:rPr>
              <a:t>&lt;applet&gt;</a:t>
            </a:r>
          </a:p>
          <a:p>
            <a:pPr marL="863599" indent="-431800" lvl="1">
              <a:lnSpc>
                <a:spcPts val="5599"/>
              </a:lnSpc>
              <a:buFont typeface="Arial"/>
              <a:buChar char="•"/>
            </a:pPr>
            <a:r>
              <a:rPr lang="en-US" sz="3999">
                <a:solidFill>
                  <a:srgbClr val="FFCC5F"/>
                </a:solidFill>
                <a:latin typeface="Open Sans"/>
              </a:rPr>
              <a:t>&lt;basefont&gt;</a:t>
            </a:r>
          </a:p>
          <a:p>
            <a:pPr marL="863599" indent="-431800" lvl="1">
              <a:lnSpc>
                <a:spcPts val="5599"/>
              </a:lnSpc>
              <a:buFont typeface="Arial"/>
              <a:buChar char="•"/>
            </a:pPr>
            <a:r>
              <a:rPr lang="en-US" sz="3999">
                <a:solidFill>
                  <a:srgbClr val="FFCC5F"/>
                </a:solidFill>
                <a:latin typeface="Open Sans"/>
              </a:rPr>
              <a:t>&lt;bigsound&gt;</a:t>
            </a:r>
          </a:p>
          <a:p>
            <a:pPr marL="863599" indent="-431800" lvl="1">
              <a:lnSpc>
                <a:spcPts val="5599"/>
              </a:lnSpc>
              <a:buFont typeface="Arial"/>
              <a:buChar char="•"/>
            </a:pPr>
            <a:r>
              <a:rPr lang="en-US" sz="3999">
                <a:solidFill>
                  <a:srgbClr val="FFCC5F"/>
                </a:solidFill>
                <a:latin typeface="Open Sans"/>
              </a:rPr>
              <a:t>&lt;big&gt;</a:t>
            </a:r>
          </a:p>
          <a:p>
            <a:pPr marL="863599" indent="-431800" lvl="1">
              <a:lnSpc>
                <a:spcPts val="5599"/>
              </a:lnSpc>
              <a:buFont typeface="Arial"/>
              <a:buChar char="•"/>
            </a:pPr>
            <a:r>
              <a:rPr lang="en-US" sz="3999">
                <a:solidFill>
                  <a:srgbClr val="FFCC5F"/>
                </a:solidFill>
                <a:latin typeface="Open Sans"/>
              </a:rPr>
              <a:t>&lt;blink&gt;</a:t>
            </a:r>
          </a:p>
          <a:p>
            <a:pPr marL="863599" indent="-431800" lvl="1">
              <a:lnSpc>
                <a:spcPts val="5599"/>
              </a:lnSpc>
              <a:buFont typeface="Arial"/>
              <a:buChar char="•"/>
            </a:pPr>
            <a:r>
              <a:rPr lang="en-US" sz="3999">
                <a:solidFill>
                  <a:srgbClr val="FFCC5F"/>
                </a:solidFill>
                <a:latin typeface="Open Sans"/>
              </a:rPr>
              <a:t>&lt;center&gt;</a:t>
            </a:r>
          </a:p>
          <a:p>
            <a:pPr marL="863599" indent="-431800" lvl="1">
              <a:lnSpc>
                <a:spcPts val="5599"/>
              </a:lnSpc>
              <a:buFont typeface="Arial"/>
              <a:buChar char="•"/>
            </a:pPr>
            <a:r>
              <a:rPr lang="en-US" sz="3999">
                <a:solidFill>
                  <a:srgbClr val="FFCC5F"/>
                </a:solidFill>
                <a:latin typeface="Open Sans"/>
              </a:rPr>
              <a:t>&lt;command&gt;</a:t>
            </a:r>
          </a:p>
          <a:p>
            <a:pPr marL="863599" indent="-431800" lvl="1">
              <a:lnSpc>
                <a:spcPts val="5599"/>
              </a:lnSpc>
              <a:buFont typeface="Arial"/>
              <a:buChar char="•"/>
            </a:pPr>
            <a:r>
              <a:rPr lang="en-US" sz="3999">
                <a:solidFill>
                  <a:srgbClr val="FFCC5F"/>
                </a:solidFill>
                <a:latin typeface="Open Sans"/>
              </a:rPr>
              <a:t>&lt;dir&gt;</a:t>
            </a:r>
          </a:p>
          <a:p>
            <a:pPr marL="863599" indent="-431800" lvl="1">
              <a:lnSpc>
                <a:spcPts val="5599"/>
              </a:lnSpc>
              <a:buFont typeface="Arial"/>
              <a:buChar char="•"/>
            </a:pPr>
            <a:r>
              <a:rPr lang="en-US" sz="3999">
                <a:solidFill>
                  <a:srgbClr val="FFCC5F"/>
                </a:solidFill>
                <a:latin typeface="Open Sans"/>
              </a:rPr>
              <a:t>&lt;element</a:t>
            </a:r>
          </a:p>
          <a:p>
            <a:pPr algn="ctr">
              <a:lnSpc>
                <a:spcPts val="5599"/>
              </a:lnSpc>
            </a:pPr>
          </a:p>
        </p:txBody>
      </p:sp>
      <p:sp>
        <p:nvSpPr>
          <p:cNvPr name="TextBox 6" id="6"/>
          <p:cNvSpPr txBox="true"/>
          <p:nvPr/>
        </p:nvSpPr>
        <p:spPr>
          <a:xfrm rot="0">
            <a:off x="9144000" y="2666018"/>
            <a:ext cx="3735884" cy="7032405"/>
          </a:xfrm>
          <a:prstGeom prst="rect">
            <a:avLst/>
          </a:prstGeom>
        </p:spPr>
        <p:txBody>
          <a:bodyPr anchor="t" rtlCol="false" tIns="0" lIns="0" bIns="0" rIns="0">
            <a:spAutoFit/>
          </a:bodyPr>
          <a:lstStyle/>
          <a:p>
            <a:pPr algn="ctr" marL="865470" indent="-432735" lvl="1">
              <a:lnSpc>
                <a:spcPts val="5612"/>
              </a:lnSpc>
              <a:buFont typeface="Arial"/>
              <a:buChar char="•"/>
            </a:pPr>
            <a:r>
              <a:rPr lang="en-US" sz="4008">
                <a:solidFill>
                  <a:srgbClr val="FFCC5F"/>
                </a:solidFill>
                <a:latin typeface="Open Sans"/>
              </a:rPr>
              <a:t>&lt;font&gt;</a:t>
            </a:r>
          </a:p>
          <a:p>
            <a:pPr algn="ctr" marL="865470" indent="-432735" lvl="1">
              <a:lnSpc>
                <a:spcPts val="5612"/>
              </a:lnSpc>
              <a:buFont typeface="Arial"/>
              <a:buChar char="•"/>
            </a:pPr>
            <a:r>
              <a:rPr lang="en-US" sz="4008">
                <a:solidFill>
                  <a:srgbClr val="FFCC5F"/>
                </a:solidFill>
                <a:latin typeface="Arimo"/>
              </a:rPr>
              <a:t>&lt;frame&gt;</a:t>
            </a:r>
          </a:p>
          <a:p>
            <a:pPr algn="ctr" marL="865470" indent="-432735" lvl="1">
              <a:lnSpc>
                <a:spcPts val="5612"/>
              </a:lnSpc>
              <a:buFont typeface="Arial"/>
              <a:buChar char="•"/>
            </a:pPr>
            <a:r>
              <a:rPr lang="en-US" sz="4008">
                <a:solidFill>
                  <a:srgbClr val="FFCC5F"/>
                </a:solidFill>
                <a:latin typeface="Arimo"/>
              </a:rPr>
              <a:t>&lt;frameset&gt;</a:t>
            </a:r>
          </a:p>
          <a:p>
            <a:pPr algn="ctr" marL="865470" indent="-432735" lvl="1">
              <a:lnSpc>
                <a:spcPts val="5612"/>
              </a:lnSpc>
              <a:buFont typeface="Arial"/>
              <a:buChar char="•"/>
            </a:pPr>
            <a:r>
              <a:rPr lang="en-US" sz="4008">
                <a:solidFill>
                  <a:srgbClr val="FFCC5F"/>
                </a:solidFill>
                <a:latin typeface="Arimo"/>
              </a:rPr>
              <a:t>&lt;image&gt;</a:t>
            </a:r>
          </a:p>
          <a:p>
            <a:pPr algn="ctr" marL="865470" indent="-432735" lvl="1">
              <a:lnSpc>
                <a:spcPts val="5612"/>
              </a:lnSpc>
              <a:buFont typeface="Arial"/>
              <a:buChar char="•"/>
            </a:pPr>
            <a:r>
              <a:rPr lang="en-US" sz="4008">
                <a:solidFill>
                  <a:srgbClr val="FFCC5F"/>
                </a:solidFill>
                <a:latin typeface="Arimo"/>
              </a:rPr>
              <a:t>&lt;keygen&gt;</a:t>
            </a:r>
          </a:p>
          <a:p>
            <a:pPr algn="ctr" marL="865470" indent="-432735" lvl="1">
              <a:lnSpc>
                <a:spcPts val="5612"/>
              </a:lnSpc>
              <a:buFont typeface="Arial"/>
              <a:buChar char="•"/>
            </a:pPr>
            <a:r>
              <a:rPr lang="en-US" sz="4008">
                <a:solidFill>
                  <a:srgbClr val="FFCC5F"/>
                </a:solidFill>
                <a:latin typeface="Arimo"/>
              </a:rPr>
              <a:t>&lt;noembed&gt;</a:t>
            </a:r>
          </a:p>
          <a:p>
            <a:pPr algn="ctr" marL="865470" indent="-432735" lvl="1">
              <a:lnSpc>
                <a:spcPts val="5612"/>
              </a:lnSpc>
              <a:buFont typeface="Arial"/>
              <a:buChar char="•"/>
            </a:pPr>
            <a:r>
              <a:rPr lang="en-US" sz="4008">
                <a:solidFill>
                  <a:srgbClr val="FFCC5F"/>
                </a:solidFill>
                <a:latin typeface="Arimo"/>
              </a:rPr>
              <a:t>&lt;noframes&gt;</a:t>
            </a:r>
          </a:p>
          <a:p>
            <a:pPr algn="ctr" marL="865470" indent="-432735" lvl="1">
              <a:lnSpc>
                <a:spcPts val="5612"/>
              </a:lnSpc>
              <a:buFont typeface="Arial"/>
              <a:buChar char="•"/>
            </a:pPr>
            <a:r>
              <a:rPr lang="en-US" sz="4008">
                <a:solidFill>
                  <a:srgbClr val="FFCC5F"/>
                </a:solidFill>
                <a:latin typeface="Arimo"/>
              </a:rPr>
              <a:t>&lt;tt&gt;</a:t>
            </a:r>
          </a:p>
          <a:p>
            <a:pPr algn="ctr" marL="865470" indent="-432735" lvl="1">
              <a:lnSpc>
                <a:spcPts val="5612"/>
              </a:lnSpc>
              <a:buFont typeface="Arial"/>
              <a:buChar char="•"/>
            </a:pPr>
            <a:r>
              <a:rPr lang="en-US" sz="4008">
                <a:solidFill>
                  <a:srgbClr val="FFCC5F"/>
                </a:solidFill>
                <a:latin typeface="Arimo"/>
              </a:rPr>
              <a:t>&lt;xmp&gt;</a:t>
            </a:r>
          </a:p>
          <a:p>
            <a:pPr algn="ctr">
              <a:lnSpc>
                <a:spcPts val="5612"/>
              </a:lnSpc>
            </a:pPr>
          </a:p>
        </p:txBody>
      </p:sp>
      <p:sp>
        <p:nvSpPr>
          <p:cNvPr name="TextBox 7" id="7"/>
          <p:cNvSpPr txBox="true"/>
          <p:nvPr/>
        </p:nvSpPr>
        <p:spPr>
          <a:xfrm rot="0">
            <a:off x="2097555" y="613780"/>
            <a:ext cx="13315555" cy="2137963"/>
          </a:xfrm>
          <a:prstGeom prst="rect">
            <a:avLst/>
          </a:prstGeom>
        </p:spPr>
        <p:txBody>
          <a:bodyPr anchor="t" rtlCol="false" tIns="0" lIns="0" bIns="0" rIns="0">
            <a:spAutoFit/>
          </a:bodyPr>
          <a:lstStyle/>
          <a:p>
            <a:pPr algn="ctr">
              <a:lnSpc>
                <a:spcPts val="8580"/>
              </a:lnSpc>
            </a:pPr>
            <a:r>
              <a:rPr lang="en-US" sz="6128">
                <a:solidFill>
                  <a:srgbClr val="000000"/>
                </a:solidFill>
                <a:latin typeface="Noto Serif"/>
              </a:rPr>
              <a:t>Elemen</a:t>
            </a:r>
            <a:r>
              <a:rPr lang="en-US" sz="6128">
                <a:solidFill>
                  <a:srgbClr val="000000"/>
                </a:solidFill>
                <a:latin typeface="Noto Serif"/>
              </a:rPr>
              <a:t> yang dihilangkan</a:t>
            </a:r>
          </a:p>
          <a:p>
            <a:pPr algn="ctr">
              <a:lnSpc>
                <a:spcPts val="858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FEBC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13410" y="576318"/>
            <a:ext cx="14861181" cy="9134363"/>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00602" y="3429466"/>
            <a:ext cx="4440512" cy="5828834"/>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67809" y="4775963"/>
            <a:ext cx="4118247" cy="4934719"/>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16584" y="1028700"/>
            <a:ext cx="796826" cy="869552"/>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30569">
            <a:off x="16801079" y="4721989"/>
            <a:ext cx="676920" cy="850014"/>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05722">
            <a:off x="15761505" y="817603"/>
            <a:ext cx="962819" cy="54268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235089" y="9635968"/>
            <a:ext cx="841010" cy="917769"/>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30569">
            <a:off x="4697362" y="-226086"/>
            <a:ext cx="605539" cy="760380"/>
          </a:xfrm>
          <a:prstGeom prst="rect">
            <a:avLst/>
          </a:prstGeom>
        </p:spPr>
      </p:pic>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30569">
            <a:off x="4870353" y="9575918"/>
            <a:ext cx="712118" cy="894212"/>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758897" y="2482665"/>
            <a:ext cx="780413" cy="851641"/>
          </a:xfrm>
          <a:prstGeom prst="rect">
            <a:avLst/>
          </a:prstGeom>
        </p:spPr>
      </p:pic>
      <p:pic>
        <p:nvPicPr>
          <p:cNvPr name="Picture 12" id="12"/>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05722">
            <a:off x="9237698" y="-117236"/>
            <a:ext cx="962819" cy="542680"/>
          </a:xfrm>
          <a:prstGeom prst="rect">
            <a:avLst/>
          </a:prstGeom>
        </p:spPr>
      </p:pic>
      <p:pic>
        <p:nvPicPr>
          <p:cNvPr name="Picture 13" id="1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05722">
            <a:off x="-80808" y="3791165"/>
            <a:ext cx="962819" cy="542680"/>
          </a:xfrm>
          <a:prstGeom prst="rect">
            <a:avLst/>
          </a:prstGeom>
        </p:spPr>
      </p:pic>
      <p:grpSp>
        <p:nvGrpSpPr>
          <p:cNvPr name="Group 14" id="14"/>
          <p:cNvGrpSpPr/>
          <p:nvPr/>
        </p:nvGrpSpPr>
        <p:grpSpPr>
          <a:xfrm rot="0">
            <a:off x="5357747" y="3337694"/>
            <a:ext cx="7572506" cy="3611612"/>
            <a:chOff x="0" y="0"/>
            <a:chExt cx="10096674" cy="4815482"/>
          </a:xfrm>
        </p:grpSpPr>
        <p:sp>
          <p:nvSpPr>
            <p:cNvPr name="TextBox 15" id="15"/>
            <p:cNvSpPr txBox="true"/>
            <p:nvPr/>
          </p:nvSpPr>
          <p:spPr>
            <a:xfrm rot="0">
              <a:off x="0" y="76200"/>
              <a:ext cx="10096674" cy="3429000"/>
            </a:xfrm>
            <a:prstGeom prst="rect">
              <a:avLst/>
            </a:prstGeom>
          </p:spPr>
          <p:txBody>
            <a:bodyPr anchor="t" rtlCol="false" tIns="0" lIns="0" bIns="0" rIns="0">
              <a:spAutoFit/>
            </a:bodyPr>
            <a:lstStyle/>
            <a:p>
              <a:pPr algn="ctr">
                <a:lnSpc>
                  <a:spcPts val="9900"/>
                </a:lnSpc>
              </a:pPr>
              <a:r>
                <a:rPr lang="en-US" sz="9000">
                  <a:solidFill>
                    <a:srgbClr val="494949"/>
                  </a:solidFill>
                  <a:latin typeface="More Sugar Thin"/>
                </a:rPr>
                <a:t>Contoh penggunaan</a:t>
              </a:r>
            </a:p>
          </p:txBody>
        </p:sp>
        <p:sp>
          <p:nvSpPr>
            <p:cNvPr name="TextBox 16" id="16"/>
            <p:cNvSpPr txBox="true"/>
            <p:nvPr/>
          </p:nvSpPr>
          <p:spPr>
            <a:xfrm rot="0">
              <a:off x="1010347" y="4066182"/>
              <a:ext cx="8075981" cy="749300"/>
            </a:xfrm>
            <a:prstGeom prst="rect">
              <a:avLst/>
            </a:prstGeom>
          </p:spPr>
          <p:txBody>
            <a:bodyPr anchor="t" rtlCol="false" tIns="0" lIns="0" bIns="0" rIns="0">
              <a:spAutoFit/>
            </a:bodyPr>
            <a:lstStyle/>
            <a:p>
              <a:pPr algn="ctr">
                <a:lnSpc>
                  <a:spcPts val="4440"/>
                </a:lnSpc>
              </a:pPr>
              <a:r>
                <a:rPr lang="en-US" sz="3700">
                  <a:solidFill>
                    <a:srgbClr val="494949"/>
                  </a:solidFill>
                  <a:latin typeface="Quicksand"/>
                </a:rPr>
                <a:t>HTML5</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4731" y="1028700"/>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grpSp>
        <p:nvGrpSpPr>
          <p:cNvPr name="Group 4" id="4"/>
          <p:cNvGrpSpPr/>
          <p:nvPr/>
        </p:nvGrpSpPr>
        <p:grpSpPr>
          <a:xfrm rot="0">
            <a:off x="-1506832" y="3215185"/>
            <a:ext cx="14844713" cy="14357598"/>
            <a:chOff x="0" y="0"/>
            <a:chExt cx="19792951" cy="19143464"/>
          </a:xfrm>
        </p:grpSpPr>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280797" y="3166867"/>
              <a:ext cx="15231357" cy="1280973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6927619" y="2972871"/>
              <a:ext cx="5937712" cy="5916121"/>
            </a:xfrm>
            <a:prstGeom prst="rect">
              <a:avLst/>
            </a:prstGeom>
          </p:spPr>
        </p:pic>
      </p:gr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8570273" y="5943265"/>
            <a:ext cx="841010" cy="917769"/>
          </a:xfrm>
          <a:prstGeom prst="rect">
            <a:avLst/>
          </a:prstGeom>
        </p:spPr>
      </p:pic>
      <p:sp>
        <p:nvSpPr>
          <p:cNvPr name="TextBox 9" id="9"/>
          <p:cNvSpPr txBox="true"/>
          <p:nvPr/>
        </p:nvSpPr>
        <p:spPr>
          <a:xfrm rot="0">
            <a:off x="11010952" y="4000473"/>
            <a:ext cx="6881174" cy="5981065"/>
          </a:xfrm>
          <a:prstGeom prst="rect">
            <a:avLst/>
          </a:prstGeom>
        </p:spPr>
        <p:txBody>
          <a:bodyPr anchor="t" rtlCol="false" tIns="0" lIns="0" bIns="0" rIns="0">
            <a:spAutoFit/>
          </a:bodyPr>
          <a:lstStyle/>
          <a:p>
            <a:pPr algn="r">
              <a:lnSpc>
                <a:spcPts val="4760"/>
              </a:lnSpc>
            </a:pPr>
            <a:r>
              <a:rPr lang="en-US" sz="3400">
                <a:solidFill>
                  <a:srgbClr val="494949"/>
                </a:solidFill>
                <a:latin typeface="Quicksand"/>
              </a:rPr>
              <a:t>Sebelum era HTML5 yang mem</a:t>
            </a:r>
            <a:r>
              <a:rPr lang="en-US" sz="3400">
                <a:solidFill>
                  <a:srgbClr val="494949"/>
                </a:solidFill>
                <a:latin typeface="Quicksand"/>
              </a:rPr>
              <a:t>iliki tag untuk membuat struktur halaman yang lengkap, web developer umumnya menggunakan tag &lt;div&gt; dengan atribut id atau class untuk memisahkan bagian-bagian struktur dalam halaman HTML, seperti header, footer, dan sidebar.</a:t>
            </a:r>
          </a:p>
        </p:txBody>
      </p:sp>
      <p:sp>
        <p:nvSpPr>
          <p:cNvPr name="TextBox 10" id="10"/>
          <p:cNvSpPr txBox="true"/>
          <p:nvPr/>
        </p:nvSpPr>
        <p:spPr>
          <a:xfrm rot="0">
            <a:off x="589563" y="409601"/>
            <a:ext cx="8401216" cy="3657547"/>
          </a:xfrm>
          <a:prstGeom prst="rect">
            <a:avLst/>
          </a:prstGeom>
        </p:spPr>
        <p:txBody>
          <a:bodyPr anchor="t" rtlCol="false" tIns="0" lIns="0" bIns="0" rIns="0">
            <a:spAutoFit/>
          </a:bodyPr>
          <a:lstStyle/>
          <a:p>
            <a:pPr>
              <a:lnSpc>
                <a:spcPts val="7199"/>
              </a:lnSpc>
            </a:pPr>
            <a:r>
              <a:rPr lang="en-US" sz="5999">
                <a:solidFill>
                  <a:srgbClr val="494949"/>
                </a:solidFill>
                <a:latin typeface="More Sugar Thin"/>
              </a:rPr>
              <a:t>Memb</a:t>
            </a:r>
            <a:r>
              <a:rPr lang="en-US" sz="5999">
                <a:solidFill>
                  <a:srgbClr val="494949"/>
                </a:solidFill>
                <a:latin typeface="More Sugar Thin"/>
              </a:rPr>
              <a:t>uat Struktur Halaman HTML dengan Tag HTML5</a:t>
            </a:r>
          </a:p>
          <a:p>
            <a:pPr>
              <a:lnSpc>
                <a:spcPts val="719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4731" y="1028700"/>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4125185" y="2057385"/>
            <a:ext cx="11423518" cy="9607297"/>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8570273" y="5943265"/>
            <a:ext cx="841010" cy="917769"/>
          </a:xfrm>
          <a:prstGeom prst="rect">
            <a:avLst/>
          </a:prstGeom>
        </p:spPr>
      </p:pic>
      <p:pic>
        <p:nvPicPr>
          <p:cNvPr name="Picture 7" id="7"/>
          <p:cNvPicPr>
            <a:picLocks noChangeAspect="true"/>
          </p:cNvPicPr>
          <p:nvPr/>
        </p:nvPicPr>
        <p:blipFill>
          <a:blip r:embed="rId10"/>
          <a:srcRect l="0" t="0" r="0" b="0"/>
          <a:stretch>
            <a:fillRect/>
          </a:stretch>
        </p:blipFill>
        <p:spPr>
          <a:xfrm flipH="false" flipV="false" rot="0">
            <a:off x="5731512" y="3687170"/>
            <a:ext cx="7359543" cy="5932485"/>
          </a:xfrm>
          <a:prstGeom prst="rect">
            <a:avLst/>
          </a:prstGeom>
        </p:spPr>
      </p:pic>
      <p:pic>
        <p:nvPicPr>
          <p:cNvPr name="Picture 8" id="8"/>
          <p:cNvPicPr>
            <a:picLocks noChangeAspect="true"/>
          </p:cNvPicPr>
          <p:nvPr/>
        </p:nvPicPr>
        <p:blipFill>
          <a:blip r:embed="rId11"/>
          <a:srcRect l="0" t="0" r="0" b="0"/>
          <a:stretch>
            <a:fillRect/>
          </a:stretch>
        </p:blipFill>
        <p:spPr>
          <a:xfrm flipH="false" flipV="false" rot="0">
            <a:off x="5731512" y="3687170"/>
            <a:ext cx="7359543" cy="5932485"/>
          </a:xfrm>
          <a:prstGeom prst="rect">
            <a:avLst/>
          </a:prstGeom>
        </p:spPr>
      </p:pic>
      <p:sp>
        <p:nvSpPr>
          <p:cNvPr name="TextBox 9" id="9"/>
          <p:cNvSpPr txBox="true"/>
          <p:nvPr/>
        </p:nvSpPr>
        <p:spPr>
          <a:xfrm rot="0">
            <a:off x="1010068" y="1028700"/>
            <a:ext cx="10221070" cy="3000375"/>
          </a:xfrm>
          <a:prstGeom prst="rect">
            <a:avLst/>
          </a:prstGeom>
        </p:spPr>
        <p:txBody>
          <a:bodyPr anchor="t" rtlCol="false" tIns="0" lIns="0" bIns="0" rIns="0">
            <a:spAutoFit/>
          </a:bodyPr>
          <a:lstStyle/>
          <a:p>
            <a:pPr>
              <a:lnSpc>
                <a:spcPts val="4799"/>
              </a:lnSpc>
            </a:pPr>
            <a:r>
              <a:rPr lang="en-US" sz="3999">
                <a:solidFill>
                  <a:srgbClr val="494949"/>
                </a:solidFill>
                <a:latin typeface="More Sugar Thin"/>
              </a:rPr>
              <a:t>Sebaga</a:t>
            </a:r>
            <a:r>
              <a:rPr lang="en-US" sz="3999">
                <a:solidFill>
                  <a:srgbClr val="494949"/>
                </a:solidFill>
                <a:latin typeface="More Sugar Thin"/>
              </a:rPr>
              <a:t>i contoh, berikut adalah gambar sederhana struktur sebuah website dengan 2 kolom menggunakan HTML5:</a:t>
            </a:r>
          </a:p>
          <a:p>
            <a:pPr>
              <a:lnSpc>
                <a:spcPts val="4799"/>
              </a:lnSpc>
            </a:pPr>
          </a:p>
          <a:p>
            <a:pPr>
              <a:lnSpc>
                <a:spcPts val="479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4731" y="1028700"/>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grpSp>
        <p:nvGrpSpPr>
          <p:cNvPr name="Group 4" id="4"/>
          <p:cNvGrpSpPr/>
          <p:nvPr/>
        </p:nvGrpSpPr>
        <p:grpSpPr>
          <a:xfrm rot="0">
            <a:off x="-1506832" y="3215185"/>
            <a:ext cx="14844713" cy="14357598"/>
            <a:chOff x="0" y="0"/>
            <a:chExt cx="19792951" cy="19143464"/>
          </a:xfrm>
        </p:grpSpPr>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280797" y="3166867"/>
              <a:ext cx="15231357" cy="1280973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6927619" y="2972871"/>
              <a:ext cx="5937712" cy="5916121"/>
            </a:xfrm>
            <a:prstGeom prst="rect">
              <a:avLst/>
            </a:prstGeom>
          </p:spPr>
        </p:pic>
      </p:gr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8570273" y="5943265"/>
            <a:ext cx="841010" cy="917769"/>
          </a:xfrm>
          <a:prstGeom prst="rect">
            <a:avLst/>
          </a:prstGeom>
        </p:spPr>
      </p:pic>
      <p:sp>
        <p:nvSpPr>
          <p:cNvPr name="TextBox 9" id="9"/>
          <p:cNvSpPr txBox="true"/>
          <p:nvPr/>
        </p:nvSpPr>
        <p:spPr>
          <a:xfrm rot="0">
            <a:off x="9411284" y="6550814"/>
            <a:ext cx="8598619" cy="3843170"/>
          </a:xfrm>
          <a:prstGeom prst="rect">
            <a:avLst/>
          </a:prstGeom>
        </p:spPr>
        <p:txBody>
          <a:bodyPr anchor="t" rtlCol="false" tIns="0" lIns="0" bIns="0" rIns="0">
            <a:spAutoFit/>
          </a:bodyPr>
          <a:lstStyle/>
          <a:p>
            <a:pPr algn="r">
              <a:lnSpc>
                <a:spcPts val="3822"/>
              </a:lnSpc>
            </a:pPr>
            <a:r>
              <a:rPr lang="en-US" sz="2730">
                <a:solidFill>
                  <a:srgbClr val="494949"/>
                </a:solidFill>
                <a:latin typeface="Quicksand"/>
              </a:rPr>
              <a:t>T</a:t>
            </a:r>
            <a:r>
              <a:rPr lang="en-US" sz="2730">
                <a:solidFill>
                  <a:srgbClr val="494949"/>
                </a:solidFill>
                <a:latin typeface="Quicksand"/>
              </a:rPr>
              <a:t><![CDATA[entang semantic tag, HTML5 mencoba menggantikan tag ‘tanpa arti‘ <div> untuk sering digunakan untuk membuat struktur halaman web. Tag-tag yang bisa kita gunakan untuk keperluan ini adalah <header>, <nav>, <section>, <article>, <aside> dan <footer>.]]></a:t>
            </a:r>
          </a:p>
          <a:p>
            <a:pPr algn="r">
              <a:lnSpc>
                <a:spcPts val="3822"/>
              </a:lnSpc>
            </a:pPr>
          </a:p>
          <a:p>
            <a:pPr algn="r">
              <a:lnSpc>
                <a:spcPts val="3822"/>
              </a:lnSpc>
            </a:pPr>
          </a:p>
        </p:txBody>
      </p:sp>
      <p:sp>
        <p:nvSpPr>
          <p:cNvPr name="TextBox 10" id="10"/>
          <p:cNvSpPr txBox="true"/>
          <p:nvPr/>
        </p:nvSpPr>
        <p:spPr>
          <a:xfrm rot="0">
            <a:off x="1010068" y="1019175"/>
            <a:ext cx="10015988" cy="48863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Semant</a:t>
            </a:r>
            <a:r>
              <a:rPr lang="en-US" sz="8000">
                <a:solidFill>
                  <a:srgbClr val="494949"/>
                </a:solidFill>
                <a:latin typeface="More Sugar Thin"/>
              </a:rPr>
              <a:t>ic Tag untuk membuat Struktur web dengan HTML5</a:t>
            </a:r>
          </a:p>
          <a:p>
            <a:pPr>
              <a:lnSpc>
                <a:spcPts val="96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4731" y="1028700"/>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grpSp>
        <p:nvGrpSpPr>
          <p:cNvPr name="Group 4" id="4"/>
          <p:cNvGrpSpPr/>
          <p:nvPr/>
        </p:nvGrpSpPr>
        <p:grpSpPr>
          <a:xfrm rot="0">
            <a:off x="-1506832" y="3215185"/>
            <a:ext cx="14844713" cy="14357598"/>
            <a:chOff x="0" y="0"/>
            <a:chExt cx="19792951" cy="19143464"/>
          </a:xfrm>
        </p:grpSpPr>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280797" y="3166867"/>
              <a:ext cx="15231357" cy="1280973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6927619" y="2972871"/>
              <a:ext cx="5937712" cy="5916121"/>
            </a:xfrm>
            <a:prstGeom prst="rect">
              <a:avLst/>
            </a:prstGeom>
          </p:spPr>
        </p:pic>
      </p:gr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8570273" y="5943265"/>
            <a:ext cx="841010" cy="917769"/>
          </a:xfrm>
          <a:prstGeom prst="rect">
            <a:avLst/>
          </a:prstGeom>
        </p:spPr>
      </p:pic>
      <p:sp>
        <p:nvSpPr>
          <p:cNvPr name="TextBox 9" id="9"/>
          <p:cNvSpPr txBox="true"/>
          <p:nvPr/>
        </p:nvSpPr>
        <p:spPr>
          <a:xfrm rot="0">
            <a:off x="9411284" y="5228362"/>
            <a:ext cx="8683371" cy="4768154"/>
          </a:xfrm>
          <a:prstGeom prst="rect">
            <a:avLst/>
          </a:prstGeom>
        </p:spPr>
        <p:txBody>
          <a:bodyPr anchor="t" rtlCol="false" tIns="0" lIns="0" bIns="0" rIns="0">
            <a:spAutoFit/>
          </a:bodyPr>
          <a:lstStyle/>
          <a:p>
            <a:pPr algn="r">
              <a:lnSpc>
                <a:spcPts val="4219"/>
              </a:lnSpc>
            </a:pPr>
            <a:r>
              <a:rPr lang="en-US" sz="3014">
                <a:solidFill>
                  <a:srgbClr val="494949"/>
                </a:solidFill>
                <a:latin typeface="Quicksand"/>
              </a:rPr>
              <a:t>Tag &lt;header&gt; d</a:t>
            </a:r>
            <a:r>
              <a:rPr lang="en-US" sz="3014">
                <a:solidFill>
                  <a:srgbClr val="494949"/>
                </a:solidFill>
                <a:latin typeface="Quicksand"/>
              </a:rPr>
              <a:t>igunakan untuk bagian halaman web yang merupakan header. Tag ini bisa muncul lebih dari 1 kali, tergantung kebutuhan. Bagian atas web dimana kita meletakkan logo dan judul situs adalah tempat terbaik untuk tag &lt;header&gt;. Namun di bagian atas artikel dinama terdapat judul dan sub judul artikel juga bisa di ‘bungkus‘ dengan tag &lt;header&gt;.</a:t>
            </a:r>
          </a:p>
        </p:txBody>
      </p:sp>
      <p:sp>
        <p:nvSpPr>
          <p:cNvPr name="TextBox 10" id="10"/>
          <p:cNvSpPr txBox="true"/>
          <p:nvPr/>
        </p:nvSpPr>
        <p:spPr>
          <a:xfrm rot="0">
            <a:off x="1010068" y="1019175"/>
            <a:ext cx="7980711" cy="24479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T</a:t>
            </a:r>
            <a:r>
              <a:rPr lang="en-US" sz="8000">
                <a:solidFill>
                  <a:srgbClr val="494949"/>
                </a:solidFill>
                <a:latin typeface="More Sugar Thin"/>
              </a:rPr>
              <a:t>ag &lt;header&gt;</a:t>
            </a:r>
          </a:p>
          <a:p>
            <a:pPr>
              <a:lnSpc>
                <a:spcPts val="96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4731" y="1028700"/>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sp>
        <p:nvSpPr>
          <p:cNvPr name="TextBox 5" id="5"/>
          <p:cNvSpPr txBox="true"/>
          <p:nvPr/>
        </p:nvSpPr>
        <p:spPr>
          <a:xfrm rot="0">
            <a:off x="5129043" y="5067300"/>
            <a:ext cx="8029914" cy="2990215"/>
          </a:xfrm>
          <a:prstGeom prst="rect">
            <a:avLst/>
          </a:prstGeom>
        </p:spPr>
        <p:txBody>
          <a:bodyPr anchor="t" rtlCol="false" tIns="0" lIns="0" bIns="0" rIns="0">
            <a:spAutoFit/>
          </a:bodyPr>
          <a:lstStyle/>
          <a:p>
            <a:pPr algn="just">
              <a:lnSpc>
                <a:spcPts val="4760"/>
              </a:lnSpc>
            </a:pPr>
            <a:r>
              <a:rPr lang="en-US" sz="3400">
                <a:solidFill>
                  <a:srgbClr val="494949"/>
                </a:solidFill>
                <a:latin typeface="Courier Prime"/>
              </a:rPr>
              <a:t>&lt;header&gt;</a:t>
            </a:r>
          </a:p>
          <a:p>
            <a:pPr algn="just">
              <a:lnSpc>
                <a:spcPts val="4760"/>
              </a:lnSpc>
            </a:pPr>
            <a:r>
              <a:rPr lang="en-US" sz="3400">
                <a:solidFill>
                  <a:srgbClr val="494949"/>
                </a:solidFill>
                <a:latin typeface="Courier Prime"/>
              </a:rPr>
              <a:t>  &lt;h1&gt;Judul Website&lt;/h1&gt;</a:t>
            </a:r>
          </a:p>
          <a:p>
            <a:pPr algn="just">
              <a:lnSpc>
                <a:spcPts val="4760"/>
              </a:lnSpc>
            </a:pPr>
            <a:r>
              <a:rPr lang="en-US" sz="3400">
                <a:solidFill>
                  <a:srgbClr val="494949"/>
                </a:solidFill>
                <a:latin typeface="Courier Prime"/>
              </a:rPr>
              <a:t>  &lt;img src=”logo_website.png” /&gt;</a:t>
            </a:r>
          </a:p>
          <a:p>
            <a:pPr algn="just">
              <a:lnSpc>
                <a:spcPts val="4760"/>
              </a:lnSpc>
            </a:pPr>
            <a:r>
              <a:rPr lang="en-US" sz="3400">
                <a:solidFill>
                  <a:srgbClr val="494949"/>
                </a:solidFill>
                <a:latin typeface="Courier Prime"/>
              </a:rPr>
              <a:t>&lt;/header&gt;</a:t>
            </a:r>
          </a:p>
        </p:txBody>
      </p:sp>
      <p:sp>
        <p:nvSpPr>
          <p:cNvPr name="TextBox 6" id="6"/>
          <p:cNvSpPr txBox="true"/>
          <p:nvPr/>
        </p:nvSpPr>
        <p:spPr>
          <a:xfrm rot="0">
            <a:off x="1010068" y="1019175"/>
            <a:ext cx="7980711" cy="36671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Con</a:t>
            </a:r>
            <a:r>
              <a:rPr lang="en-US" sz="8000">
                <a:solidFill>
                  <a:srgbClr val="494949"/>
                </a:solidFill>
                <a:latin typeface="More Sugar Thin"/>
              </a:rPr>
              <a:t>toh penggunaan tag &lt;header&gt;: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4731" y="1028700"/>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03766" y="5590336"/>
            <a:ext cx="11423518" cy="9607297"/>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8007712" y="6010852"/>
            <a:ext cx="841010" cy="917769"/>
          </a:xfrm>
          <a:prstGeom prst="rect">
            <a:avLst/>
          </a:prstGeom>
        </p:spPr>
      </p:pic>
      <p:sp>
        <p:nvSpPr>
          <p:cNvPr name="TextBox 7" id="7"/>
          <p:cNvSpPr txBox="true"/>
          <p:nvPr/>
        </p:nvSpPr>
        <p:spPr>
          <a:xfrm rot="0">
            <a:off x="0" y="2676525"/>
            <a:ext cx="7448245" cy="2980690"/>
          </a:xfrm>
          <a:prstGeom prst="rect">
            <a:avLst/>
          </a:prstGeom>
        </p:spPr>
        <p:txBody>
          <a:bodyPr anchor="t" rtlCol="false" tIns="0" lIns="0" bIns="0" rIns="0">
            <a:spAutoFit/>
          </a:bodyPr>
          <a:lstStyle/>
          <a:p>
            <a:pPr algn="r">
              <a:lnSpc>
                <a:spcPts val="4760"/>
              </a:lnSpc>
            </a:pPr>
            <a:r>
              <a:rPr lang="en-US" sz="3400">
                <a:solidFill>
                  <a:srgbClr val="494949"/>
                </a:solidFill>
                <a:latin typeface="Quicksand"/>
              </a:rPr>
              <a:t>Tag &lt;nav&gt; d</a:t>
            </a:r>
            <a:r>
              <a:rPr lang="en-US" sz="3400">
                <a:solidFill>
                  <a:srgbClr val="494949"/>
                </a:solidFill>
                <a:latin typeface="Quicksand"/>
              </a:rPr>
              <a:t>igunakan sebagai ‘container‘ dari menu navigasi. Sebaiknya digunakan untuk menu utama yang dirasa penting seperti pada bagian header.</a:t>
            </a:r>
          </a:p>
        </p:txBody>
      </p:sp>
      <p:sp>
        <p:nvSpPr>
          <p:cNvPr name="TextBox 8" id="8"/>
          <p:cNvSpPr txBox="true"/>
          <p:nvPr/>
        </p:nvSpPr>
        <p:spPr>
          <a:xfrm rot="0">
            <a:off x="1010068" y="1019175"/>
            <a:ext cx="7980711" cy="24479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T</a:t>
            </a:r>
            <a:r>
              <a:rPr lang="en-US" sz="8000">
                <a:solidFill>
                  <a:srgbClr val="494949"/>
                </a:solidFill>
                <a:latin typeface="More Sugar Thin"/>
              </a:rPr>
              <a:t>ag &lt;nav&gt;</a:t>
            </a:r>
          </a:p>
          <a:p>
            <a:pPr>
              <a:lnSpc>
                <a:spcPts val="9600"/>
              </a:lnSpc>
            </a:pPr>
          </a:p>
        </p:txBody>
      </p:sp>
      <p:sp>
        <p:nvSpPr>
          <p:cNvPr name="TextBox 9" id="9"/>
          <p:cNvSpPr txBox="true"/>
          <p:nvPr/>
        </p:nvSpPr>
        <p:spPr>
          <a:xfrm rot="0">
            <a:off x="10271889" y="3042421"/>
            <a:ext cx="8016111" cy="3886200"/>
          </a:xfrm>
          <a:prstGeom prst="rect">
            <a:avLst/>
          </a:prstGeom>
        </p:spPr>
        <p:txBody>
          <a:bodyPr anchor="t" rtlCol="false" tIns="0" lIns="0" bIns="0" rIns="0">
            <a:spAutoFit/>
          </a:bodyPr>
          <a:lstStyle/>
          <a:p>
            <a:pPr>
              <a:lnSpc>
                <a:spcPts val="7680"/>
              </a:lnSpc>
            </a:pPr>
            <a:r>
              <a:rPr lang="en-US" sz="6400">
                <a:solidFill>
                  <a:srgbClr val="494949"/>
                </a:solidFill>
                <a:latin typeface="More Sugar Thin"/>
              </a:rPr>
              <a:t>Contoh penggunaan t</a:t>
            </a:r>
            <a:r>
              <a:rPr lang="en-US" sz="6400">
                <a:solidFill>
                  <a:srgbClr val="494949"/>
                </a:solidFill>
                <a:latin typeface="More Sugar Thin"/>
              </a:rPr>
              <a:t>ag &lt;nav&gt;:</a:t>
            </a:r>
          </a:p>
          <a:p>
            <a:pPr>
              <a:lnSpc>
                <a:spcPts val="7680"/>
              </a:lnSpc>
            </a:pPr>
          </a:p>
          <a:p>
            <a:pPr>
              <a:lnSpc>
                <a:spcPts val="7680"/>
              </a:lnSpc>
            </a:pPr>
          </a:p>
        </p:txBody>
      </p:sp>
      <p:sp>
        <p:nvSpPr>
          <p:cNvPr name="TextBox 10" id="10"/>
          <p:cNvSpPr txBox="true"/>
          <p:nvPr/>
        </p:nvSpPr>
        <p:spPr>
          <a:xfrm rot="0">
            <a:off x="8848723" y="5067935"/>
            <a:ext cx="9439277" cy="4190365"/>
          </a:xfrm>
          <a:prstGeom prst="rect">
            <a:avLst/>
          </a:prstGeom>
        </p:spPr>
        <p:txBody>
          <a:bodyPr anchor="t" rtlCol="false" tIns="0" lIns="0" bIns="0" rIns="0">
            <a:spAutoFit/>
          </a:bodyPr>
          <a:lstStyle/>
          <a:p>
            <a:pPr>
              <a:lnSpc>
                <a:spcPts val="4760"/>
              </a:lnSpc>
            </a:pPr>
            <a:r>
              <a:rPr lang="en-US" sz="3400">
                <a:solidFill>
                  <a:srgbClr val="494949"/>
                </a:solidFill>
                <a:latin typeface="Courier Prime"/>
              </a:rPr>
              <a:t>&lt;nav&gt;</a:t>
            </a:r>
          </a:p>
          <a:p>
            <a:pPr>
              <a:lnSpc>
                <a:spcPts val="4760"/>
              </a:lnSpc>
            </a:pPr>
            <a:r>
              <a:rPr lang="en-US" sz="3400">
                <a:solidFill>
                  <a:srgbClr val="494949"/>
                </a:solidFill>
                <a:latin typeface="Courier Prime"/>
              </a:rPr>
              <a:t>  &lt;ul&gt;</a:t>
            </a:r>
          </a:p>
          <a:p>
            <a:pPr>
              <a:lnSpc>
                <a:spcPts val="4760"/>
              </a:lnSpc>
            </a:pPr>
            <a:r>
              <a:rPr lang="en-US" sz="3400">
                <a:solidFill>
                  <a:srgbClr val="494949"/>
                </a:solidFill>
                <a:latin typeface="Courier Prime"/>
              </a:rPr>
              <a:t>    &lt;li&gt;&lt;a href="#"&gt;Home&lt;/a&gt;&lt;/li&gt;</a:t>
            </a:r>
          </a:p>
          <a:p>
            <a:pPr>
              <a:lnSpc>
                <a:spcPts val="4760"/>
              </a:lnSpc>
            </a:pPr>
            <a:r>
              <a:rPr lang="en-US" sz="3400">
                <a:solidFill>
                  <a:srgbClr val="494949"/>
                </a:solidFill>
                <a:latin typeface="Courier Prime"/>
              </a:rPr>
              <a:t>    &lt;li&gt;&lt;a href="#"&gt;About&lt;/a&gt;&lt;/li&gt;</a:t>
            </a:r>
          </a:p>
          <a:p>
            <a:pPr>
              <a:lnSpc>
                <a:spcPts val="4760"/>
              </a:lnSpc>
            </a:pPr>
            <a:r>
              <a:rPr lang="en-US" sz="3400">
                <a:solidFill>
                  <a:srgbClr val="494949"/>
                </a:solidFill>
                <a:latin typeface="Courier Prime"/>
              </a:rPr>
              <a:t>    &lt;li&gt;&lt;a href="#"&gt;Contact&lt;/a&gt;&lt;/li&gt;</a:t>
            </a:r>
          </a:p>
          <a:p>
            <a:pPr>
              <a:lnSpc>
                <a:spcPts val="4760"/>
              </a:lnSpc>
            </a:pPr>
            <a:r>
              <a:rPr lang="en-US" sz="3400">
                <a:solidFill>
                  <a:srgbClr val="494949"/>
                </a:solidFill>
                <a:latin typeface="Courier Prime"/>
              </a:rPr>
              <a:t>  &lt;/ul&gt;</a:t>
            </a:r>
          </a:p>
          <a:p>
            <a:pPr>
              <a:lnSpc>
                <a:spcPts val="4760"/>
              </a:lnSpc>
            </a:pPr>
            <a:r>
              <a:rPr lang="en-US" sz="3400">
                <a:solidFill>
                  <a:srgbClr val="494949"/>
                </a:solidFill>
                <a:latin typeface="Courier Prime"/>
              </a:rPr>
              <a:t>&lt;/nav&gt;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464502" y="415454"/>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grpSp>
        <p:nvGrpSpPr>
          <p:cNvPr name="Group 4" id="4"/>
          <p:cNvGrpSpPr/>
          <p:nvPr/>
        </p:nvGrpSpPr>
        <p:grpSpPr>
          <a:xfrm rot="0">
            <a:off x="-1506832" y="3215185"/>
            <a:ext cx="14844713" cy="14357598"/>
            <a:chOff x="0" y="0"/>
            <a:chExt cx="19792951" cy="19143464"/>
          </a:xfrm>
        </p:grpSpPr>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280797" y="3166867"/>
              <a:ext cx="15231357" cy="1280973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6927619" y="2972871"/>
              <a:ext cx="5937712" cy="5916121"/>
            </a:xfrm>
            <a:prstGeom prst="rect">
              <a:avLst/>
            </a:prstGeom>
          </p:spPr>
        </p:pic>
      </p:gr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8570273" y="5943265"/>
            <a:ext cx="841010" cy="917769"/>
          </a:xfrm>
          <a:prstGeom prst="rect">
            <a:avLst/>
          </a:prstGeom>
        </p:spPr>
      </p:pic>
      <p:sp>
        <p:nvSpPr>
          <p:cNvPr name="TextBox 9" id="9"/>
          <p:cNvSpPr txBox="true"/>
          <p:nvPr/>
        </p:nvSpPr>
        <p:spPr>
          <a:xfrm rot="0">
            <a:off x="0" y="2362500"/>
            <a:ext cx="14937945" cy="3580765"/>
          </a:xfrm>
          <a:prstGeom prst="rect">
            <a:avLst/>
          </a:prstGeom>
        </p:spPr>
        <p:txBody>
          <a:bodyPr anchor="t" rtlCol="false" tIns="0" lIns="0" bIns="0" rIns="0">
            <a:spAutoFit/>
          </a:bodyPr>
          <a:lstStyle/>
          <a:p>
            <a:pPr algn="r">
              <a:lnSpc>
                <a:spcPts val="4760"/>
              </a:lnSpc>
            </a:pPr>
            <a:r>
              <a:rPr lang="en-US" sz="3400">
                <a:solidFill>
                  <a:srgbClr val="494949"/>
                </a:solidFill>
                <a:latin typeface="Quicksand"/>
              </a:rPr>
              <a:t>Tag &lt;section&gt; d</a:t>
            </a:r>
            <a:r>
              <a:rPr lang="en-US" sz="3400">
                <a:solidFill>
                  <a:srgbClr val="494949"/>
                </a:solidFill>
                <a:latin typeface="Quicksand"/>
              </a:rPr>
              <a:t>igunakan untuk memisahkan bagian-bagian dari struktur web. Tag ini bisa digunakan sebagai container untuk kumpulan artikel, gallery, atau bagian lain dari halaman web yang perlu pemisahan. Walaupun tag &lt;section&gt; terkesan ‘generik’, tetapi jika yang kita butuhkan hanya kontainer tanpa makna apa-apa, sebaiknya tetap menggunakan tag &lt;div&gt;.</a:t>
            </a:r>
          </a:p>
        </p:txBody>
      </p:sp>
      <p:sp>
        <p:nvSpPr>
          <p:cNvPr name="TextBox 10" id="10"/>
          <p:cNvSpPr txBox="true"/>
          <p:nvPr/>
        </p:nvSpPr>
        <p:spPr>
          <a:xfrm rot="0">
            <a:off x="1010068" y="1019175"/>
            <a:ext cx="7980711" cy="12287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Tag &lt;section&gt;</a:t>
            </a:r>
          </a:p>
        </p:txBody>
      </p:sp>
      <p:sp>
        <p:nvSpPr>
          <p:cNvPr name="TextBox 11" id="11"/>
          <p:cNvSpPr txBox="true"/>
          <p:nvPr/>
        </p:nvSpPr>
        <p:spPr>
          <a:xfrm rot="0">
            <a:off x="10819028" y="5876590"/>
            <a:ext cx="7468972" cy="4780915"/>
          </a:xfrm>
          <a:prstGeom prst="rect">
            <a:avLst/>
          </a:prstGeom>
        </p:spPr>
        <p:txBody>
          <a:bodyPr anchor="t" rtlCol="false" tIns="0" lIns="0" bIns="0" rIns="0">
            <a:spAutoFit/>
          </a:bodyPr>
          <a:lstStyle/>
          <a:p>
            <a:pPr>
              <a:lnSpc>
                <a:spcPts val="4760"/>
              </a:lnSpc>
            </a:pPr>
            <a:r>
              <a:rPr lang="en-US" sz="3400">
                <a:solidFill>
                  <a:srgbClr val="494949"/>
                </a:solidFill>
                <a:latin typeface="Quicksand"/>
              </a:rPr>
              <a:t>Bagi</a:t>
            </a:r>
            <a:r>
              <a:rPr lang="en-US" sz="3400">
                <a:solidFill>
                  <a:srgbClr val="494949"/>
                </a:solidFill>
                <a:latin typeface="Quicksand"/>
              </a:rPr>
              <a:t>an utama dimana kontent berada bisa ‘dibungkus’ menggunakan tag &lt;section&gt;. Dan jika halaman tersebut memiliki banyak bagian yang secara logika bisa dipisah, bisa menggunakan beberapa tag &lt;section&gt;.</a:t>
            </a:r>
          </a:p>
          <a:p>
            <a:pPr>
              <a:lnSpc>
                <a:spcPts val="476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AB7D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356616">
            <a:off x="-1780591" y="-7086143"/>
            <a:ext cx="22856984" cy="17288192"/>
          </a:xfrm>
          <a:prstGeom prst="rect">
            <a:avLst/>
          </a:prstGeom>
        </p:spPr>
      </p:pic>
      <p:grpSp>
        <p:nvGrpSpPr>
          <p:cNvPr name="Group 3" id="3"/>
          <p:cNvGrpSpPr/>
          <p:nvPr/>
        </p:nvGrpSpPr>
        <p:grpSpPr>
          <a:xfrm rot="0">
            <a:off x="9997695" y="1047750"/>
            <a:ext cx="392597" cy="392597"/>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grpSp>
        <p:nvGrpSpPr>
          <p:cNvPr name="Group 5" id="5"/>
          <p:cNvGrpSpPr/>
          <p:nvPr/>
        </p:nvGrpSpPr>
        <p:grpSpPr>
          <a:xfrm rot="0">
            <a:off x="1417238" y="2200358"/>
            <a:ext cx="14400386" cy="1988350"/>
            <a:chOff x="0" y="0"/>
            <a:chExt cx="19200515" cy="2651133"/>
          </a:xfrm>
        </p:grpSpPr>
        <p:sp>
          <p:nvSpPr>
            <p:cNvPr name="TextBox 6" id="6"/>
            <p:cNvSpPr txBox="true"/>
            <p:nvPr/>
          </p:nvSpPr>
          <p:spPr>
            <a:xfrm rot="0">
              <a:off x="0" y="0"/>
              <a:ext cx="19200515" cy="1943100"/>
            </a:xfrm>
            <a:prstGeom prst="rect">
              <a:avLst/>
            </a:prstGeom>
          </p:spPr>
          <p:txBody>
            <a:bodyPr anchor="t" rtlCol="false" tIns="0" lIns="0" bIns="0" rIns="0">
              <a:spAutoFit/>
            </a:bodyPr>
            <a:lstStyle/>
            <a:p>
              <a:pPr algn="ctr">
                <a:lnSpc>
                  <a:spcPts val="11519"/>
                </a:lnSpc>
              </a:pPr>
              <a:r>
                <a:rPr lang="en-US" sz="9600">
                  <a:solidFill>
                    <a:srgbClr val="000000"/>
                  </a:solidFill>
                  <a:latin typeface="Poppins Medium"/>
                </a:rPr>
                <a:t>HTML5</a:t>
              </a:r>
            </a:p>
          </p:txBody>
        </p:sp>
        <p:sp>
          <p:nvSpPr>
            <p:cNvPr name="TextBox 7" id="7"/>
            <p:cNvSpPr txBox="true"/>
            <p:nvPr/>
          </p:nvSpPr>
          <p:spPr>
            <a:xfrm rot="0">
              <a:off x="3273841" y="1994543"/>
              <a:ext cx="13101764" cy="612140"/>
            </a:xfrm>
            <a:prstGeom prst="rect">
              <a:avLst/>
            </a:prstGeom>
          </p:spPr>
          <p:txBody>
            <a:bodyPr anchor="t" rtlCol="false" tIns="0" lIns="0" bIns="0" rIns="0">
              <a:spAutoFit/>
            </a:bodyPr>
            <a:lstStyle/>
            <a:p>
              <a:pPr algn="ctr">
                <a:lnSpc>
                  <a:spcPts val="3704"/>
                </a:lnSpc>
              </a:pPr>
            </a:p>
          </p:txBody>
        </p:sp>
      </p:grpSp>
      <p:sp>
        <p:nvSpPr>
          <p:cNvPr name="TextBox 8" id="8"/>
          <p:cNvSpPr txBox="true"/>
          <p:nvPr/>
        </p:nvSpPr>
        <p:spPr>
          <a:xfrm rot="0">
            <a:off x="3957181" y="4055358"/>
            <a:ext cx="9952533" cy="1088142"/>
          </a:xfrm>
          <a:prstGeom prst="rect">
            <a:avLst/>
          </a:prstGeom>
        </p:spPr>
        <p:txBody>
          <a:bodyPr anchor="t" rtlCol="false" tIns="0" lIns="0" bIns="0" rIns="0">
            <a:spAutoFit/>
          </a:bodyPr>
          <a:lstStyle/>
          <a:p>
            <a:pPr algn="ctr">
              <a:lnSpc>
                <a:spcPts val="8778"/>
              </a:lnSpc>
            </a:pPr>
            <a:r>
              <a:rPr lang="en-US" sz="6270">
                <a:solidFill>
                  <a:srgbClr val="604E44"/>
                </a:solidFill>
                <a:latin typeface="Alice"/>
              </a:rPr>
              <a:t>hypertext markup language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4731" y="1028700"/>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grpSp>
        <p:nvGrpSpPr>
          <p:cNvPr name="Group 4" id="4"/>
          <p:cNvGrpSpPr/>
          <p:nvPr/>
        </p:nvGrpSpPr>
        <p:grpSpPr>
          <a:xfrm rot="0">
            <a:off x="-3613575" y="3108201"/>
            <a:ext cx="14844713" cy="14357598"/>
            <a:chOff x="0" y="0"/>
            <a:chExt cx="19792951" cy="19143464"/>
          </a:xfrm>
        </p:grpSpPr>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280797" y="3166867"/>
              <a:ext cx="15231357" cy="1280973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6927619" y="2972871"/>
              <a:ext cx="5937712" cy="5916121"/>
            </a:xfrm>
            <a:prstGeom prst="rect">
              <a:avLst/>
            </a:prstGeom>
          </p:spPr>
        </p:pic>
      </p:gr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5784870" y="5143500"/>
            <a:ext cx="841010" cy="917769"/>
          </a:xfrm>
          <a:prstGeom prst="rect">
            <a:avLst/>
          </a:prstGeom>
        </p:spPr>
      </p:pic>
      <p:sp>
        <p:nvSpPr>
          <p:cNvPr name="TextBox 9" id="9"/>
          <p:cNvSpPr txBox="true"/>
          <p:nvPr/>
        </p:nvSpPr>
        <p:spPr>
          <a:xfrm rot="0">
            <a:off x="7273183" y="4467860"/>
            <a:ext cx="9986117" cy="4790440"/>
          </a:xfrm>
          <a:prstGeom prst="rect">
            <a:avLst/>
          </a:prstGeom>
        </p:spPr>
        <p:txBody>
          <a:bodyPr anchor="t" rtlCol="false" tIns="0" lIns="0" bIns="0" rIns="0">
            <a:spAutoFit/>
          </a:bodyPr>
          <a:lstStyle/>
          <a:p>
            <a:pPr>
              <a:lnSpc>
                <a:spcPts val="4760"/>
              </a:lnSpc>
            </a:pPr>
            <a:r>
              <a:rPr lang="en-US" sz="3400">
                <a:solidFill>
                  <a:srgbClr val="494949"/>
                </a:solidFill>
                <a:latin typeface="Courier Prime"/>
              </a:rPr>
              <a:t>&lt;section&gt;</a:t>
            </a:r>
          </a:p>
          <a:p>
            <a:pPr>
              <a:lnSpc>
                <a:spcPts val="4760"/>
              </a:lnSpc>
            </a:pPr>
            <a:r>
              <a:rPr lang="en-US" sz="3400">
                <a:solidFill>
                  <a:srgbClr val="494949"/>
                </a:solidFill>
                <a:latin typeface="Courier Prime"/>
              </a:rPr>
              <a:t>  &lt;h1&gt;Judul 1&lt;/h1&gt;</a:t>
            </a:r>
          </a:p>
          <a:p>
            <a:pPr>
              <a:lnSpc>
                <a:spcPts val="4760"/>
              </a:lnSpc>
            </a:pPr>
            <a:r>
              <a:rPr lang="en-US" sz="3400">
                <a:solidFill>
                  <a:srgbClr val="494949"/>
                </a:solidFill>
                <a:latin typeface="Courier Prime"/>
              </a:rPr>
              <a:t>   &lt;p&gt;...Kumpulan dari konten...&lt;/p&gt;</a:t>
            </a:r>
          </a:p>
          <a:p>
            <a:pPr>
              <a:lnSpc>
                <a:spcPts val="4760"/>
              </a:lnSpc>
            </a:pPr>
            <a:r>
              <a:rPr lang="en-US" sz="3400">
                <a:solidFill>
                  <a:srgbClr val="494949"/>
                </a:solidFill>
                <a:latin typeface="Courier Prime"/>
              </a:rPr>
              <a:t>&lt;/section&gt;</a:t>
            </a:r>
          </a:p>
          <a:p>
            <a:pPr>
              <a:lnSpc>
                <a:spcPts val="4760"/>
              </a:lnSpc>
            </a:pPr>
            <a:r>
              <a:rPr lang="en-US" sz="3400">
                <a:solidFill>
                  <a:srgbClr val="494949"/>
                </a:solidFill>
                <a:latin typeface="Courier Prime"/>
              </a:rPr>
              <a:t>&lt;section&gt;</a:t>
            </a:r>
          </a:p>
          <a:p>
            <a:pPr>
              <a:lnSpc>
                <a:spcPts val="4760"/>
              </a:lnSpc>
            </a:pPr>
            <a:r>
              <a:rPr lang="en-US" sz="3400">
                <a:solidFill>
                  <a:srgbClr val="494949"/>
                </a:solidFill>
                <a:latin typeface="Courier Prime"/>
              </a:rPr>
              <a:t>  &lt;h1&gt;Judul 1&lt;/h1&gt;</a:t>
            </a:r>
          </a:p>
          <a:p>
            <a:pPr>
              <a:lnSpc>
                <a:spcPts val="4760"/>
              </a:lnSpc>
            </a:pPr>
            <a:r>
              <a:rPr lang="en-US" sz="3400">
                <a:solidFill>
                  <a:srgbClr val="494949"/>
                </a:solidFill>
                <a:latin typeface="Courier Prime"/>
              </a:rPr>
              <a:t>  &lt;p&gt;...Kumpulan dari konten...&lt;/p&gt;</a:t>
            </a:r>
          </a:p>
          <a:p>
            <a:pPr>
              <a:lnSpc>
                <a:spcPts val="4760"/>
              </a:lnSpc>
            </a:pPr>
            <a:r>
              <a:rPr lang="en-US" sz="3400">
                <a:solidFill>
                  <a:srgbClr val="494949"/>
                </a:solidFill>
                <a:latin typeface="Courier Prime"/>
              </a:rPr>
              <a:t>&lt;/section&gt;</a:t>
            </a:r>
          </a:p>
        </p:txBody>
      </p:sp>
      <p:sp>
        <p:nvSpPr>
          <p:cNvPr name="TextBox 10" id="10"/>
          <p:cNvSpPr txBox="true"/>
          <p:nvPr/>
        </p:nvSpPr>
        <p:spPr>
          <a:xfrm rot="0">
            <a:off x="1010068" y="1019175"/>
            <a:ext cx="10748574" cy="24479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Contoh penggunaan Tag &lt;section&gt;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4731" y="1028700"/>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grpSp>
        <p:nvGrpSpPr>
          <p:cNvPr name="Group 4" id="4"/>
          <p:cNvGrpSpPr/>
          <p:nvPr/>
        </p:nvGrpSpPr>
        <p:grpSpPr>
          <a:xfrm rot="0">
            <a:off x="-3349823" y="3042421"/>
            <a:ext cx="14844713" cy="14357598"/>
            <a:chOff x="0" y="0"/>
            <a:chExt cx="19792951" cy="19143464"/>
          </a:xfrm>
        </p:grpSpPr>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280797" y="3166867"/>
              <a:ext cx="15231357" cy="1280973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6927619" y="2972871"/>
              <a:ext cx="5937712" cy="5916121"/>
            </a:xfrm>
            <a:prstGeom prst="rect">
              <a:avLst/>
            </a:prstGeom>
          </p:spPr>
        </p:pic>
      </p:gr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184966" y="3269807"/>
            <a:ext cx="841010" cy="917769"/>
          </a:xfrm>
          <a:prstGeom prst="rect">
            <a:avLst/>
          </a:prstGeom>
        </p:spPr>
      </p:pic>
      <p:sp>
        <p:nvSpPr>
          <p:cNvPr name="TextBox 9" id="9"/>
          <p:cNvSpPr txBox="true"/>
          <p:nvPr/>
        </p:nvSpPr>
        <p:spPr>
          <a:xfrm rot="0">
            <a:off x="0" y="2181225"/>
            <a:ext cx="12827791" cy="3580765"/>
          </a:xfrm>
          <a:prstGeom prst="rect">
            <a:avLst/>
          </a:prstGeom>
        </p:spPr>
        <p:txBody>
          <a:bodyPr anchor="t" rtlCol="false" tIns="0" lIns="0" bIns="0" rIns="0">
            <a:spAutoFit/>
          </a:bodyPr>
          <a:lstStyle/>
          <a:p>
            <a:pPr>
              <a:lnSpc>
                <a:spcPts val="4760"/>
              </a:lnSpc>
            </a:pPr>
            <a:r>
              <a:rPr lang="en-US" sz="3400">
                <a:solidFill>
                  <a:srgbClr val="494949"/>
                </a:solidFill>
                <a:latin typeface="Quicksand"/>
              </a:rPr>
              <a:t>Tag &lt;ma</a:t>
            </a:r>
            <a:r>
              <a:rPr lang="en-US" sz="3400">
                <a:solidFill>
                  <a:srgbClr val="494949"/>
                </a:solidFill>
                <a:latin typeface="Quicksand"/>
              </a:rPr>
              <a:t>in&gt; cocok digunakan untuk menandakan bagian utama dari sebuah halaman. Berbeda dari tag &lt;section&gt;, tag &lt;main&gt; umumnya hanya digunakan 1 kali untuk bagian paling penting, yang biasanya berupa konten/artikel utama.</a:t>
            </a:r>
          </a:p>
          <a:p>
            <a:pPr>
              <a:lnSpc>
                <a:spcPts val="4760"/>
              </a:lnSpc>
            </a:pPr>
          </a:p>
          <a:p>
            <a:pPr>
              <a:lnSpc>
                <a:spcPts val="4760"/>
              </a:lnSpc>
            </a:pPr>
          </a:p>
        </p:txBody>
      </p:sp>
      <p:sp>
        <p:nvSpPr>
          <p:cNvPr name="TextBox 10" id="10"/>
          <p:cNvSpPr txBox="true"/>
          <p:nvPr/>
        </p:nvSpPr>
        <p:spPr>
          <a:xfrm rot="0">
            <a:off x="1010068" y="1019175"/>
            <a:ext cx="7980711" cy="12287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Tag &lt;main&gt;</a:t>
            </a:r>
          </a:p>
        </p:txBody>
      </p:sp>
      <p:sp>
        <p:nvSpPr>
          <p:cNvPr name="TextBox 11" id="11"/>
          <p:cNvSpPr txBox="true"/>
          <p:nvPr/>
        </p:nvSpPr>
        <p:spPr>
          <a:xfrm rot="0">
            <a:off x="10365509" y="4759443"/>
            <a:ext cx="7922491" cy="2005093"/>
          </a:xfrm>
          <a:prstGeom prst="rect">
            <a:avLst/>
          </a:prstGeom>
        </p:spPr>
        <p:txBody>
          <a:bodyPr anchor="t" rtlCol="false" tIns="0" lIns="0" bIns="0" rIns="0">
            <a:spAutoFit/>
          </a:bodyPr>
          <a:lstStyle/>
          <a:p>
            <a:pPr>
              <a:lnSpc>
                <a:spcPts val="5262"/>
              </a:lnSpc>
            </a:pPr>
            <a:r>
              <a:rPr lang="en-US" sz="4385">
                <a:solidFill>
                  <a:srgbClr val="494949"/>
                </a:solidFill>
                <a:latin typeface="More Sugar Thin"/>
              </a:rPr>
              <a:t>Contoh penggunaan tag &lt;main&gt;:</a:t>
            </a:r>
          </a:p>
          <a:p>
            <a:pPr>
              <a:lnSpc>
                <a:spcPts val="5262"/>
              </a:lnSpc>
            </a:pPr>
          </a:p>
          <a:p>
            <a:pPr>
              <a:lnSpc>
                <a:spcPts val="5262"/>
              </a:lnSpc>
            </a:pPr>
          </a:p>
        </p:txBody>
      </p:sp>
      <p:sp>
        <p:nvSpPr>
          <p:cNvPr name="TextBox 12" id="12"/>
          <p:cNvSpPr txBox="true"/>
          <p:nvPr/>
        </p:nvSpPr>
        <p:spPr>
          <a:xfrm rot="0">
            <a:off x="10365509" y="5471473"/>
            <a:ext cx="7296784" cy="5141345"/>
          </a:xfrm>
          <a:prstGeom prst="rect">
            <a:avLst/>
          </a:prstGeom>
        </p:spPr>
        <p:txBody>
          <a:bodyPr anchor="t" rtlCol="false" tIns="0" lIns="0" bIns="0" rIns="0">
            <a:spAutoFit/>
          </a:bodyPr>
          <a:lstStyle/>
          <a:p>
            <a:pPr algn="just">
              <a:lnSpc>
                <a:spcPts val="2400"/>
              </a:lnSpc>
            </a:pPr>
            <a:r>
              <a:rPr lang="en-US" sz="1714">
                <a:solidFill>
                  <a:srgbClr val="494949"/>
                </a:solidFill>
                <a:latin typeface="Courier Prime"/>
              </a:rPr>
              <a:t>&lt;main&gt;</a:t>
            </a:r>
          </a:p>
          <a:p>
            <a:pPr algn="just">
              <a:lnSpc>
                <a:spcPts val="2400"/>
              </a:lnSpc>
            </a:pPr>
            <a:r>
              <a:rPr lang="en-US" sz="1714">
                <a:solidFill>
                  <a:srgbClr val="494949"/>
                </a:solidFill>
                <a:latin typeface="Arimo"/>
              </a:rPr>
              <a:t>  &lt;h1&gt;Judul Utama&lt;/h1&gt;</a:t>
            </a:r>
          </a:p>
          <a:p>
            <a:pPr algn="just">
              <a:lnSpc>
                <a:spcPts val="2400"/>
              </a:lnSpc>
            </a:pPr>
            <a:r>
              <a:rPr lang="en-US" sz="1714">
                <a:solidFill>
                  <a:srgbClr val="494949"/>
                </a:solidFill>
                <a:latin typeface="Arimo"/>
              </a:rPr>
              <a:t>  &lt;p&gt;...penjelasan...&lt;/p&gt;</a:t>
            </a:r>
          </a:p>
          <a:p>
            <a:pPr algn="just">
              <a:lnSpc>
                <a:spcPts val="2400"/>
              </a:lnSpc>
              <a:spcBef>
                <a:spcPct val="0"/>
              </a:spcBef>
            </a:pPr>
            <a:r>
              <a:rPr lang="en-US" sz="1714">
                <a:solidFill>
                  <a:srgbClr val="494949"/>
                </a:solidFill>
                <a:latin typeface="Arimo"/>
              </a:rPr>
              <a:t>  </a:t>
            </a:r>
            <a:r>
              <a:rPr lang="en-US" sz="1714">
                <a:solidFill>
                  <a:srgbClr val="494949"/>
                </a:solidFill>
                <a:latin typeface="Courier Prime"/>
              </a:rPr>
              <a:t>&lt;article&gt;</a:t>
            </a:r>
          </a:p>
          <a:p>
            <a:pPr algn="just">
              <a:lnSpc>
                <a:spcPts val="2400"/>
              </a:lnSpc>
              <a:spcBef>
                <a:spcPct val="0"/>
              </a:spcBef>
            </a:pPr>
            <a:r>
              <a:rPr lang="en-US" sz="1714">
                <a:solidFill>
                  <a:srgbClr val="494949"/>
                </a:solidFill>
                <a:latin typeface="Courier Prime"/>
              </a:rPr>
              <a:t>    &lt;h2&gt;Judul Artikel 1&lt;/h2&gt;</a:t>
            </a:r>
          </a:p>
          <a:p>
            <a:pPr algn="just">
              <a:lnSpc>
                <a:spcPts val="2400"/>
              </a:lnSpc>
              <a:spcBef>
                <a:spcPct val="0"/>
              </a:spcBef>
            </a:pPr>
            <a:r>
              <a:rPr lang="en-US" sz="1714">
                <a:solidFill>
                  <a:srgbClr val="494949"/>
                </a:solidFill>
                <a:latin typeface="Courier Prime"/>
              </a:rPr>
              <a:t>    &lt;p&gt;...penjelasan artikel 1...&lt;/p&gt;</a:t>
            </a:r>
          </a:p>
          <a:p>
            <a:pPr algn="just">
              <a:lnSpc>
                <a:spcPts val="2400"/>
              </a:lnSpc>
              <a:spcBef>
                <a:spcPct val="0"/>
              </a:spcBef>
            </a:pPr>
            <a:r>
              <a:rPr lang="en-US" sz="1714">
                <a:solidFill>
                  <a:srgbClr val="494949"/>
                </a:solidFill>
                <a:latin typeface="Courier Prime"/>
              </a:rPr>
              <a:t>    &lt;p&gt;... &lt;/p&gt;</a:t>
            </a:r>
          </a:p>
          <a:p>
            <a:pPr algn="just">
              <a:lnSpc>
                <a:spcPts val="2400"/>
              </a:lnSpc>
              <a:spcBef>
                <a:spcPct val="0"/>
              </a:spcBef>
            </a:pPr>
            <a:r>
              <a:rPr lang="en-US" sz="1714">
                <a:solidFill>
                  <a:srgbClr val="494949"/>
                </a:solidFill>
                <a:latin typeface="Courier Prime"/>
              </a:rPr>
              <a:t>    &lt;p&gt;... &lt;/p&gt;</a:t>
            </a:r>
          </a:p>
          <a:p>
            <a:pPr algn="just">
              <a:lnSpc>
                <a:spcPts val="2400"/>
              </a:lnSpc>
              <a:spcBef>
                <a:spcPct val="0"/>
              </a:spcBef>
            </a:pPr>
            <a:r>
              <a:rPr lang="en-US" sz="1714">
                <a:solidFill>
                  <a:srgbClr val="494949"/>
                </a:solidFill>
                <a:latin typeface="Courier Prime"/>
              </a:rPr>
              <a:t>  &lt;/article&gt;</a:t>
            </a:r>
          </a:p>
          <a:p>
            <a:pPr algn="just">
              <a:lnSpc>
                <a:spcPts val="2400"/>
              </a:lnSpc>
              <a:spcBef>
                <a:spcPct val="0"/>
              </a:spcBef>
            </a:pPr>
            <a:r>
              <a:rPr lang="en-US" sz="1714">
                <a:solidFill>
                  <a:srgbClr val="494949"/>
                </a:solidFill>
                <a:latin typeface="Courier Prime"/>
              </a:rPr>
              <a:t>  &lt;article&gt;</a:t>
            </a:r>
          </a:p>
          <a:p>
            <a:pPr algn="just">
              <a:lnSpc>
                <a:spcPts val="2400"/>
              </a:lnSpc>
              <a:spcBef>
                <a:spcPct val="0"/>
              </a:spcBef>
            </a:pPr>
            <a:r>
              <a:rPr lang="en-US" sz="1714">
                <a:solidFill>
                  <a:srgbClr val="494949"/>
                </a:solidFill>
                <a:latin typeface="Courier Prime"/>
              </a:rPr>
              <a:t>    &lt;h2&gt;Judul Artikel 2&lt;/h2&gt;</a:t>
            </a:r>
          </a:p>
          <a:p>
            <a:pPr algn="just">
              <a:lnSpc>
                <a:spcPts val="2400"/>
              </a:lnSpc>
              <a:spcBef>
                <a:spcPct val="0"/>
              </a:spcBef>
            </a:pPr>
            <a:r>
              <a:rPr lang="en-US" sz="1714">
                <a:solidFill>
                  <a:srgbClr val="494949"/>
                </a:solidFill>
                <a:latin typeface="Courier Prime"/>
              </a:rPr>
              <a:t>    &lt;p&gt;...penjelasan artikel 2...&lt;/p&gt;</a:t>
            </a:r>
          </a:p>
          <a:p>
            <a:pPr algn="just">
              <a:lnSpc>
                <a:spcPts val="2400"/>
              </a:lnSpc>
              <a:spcBef>
                <a:spcPct val="0"/>
              </a:spcBef>
            </a:pPr>
            <a:r>
              <a:rPr lang="en-US" sz="1714">
                <a:solidFill>
                  <a:srgbClr val="494949"/>
                </a:solidFill>
                <a:latin typeface="Courier Prime"/>
              </a:rPr>
              <a:t>    &lt;p&gt;... &lt;/p&gt;</a:t>
            </a:r>
          </a:p>
          <a:p>
            <a:pPr algn="just">
              <a:lnSpc>
                <a:spcPts val="2400"/>
              </a:lnSpc>
              <a:spcBef>
                <a:spcPct val="0"/>
              </a:spcBef>
            </a:pPr>
            <a:r>
              <a:rPr lang="en-US" sz="1714">
                <a:solidFill>
                  <a:srgbClr val="494949"/>
                </a:solidFill>
                <a:latin typeface="Courier Prime"/>
              </a:rPr>
              <a:t>    &lt;p&gt;... &lt;/p&gt;</a:t>
            </a:r>
          </a:p>
          <a:p>
            <a:pPr algn="just">
              <a:lnSpc>
                <a:spcPts val="2400"/>
              </a:lnSpc>
              <a:spcBef>
                <a:spcPct val="0"/>
              </a:spcBef>
            </a:pPr>
            <a:r>
              <a:rPr lang="en-US" sz="1714">
                <a:solidFill>
                  <a:srgbClr val="494949"/>
                </a:solidFill>
                <a:latin typeface="Courier Prime"/>
              </a:rPr>
              <a:t>  &lt;/article&gt;</a:t>
            </a:r>
          </a:p>
          <a:p>
            <a:pPr algn="just">
              <a:lnSpc>
                <a:spcPts val="2400"/>
              </a:lnSpc>
              <a:spcBef>
                <a:spcPct val="0"/>
              </a:spcBef>
            </a:pPr>
            <a:r>
              <a:rPr lang="en-US" sz="1714">
                <a:solidFill>
                  <a:srgbClr val="494949"/>
                </a:solidFill>
                <a:latin typeface="Courier Prime"/>
              </a:rPr>
              <a:t>&lt;/main&gt;</a:t>
            </a:r>
          </a:p>
          <a:p>
            <a:pPr algn="just">
              <a:lnSpc>
                <a:spcPts val="2400"/>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064731" y="1028700"/>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grpSp>
        <p:nvGrpSpPr>
          <p:cNvPr name="Group 4" id="4"/>
          <p:cNvGrpSpPr/>
          <p:nvPr/>
        </p:nvGrpSpPr>
        <p:grpSpPr>
          <a:xfrm rot="0">
            <a:off x="-1506832" y="3215185"/>
            <a:ext cx="14844713" cy="14357598"/>
            <a:chOff x="0" y="0"/>
            <a:chExt cx="19792951" cy="19143464"/>
          </a:xfrm>
        </p:grpSpPr>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280797" y="3166867"/>
              <a:ext cx="15231357" cy="1280973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6927619" y="2972871"/>
              <a:ext cx="5937712" cy="5916121"/>
            </a:xfrm>
            <a:prstGeom prst="rect">
              <a:avLst/>
            </a:prstGeom>
          </p:spPr>
        </p:pic>
      </p:gr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8570273" y="5943265"/>
            <a:ext cx="841010" cy="917769"/>
          </a:xfrm>
          <a:prstGeom prst="rect">
            <a:avLst/>
          </a:prstGeom>
        </p:spPr>
      </p:pic>
      <p:sp>
        <p:nvSpPr>
          <p:cNvPr name="TextBox 9" id="9"/>
          <p:cNvSpPr txBox="true"/>
          <p:nvPr/>
        </p:nvSpPr>
        <p:spPr>
          <a:xfrm rot="0">
            <a:off x="0" y="2463525"/>
            <a:ext cx="13559311" cy="2380615"/>
          </a:xfrm>
          <a:prstGeom prst="rect">
            <a:avLst/>
          </a:prstGeom>
        </p:spPr>
        <p:txBody>
          <a:bodyPr anchor="t" rtlCol="false" tIns="0" lIns="0" bIns="0" rIns="0">
            <a:spAutoFit/>
          </a:bodyPr>
          <a:lstStyle/>
          <a:p>
            <a:pPr>
              <a:lnSpc>
                <a:spcPts val="4760"/>
              </a:lnSpc>
            </a:pPr>
            <a:r>
              <a:rPr lang="en-US" sz="3400">
                <a:solidFill>
                  <a:srgbClr val="494949"/>
                </a:solidFill>
                <a:latin typeface="Quicksand"/>
              </a:rPr>
              <a:t>Tag &lt;art</a:t>
            </a:r>
            <a:r>
              <a:rPr lang="en-US" sz="3400">
                <a:solidFill>
                  <a:srgbClr val="494949"/>
                </a:solidFill>
                <a:latin typeface="Quicksand"/>
              </a:rPr>
              <a:t>icle&gt; bertujuan untuk menampung konten web yang merupakan.. (ya, anda benar) artikel. Umumnya tag ini berada di dalam tag &lt;section&gt; atau &lt;main&gt;. Tag ini cocok sebagai container untuk artikel dalam sebuah blog.</a:t>
            </a:r>
          </a:p>
        </p:txBody>
      </p:sp>
      <p:sp>
        <p:nvSpPr>
          <p:cNvPr name="TextBox 10" id="10"/>
          <p:cNvSpPr txBox="true"/>
          <p:nvPr/>
        </p:nvSpPr>
        <p:spPr>
          <a:xfrm rot="0">
            <a:off x="1010068" y="1019175"/>
            <a:ext cx="7980711" cy="12287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Tag &lt;article&gt;</a:t>
            </a:r>
          </a:p>
        </p:txBody>
      </p:sp>
      <p:sp>
        <p:nvSpPr>
          <p:cNvPr name="TextBox 11" id="11"/>
          <p:cNvSpPr txBox="true"/>
          <p:nvPr/>
        </p:nvSpPr>
        <p:spPr>
          <a:xfrm rot="0">
            <a:off x="9411284" y="4378386"/>
            <a:ext cx="8793788" cy="2023763"/>
          </a:xfrm>
          <a:prstGeom prst="rect">
            <a:avLst/>
          </a:prstGeom>
        </p:spPr>
        <p:txBody>
          <a:bodyPr anchor="t" rtlCol="false" tIns="0" lIns="0" bIns="0" rIns="0">
            <a:spAutoFit/>
          </a:bodyPr>
          <a:lstStyle/>
          <a:p>
            <a:pPr>
              <a:lnSpc>
                <a:spcPts val="5311"/>
              </a:lnSpc>
            </a:pPr>
            <a:r>
              <a:rPr lang="en-US" sz="4426">
                <a:solidFill>
                  <a:srgbClr val="494949"/>
                </a:solidFill>
                <a:latin typeface="More Sugar Thin"/>
              </a:rPr>
              <a:t>Contoh penggunaan tag &lt;article&gt;:</a:t>
            </a:r>
          </a:p>
          <a:p>
            <a:pPr>
              <a:lnSpc>
                <a:spcPts val="5311"/>
              </a:lnSpc>
            </a:pPr>
          </a:p>
          <a:p>
            <a:pPr>
              <a:lnSpc>
                <a:spcPts val="5311"/>
              </a:lnSpc>
            </a:pPr>
          </a:p>
        </p:txBody>
      </p:sp>
      <p:sp>
        <p:nvSpPr>
          <p:cNvPr name="TextBox 12" id="12"/>
          <p:cNvSpPr txBox="true"/>
          <p:nvPr/>
        </p:nvSpPr>
        <p:spPr>
          <a:xfrm rot="0">
            <a:off x="9745495" y="5314068"/>
            <a:ext cx="9033498" cy="4203700"/>
          </a:xfrm>
          <a:prstGeom prst="rect">
            <a:avLst/>
          </a:prstGeom>
        </p:spPr>
        <p:txBody>
          <a:bodyPr anchor="t" rtlCol="false" tIns="0" lIns="0" bIns="0" rIns="0">
            <a:spAutoFit/>
          </a:bodyPr>
          <a:lstStyle/>
          <a:p>
            <a:pPr algn="just">
              <a:lnSpc>
                <a:spcPts val="5599"/>
              </a:lnSpc>
              <a:spcBef>
                <a:spcPct val="0"/>
              </a:spcBef>
            </a:pPr>
            <a:r>
              <a:rPr lang="en-US" sz="3999">
                <a:solidFill>
                  <a:srgbClr val="494949"/>
                </a:solidFill>
                <a:latin typeface="Open Sans"/>
              </a:rPr>
              <a:t>&lt;article&gt;</a:t>
            </a:r>
          </a:p>
          <a:p>
            <a:pPr algn="just">
              <a:lnSpc>
                <a:spcPts val="5599"/>
              </a:lnSpc>
              <a:spcBef>
                <a:spcPct val="0"/>
              </a:spcBef>
            </a:pPr>
            <a:r>
              <a:rPr lang="en-US" sz="3999">
                <a:solidFill>
                  <a:srgbClr val="494949"/>
                </a:solidFill>
                <a:latin typeface="Open Sans"/>
              </a:rPr>
              <a:t> &lt;h2&gt;Judul Artikel&lt;/h2&gt;</a:t>
            </a:r>
          </a:p>
          <a:p>
            <a:pPr algn="just">
              <a:lnSpc>
                <a:spcPts val="5599"/>
              </a:lnSpc>
              <a:spcBef>
                <a:spcPct val="0"/>
              </a:spcBef>
            </a:pPr>
            <a:r>
              <a:rPr lang="en-US" sz="3999">
                <a:solidFill>
                  <a:srgbClr val="494949"/>
                </a:solidFill>
                <a:latin typeface="Open Sans"/>
              </a:rPr>
              <a:t> &lt;p&gt;...penjelasan artikel...&lt;/p&gt;</a:t>
            </a:r>
          </a:p>
          <a:p>
            <a:pPr algn="just">
              <a:lnSpc>
                <a:spcPts val="5599"/>
              </a:lnSpc>
              <a:spcBef>
                <a:spcPct val="0"/>
              </a:spcBef>
            </a:pPr>
            <a:r>
              <a:rPr lang="en-US" sz="3999">
                <a:solidFill>
                  <a:srgbClr val="494949"/>
                </a:solidFill>
                <a:latin typeface="Open Sans"/>
              </a:rPr>
              <a:t> &lt;p&gt;... &lt;/p&gt;</a:t>
            </a:r>
          </a:p>
          <a:p>
            <a:pPr algn="just">
              <a:lnSpc>
                <a:spcPts val="5599"/>
              </a:lnSpc>
              <a:spcBef>
                <a:spcPct val="0"/>
              </a:spcBef>
            </a:pPr>
            <a:r>
              <a:rPr lang="en-US" sz="3999">
                <a:solidFill>
                  <a:srgbClr val="494949"/>
                </a:solidFill>
                <a:latin typeface="Open Sans"/>
              </a:rPr>
              <a:t> &lt;p&gt;... &lt;/p&gt;</a:t>
            </a:r>
          </a:p>
          <a:p>
            <a:pPr algn="just">
              <a:lnSpc>
                <a:spcPts val="5599"/>
              </a:lnSpc>
              <a:spcBef>
                <a:spcPct val="0"/>
              </a:spcBef>
            </a:pPr>
            <a:r>
              <a:rPr lang="en-US" sz="3999">
                <a:solidFill>
                  <a:srgbClr val="494949"/>
                </a:solidFill>
                <a:latin typeface="Open Sans"/>
              </a:rPr>
              <a:t>&lt;/article&gt;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424953" y="-1006861"/>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1271588" y="1380872"/>
            <a:ext cx="446604" cy="560804"/>
          </a:xfrm>
          <a:prstGeom prst="rect">
            <a:avLst/>
          </a:prstGeom>
        </p:spPr>
      </p:pic>
      <p:grpSp>
        <p:nvGrpSpPr>
          <p:cNvPr name="Group 4" id="4"/>
          <p:cNvGrpSpPr/>
          <p:nvPr/>
        </p:nvGrpSpPr>
        <p:grpSpPr>
          <a:xfrm rot="0">
            <a:off x="-3849163" y="4392681"/>
            <a:ext cx="14844713" cy="14357598"/>
            <a:chOff x="0" y="0"/>
            <a:chExt cx="19792951" cy="19143464"/>
          </a:xfrm>
        </p:grpSpPr>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280797" y="3166867"/>
              <a:ext cx="15231357" cy="1280973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6927619" y="2972871"/>
              <a:ext cx="5937712" cy="5916121"/>
            </a:xfrm>
            <a:prstGeom prst="rect">
              <a:avLst/>
            </a:prstGeom>
          </p:spPr>
        </p:pic>
      </p:gr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16521069" y="2790178"/>
            <a:ext cx="676920" cy="850014"/>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838795" y="4423954"/>
            <a:ext cx="841010" cy="917769"/>
          </a:xfrm>
          <a:prstGeom prst="rect">
            <a:avLst/>
          </a:prstGeom>
        </p:spPr>
      </p:pic>
      <p:sp>
        <p:nvSpPr>
          <p:cNvPr name="TextBox 9" id="9"/>
          <p:cNvSpPr txBox="true"/>
          <p:nvPr/>
        </p:nvSpPr>
        <p:spPr>
          <a:xfrm rot="0">
            <a:off x="196948" y="1283203"/>
            <a:ext cx="17482857" cy="4180840"/>
          </a:xfrm>
          <a:prstGeom prst="rect">
            <a:avLst/>
          </a:prstGeom>
        </p:spPr>
        <p:txBody>
          <a:bodyPr anchor="t" rtlCol="false" tIns="0" lIns="0" bIns="0" rIns="0">
            <a:spAutoFit/>
          </a:bodyPr>
          <a:lstStyle/>
          <a:p>
            <a:pPr>
              <a:lnSpc>
                <a:spcPts val="4760"/>
              </a:lnSpc>
            </a:pPr>
            <a:r>
              <a:rPr lang="en-US" sz="3400">
                <a:solidFill>
                  <a:srgbClr val="494949"/>
                </a:solidFill>
                <a:latin typeface="Quicksand"/>
              </a:rPr>
              <a:t>Tag &lt;as</a:t>
            </a:r>
            <a:r>
              <a:rPr lang="en-US" sz="3400">
                <a:solidFill>
                  <a:srgbClr val="494949"/>
                </a:solidFill>
                <a:latin typeface="Quicksand"/>
              </a:rPr>
              <a:t>ide&gt; bertujuan untuk menandai bagian web yang bukan berisi konten utama, tetapi memiliki kaitan dengan artikel yang saat ini ditampilkan. Bagian paling pas untuk tag &lt;aside&gt; adalah sidebar. Karena pada sidebar bisa terdiri dari berbagai konten yang tidak langsung berkaitan dengan konten utama seperti ’10 artikel terbaru’, atau ‘5 komentar terbaru’. Selain untuk sidebar, tag &lt;aside&gt; juga bisa digunakan di dalam artikel untuk menandai bagian tambahan.</a:t>
            </a:r>
          </a:p>
          <a:p>
            <a:pPr>
              <a:lnSpc>
                <a:spcPts val="4760"/>
              </a:lnSpc>
            </a:pPr>
          </a:p>
        </p:txBody>
      </p:sp>
      <p:sp>
        <p:nvSpPr>
          <p:cNvPr name="TextBox 10" id="10"/>
          <p:cNvSpPr txBox="true"/>
          <p:nvPr/>
        </p:nvSpPr>
        <p:spPr>
          <a:xfrm rot="0">
            <a:off x="0" y="121153"/>
            <a:ext cx="7980711" cy="12287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Tag &lt;aside&gt;</a:t>
            </a:r>
          </a:p>
        </p:txBody>
      </p:sp>
      <p:sp>
        <p:nvSpPr>
          <p:cNvPr name="TextBox 11" id="11"/>
          <p:cNvSpPr txBox="true"/>
          <p:nvPr/>
        </p:nvSpPr>
        <p:spPr>
          <a:xfrm rot="0">
            <a:off x="7665970" y="4882839"/>
            <a:ext cx="8793788" cy="2023763"/>
          </a:xfrm>
          <a:prstGeom prst="rect">
            <a:avLst/>
          </a:prstGeom>
        </p:spPr>
        <p:txBody>
          <a:bodyPr anchor="t" rtlCol="false" tIns="0" lIns="0" bIns="0" rIns="0">
            <a:spAutoFit/>
          </a:bodyPr>
          <a:lstStyle/>
          <a:p>
            <a:pPr>
              <a:lnSpc>
                <a:spcPts val="5311"/>
              </a:lnSpc>
            </a:pPr>
            <a:r>
              <a:rPr lang="en-US" sz="4426">
                <a:solidFill>
                  <a:srgbClr val="494949"/>
                </a:solidFill>
                <a:latin typeface="More Sugar Thin"/>
              </a:rPr>
              <a:t>Contoh penggunaan tag &lt;aside&gt;:</a:t>
            </a:r>
          </a:p>
          <a:p>
            <a:pPr>
              <a:lnSpc>
                <a:spcPts val="5311"/>
              </a:lnSpc>
            </a:pPr>
          </a:p>
          <a:p>
            <a:pPr>
              <a:lnSpc>
                <a:spcPts val="5311"/>
              </a:lnSpc>
            </a:pPr>
          </a:p>
        </p:txBody>
      </p:sp>
      <p:sp>
        <p:nvSpPr>
          <p:cNvPr name="TextBox 12" id="12"/>
          <p:cNvSpPr txBox="true"/>
          <p:nvPr/>
        </p:nvSpPr>
        <p:spPr>
          <a:xfrm rot="0">
            <a:off x="8385404" y="5416418"/>
            <a:ext cx="8474124" cy="4870582"/>
          </a:xfrm>
          <a:prstGeom prst="rect">
            <a:avLst/>
          </a:prstGeom>
        </p:spPr>
        <p:txBody>
          <a:bodyPr anchor="t" rtlCol="false" tIns="0" lIns="0" bIns="0" rIns="0">
            <a:spAutoFit/>
          </a:bodyPr>
          <a:lstStyle/>
          <a:p>
            <a:pPr algn="just">
              <a:lnSpc>
                <a:spcPts val="4326"/>
              </a:lnSpc>
            </a:pPr>
            <a:r>
              <a:rPr lang="en-US" sz="3090">
                <a:solidFill>
                  <a:srgbClr val="494949"/>
                </a:solidFill>
                <a:latin typeface="Open Sans"/>
              </a:rPr>
              <a:t>&lt;article&gt;</a:t>
            </a:r>
          </a:p>
          <a:p>
            <a:pPr algn="just">
              <a:lnSpc>
                <a:spcPts val="4326"/>
              </a:lnSpc>
            </a:pPr>
            <a:r>
              <a:rPr lang="en-US" sz="3090">
                <a:solidFill>
                  <a:srgbClr val="494949"/>
                </a:solidFill>
                <a:latin typeface="Arimo"/>
              </a:rPr>
              <a:t>  &lt;h2&gt;Judul Artikel 1&lt;/h2&gt;</a:t>
            </a:r>
          </a:p>
          <a:p>
            <a:pPr algn="just">
              <a:lnSpc>
                <a:spcPts val="4326"/>
              </a:lnSpc>
            </a:pPr>
            <a:r>
              <a:rPr lang="en-US" sz="3090">
                <a:solidFill>
                  <a:srgbClr val="494949"/>
                </a:solidFill>
                <a:latin typeface="Arimo"/>
              </a:rPr>
              <a:t>  &lt;p&gt;...penjelasan artikel 1...&lt;/p&gt;</a:t>
            </a:r>
          </a:p>
          <a:p>
            <a:pPr algn="just">
              <a:lnSpc>
                <a:spcPts val="4326"/>
              </a:lnSpc>
            </a:pPr>
            <a:r>
              <a:rPr lang="en-US" sz="3090">
                <a:solidFill>
                  <a:srgbClr val="494949"/>
                </a:solidFill>
                <a:latin typeface="Arimo"/>
              </a:rPr>
              <a:t>  &lt;p&gt;... &lt;/p&gt;</a:t>
            </a:r>
          </a:p>
          <a:p>
            <a:pPr algn="just">
              <a:lnSpc>
                <a:spcPts val="4326"/>
              </a:lnSpc>
            </a:pPr>
            <a:r>
              <a:rPr lang="en-US" sz="3090">
                <a:solidFill>
                  <a:srgbClr val="494949"/>
                </a:solidFill>
                <a:latin typeface="Arimo"/>
              </a:rPr>
              <a:t>  &lt;p&gt;... &lt;/p&gt;</a:t>
            </a:r>
          </a:p>
          <a:p>
            <a:pPr algn="just">
              <a:lnSpc>
                <a:spcPts val="4326"/>
              </a:lnSpc>
            </a:pPr>
            <a:r>
              <a:rPr lang="en-US" sz="3090">
                <a:solidFill>
                  <a:srgbClr val="494949"/>
                </a:solidFill>
                <a:latin typeface="Arimo"/>
              </a:rPr>
              <a:t>&lt;/article&gt;</a:t>
            </a:r>
          </a:p>
          <a:p>
            <a:pPr algn="just">
              <a:lnSpc>
                <a:spcPts val="4326"/>
              </a:lnSpc>
            </a:pPr>
            <a:r>
              <a:rPr lang="en-US" sz="3090">
                <a:solidFill>
                  <a:srgbClr val="494949"/>
                </a:solidFill>
                <a:latin typeface="Arimo"/>
              </a:rPr>
              <a:t>&lt;aside&gt;</a:t>
            </a:r>
          </a:p>
          <a:p>
            <a:pPr algn="just">
              <a:lnSpc>
                <a:spcPts val="4326"/>
              </a:lnSpc>
            </a:pPr>
            <a:r>
              <a:rPr lang="en-US" sz="3090">
                <a:solidFill>
                  <a:srgbClr val="494949"/>
                </a:solidFill>
                <a:latin typeface="Arimo"/>
              </a:rPr>
              <a:t>  &lt;p&gt;...penjelasan tambahan...&lt;/p&gt;</a:t>
            </a:r>
          </a:p>
          <a:p>
            <a:pPr algn="just">
              <a:lnSpc>
                <a:spcPts val="4326"/>
              </a:lnSpc>
              <a:spcBef>
                <a:spcPct val="0"/>
              </a:spcBef>
            </a:pPr>
            <a:r>
              <a:rPr lang="en-US" sz="3090">
                <a:solidFill>
                  <a:srgbClr val="494949"/>
                </a:solidFill>
                <a:latin typeface="Arimo"/>
              </a:rPr>
              <a:t>&lt;/aside&gt;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CED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762578" y="-1273443"/>
            <a:ext cx="4395027" cy="20137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5588240" y="918141"/>
            <a:ext cx="446604" cy="560804"/>
          </a:xfrm>
          <a:prstGeom prst="rect">
            <a:avLst/>
          </a:prstGeom>
        </p:spPr>
      </p:pic>
      <p:grpSp>
        <p:nvGrpSpPr>
          <p:cNvPr name="Group 4" id="4"/>
          <p:cNvGrpSpPr/>
          <p:nvPr/>
        </p:nvGrpSpPr>
        <p:grpSpPr>
          <a:xfrm rot="0">
            <a:off x="-3849163" y="4392681"/>
            <a:ext cx="14844713" cy="14357598"/>
            <a:chOff x="0" y="0"/>
            <a:chExt cx="19792951" cy="19143464"/>
          </a:xfrm>
        </p:grpSpPr>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044066">
              <a:off x="2280797" y="3166867"/>
              <a:ext cx="15231357" cy="12809730"/>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6927619" y="2972871"/>
              <a:ext cx="5937712" cy="5916121"/>
            </a:xfrm>
            <a:prstGeom prst="rect">
              <a:avLst/>
            </a:prstGeom>
          </p:spPr>
        </p:pic>
      </p:gr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30569">
            <a:off x="7394908" y="7922499"/>
            <a:ext cx="676920" cy="850014"/>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838795" y="4423954"/>
            <a:ext cx="841010" cy="917769"/>
          </a:xfrm>
          <a:prstGeom prst="rect">
            <a:avLst/>
          </a:prstGeom>
        </p:spPr>
      </p:pic>
      <p:sp>
        <p:nvSpPr>
          <p:cNvPr name="TextBox 9" id="9"/>
          <p:cNvSpPr txBox="true"/>
          <p:nvPr/>
        </p:nvSpPr>
        <p:spPr>
          <a:xfrm rot="0">
            <a:off x="402571" y="1283203"/>
            <a:ext cx="17482857" cy="2980690"/>
          </a:xfrm>
          <a:prstGeom prst="rect">
            <a:avLst/>
          </a:prstGeom>
        </p:spPr>
        <p:txBody>
          <a:bodyPr anchor="t" rtlCol="false" tIns="0" lIns="0" bIns="0" rIns="0">
            <a:spAutoFit/>
          </a:bodyPr>
          <a:lstStyle/>
          <a:p>
            <a:pPr>
              <a:lnSpc>
                <a:spcPts val="4760"/>
              </a:lnSpc>
            </a:pPr>
            <a:r>
              <a:rPr lang="en-US" sz="3400">
                <a:solidFill>
                  <a:srgbClr val="494949"/>
                </a:solidFill>
                <a:latin typeface="Quicksand"/>
              </a:rPr>
              <a:t>Tag &lt;foot</a:t>
            </a:r>
            <a:r>
              <a:rPr lang="en-US" sz="3400">
                <a:solidFill>
                  <a:srgbClr val="494949"/>
                </a:solidFill>
                <a:latin typeface="Quicksand"/>
              </a:rPr>
              <a:t>er&gt; biasannya digunakan pada bagian bawah halaman, dimana kita menampilkan beberapa informasi mengenai website. Walapun penggunaan paling jelas adalah untuk bagian footer halaman (meletakkan copyright, about us, dll), tag ini juga cocok digunakan pada bagian bawah artikel untuk menampung informasi tambahan seperti ‘tentang penulis‘ maupun link untuk share ke sosial media.</a:t>
            </a:r>
          </a:p>
        </p:txBody>
      </p:sp>
      <p:sp>
        <p:nvSpPr>
          <p:cNvPr name="TextBox 10" id="10"/>
          <p:cNvSpPr txBox="true"/>
          <p:nvPr/>
        </p:nvSpPr>
        <p:spPr>
          <a:xfrm rot="0">
            <a:off x="0" y="121153"/>
            <a:ext cx="7980711" cy="1228725"/>
          </a:xfrm>
          <a:prstGeom prst="rect">
            <a:avLst/>
          </a:prstGeom>
        </p:spPr>
        <p:txBody>
          <a:bodyPr anchor="t" rtlCol="false" tIns="0" lIns="0" bIns="0" rIns="0">
            <a:spAutoFit/>
          </a:bodyPr>
          <a:lstStyle/>
          <a:p>
            <a:pPr>
              <a:lnSpc>
                <a:spcPts val="9600"/>
              </a:lnSpc>
            </a:pPr>
            <a:r>
              <a:rPr lang="en-US" sz="8000">
                <a:solidFill>
                  <a:srgbClr val="494949"/>
                </a:solidFill>
                <a:latin typeface="More Sugar Thin"/>
              </a:rPr>
              <a:t>Tag &lt;footer&gt;</a:t>
            </a:r>
          </a:p>
        </p:txBody>
      </p:sp>
      <p:sp>
        <p:nvSpPr>
          <p:cNvPr name="TextBox 11" id="11"/>
          <p:cNvSpPr txBox="true"/>
          <p:nvPr/>
        </p:nvSpPr>
        <p:spPr>
          <a:xfrm rot="0">
            <a:off x="7665970" y="4882839"/>
            <a:ext cx="8793788" cy="2023763"/>
          </a:xfrm>
          <a:prstGeom prst="rect">
            <a:avLst/>
          </a:prstGeom>
        </p:spPr>
        <p:txBody>
          <a:bodyPr anchor="t" rtlCol="false" tIns="0" lIns="0" bIns="0" rIns="0">
            <a:spAutoFit/>
          </a:bodyPr>
          <a:lstStyle/>
          <a:p>
            <a:pPr>
              <a:lnSpc>
                <a:spcPts val="5311"/>
              </a:lnSpc>
            </a:pPr>
            <a:r>
              <a:rPr lang="en-US" sz="4426">
                <a:solidFill>
                  <a:srgbClr val="494949"/>
                </a:solidFill>
                <a:latin typeface="More Sugar Thin"/>
              </a:rPr>
              <a:t>Contoh penggunaan tag &lt;footer&gt;:</a:t>
            </a:r>
          </a:p>
          <a:p>
            <a:pPr>
              <a:lnSpc>
                <a:spcPts val="5311"/>
              </a:lnSpc>
            </a:pPr>
          </a:p>
          <a:p>
            <a:pPr>
              <a:lnSpc>
                <a:spcPts val="5311"/>
              </a:lnSpc>
            </a:pPr>
          </a:p>
        </p:txBody>
      </p:sp>
      <p:sp>
        <p:nvSpPr>
          <p:cNvPr name="TextBox 12" id="12"/>
          <p:cNvSpPr txBox="true"/>
          <p:nvPr/>
        </p:nvSpPr>
        <p:spPr>
          <a:xfrm rot="0">
            <a:off x="9144000" y="5416418"/>
            <a:ext cx="8474124" cy="4870582"/>
          </a:xfrm>
          <a:prstGeom prst="rect">
            <a:avLst/>
          </a:prstGeom>
        </p:spPr>
        <p:txBody>
          <a:bodyPr anchor="t" rtlCol="false" tIns="0" lIns="0" bIns="0" rIns="0">
            <a:spAutoFit/>
          </a:bodyPr>
          <a:lstStyle/>
          <a:p>
            <a:pPr algn="just">
              <a:lnSpc>
                <a:spcPts val="4326"/>
              </a:lnSpc>
            </a:pPr>
            <a:r>
              <a:rPr lang="en-US" sz="3090">
                <a:solidFill>
                  <a:srgbClr val="494949"/>
                </a:solidFill>
                <a:latin typeface="Open Sans"/>
              </a:rPr>
              <a:t>&lt;main&gt;</a:t>
            </a:r>
          </a:p>
          <a:p>
            <a:pPr algn="just">
              <a:lnSpc>
                <a:spcPts val="4326"/>
              </a:lnSpc>
            </a:pPr>
            <a:r>
              <a:rPr lang="en-US" sz="3090">
                <a:solidFill>
                  <a:srgbClr val="494949"/>
                </a:solidFill>
                <a:latin typeface="Arimo"/>
              </a:rPr>
              <a:t>  &lt;h2&gt;Judul Artikel 1&lt;/h2&gt;</a:t>
            </a:r>
          </a:p>
          <a:p>
            <a:pPr algn="just">
              <a:lnSpc>
                <a:spcPts val="4326"/>
              </a:lnSpc>
            </a:pPr>
            <a:r>
              <a:rPr lang="en-US" sz="3090">
                <a:solidFill>
                  <a:srgbClr val="494949"/>
                </a:solidFill>
                <a:latin typeface="Arimo"/>
              </a:rPr>
              <a:t>  &lt;p&gt;...penjelasan artikel 1...&lt;/p&gt;</a:t>
            </a:r>
          </a:p>
          <a:p>
            <a:pPr algn="just">
              <a:lnSpc>
                <a:spcPts val="4326"/>
              </a:lnSpc>
            </a:pPr>
            <a:r>
              <a:rPr lang="en-US" sz="3090">
                <a:solidFill>
                  <a:srgbClr val="494949"/>
                </a:solidFill>
                <a:latin typeface="Arimo"/>
              </a:rPr>
              <a:t>  &lt;p&gt;... &lt;/p&gt;</a:t>
            </a:r>
          </a:p>
          <a:p>
            <a:pPr algn="just">
              <a:lnSpc>
                <a:spcPts val="4326"/>
              </a:lnSpc>
            </a:pPr>
            <a:r>
              <a:rPr lang="en-US" sz="3090">
                <a:solidFill>
                  <a:srgbClr val="494949"/>
                </a:solidFill>
                <a:latin typeface="Arimo"/>
              </a:rPr>
              <a:t>  &lt;p&gt;... &lt;/p&gt;</a:t>
            </a:r>
          </a:p>
          <a:p>
            <a:pPr algn="just">
              <a:lnSpc>
                <a:spcPts val="4326"/>
              </a:lnSpc>
            </a:pPr>
            <a:r>
              <a:rPr lang="en-US" sz="3090">
                <a:solidFill>
                  <a:srgbClr val="494949"/>
                </a:solidFill>
                <a:latin typeface="Arimo"/>
              </a:rPr>
              <a:t>&lt;/main&gt;</a:t>
            </a:r>
          </a:p>
          <a:p>
            <a:pPr algn="just">
              <a:lnSpc>
                <a:spcPts val="4326"/>
              </a:lnSpc>
            </a:pPr>
            <a:r>
              <a:rPr lang="en-US" sz="3090">
                <a:solidFill>
                  <a:srgbClr val="494949"/>
                </a:solidFill>
                <a:latin typeface="Arimo"/>
              </a:rPr>
              <a:t>&lt;footer&gt;</a:t>
            </a:r>
          </a:p>
          <a:p>
            <a:pPr algn="just">
              <a:lnSpc>
                <a:spcPts val="4326"/>
              </a:lnSpc>
            </a:pPr>
            <a:r>
              <a:rPr lang="en-US" sz="3090">
                <a:solidFill>
                  <a:srgbClr val="494949"/>
                </a:solidFill>
                <a:latin typeface="Arimo"/>
              </a:rPr>
              <a:t>  &lt;p&gt;...copyright 2014 duniailkom...&lt;/p&gt;</a:t>
            </a:r>
          </a:p>
          <a:p>
            <a:pPr algn="just">
              <a:lnSpc>
                <a:spcPts val="4326"/>
              </a:lnSpc>
              <a:spcBef>
                <a:spcPct val="0"/>
              </a:spcBef>
            </a:pPr>
            <a:r>
              <a:rPr lang="en-US" sz="3090">
                <a:solidFill>
                  <a:srgbClr val="494949"/>
                </a:solidFill>
                <a:latin typeface="Arimo"/>
              </a:rPr>
              <a:t>&lt;/footer&gt;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CFEBC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13410" y="576318"/>
            <a:ext cx="14861181" cy="9134363"/>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00602" y="3429466"/>
            <a:ext cx="4440512" cy="5828834"/>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67809" y="4775963"/>
            <a:ext cx="4118247" cy="4934719"/>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16584" y="1028700"/>
            <a:ext cx="796826" cy="869552"/>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30569">
            <a:off x="16801079" y="4721989"/>
            <a:ext cx="676920" cy="850014"/>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05722">
            <a:off x="15761505" y="817603"/>
            <a:ext cx="962819" cy="54268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235089" y="9635968"/>
            <a:ext cx="841010" cy="917769"/>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30569">
            <a:off x="4697362" y="-226086"/>
            <a:ext cx="605539" cy="760380"/>
          </a:xfrm>
          <a:prstGeom prst="rect">
            <a:avLst/>
          </a:prstGeom>
        </p:spPr>
      </p:pic>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30569">
            <a:off x="4870353" y="9575918"/>
            <a:ext cx="712118" cy="894212"/>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758897" y="2482665"/>
            <a:ext cx="780413" cy="851641"/>
          </a:xfrm>
          <a:prstGeom prst="rect">
            <a:avLst/>
          </a:prstGeom>
        </p:spPr>
      </p:pic>
      <p:pic>
        <p:nvPicPr>
          <p:cNvPr name="Picture 12" id="12"/>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05722">
            <a:off x="9237698" y="-117236"/>
            <a:ext cx="962819" cy="542680"/>
          </a:xfrm>
          <a:prstGeom prst="rect">
            <a:avLst/>
          </a:prstGeom>
        </p:spPr>
      </p:pic>
      <p:pic>
        <p:nvPicPr>
          <p:cNvPr name="Picture 13" id="1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05722">
            <a:off x="-80808" y="3791165"/>
            <a:ext cx="962819" cy="542680"/>
          </a:xfrm>
          <a:prstGeom prst="rect">
            <a:avLst/>
          </a:prstGeom>
        </p:spPr>
      </p:pic>
      <p:grpSp>
        <p:nvGrpSpPr>
          <p:cNvPr name="Group 14" id="14"/>
          <p:cNvGrpSpPr/>
          <p:nvPr/>
        </p:nvGrpSpPr>
        <p:grpSpPr>
          <a:xfrm rot="0">
            <a:off x="5357747" y="3337694"/>
            <a:ext cx="7572506" cy="3611612"/>
            <a:chOff x="0" y="0"/>
            <a:chExt cx="10096674" cy="4815482"/>
          </a:xfrm>
        </p:grpSpPr>
        <p:sp>
          <p:nvSpPr>
            <p:cNvPr name="TextBox 15" id="15"/>
            <p:cNvSpPr txBox="true"/>
            <p:nvPr/>
          </p:nvSpPr>
          <p:spPr>
            <a:xfrm rot="0">
              <a:off x="0" y="76200"/>
              <a:ext cx="10096674" cy="3429000"/>
            </a:xfrm>
            <a:prstGeom prst="rect">
              <a:avLst/>
            </a:prstGeom>
          </p:spPr>
          <p:txBody>
            <a:bodyPr anchor="t" rtlCol="false" tIns="0" lIns="0" bIns="0" rIns="0">
              <a:spAutoFit/>
            </a:bodyPr>
            <a:lstStyle/>
            <a:p>
              <a:pPr algn="ctr">
                <a:lnSpc>
                  <a:spcPts val="9900"/>
                </a:lnSpc>
              </a:pPr>
              <a:r>
                <a:rPr lang="en-US" sz="9000">
                  <a:solidFill>
                    <a:srgbClr val="494949"/>
                  </a:solidFill>
                  <a:latin typeface="More Sugar Thin"/>
                </a:rPr>
                <a:t>Sampai kita berjumpa lagi</a:t>
              </a:r>
            </a:p>
          </p:txBody>
        </p:sp>
        <p:sp>
          <p:nvSpPr>
            <p:cNvPr name="TextBox 16" id="16"/>
            <p:cNvSpPr txBox="true"/>
            <p:nvPr/>
          </p:nvSpPr>
          <p:spPr>
            <a:xfrm rot="0">
              <a:off x="1010347" y="4066182"/>
              <a:ext cx="8075981" cy="749300"/>
            </a:xfrm>
            <a:prstGeom prst="rect">
              <a:avLst/>
            </a:prstGeom>
          </p:spPr>
          <p:txBody>
            <a:bodyPr anchor="t" rtlCol="false" tIns="0" lIns="0" bIns="0" rIns="0">
              <a:spAutoFit/>
            </a:bodyPr>
            <a:lstStyle/>
            <a:p>
              <a:pPr algn="ctr">
                <a:lnSpc>
                  <a:spcPts val="4440"/>
                </a:lnSpc>
              </a:pPr>
              <a:r>
                <a:rPr lang="en-US" sz="3700">
                  <a:solidFill>
                    <a:srgbClr val="494949"/>
                  </a:solidFill>
                  <a:latin typeface="Quicksand"/>
                </a:rPr>
                <a:t>HTML5</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8AB7D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356616">
            <a:off x="-1780591" y="-7086143"/>
            <a:ext cx="22856984" cy="17288192"/>
          </a:xfrm>
          <a:prstGeom prst="rect">
            <a:avLst/>
          </a:prstGeom>
        </p:spPr>
      </p:pic>
      <p:grpSp>
        <p:nvGrpSpPr>
          <p:cNvPr name="Group 3" id="3"/>
          <p:cNvGrpSpPr/>
          <p:nvPr/>
        </p:nvGrpSpPr>
        <p:grpSpPr>
          <a:xfrm rot="0">
            <a:off x="9997695" y="1047750"/>
            <a:ext cx="392597" cy="392597"/>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solidFill>
                <a:srgbClr val="000000"/>
              </a:solidFill>
            </a:ln>
          </p:spPr>
        </p:sp>
      </p:grpSp>
      <p:grpSp>
        <p:nvGrpSpPr>
          <p:cNvPr name="Group 5" id="5"/>
          <p:cNvGrpSpPr/>
          <p:nvPr/>
        </p:nvGrpSpPr>
        <p:grpSpPr>
          <a:xfrm rot="0">
            <a:off x="1417238" y="2200358"/>
            <a:ext cx="14400386" cy="1988350"/>
            <a:chOff x="0" y="0"/>
            <a:chExt cx="19200515" cy="2651133"/>
          </a:xfrm>
        </p:grpSpPr>
        <p:sp>
          <p:nvSpPr>
            <p:cNvPr name="TextBox 6" id="6"/>
            <p:cNvSpPr txBox="true"/>
            <p:nvPr/>
          </p:nvSpPr>
          <p:spPr>
            <a:xfrm rot="0">
              <a:off x="0" y="0"/>
              <a:ext cx="19200515" cy="1943100"/>
            </a:xfrm>
            <a:prstGeom prst="rect">
              <a:avLst/>
            </a:prstGeom>
          </p:spPr>
          <p:txBody>
            <a:bodyPr anchor="t" rtlCol="false" tIns="0" lIns="0" bIns="0" rIns="0">
              <a:spAutoFit/>
            </a:bodyPr>
            <a:lstStyle/>
            <a:p>
              <a:pPr algn="ctr">
                <a:lnSpc>
                  <a:spcPts val="11519"/>
                </a:lnSpc>
              </a:pPr>
              <a:r>
                <a:rPr lang="en-US" sz="9600">
                  <a:solidFill>
                    <a:srgbClr val="000000"/>
                  </a:solidFill>
                  <a:latin typeface="Poppins Medium"/>
                </a:rPr>
                <a:t>CSS3</a:t>
              </a:r>
            </a:p>
          </p:txBody>
        </p:sp>
        <p:sp>
          <p:nvSpPr>
            <p:cNvPr name="TextBox 7" id="7"/>
            <p:cNvSpPr txBox="true"/>
            <p:nvPr/>
          </p:nvSpPr>
          <p:spPr>
            <a:xfrm rot="0">
              <a:off x="3273841" y="1994543"/>
              <a:ext cx="13101764" cy="612140"/>
            </a:xfrm>
            <a:prstGeom prst="rect">
              <a:avLst/>
            </a:prstGeom>
          </p:spPr>
          <p:txBody>
            <a:bodyPr anchor="t" rtlCol="false" tIns="0" lIns="0" bIns="0" rIns="0">
              <a:spAutoFit/>
            </a:bodyPr>
            <a:lstStyle/>
            <a:p>
              <a:pPr algn="ctr">
                <a:lnSpc>
                  <a:spcPts val="3704"/>
                </a:lnSpc>
              </a:pPr>
            </a:p>
          </p:txBody>
        </p:sp>
      </p:grpSp>
      <p:sp>
        <p:nvSpPr>
          <p:cNvPr name="TextBox 8" id="8"/>
          <p:cNvSpPr txBox="true"/>
          <p:nvPr/>
        </p:nvSpPr>
        <p:spPr>
          <a:xfrm rot="0">
            <a:off x="4755633" y="4055358"/>
            <a:ext cx="8355630" cy="1088142"/>
          </a:xfrm>
          <a:prstGeom prst="rect">
            <a:avLst/>
          </a:prstGeom>
        </p:spPr>
        <p:txBody>
          <a:bodyPr anchor="t" rtlCol="false" tIns="0" lIns="0" bIns="0" rIns="0">
            <a:spAutoFit/>
          </a:bodyPr>
          <a:lstStyle/>
          <a:p>
            <a:pPr algn="ctr">
              <a:lnSpc>
                <a:spcPts val="8778"/>
              </a:lnSpc>
            </a:pPr>
            <a:r>
              <a:rPr lang="en-US" sz="6270">
                <a:solidFill>
                  <a:srgbClr val="604E44"/>
                </a:solidFill>
                <a:latin typeface="Alice"/>
              </a:rPr>
              <a:t>Cascading Style Sheet 3</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693596">
            <a:off x="-4341923" y="-8930944"/>
            <a:ext cx="14744970" cy="1757969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739927" y="-2074007"/>
            <a:ext cx="7798657" cy="8419602"/>
          </a:xfrm>
          <a:prstGeom prst="rect">
            <a:avLst/>
          </a:prstGeom>
        </p:spPr>
      </p:pic>
      <p:grpSp>
        <p:nvGrpSpPr>
          <p:cNvPr name="Group 4" id="4"/>
          <p:cNvGrpSpPr/>
          <p:nvPr/>
        </p:nvGrpSpPr>
        <p:grpSpPr>
          <a:xfrm rot="0">
            <a:off x="1145193" y="577516"/>
            <a:ext cx="11751166" cy="2169043"/>
            <a:chOff x="0" y="0"/>
            <a:chExt cx="15668221" cy="2892057"/>
          </a:xfrm>
        </p:grpSpPr>
        <p:sp>
          <p:nvSpPr>
            <p:cNvPr name="TextBox 5" id="5"/>
            <p:cNvSpPr txBox="true"/>
            <p:nvPr/>
          </p:nvSpPr>
          <p:spPr>
            <a:xfrm rot="0">
              <a:off x="0" y="0"/>
              <a:ext cx="15668221" cy="1943100"/>
            </a:xfrm>
            <a:prstGeom prst="rect">
              <a:avLst/>
            </a:prstGeom>
          </p:spPr>
          <p:txBody>
            <a:bodyPr anchor="t" rtlCol="false" tIns="0" lIns="0" bIns="0" rIns="0">
              <a:spAutoFit/>
            </a:bodyPr>
            <a:lstStyle/>
            <a:p>
              <a:pPr>
                <a:lnSpc>
                  <a:spcPts val="11519"/>
                </a:lnSpc>
              </a:pPr>
              <a:r>
                <a:rPr lang="en-US" sz="9600">
                  <a:solidFill>
                    <a:srgbClr val="000000"/>
                  </a:solidFill>
                  <a:latin typeface="Poppins Medium"/>
                </a:rPr>
                <a:t>CSS3</a:t>
              </a:r>
            </a:p>
          </p:txBody>
        </p:sp>
        <p:sp>
          <p:nvSpPr>
            <p:cNvPr name="TextBox 6" id="6"/>
            <p:cNvSpPr txBox="true"/>
            <p:nvPr/>
          </p:nvSpPr>
          <p:spPr>
            <a:xfrm rot="0">
              <a:off x="0" y="2276107"/>
              <a:ext cx="15668221" cy="625475"/>
            </a:xfrm>
            <a:prstGeom prst="rect">
              <a:avLst/>
            </a:prstGeom>
          </p:spPr>
          <p:txBody>
            <a:bodyPr anchor="t" rtlCol="false" tIns="0" lIns="0" bIns="0" rIns="0">
              <a:spAutoFit/>
            </a:bodyPr>
            <a:lstStyle/>
            <a:p>
              <a:pPr>
                <a:lnSpc>
                  <a:spcPts val="3899"/>
                </a:lnSpc>
              </a:pPr>
            </a:p>
          </p:txBody>
        </p:sp>
      </p:grpSp>
      <p:sp>
        <p:nvSpPr>
          <p:cNvPr name="TextBox 7" id="7"/>
          <p:cNvSpPr txBox="true"/>
          <p:nvPr/>
        </p:nvSpPr>
        <p:spPr>
          <a:xfrm rot="0">
            <a:off x="557557" y="2679884"/>
            <a:ext cx="17022491" cy="3212098"/>
          </a:xfrm>
          <a:prstGeom prst="rect">
            <a:avLst/>
          </a:prstGeom>
        </p:spPr>
        <p:txBody>
          <a:bodyPr anchor="t" rtlCol="false" tIns="0" lIns="0" bIns="0" rIns="0">
            <a:spAutoFit/>
          </a:bodyPr>
          <a:lstStyle/>
          <a:p>
            <a:pPr>
              <a:lnSpc>
                <a:spcPts val="5130"/>
              </a:lnSpc>
            </a:pPr>
            <a:r>
              <a:rPr lang="en-US" sz="3664">
                <a:solidFill>
                  <a:srgbClr val="000000"/>
                </a:solidFill>
                <a:latin typeface="Open Sans"/>
              </a:rPr>
              <a:t>CSS3 merupakan pembaruan dari CSS untuk mendukung perkembangan web yang pesat. CSS3 adalah pengembangan generasi ke-3 dari CSS.</a:t>
            </a:r>
          </a:p>
          <a:p>
            <a:pPr>
              <a:lnSpc>
                <a:spcPts val="5130"/>
              </a:lnSpc>
            </a:pPr>
          </a:p>
          <a:p>
            <a:pPr>
              <a:lnSpc>
                <a:spcPts val="5130"/>
              </a:lnSpc>
            </a:pPr>
            <a:r>
              <a:rPr lang="en-US" sz="3664">
                <a:solidFill>
                  <a:srgbClr val="000000"/>
                </a:solidFill>
                <a:latin typeface="Open Sans"/>
              </a:rPr>
              <a:t>Perubahan signifikan pada CSS3 ialah penambahan modul yang mendukung segmen spesification.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8AB7D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4088867">
            <a:off x="14261107" y="-2673059"/>
            <a:ext cx="5996386" cy="72009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9564565">
            <a:off x="3995058" y="8514146"/>
            <a:ext cx="7315200" cy="3604399"/>
          </a:xfrm>
          <a:prstGeom prst="rect">
            <a:avLst/>
          </a:prstGeom>
        </p:spPr>
      </p:pic>
      <p:sp>
        <p:nvSpPr>
          <p:cNvPr name="TextBox 4" id="4"/>
          <p:cNvSpPr txBox="true"/>
          <p:nvPr/>
        </p:nvSpPr>
        <p:spPr>
          <a:xfrm rot="0">
            <a:off x="1028700" y="587520"/>
            <a:ext cx="11544808" cy="882359"/>
          </a:xfrm>
          <a:prstGeom prst="rect">
            <a:avLst/>
          </a:prstGeom>
        </p:spPr>
        <p:txBody>
          <a:bodyPr anchor="t" rtlCol="false" tIns="0" lIns="0" bIns="0" rIns="0">
            <a:spAutoFit/>
          </a:bodyPr>
          <a:lstStyle/>
          <a:p>
            <a:pPr>
              <a:lnSpc>
                <a:spcPts val="6981"/>
              </a:lnSpc>
            </a:pPr>
            <a:r>
              <a:rPr lang="en-US" sz="5817">
                <a:solidFill>
                  <a:srgbClr val="000000"/>
                </a:solidFill>
                <a:latin typeface="Poppins Medium"/>
              </a:rPr>
              <a:t>SEJARAH CSS3</a:t>
            </a:r>
          </a:p>
        </p:txBody>
      </p:sp>
      <p:sp>
        <p:nvSpPr>
          <p:cNvPr name="TextBox 5" id="5"/>
          <p:cNvSpPr txBox="true"/>
          <p:nvPr/>
        </p:nvSpPr>
        <p:spPr>
          <a:xfrm rot="0">
            <a:off x="816087" y="1282845"/>
            <a:ext cx="16821116" cy="7505975"/>
          </a:xfrm>
          <a:prstGeom prst="rect">
            <a:avLst/>
          </a:prstGeom>
        </p:spPr>
        <p:txBody>
          <a:bodyPr anchor="t" rtlCol="false" tIns="0" lIns="0" bIns="0" rIns="0">
            <a:spAutoFit/>
          </a:bodyPr>
          <a:lstStyle/>
          <a:p>
            <a:pPr algn="ctr">
              <a:lnSpc>
                <a:spcPts val="6898"/>
              </a:lnSpc>
            </a:pPr>
          </a:p>
          <a:p>
            <a:pPr algn="just">
              <a:lnSpc>
                <a:spcPts val="5223"/>
              </a:lnSpc>
            </a:pPr>
            <a:r>
              <a:rPr lang="en-US" sz="4927">
                <a:solidFill>
                  <a:srgbClr val="000000"/>
                </a:solidFill>
                <a:latin typeface="Open Sans"/>
              </a:rPr>
              <a:t>Pada Februari 2014, CSS3 masih dalam pengembangan oleh W3C, tetapi beberapa properti CSS3 sudah dapat digunakan dalam versi terbaru beberapa browser. CSS3 membuat perubahan pada bagaimana pengimplementasian elemen visual oleh browser. CSS3 dipisahkan menjadi beberapa modul terpisah agar mendapatkan spesifikasi yang lebih ringan dari versi sebelumnya.</a:t>
            </a:r>
          </a:p>
          <a:p>
            <a:pPr algn="just">
              <a:lnSpc>
                <a:spcPts val="5223"/>
              </a:lnSpc>
            </a:pPr>
            <a:r>
              <a:rPr lang="en-US" sz="4927">
                <a:solidFill>
                  <a:srgbClr val="000000"/>
                </a:solidFill>
                <a:latin typeface="Arimo"/>
              </a:rPr>
              <a:t>CSS3 mulai dikembangan pada tahun 1998 hingga draft pertamanya pada 2001, sejak pengenalan pertamanya masih dalam pengembangan.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8AB7D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4088867">
            <a:off x="14261107" y="-2673059"/>
            <a:ext cx="5996386" cy="72009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9564565">
            <a:off x="3995058" y="8514146"/>
            <a:ext cx="7315200" cy="3604399"/>
          </a:xfrm>
          <a:prstGeom prst="rect">
            <a:avLst/>
          </a:prstGeom>
        </p:spPr>
      </p:pic>
      <p:sp>
        <p:nvSpPr>
          <p:cNvPr name="TextBox 4" id="4"/>
          <p:cNvSpPr txBox="true"/>
          <p:nvPr/>
        </p:nvSpPr>
        <p:spPr>
          <a:xfrm rot="0">
            <a:off x="1028700" y="587520"/>
            <a:ext cx="11544808" cy="882359"/>
          </a:xfrm>
          <a:prstGeom prst="rect">
            <a:avLst/>
          </a:prstGeom>
        </p:spPr>
        <p:txBody>
          <a:bodyPr anchor="t" rtlCol="false" tIns="0" lIns="0" bIns="0" rIns="0">
            <a:spAutoFit/>
          </a:bodyPr>
          <a:lstStyle/>
          <a:p>
            <a:pPr>
              <a:lnSpc>
                <a:spcPts val="6981"/>
              </a:lnSpc>
            </a:pPr>
            <a:r>
              <a:rPr lang="en-US" sz="5817">
                <a:solidFill>
                  <a:srgbClr val="000000"/>
                </a:solidFill>
                <a:latin typeface="Poppins Medium"/>
              </a:rPr>
              <a:t>SEJARAH CSS3</a:t>
            </a:r>
          </a:p>
        </p:txBody>
      </p:sp>
      <p:sp>
        <p:nvSpPr>
          <p:cNvPr name="TextBox 5" id="5"/>
          <p:cNvSpPr txBox="true"/>
          <p:nvPr/>
        </p:nvSpPr>
        <p:spPr>
          <a:xfrm rot="0">
            <a:off x="816087" y="1282845"/>
            <a:ext cx="16821116" cy="7505975"/>
          </a:xfrm>
          <a:prstGeom prst="rect">
            <a:avLst/>
          </a:prstGeom>
        </p:spPr>
        <p:txBody>
          <a:bodyPr anchor="t" rtlCol="false" tIns="0" lIns="0" bIns="0" rIns="0">
            <a:spAutoFit/>
          </a:bodyPr>
          <a:lstStyle/>
          <a:p>
            <a:pPr algn="ctr">
              <a:lnSpc>
                <a:spcPts val="6898"/>
              </a:lnSpc>
            </a:pPr>
          </a:p>
          <a:p>
            <a:pPr algn="just">
              <a:lnSpc>
                <a:spcPts val="5223"/>
              </a:lnSpc>
            </a:pPr>
            <a:r>
              <a:rPr lang="en-US" sz="4927">
                <a:solidFill>
                  <a:srgbClr val="000000"/>
                </a:solidFill>
                <a:latin typeface="Open Sans"/>
              </a:rPr>
              <a:t>Pada Februari 2014, CSS3 masih dalam pengembangan oleh W3C, tetapi beberapa properti CSS3 sudah dapat digunakan dalam versi terbaru beberapa browser. CSS3 membuat perubahan pada bagaimana pengimplementasian elemen visual oleh browser. CSS3 dipisahkan menjadi beberapa modul terpisah agar mendapatkan spesifikasi yang lebih ringan dari versi sebelumnya.</a:t>
            </a:r>
          </a:p>
          <a:p>
            <a:pPr algn="just">
              <a:lnSpc>
                <a:spcPts val="5223"/>
              </a:lnSpc>
            </a:pPr>
            <a:r>
              <a:rPr lang="en-US" sz="4927">
                <a:solidFill>
                  <a:srgbClr val="000000"/>
                </a:solidFill>
                <a:latin typeface="Arimo"/>
              </a:rPr>
              <a:t>CSS3 mulai dikembangan pada tahun 1998 hingga draft pertamanya pada 2001, sejak pengenalan pertamanya masih dalam pengembangan.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693596">
            <a:off x="-4341923" y="-8930944"/>
            <a:ext cx="14744970" cy="1757969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739927" y="-2074007"/>
            <a:ext cx="7798657" cy="8419602"/>
          </a:xfrm>
          <a:prstGeom prst="rect">
            <a:avLst/>
          </a:prstGeom>
        </p:spPr>
      </p:pic>
      <p:grpSp>
        <p:nvGrpSpPr>
          <p:cNvPr name="Group 4" id="4"/>
          <p:cNvGrpSpPr/>
          <p:nvPr/>
        </p:nvGrpSpPr>
        <p:grpSpPr>
          <a:xfrm rot="0">
            <a:off x="1145193" y="577516"/>
            <a:ext cx="11751166" cy="2169043"/>
            <a:chOff x="0" y="0"/>
            <a:chExt cx="15668221" cy="2892057"/>
          </a:xfrm>
        </p:grpSpPr>
        <p:sp>
          <p:nvSpPr>
            <p:cNvPr name="TextBox 5" id="5"/>
            <p:cNvSpPr txBox="true"/>
            <p:nvPr/>
          </p:nvSpPr>
          <p:spPr>
            <a:xfrm rot="0">
              <a:off x="0" y="0"/>
              <a:ext cx="15668221" cy="1943100"/>
            </a:xfrm>
            <a:prstGeom prst="rect">
              <a:avLst/>
            </a:prstGeom>
          </p:spPr>
          <p:txBody>
            <a:bodyPr anchor="t" rtlCol="false" tIns="0" lIns="0" bIns="0" rIns="0">
              <a:spAutoFit/>
            </a:bodyPr>
            <a:lstStyle/>
            <a:p>
              <a:pPr>
                <a:lnSpc>
                  <a:spcPts val="11519"/>
                </a:lnSpc>
              </a:pPr>
              <a:r>
                <a:rPr lang="en-US" sz="9600">
                  <a:solidFill>
                    <a:srgbClr val="000000"/>
                  </a:solidFill>
                  <a:latin typeface="Poppins Medium"/>
                </a:rPr>
                <a:t> HTML5</a:t>
              </a:r>
            </a:p>
          </p:txBody>
        </p:sp>
        <p:sp>
          <p:nvSpPr>
            <p:cNvPr name="TextBox 6" id="6"/>
            <p:cNvSpPr txBox="true"/>
            <p:nvPr/>
          </p:nvSpPr>
          <p:spPr>
            <a:xfrm rot="0">
              <a:off x="0" y="2276107"/>
              <a:ext cx="15668221" cy="625475"/>
            </a:xfrm>
            <a:prstGeom prst="rect">
              <a:avLst/>
            </a:prstGeom>
          </p:spPr>
          <p:txBody>
            <a:bodyPr anchor="t" rtlCol="false" tIns="0" lIns="0" bIns="0" rIns="0">
              <a:spAutoFit/>
            </a:bodyPr>
            <a:lstStyle/>
            <a:p>
              <a:pPr>
                <a:lnSpc>
                  <a:spcPts val="3899"/>
                </a:lnSpc>
              </a:pPr>
            </a:p>
          </p:txBody>
        </p:sp>
      </p:grpSp>
      <p:sp>
        <p:nvSpPr>
          <p:cNvPr name="TextBox 7" id="7"/>
          <p:cNvSpPr txBox="true"/>
          <p:nvPr/>
        </p:nvSpPr>
        <p:spPr>
          <a:xfrm rot="0">
            <a:off x="557557" y="2679884"/>
            <a:ext cx="17022491" cy="4507498"/>
          </a:xfrm>
          <a:prstGeom prst="rect">
            <a:avLst/>
          </a:prstGeom>
        </p:spPr>
        <p:txBody>
          <a:bodyPr anchor="t" rtlCol="false" tIns="0" lIns="0" bIns="0" rIns="0">
            <a:spAutoFit/>
          </a:bodyPr>
          <a:lstStyle/>
          <a:p>
            <a:pPr algn="just">
              <a:lnSpc>
                <a:spcPts val="5130"/>
              </a:lnSpc>
            </a:pPr>
            <a:r>
              <a:rPr lang="en-US" sz="3664">
                <a:solidFill>
                  <a:srgbClr val="000000"/>
                </a:solidFill>
                <a:latin typeface="Open Sans"/>
              </a:rPr>
              <a:t>HTML atau hypertext markup language a</a:t>
            </a:r>
            <a:r>
              <a:rPr lang="en-US" sz="3664">
                <a:solidFill>
                  <a:srgbClr val="000000"/>
                </a:solidFill>
                <a:latin typeface="Open Sans"/>
              </a:rPr>
              <a:t>dalah sebuah bahasa markup yang menjadi salah satu dasar pembuatan website.</a:t>
            </a:r>
          </a:p>
          <a:p>
            <a:pPr algn="just">
              <a:lnSpc>
                <a:spcPts val="5130"/>
              </a:lnSpc>
            </a:pPr>
          </a:p>
          <a:p>
            <a:pPr algn="just">
              <a:lnSpc>
                <a:spcPts val="5130"/>
              </a:lnSpc>
            </a:pPr>
            <a:r>
              <a:rPr lang="en-US" sz="3664">
                <a:solidFill>
                  <a:srgbClr val="000000"/>
                </a:solidFill>
                <a:latin typeface="Open Sans"/>
              </a:rPr>
              <a:t>Tidak seperti </a:t>
            </a:r>
            <a:r>
              <a:rPr lang="en-US" sz="3664">
                <a:solidFill>
                  <a:srgbClr val="000000"/>
                </a:solidFill>
                <a:latin typeface="Open Sans"/>
              </a:rPr>
              <a:t>bahasa pemrograman</a:t>
            </a:r>
            <a:r>
              <a:rPr lang="en-US" sz="3664">
                <a:solidFill>
                  <a:srgbClr val="000000"/>
                </a:solidFill>
                <a:latin typeface="Open Sans"/>
              </a:rPr>
              <a:t> yang bertugas mengolah input data dengan logika yang telah ditetapkan, bahasa markup ditulis untuk memberikan struktur pada sebuah halaman website.</a:t>
            </a:r>
          </a:p>
          <a:p>
            <a:pPr algn="ctr">
              <a:lnSpc>
                <a:spcPts val="5130"/>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1265178" y="3297390"/>
            <a:ext cx="15757644" cy="3277063"/>
          </a:xfrm>
          <a:prstGeom prst="rect">
            <a:avLst/>
          </a:prstGeom>
        </p:spPr>
        <p:txBody>
          <a:bodyPr anchor="t" rtlCol="false" tIns="0" lIns="0" bIns="0" rIns="0">
            <a:spAutoFit/>
          </a:bodyPr>
          <a:lstStyle/>
          <a:p>
            <a:pPr algn="just">
              <a:lnSpc>
                <a:spcPts val="5224"/>
              </a:lnSpc>
            </a:pPr>
            <a:r>
              <a:rPr lang="en-US" sz="3731">
                <a:solidFill>
                  <a:srgbClr val="000000"/>
                </a:solidFill>
                <a:latin typeface="Open Sans"/>
              </a:rPr>
              <a:t>Untuk membantu membangun halaman online yang sangat interaktif dan terkait fungsinya sendiri, versi terbaru CSS3 sangat dipuji karena menyediakan opsi yang lebih luas untuk mendesain. CSS3 memungkinkan perancang membuat situs web yang kaya konten dengan sedikit kode.</a:t>
            </a:r>
          </a:p>
        </p:txBody>
      </p:sp>
      <p:sp>
        <p:nvSpPr>
          <p:cNvPr name="TextBox 5" id="5"/>
          <p:cNvSpPr txBox="true"/>
          <p:nvPr/>
        </p:nvSpPr>
        <p:spPr>
          <a:xfrm rot="0">
            <a:off x="2739564" y="1223369"/>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Tujuan dan Fungsi CSS3</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983729" y="-2020653"/>
            <a:ext cx="14434470" cy="14938649"/>
          </a:xfrm>
          <a:prstGeom prst="rect">
            <a:avLst/>
          </a:prstGeom>
        </p:spPr>
      </p:pic>
      <p:sp>
        <p:nvSpPr>
          <p:cNvPr name="TextBox 3" id="3"/>
          <p:cNvSpPr txBox="true"/>
          <p:nvPr/>
        </p:nvSpPr>
        <p:spPr>
          <a:xfrm rot="0">
            <a:off x="1028700" y="1242487"/>
            <a:ext cx="11110058" cy="845445"/>
          </a:xfrm>
          <a:prstGeom prst="rect">
            <a:avLst/>
          </a:prstGeom>
        </p:spPr>
        <p:txBody>
          <a:bodyPr anchor="t" rtlCol="false" tIns="0" lIns="0" bIns="0" rIns="0">
            <a:spAutoFit/>
          </a:bodyPr>
          <a:lstStyle/>
          <a:p>
            <a:pPr>
              <a:lnSpc>
                <a:spcPts val="6657"/>
              </a:lnSpc>
            </a:pPr>
            <a:r>
              <a:rPr lang="en-US" sz="5547">
                <a:solidFill>
                  <a:srgbClr val="000000"/>
                </a:solidFill>
                <a:latin typeface="Poppins Medium"/>
              </a:rPr>
              <a:t>MANFAAT CSS3</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80526" y="7555233"/>
            <a:ext cx="5019621" cy="5463533"/>
          </a:xfrm>
          <a:prstGeom prst="rect">
            <a:avLst/>
          </a:prstGeom>
        </p:spPr>
      </p:pic>
      <p:sp>
        <p:nvSpPr>
          <p:cNvPr name="TextBox 5" id="5"/>
          <p:cNvSpPr txBox="true"/>
          <p:nvPr/>
        </p:nvSpPr>
        <p:spPr>
          <a:xfrm rot="0">
            <a:off x="1028700" y="2339334"/>
            <a:ext cx="16230600" cy="6149806"/>
          </a:xfrm>
          <a:prstGeom prst="rect">
            <a:avLst/>
          </a:prstGeom>
        </p:spPr>
        <p:txBody>
          <a:bodyPr anchor="t" rtlCol="false" tIns="0" lIns="0" bIns="0" rIns="0">
            <a:spAutoFit/>
          </a:bodyPr>
          <a:lstStyle/>
          <a:p>
            <a:pPr algn="just" marL="838051" indent="-419025" lvl="1">
              <a:lnSpc>
                <a:spcPts val="5434"/>
              </a:lnSpc>
              <a:buFont typeface="Arial"/>
              <a:buChar char="•"/>
            </a:pPr>
            <a:r>
              <a:rPr lang="en-US" sz="3881">
                <a:solidFill>
                  <a:srgbClr val="000000"/>
                </a:solidFill>
                <a:latin typeface="Open Sans"/>
              </a:rPr>
              <a:t>CSS3 menyediakan pemosisian elemen navigasi yang konsisten dan tepat</a:t>
            </a:r>
          </a:p>
          <a:p>
            <a:pPr algn="just" marL="838051" indent="-419025" lvl="1">
              <a:lnSpc>
                <a:spcPts val="5434"/>
              </a:lnSpc>
              <a:buFont typeface="Arial"/>
              <a:buChar char="•"/>
            </a:pPr>
            <a:r>
              <a:rPr lang="en-US" sz="3881">
                <a:solidFill>
                  <a:srgbClr val="000000"/>
                </a:solidFill>
                <a:latin typeface="Open Sans"/>
              </a:rPr>
              <a:t>Sangat mudah menyesuaikan halaman web karena dapat dilakukan hanya dengan mengubah file modular</a:t>
            </a:r>
          </a:p>
          <a:p>
            <a:pPr algn="just" marL="838051" indent="-419025" lvl="1">
              <a:lnSpc>
                <a:spcPts val="5434"/>
              </a:lnSpc>
              <a:buFont typeface="Arial"/>
              <a:buChar char="•"/>
            </a:pPr>
            <a:r>
              <a:rPr lang="en-US" sz="3881">
                <a:solidFill>
                  <a:srgbClr val="000000"/>
                </a:solidFill>
                <a:latin typeface="Open Sans"/>
              </a:rPr>
              <a:t>Pembuatan grafik yang cukup mudah sehingga membuatnya mudah untuk membuat situ yang menarik dan interaktif</a:t>
            </a:r>
          </a:p>
          <a:p>
            <a:pPr algn="just" marL="838051" indent="-419025" lvl="1">
              <a:lnSpc>
                <a:spcPts val="5434"/>
              </a:lnSpc>
              <a:buFont typeface="Arial"/>
              <a:buChar char="•"/>
            </a:pPr>
            <a:r>
              <a:rPr lang="en-US" sz="3881">
                <a:solidFill>
                  <a:srgbClr val="000000"/>
                </a:solidFill>
                <a:latin typeface="Open Sans"/>
              </a:rPr>
              <a:t>Dapat memasukkan video online tanpa menggunakan pihak ke-3</a:t>
            </a:r>
          </a:p>
          <a:p>
            <a:pPr algn="just" marL="838051" indent="-419025" lvl="1">
              <a:lnSpc>
                <a:spcPts val="5434"/>
              </a:lnSpc>
              <a:buFont typeface="Arial"/>
              <a:buChar char="•"/>
            </a:pPr>
            <a:r>
              <a:rPr lang="en-US" sz="3881">
                <a:solidFill>
                  <a:srgbClr val="000000"/>
                </a:solidFill>
                <a:latin typeface="Open Sans"/>
              </a:rPr>
              <a:t>Penggunaannya yang ekonomis dan hemat waktu serta telah didukung sebagian besar browser terbaru.</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CC5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3797773">
            <a:off x="12857010" y="-4619379"/>
            <a:ext cx="9856415" cy="1064120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377905">
            <a:off x="-6067419" y="2857452"/>
            <a:ext cx="12437236" cy="10820395"/>
          </a:xfrm>
          <a:prstGeom prst="rect">
            <a:avLst/>
          </a:prstGeom>
        </p:spPr>
      </p:pic>
      <p:sp>
        <p:nvSpPr>
          <p:cNvPr name="TextBox 4" id="4"/>
          <p:cNvSpPr txBox="true"/>
          <p:nvPr/>
        </p:nvSpPr>
        <p:spPr>
          <a:xfrm rot="0">
            <a:off x="1051836" y="2060362"/>
            <a:ext cx="16207464" cy="3980441"/>
          </a:xfrm>
          <a:prstGeom prst="rect">
            <a:avLst/>
          </a:prstGeom>
        </p:spPr>
        <p:txBody>
          <a:bodyPr anchor="t" rtlCol="false" tIns="0" lIns="0" bIns="0" rIns="0">
            <a:spAutoFit/>
          </a:bodyPr>
          <a:lstStyle/>
          <a:p>
            <a:pPr algn="just">
              <a:lnSpc>
                <a:spcPts val="5305"/>
              </a:lnSpc>
            </a:pPr>
            <a:r>
              <a:rPr lang="en-US" sz="3789">
                <a:solidFill>
                  <a:srgbClr val="000000"/>
                </a:solidFill>
                <a:latin typeface="Open Sans"/>
              </a:rPr>
              <a:t>Keuntungan dari modul ialah memungkinkan spesification untuk diselesaikan dan disetujui lebih cepat karena segmen diselesaikan dan disetujui dalam potongan.</a:t>
            </a:r>
          </a:p>
          <a:p>
            <a:pPr algn="just">
              <a:lnSpc>
                <a:spcPts val="5305"/>
              </a:lnSpc>
            </a:pPr>
            <a:r>
              <a:rPr lang="en-US" sz="3789">
                <a:solidFill>
                  <a:srgbClr val="000000"/>
                </a:solidFill>
                <a:latin typeface="Open Sans"/>
              </a:rPr>
              <a:t>Hal ini juga memungkinkan browser untuk mendukung bagian dari spesifikasi, tetapi menjaga kode mereka tetap minimum dengan hanya mendukung modul-modul yang terbilang masuk akal.</a:t>
            </a:r>
          </a:p>
        </p:txBody>
      </p:sp>
      <p:sp>
        <p:nvSpPr>
          <p:cNvPr name="TextBox 5" id="5"/>
          <p:cNvSpPr txBox="true"/>
          <p:nvPr/>
        </p:nvSpPr>
        <p:spPr>
          <a:xfrm rot="0">
            <a:off x="1808102" y="634928"/>
            <a:ext cx="14694933" cy="703768"/>
          </a:xfrm>
          <a:prstGeom prst="rect">
            <a:avLst/>
          </a:prstGeom>
        </p:spPr>
        <p:txBody>
          <a:bodyPr anchor="t" rtlCol="false" tIns="0" lIns="0" bIns="0" rIns="0">
            <a:spAutoFit/>
          </a:bodyPr>
          <a:lstStyle/>
          <a:p>
            <a:pPr algn="ctr">
              <a:lnSpc>
                <a:spcPts val="5834"/>
              </a:lnSpc>
            </a:pPr>
            <a:r>
              <a:rPr lang="en-US" sz="4167">
                <a:solidFill>
                  <a:srgbClr val="000000"/>
                </a:solidFill>
                <a:latin typeface="Noto Serif"/>
              </a:rPr>
              <a:t>Modul Utama CSS3</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CC5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3797773">
            <a:off x="12857010" y="-4619379"/>
            <a:ext cx="9856415" cy="1064120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377905">
            <a:off x="-6067419" y="2857452"/>
            <a:ext cx="12437236" cy="10820395"/>
          </a:xfrm>
          <a:prstGeom prst="rect">
            <a:avLst/>
          </a:prstGeom>
        </p:spPr>
      </p:pic>
      <p:sp>
        <p:nvSpPr>
          <p:cNvPr name="TextBox 4" id="4"/>
          <p:cNvSpPr txBox="true"/>
          <p:nvPr/>
        </p:nvSpPr>
        <p:spPr>
          <a:xfrm rot="0">
            <a:off x="1051836" y="2060362"/>
            <a:ext cx="16207464" cy="5980691"/>
          </a:xfrm>
          <a:prstGeom prst="rect">
            <a:avLst/>
          </a:prstGeom>
        </p:spPr>
        <p:txBody>
          <a:bodyPr anchor="t" rtlCol="false" tIns="0" lIns="0" bIns="0" rIns="0">
            <a:spAutoFit/>
          </a:bodyPr>
          <a:lstStyle/>
          <a:p>
            <a:pPr algn="just" marL="818205" indent="-409103" lvl="1">
              <a:lnSpc>
                <a:spcPts val="5305"/>
              </a:lnSpc>
              <a:buFont typeface="Arial"/>
              <a:buChar char="•"/>
            </a:pPr>
            <a:r>
              <a:rPr lang="en-US" sz="3789">
                <a:solidFill>
                  <a:srgbClr val="000000"/>
                </a:solidFill>
                <a:latin typeface="Open Sans"/>
              </a:rPr>
              <a:t>Box model</a:t>
            </a:r>
          </a:p>
          <a:p>
            <a:pPr algn="just" marL="818205" indent="-409103" lvl="1">
              <a:lnSpc>
                <a:spcPts val="5305"/>
              </a:lnSpc>
              <a:buFont typeface="Arial"/>
              <a:buChar char="•"/>
            </a:pPr>
            <a:r>
              <a:rPr lang="en-US" sz="3789">
                <a:solidFill>
                  <a:srgbClr val="000000"/>
                </a:solidFill>
                <a:latin typeface="Open Sans"/>
              </a:rPr>
              <a:t>Image values dan replaced content</a:t>
            </a:r>
          </a:p>
          <a:p>
            <a:pPr algn="just" marL="818205" indent="-409103" lvl="1">
              <a:lnSpc>
                <a:spcPts val="5305"/>
              </a:lnSpc>
              <a:buFont typeface="Arial"/>
              <a:buChar char="•"/>
            </a:pPr>
            <a:r>
              <a:rPr lang="en-US" sz="3789">
                <a:solidFill>
                  <a:srgbClr val="000000"/>
                </a:solidFill>
                <a:latin typeface="Open Sans"/>
              </a:rPr>
              <a:t>Text effects</a:t>
            </a:r>
          </a:p>
          <a:p>
            <a:pPr algn="just" marL="818205" indent="-409103" lvl="1">
              <a:lnSpc>
                <a:spcPts val="5305"/>
              </a:lnSpc>
              <a:buFont typeface="Arial"/>
              <a:buChar char="•"/>
            </a:pPr>
            <a:r>
              <a:rPr lang="en-US" sz="3789">
                <a:solidFill>
                  <a:srgbClr val="000000"/>
                </a:solidFill>
                <a:latin typeface="Open Sans"/>
              </a:rPr>
              <a:t>Selectors</a:t>
            </a:r>
          </a:p>
          <a:p>
            <a:pPr algn="just" marL="818205" indent="-409103" lvl="1">
              <a:lnSpc>
                <a:spcPts val="5305"/>
              </a:lnSpc>
              <a:buFont typeface="Arial"/>
              <a:buChar char="•"/>
            </a:pPr>
            <a:r>
              <a:rPr lang="en-US" sz="3789">
                <a:solidFill>
                  <a:srgbClr val="000000"/>
                </a:solidFill>
                <a:latin typeface="Open Sans"/>
              </a:rPr>
              <a:t>Backgrounds dan borders</a:t>
            </a:r>
          </a:p>
          <a:p>
            <a:pPr algn="just" marL="818205" indent="-409103" lvl="1">
              <a:lnSpc>
                <a:spcPts val="5305"/>
              </a:lnSpc>
              <a:buFont typeface="Arial"/>
              <a:buChar char="•"/>
            </a:pPr>
            <a:r>
              <a:rPr lang="en-US" sz="3789">
                <a:solidFill>
                  <a:srgbClr val="000000"/>
                </a:solidFill>
                <a:latin typeface="Open Sans"/>
              </a:rPr>
              <a:t>Animations</a:t>
            </a:r>
          </a:p>
          <a:p>
            <a:pPr algn="just" marL="818205" indent="-409103" lvl="1">
              <a:lnSpc>
                <a:spcPts val="5305"/>
              </a:lnSpc>
              <a:buFont typeface="Arial"/>
              <a:buChar char="•"/>
            </a:pPr>
            <a:r>
              <a:rPr lang="en-US" sz="3789">
                <a:solidFill>
                  <a:srgbClr val="000000"/>
                </a:solidFill>
                <a:latin typeface="Open Sans"/>
              </a:rPr>
              <a:t>User Interface (UI)</a:t>
            </a:r>
          </a:p>
          <a:p>
            <a:pPr algn="just" marL="818205" indent="-409103" lvl="1">
              <a:lnSpc>
                <a:spcPts val="5305"/>
              </a:lnSpc>
              <a:buFont typeface="Arial"/>
              <a:buChar char="•"/>
            </a:pPr>
            <a:r>
              <a:rPr lang="en-US" sz="3789">
                <a:solidFill>
                  <a:srgbClr val="000000"/>
                </a:solidFill>
                <a:latin typeface="Open Sans"/>
              </a:rPr>
              <a:t>Multiple column layout</a:t>
            </a:r>
          </a:p>
          <a:p>
            <a:pPr algn="just" marL="818205" indent="-409103" lvl="1">
              <a:lnSpc>
                <a:spcPts val="5305"/>
              </a:lnSpc>
              <a:buFont typeface="Arial"/>
              <a:buChar char="•"/>
            </a:pPr>
            <a:r>
              <a:rPr lang="en-US" sz="3789">
                <a:solidFill>
                  <a:srgbClr val="000000"/>
                </a:solidFill>
                <a:latin typeface="Open Sans"/>
              </a:rPr>
              <a:t>2D/3D transformations</a:t>
            </a:r>
          </a:p>
        </p:txBody>
      </p:sp>
      <p:sp>
        <p:nvSpPr>
          <p:cNvPr name="TextBox 5" id="5"/>
          <p:cNvSpPr txBox="true"/>
          <p:nvPr/>
        </p:nvSpPr>
        <p:spPr>
          <a:xfrm rot="0">
            <a:off x="1808102" y="634928"/>
            <a:ext cx="14694933" cy="703768"/>
          </a:xfrm>
          <a:prstGeom prst="rect">
            <a:avLst/>
          </a:prstGeom>
        </p:spPr>
        <p:txBody>
          <a:bodyPr anchor="t" rtlCol="false" tIns="0" lIns="0" bIns="0" rIns="0">
            <a:spAutoFit/>
          </a:bodyPr>
          <a:lstStyle/>
          <a:p>
            <a:pPr algn="ctr">
              <a:lnSpc>
                <a:spcPts val="5834"/>
              </a:lnSpc>
            </a:pPr>
            <a:r>
              <a:rPr lang="en-US" sz="4167">
                <a:solidFill>
                  <a:srgbClr val="000000"/>
                </a:solidFill>
                <a:latin typeface="Noto Serif"/>
              </a:rPr>
              <a:t>Modul Utama CSS3</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1265178" y="3297390"/>
            <a:ext cx="15757644" cy="2619838"/>
          </a:xfrm>
          <a:prstGeom prst="rect">
            <a:avLst/>
          </a:prstGeom>
        </p:spPr>
        <p:txBody>
          <a:bodyPr anchor="t" rtlCol="false" tIns="0" lIns="0" bIns="0" rIns="0">
            <a:spAutoFit/>
          </a:bodyPr>
          <a:lstStyle/>
          <a:p>
            <a:pPr algn="just">
              <a:lnSpc>
                <a:spcPts val="5224"/>
              </a:lnSpc>
            </a:pPr>
            <a:r>
              <a:rPr lang="en-US" sz="3731">
                <a:solidFill>
                  <a:srgbClr val="000000"/>
                </a:solidFill>
                <a:latin typeface="Open Sans"/>
              </a:rPr>
              <a:t>1. Multiple Backgrounds</a:t>
            </a:r>
          </a:p>
          <a:p>
            <a:pPr algn="just">
              <a:lnSpc>
                <a:spcPts val="5224"/>
              </a:lnSpc>
            </a:pPr>
            <a:r>
              <a:rPr lang="en-US" sz="3731">
                <a:solidFill>
                  <a:srgbClr val="000000"/>
                </a:solidFill>
                <a:latin typeface="Open Sans"/>
              </a:rPr>
              <a:t>backgorund-image, background-position, dan background-repeat dapat digunakan untuk menentukan beberapa background untuk dilapisi satu sama lain.</a:t>
            </a:r>
          </a:p>
        </p:txBody>
      </p:sp>
      <p:pic>
        <p:nvPicPr>
          <p:cNvPr name="Picture 5" id="5"/>
          <p:cNvPicPr>
            <a:picLocks noChangeAspect="true"/>
          </p:cNvPicPr>
          <p:nvPr/>
        </p:nvPicPr>
        <p:blipFill>
          <a:blip r:embed="rId6"/>
          <a:srcRect l="0" t="0" r="0" b="0"/>
          <a:stretch>
            <a:fillRect/>
          </a:stretch>
        </p:blipFill>
        <p:spPr>
          <a:xfrm flipH="false" flipV="false" rot="0">
            <a:off x="3763201" y="6315675"/>
            <a:ext cx="10761598" cy="2942625"/>
          </a:xfrm>
          <a:prstGeom prst="rect">
            <a:avLst/>
          </a:prstGeom>
        </p:spPr>
      </p:pic>
      <p:sp>
        <p:nvSpPr>
          <p:cNvPr name="TextBox 6" id="6"/>
          <p:cNvSpPr txBox="true"/>
          <p:nvPr/>
        </p:nvSpPr>
        <p:spPr>
          <a:xfrm rot="0">
            <a:off x="2739564" y="1223369"/>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Perbedaan CSS3 dengan CSS2</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1265178" y="3297390"/>
            <a:ext cx="15757644" cy="4591513"/>
          </a:xfrm>
          <a:prstGeom prst="rect">
            <a:avLst/>
          </a:prstGeom>
        </p:spPr>
        <p:txBody>
          <a:bodyPr anchor="t" rtlCol="false" tIns="0" lIns="0" bIns="0" rIns="0">
            <a:spAutoFit/>
          </a:bodyPr>
          <a:lstStyle/>
          <a:p>
            <a:pPr algn="just">
              <a:lnSpc>
                <a:spcPts val="5224"/>
              </a:lnSpc>
            </a:pPr>
            <a:r>
              <a:rPr lang="en-US" sz="3731">
                <a:solidFill>
                  <a:srgbClr val="000000"/>
                </a:solidFill>
                <a:latin typeface="Open Sans"/>
              </a:rPr>
              <a:t>2. Background style terbaru</a:t>
            </a:r>
          </a:p>
          <a:p>
            <a:pPr algn="just">
              <a:lnSpc>
                <a:spcPts val="5224"/>
              </a:lnSpc>
            </a:pPr>
            <a:r>
              <a:rPr lang="en-US" sz="3731">
                <a:solidFill>
                  <a:srgbClr val="000000"/>
                </a:solidFill>
                <a:latin typeface="Open Sans"/>
              </a:rPr>
              <a:t>properti backgorund style yang terbaru di antara ialah sebagai berikut :</a:t>
            </a:r>
          </a:p>
          <a:p>
            <a:pPr algn="just" marL="805693" indent="-402847" lvl="1">
              <a:lnSpc>
                <a:spcPts val="5224"/>
              </a:lnSpc>
              <a:buFont typeface="Arial"/>
              <a:buChar char="•"/>
            </a:pPr>
            <a:r>
              <a:rPr lang="en-US" sz="3731">
                <a:solidFill>
                  <a:srgbClr val="000000"/>
                </a:solidFill>
                <a:latin typeface="Open Sans"/>
              </a:rPr>
              <a:t>Background-clip, untuk memotong background</a:t>
            </a:r>
          </a:p>
          <a:p>
            <a:pPr algn="just" marL="805693" indent="-402847" lvl="1">
              <a:lnSpc>
                <a:spcPts val="5224"/>
              </a:lnSpc>
              <a:buFont typeface="Arial"/>
              <a:buChar char="•"/>
            </a:pPr>
            <a:r>
              <a:rPr lang="en-US" sz="3731">
                <a:solidFill>
                  <a:srgbClr val="000000"/>
                </a:solidFill>
                <a:latin typeface="Open Sans"/>
              </a:rPr>
              <a:t>Background-origin, menempatkan background pada padding box, border box, atau content box</a:t>
            </a:r>
          </a:p>
          <a:p>
            <a:pPr algn="just" marL="805693" indent="-402847" lvl="1">
              <a:lnSpc>
                <a:spcPts val="5224"/>
              </a:lnSpc>
              <a:buFont typeface="Arial"/>
              <a:buChar char="•"/>
            </a:pPr>
            <a:r>
              <a:rPr lang="en-US" sz="3731">
                <a:solidFill>
                  <a:srgbClr val="000000"/>
                </a:solidFill>
                <a:latin typeface="Open Sans"/>
              </a:rPr>
              <a:t>Background-size, menentukan ukuran gambar dan memungkinkan stretching gambar agar sesuai dengan satu halaman</a:t>
            </a:r>
          </a:p>
        </p:txBody>
      </p:sp>
      <p:sp>
        <p:nvSpPr>
          <p:cNvPr name="TextBox 5" id="5"/>
          <p:cNvSpPr txBox="true"/>
          <p:nvPr/>
        </p:nvSpPr>
        <p:spPr>
          <a:xfrm rot="0">
            <a:off x="2739564" y="1223369"/>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Perbedaan CSS3 dengan CSS2</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pic>
        <p:nvPicPr>
          <p:cNvPr name="Picture 4" id="4"/>
          <p:cNvPicPr>
            <a:picLocks noChangeAspect="true"/>
          </p:cNvPicPr>
          <p:nvPr/>
        </p:nvPicPr>
        <p:blipFill>
          <a:blip r:embed="rId6"/>
          <a:srcRect l="0" t="0" r="0" b="0"/>
          <a:stretch>
            <a:fillRect/>
          </a:stretch>
        </p:blipFill>
        <p:spPr>
          <a:xfrm flipH="false" flipV="false" rot="0">
            <a:off x="4401384" y="5754746"/>
            <a:ext cx="9485232" cy="3503554"/>
          </a:xfrm>
          <a:prstGeom prst="rect">
            <a:avLst/>
          </a:prstGeom>
        </p:spPr>
      </p:pic>
      <p:sp>
        <p:nvSpPr>
          <p:cNvPr name="TextBox 5" id="5"/>
          <p:cNvSpPr txBox="true"/>
          <p:nvPr/>
        </p:nvSpPr>
        <p:spPr>
          <a:xfrm rot="0">
            <a:off x="1265178" y="3297390"/>
            <a:ext cx="15757644" cy="1962613"/>
          </a:xfrm>
          <a:prstGeom prst="rect">
            <a:avLst/>
          </a:prstGeom>
        </p:spPr>
        <p:txBody>
          <a:bodyPr anchor="t" rtlCol="false" tIns="0" lIns="0" bIns="0" rIns="0">
            <a:spAutoFit/>
          </a:bodyPr>
          <a:lstStyle/>
          <a:p>
            <a:pPr algn="just">
              <a:lnSpc>
                <a:spcPts val="5224"/>
              </a:lnSpc>
            </a:pPr>
            <a:r>
              <a:rPr lang="en-US" sz="3731">
                <a:solidFill>
                  <a:srgbClr val="000000"/>
                </a:solidFill>
                <a:latin typeface="Open Sans"/>
              </a:rPr>
              <a:t>3. Border properties</a:t>
            </a:r>
          </a:p>
          <a:p>
            <a:pPr algn="just">
              <a:lnSpc>
                <a:spcPts val="5224"/>
              </a:lnSpc>
            </a:pPr>
            <a:r>
              <a:rPr lang="en-US" sz="3731">
                <a:solidFill>
                  <a:srgbClr val="000000"/>
                </a:solidFill>
                <a:latin typeface="Open Sans"/>
              </a:rPr>
              <a:t>Penambahan border properties di sini ialah Anda dapat membuat sudut tumpul untuk bordernya menggunakan border-radius</a:t>
            </a:r>
          </a:p>
        </p:txBody>
      </p:sp>
      <p:sp>
        <p:nvSpPr>
          <p:cNvPr name="TextBox 6" id="6"/>
          <p:cNvSpPr txBox="true"/>
          <p:nvPr/>
        </p:nvSpPr>
        <p:spPr>
          <a:xfrm rot="0">
            <a:off x="2739564" y="1223369"/>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Perbedaan CSS3 dengan CSS2</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632589" y="3591543"/>
            <a:ext cx="17293532" cy="5079827"/>
          </a:xfrm>
          <a:prstGeom prst="rect">
            <a:avLst/>
          </a:prstGeom>
        </p:spPr>
        <p:txBody>
          <a:bodyPr anchor="t" rtlCol="false" tIns="0" lIns="0" bIns="0" rIns="0">
            <a:spAutoFit/>
          </a:bodyPr>
          <a:lstStyle/>
          <a:p>
            <a:pPr algn="just" marL="784104" indent="-392052" lvl="1">
              <a:lnSpc>
                <a:spcPts val="5084"/>
              </a:lnSpc>
              <a:buFont typeface="Arial"/>
              <a:buChar char="•"/>
            </a:pPr>
            <a:r>
              <a:rPr lang="en-US" sz="3631">
                <a:solidFill>
                  <a:srgbClr val="000000"/>
                </a:solidFill>
                <a:latin typeface="Open Sans Medium"/>
              </a:rPr>
              <a:t>CSS3 lebih detail untuk mendeklarasikan objek yang akan diberikan style. </a:t>
            </a:r>
          </a:p>
          <a:p>
            <a:pPr algn="just" marL="784104" indent="-392052" lvl="1">
              <a:lnSpc>
                <a:spcPts val="5084"/>
              </a:lnSpc>
              <a:buFont typeface="Arial"/>
              <a:buChar char="•"/>
            </a:pPr>
            <a:r>
              <a:rPr lang="en-US" sz="3631">
                <a:solidFill>
                  <a:srgbClr val="000000"/>
                </a:solidFill>
                <a:latin typeface="Arimo Medium"/>
              </a:rPr>
              <a:t>CSS3 kaya akan fitur untuk animasi dan efek untuk text atau objek, yang sebelumnya tidak bisa dilakukan oleh CSS1 dan CSS2.</a:t>
            </a:r>
          </a:p>
          <a:p>
            <a:pPr algn="just" marL="784104" indent="-392052" lvl="1">
              <a:lnSpc>
                <a:spcPts val="5084"/>
              </a:lnSpc>
              <a:buFont typeface="Arial"/>
              <a:buChar char="•"/>
            </a:pPr>
            <a:r>
              <a:rPr lang="en-US" sz="3631">
                <a:solidFill>
                  <a:srgbClr val="000000"/>
                </a:solidFill>
                <a:latin typeface="Arimo Medium"/>
              </a:rPr>
              <a:t>Dengan menggunakan CSS3 situs yang kita buat akan lebih berkembang dan bisa lebih interaktif dengan pengunjung.</a:t>
            </a:r>
          </a:p>
          <a:p>
            <a:pPr algn="just" marL="784104" indent="-392052" lvl="1">
              <a:lnSpc>
                <a:spcPts val="5084"/>
              </a:lnSpc>
              <a:buFont typeface="Arial"/>
              <a:buChar char="•"/>
            </a:pPr>
            <a:r>
              <a:rPr lang="en-US" sz="3631">
                <a:solidFill>
                  <a:srgbClr val="000000"/>
                </a:solidFill>
                <a:latin typeface="Arimo Medium"/>
              </a:rPr>
              <a:t>Bisa mengurangi ukuran file yang di-load dan lebih ringan, secara otomatis mengurangi bandwith inbound/outbound situs.</a:t>
            </a:r>
          </a:p>
          <a:p>
            <a:pPr algn="just">
              <a:lnSpc>
                <a:spcPts val="5084"/>
              </a:lnSpc>
            </a:pPr>
          </a:p>
        </p:txBody>
      </p:sp>
      <p:sp>
        <p:nvSpPr>
          <p:cNvPr name="TextBox 5" id="5"/>
          <p:cNvSpPr txBox="true"/>
          <p:nvPr/>
        </p:nvSpPr>
        <p:spPr>
          <a:xfrm rot="0">
            <a:off x="2739564" y="1223369"/>
            <a:ext cx="11951490" cy="2129874"/>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Kelebihan CSS3 dengan CSS versi sebelumnya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2739564" y="1223369"/>
            <a:ext cx="11951490" cy="2129874"/>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Kekurangan  CSS3 dengan CSS versi sebelumnya</a:t>
            </a:r>
          </a:p>
        </p:txBody>
      </p:sp>
      <p:sp>
        <p:nvSpPr>
          <p:cNvPr name="TextBox 5" id="5"/>
          <p:cNvSpPr txBox="true"/>
          <p:nvPr/>
        </p:nvSpPr>
        <p:spPr>
          <a:xfrm rot="0">
            <a:off x="1028700" y="3901695"/>
            <a:ext cx="16207464" cy="3980441"/>
          </a:xfrm>
          <a:prstGeom prst="rect">
            <a:avLst/>
          </a:prstGeom>
        </p:spPr>
        <p:txBody>
          <a:bodyPr anchor="t" rtlCol="false" tIns="0" lIns="0" bIns="0" rIns="0">
            <a:spAutoFit/>
          </a:bodyPr>
          <a:lstStyle/>
          <a:p>
            <a:pPr algn="just" marL="818205" indent="-409103" lvl="1">
              <a:lnSpc>
                <a:spcPts val="5305"/>
              </a:lnSpc>
              <a:buFont typeface="Arial"/>
              <a:buChar char="•"/>
            </a:pPr>
            <a:r>
              <a:rPr lang="en-US" sz="3789">
                <a:solidFill>
                  <a:srgbClr val="000000"/>
                </a:solidFill>
                <a:latin typeface="Open Sans"/>
              </a:rPr>
              <a:t>Kodingnya berbeda dengan versi sebelumnya.</a:t>
            </a:r>
          </a:p>
          <a:p>
            <a:pPr algn="just" marL="818205" indent="-409103" lvl="1">
              <a:lnSpc>
                <a:spcPts val="5305"/>
              </a:lnSpc>
              <a:buFont typeface="Arial"/>
              <a:buChar char="•"/>
            </a:pPr>
            <a:r>
              <a:rPr lang="en-US" sz="3789">
                <a:solidFill>
                  <a:srgbClr val="000000"/>
                </a:solidFill>
                <a:latin typeface="Open Sans"/>
              </a:rPr>
              <a:t>Kodi</a:t>
            </a:r>
            <a:r>
              <a:rPr lang="en-US" sz="3789">
                <a:solidFill>
                  <a:srgbClr val="000000"/>
                </a:solidFill>
                <a:latin typeface="Arimo"/>
              </a:rPr>
              <a:t>ng dari setiap Browser berbeda. Karena kita harus membuat koding dari seluruh Browser satu persatu.</a:t>
            </a:r>
          </a:p>
          <a:p>
            <a:pPr algn="just" marL="818205" indent="-409103" lvl="1">
              <a:lnSpc>
                <a:spcPts val="5305"/>
              </a:lnSpc>
              <a:buFont typeface="Arial"/>
              <a:buChar char="•"/>
            </a:pPr>
            <a:r>
              <a:rPr lang="en-US" sz="3789">
                <a:solidFill>
                  <a:srgbClr val="000000"/>
                </a:solidFill>
                <a:latin typeface="Open Sans"/>
              </a:rPr>
              <a:t>D</a:t>
            </a:r>
            <a:r>
              <a:rPr lang="en-US" sz="3789">
                <a:solidFill>
                  <a:srgbClr val="000000"/>
                </a:solidFill>
                <a:latin typeface="Arimo"/>
              </a:rPr>
              <a:t>ibutuhkan waktu lebih lama untuk membuatnya.</a:t>
            </a:r>
          </a:p>
          <a:p>
            <a:pPr algn="just">
              <a:lnSpc>
                <a:spcPts val="5305"/>
              </a:lnSpc>
            </a:pPr>
          </a:p>
          <a:p>
            <a:pPr algn="just">
              <a:lnSpc>
                <a:spcPts val="5305"/>
              </a:lnSpc>
            </a:pP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FFF8E9"/>
        </a:solidFill>
      </p:bgPr>
    </p:bg>
    <p:spTree>
      <p:nvGrpSpPr>
        <p:cNvPr id="1" name=""/>
        <p:cNvGrpSpPr/>
        <p:nvPr/>
      </p:nvGrpSpPr>
      <p:grpSpPr>
        <a:xfrm>
          <a:off x="0" y="0"/>
          <a:ext cx="0" cy="0"/>
          <a:chOff x="0" y="0"/>
          <a:chExt cx="0" cy="0"/>
        </a:xfrm>
      </p:grpSpPr>
      <p:sp>
        <p:nvSpPr>
          <p:cNvPr name="TextBox 2" id="2"/>
          <p:cNvSpPr txBox="true"/>
          <p:nvPr/>
        </p:nvSpPr>
        <p:spPr>
          <a:xfrm rot="0">
            <a:off x="3168255" y="4564068"/>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CSS3 Media Query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8AB7D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4088867">
            <a:off x="14261107" y="-2673059"/>
            <a:ext cx="5996386" cy="72009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9564565">
            <a:off x="3995058" y="8514146"/>
            <a:ext cx="7315200" cy="3604399"/>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707988" y="6733878"/>
            <a:ext cx="3428473" cy="3731671"/>
          </a:xfrm>
          <a:prstGeom prst="rect">
            <a:avLst/>
          </a:prstGeom>
        </p:spPr>
      </p:pic>
      <p:sp>
        <p:nvSpPr>
          <p:cNvPr name="TextBox 5" id="5"/>
          <p:cNvSpPr txBox="true"/>
          <p:nvPr/>
        </p:nvSpPr>
        <p:spPr>
          <a:xfrm rot="0">
            <a:off x="1028700" y="587520"/>
            <a:ext cx="11544808" cy="882359"/>
          </a:xfrm>
          <a:prstGeom prst="rect">
            <a:avLst/>
          </a:prstGeom>
        </p:spPr>
        <p:txBody>
          <a:bodyPr anchor="t" rtlCol="false" tIns="0" lIns="0" bIns="0" rIns="0">
            <a:spAutoFit/>
          </a:bodyPr>
          <a:lstStyle/>
          <a:p>
            <a:pPr>
              <a:lnSpc>
                <a:spcPts val="6981"/>
              </a:lnSpc>
            </a:pPr>
            <a:r>
              <a:rPr lang="en-US" sz="5817">
                <a:solidFill>
                  <a:srgbClr val="000000"/>
                </a:solidFill>
                <a:latin typeface="Poppins Medium"/>
              </a:rPr>
              <a:t>SEJARAH HTML5</a:t>
            </a:r>
          </a:p>
        </p:txBody>
      </p:sp>
      <p:sp>
        <p:nvSpPr>
          <p:cNvPr name="TextBox 6" id="6"/>
          <p:cNvSpPr txBox="true"/>
          <p:nvPr/>
        </p:nvSpPr>
        <p:spPr>
          <a:xfrm rot="0">
            <a:off x="816087" y="1282845"/>
            <a:ext cx="16821116" cy="7151563"/>
          </a:xfrm>
          <a:prstGeom prst="rect">
            <a:avLst/>
          </a:prstGeom>
        </p:spPr>
        <p:txBody>
          <a:bodyPr anchor="t" rtlCol="false" tIns="0" lIns="0" bIns="0" rIns="0">
            <a:spAutoFit/>
          </a:bodyPr>
          <a:lstStyle/>
          <a:p>
            <a:pPr algn="ctr">
              <a:lnSpc>
                <a:spcPts val="6898"/>
              </a:lnSpc>
            </a:pPr>
          </a:p>
          <a:p>
            <a:pPr algn="just">
              <a:lnSpc>
                <a:spcPts val="4320"/>
              </a:lnSpc>
            </a:pPr>
            <a:r>
              <a:rPr lang="en-US" sz="3086">
                <a:solidFill>
                  <a:srgbClr val="000000"/>
                </a:solidFill>
                <a:latin typeface="Noto Serif"/>
              </a:rPr>
              <a:t>         </a:t>
            </a:r>
            <a:r>
              <a:rPr lang="en-US" sz="3086">
                <a:solidFill>
                  <a:srgbClr val="000000"/>
                </a:solidFill>
                <a:latin typeface="Noto Serif"/>
              </a:rPr>
              <a:t>HTML5 adalah sebuah </a:t>
            </a:r>
            <a:r>
              <a:rPr lang="en-US" sz="3086">
                <a:solidFill>
                  <a:srgbClr val="000000"/>
                </a:solidFill>
                <a:latin typeface="Noto Serif"/>
              </a:rPr>
              <a:t>bahasa markah</a:t>
            </a:r>
            <a:r>
              <a:rPr lang="en-US" sz="3086">
                <a:solidFill>
                  <a:srgbClr val="000000"/>
                </a:solidFill>
                <a:latin typeface="Noto Serif"/>
              </a:rPr>
              <a:t> untuk menstrukturkan dan menampilkan isi dari World Wide Web, sebuah teknologi inti dari </a:t>
            </a:r>
            <a:r>
              <a:rPr lang="en-US" sz="3086">
                <a:solidFill>
                  <a:srgbClr val="000000"/>
                </a:solidFill>
                <a:latin typeface="Noto Serif"/>
              </a:rPr>
              <a:t>Internet</a:t>
            </a:r>
            <a:r>
              <a:rPr lang="en-US" sz="3086">
                <a:solidFill>
                  <a:srgbClr val="000000"/>
                </a:solidFill>
                <a:latin typeface="Noto Serif"/>
              </a:rPr>
              <a:t>. HTML5 adalah revisi kelima dari </a:t>
            </a:r>
            <a:r>
              <a:rPr lang="en-US" sz="3086">
                <a:solidFill>
                  <a:srgbClr val="000000"/>
                </a:solidFill>
                <a:latin typeface="Noto Serif"/>
              </a:rPr>
              <a:t>HTML</a:t>
            </a:r>
            <a:r>
              <a:rPr lang="en-US" sz="3086">
                <a:solidFill>
                  <a:srgbClr val="000000"/>
                </a:solidFill>
                <a:latin typeface="Noto Serif"/>
              </a:rPr>
              <a:t> (yang pertama kali diciptakan pada tahun </a:t>
            </a:r>
            <a:r>
              <a:rPr lang="en-US" sz="3086">
                <a:solidFill>
                  <a:srgbClr val="000000"/>
                </a:solidFill>
                <a:latin typeface="Noto Serif"/>
              </a:rPr>
              <a:t>1990</a:t>
            </a:r>
            <a:r>
              <a:rPr lang="en-US" sz="3086">
                <a:solidFill>
                  <a:srgbClr val="000000"/>
                </a:solidFill>
                <a:latin typeface="Noto Serif"/>
              </a:rPr>
              <a:t> dan versi keempatnya, HTML4, pada tahun </a:t>
            </a:r>
            <a:r>
              <a:rPr lang="en-US" sz="3086">
                <a:solidFill>
                  <a:srgbClr val="000000"/>
                </a:solidFill>
                <a:latin typeface="Noto Serif"/>
              </a:rPr>
              <a:t>1997</a:t>
            </a:r>
            <a:r>
              <a:rPr lang="en-US" sz="3086">
                <a:solidFill>
                  <a:srgbClr val="000000"/>
                </a:solidFill>
                <a:latin typeface="Noto Serif"/>
              </a:rPr>
              <a:t>[1]</a:t>
            </a:r>
            <a:r>
              <a:rPr lang="en-US" sz="3086">
                <a:solidFill>
                  <a:srgbClr val="000000"/>
                </a:solidFill>
                <a:latin typeface="Noto Serif"/>
              </a:rPr>
              <a:t>) dan hingga bulan </a:t>
            </a:r>
            <a:r>
              <a:rPr lang="en-US" sz="3086">
                <a:solidFill>
                  <a:srgbClr val="000000"/>
                </a:solidFill>
                <a:latin typeface="Noto Serif"/>
              </a:rPr>
              <a:t>Juni 2011</a:t>
            </a:r>
            <a:r>
              <a:rPr lang="en-US" sz="3086">
                <a:solidFill>
                  <a:srgbClr val="000000"/>
                </a:solidFill>
                <a:latin typeface="Noto Serif"/>
              </a:rPr>
              <a:t> masih dalam pengembangan.</a:t>
            </a:r>
          </a:p>
          <a:p>
            <a:pPr algn="just">
              <a:lnSpc>
                <a:spcPts val="4320"/>
              </a:lnSpc>
            </a:pPr>
          </a:p>
          <a:p>
            <a:pPr algn="just">
              <a:lnSpc>
                <a:spcPts val="4320"/>
              </a:lnSpc>
            </a:pPr>
            <a:r>
              <a:rPr lang="en-US" sz="3086">
                <a:solidFill>
                  <a:srgbClr val="000000"/>
                </a:solidFill>
                <a:latin typeface="Noto Serif"/>
              </a:rPr>
              <a:t>           HTML5 merupakan salah satu karya </a:t>
            </a:r>
            <a:r>
              <a:rPr lang="en-US" sz="3086">
                <a:solidFill>
                  <a:srgbClr val="000000"/>
                </a:solidFill>
                <a:latin typeface="Noto Serif"/>
              </a:rPr>
              <a:t>Konsortium World Wide Web</a:t>
            </a:r>
            <a:r>
              <a:rPr lang="en-US" sz="3086">
                <a:solidFill>
                  <a:srgbClr val="000000"/>
                </a:solidFill>
                <a:latin typeface="Noto Serif"/>
              </a:rPr>
              <a:t> (World Wide Web Consortium, W3C) untuk mendefinisikan sebuah bahasa markah tunggal yang dapat ditulis dengan cara HTML ataupun XHTML. HTML5 merupakan jawaban atas pengembangan HTML 4.01 dan XHTML 1.1 yang selama ini berjalan terpisah, dan diimplementasikansecara berbeda-beda oleh banyak </a:t>
            </a:r>
            <a:r>
              <a:rPr lang="en-US" sz="3086">
                <a:solidFill>
                  <a:srgbClr val="000000"/>
                </a:solidFill>
                <a:latin typeface="Noto Serif"/>
              </a:rPr>
              <a:t>perangkat lunak</a:t>
            </a:r>
            <a:r>
              <a:rPr lang="en-US" sz="3086">
                <a:solidFill>
                  <a:srgbClr val="000000"/>
                </a:solidFill>
                <a:latin typeface="Noto Serif"/>
              </a:rPr>
              <a:t> pembuat web.</a:t>
            </a:r>
          </a:p>
          <a:p>
            <a:pPr algn="ctr">
              <a:lnSpc>
                <a:spcPts val="6898"/>
              </a:lnSpc>
            </a:pP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1265178" y="3297390"/>
            <a:ext cx="15757644" cy="3277063"/>
          </a:xfrm>
          <a:prstGeom prst="rect">
            <a:avLst/>
          </a:prstGeom>
        </p:spPr>
        <p:txBody>
          <a:bodyPr anchor="t" rtlCol="false" tIns="0" lIns="0" bIns="0" rIns="0">
            <a:spAutoFit/>
          </a:bodyPr>
          <a:lstStyle/>
          <a:p>
            <a:pPr algn="just">
              <a:lnSpc>
                <a:spcPts val="5224"/>
              </a:lnSpc>
            </a:pPr>
            <a:r>
              <a:rPr lang="en-US" sz="3731">
                <a:solidFill>
                  <a:srgbClr val="000000"/>
                </a:solidFill>
                <a:latin typeface="Open Sans"/>
              </a:rPr>
              <a:t>Layout website harus mampu menyesuaikan diri dengan device yang digunakan secara otomatis, untuk meningkatkan pelayanan pengguna.</a:t>
            </a:r>
          </a:p>
          <a:p>
            <a:pPr algn="just">
              <a:lnSpc>
                <a:spcPts val="5224"/>
              </a:lnSpc>
            </a:pPr>
          </a:p>
          <a:p>
            <a:pPr algn="just">
              <a:lnSpc>
                <a:spcPts val="5224"/>
              </a:lnSpc>
            </a:pPr>
            <a:r>
              <a:rPr lang="en-US" sz="3731">
                <a:solidFill>
                  <a:srgbClr val="000000"/>
                </a:solidFill>
                <a:latin typeface="Open Sans"/>
              </a:rPr>
              <a:t>CSS3 Media Query memungkinkan untuk mendefinisikan perintah CSS yang akan dijalankan seusai dengan perangkat/ device yang digunakan.</a:t>
            </a:r>
          </a:p>
        </p:txBody>
      </p:sp>
      <p:sp>
        <p:nvSpPr>
          <p:cNvPr name="TextBox 5" id="5"/>
          <p:cNvSpPr txBox="true"/>
          <p:nvPr/>
        </p:nvSpPr>
        <p:spPr>
          <a:xfrm rot="0">
            <a:off x="2739564" y="1223369"/>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CSS3 Media Query</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813994" y="942975"/>
            <a:ext cx="15757644" cy="648163"/>
          </a:xfrm>
          <a:prstGeom prst="rect">
            <a:avLst/>
          </a:prstGeom>
        </p:spPr>
        <p:txBody>
          <a:bodyPr anchor="t" rtlCol="false" tIns="0" lIns="0" bIns="0" rIns="0">
            <a:spAutoFit/>
          </a:bodyPr>
          <a:lstStyle/>
          <a:p>
            <a:pPr algn="just">
              <a:lnSpc>
                <a:spcPts val="5224"/>
              </a:lnSpc>
            </a:pPr>
            <a:r>
              <a:rPr lang="en-US" sz="3731">
                <a:solidFill>
                  <a:srgbClr val="000000"/>
                </a:solidFill>
                <a:latin typeface="Open Sans"/>
              </a:rPr>
              <a:t>Browser Support Media Query</a:t>
            </a:r>
          </a:p>
        </p:txBody>
      </p:sp>
      <p:sp>
        <p:nvSpPr>
          <p:cNvPr name="TextBox 5" id="5"/>
          <p:cNvSpPr txBox="true"/>
          <p:nvPr/>
        </p:nvSpPr>
        <p:spPr>
          <a:xfrm rot="0">
            <a:off x="1359677" y="1936043"/>
            <a:ext cx="5852964" cy="7727950"/>
          </a:xfrm>
          <a:prstGeom prst="rect">
            <a:avLst/>
          </a:prstGeom>
        </p:spPr>
        <p:txBody>
          <a:bodyPr anchor="t" rtlCol="false" tIns="0" lIns="0" bIns="0" rIns="0">
            <a:spAutoFit/>
          </a:bodyPr>
          <a:lstStyle/>
          <a:p>
            <a:pPr>
              <a:lnSpc>
                <a:spcPts val="5599"/>
              </a:lnSpc>
              <a:spcBef>
                <a:spcPct val="0"/>
              </a:spcBef>
            </a:pPr>
          </a:p>
          <a:p>
            <a:pPr>
              <a:lnSpc>
                <a:spcPts val="5599"/>
              </a:lnSpc>
              <a:spcBef>
                <a:spcPct val="0"/>
              </a:spcBef>
            </a:pPr>
            <a:r>
              <a:rPr lang="en-US" sz="3999">
                <a:solidFill>
                  <a:srgbClr val="000000"/>
                </a:solidFill>
                <a:latin typeface="Open Sans"/>
              </a:rPr>
              <a:t>1. Chrome 37 </a:t>
            </a:r>
          </a:p>
          <a:p>
            <a:pPr>
              <a:lnSpc>
                <a:spcPts val="5599"/>
              </a:lnSpc>
              <a:spcBef>
                <a:spcPct val="0"/>
              </a:spcBef>
            </a:pPr>
            <a:r>
              <a:rPr lang="en-US" sz="3999">
                <a:solidFill>
                  <a:srgbClr val="000000"/>
                </a:solidFill>
                <a:latin typeface="Open Sans"/>
              </a:rPr>
              <a:t>2. Safari 7 </a:t>
            </a:r>
          </a:p>
          <a:p>
            <a:pPr>
              <a:lnSpc>
                <a:spcPts val="5599"/>
              </a:lnSpc>
              <a:spcBef>
                <a:spcPct val="0"/>
              </a:spcBef>
            </a:pPr>
            <a:r>
              <a:rPr lang="en-US" sz="3999">
                <a:solidFill>
                  <a:srgbClr val="000000"/>
                </a:solidFill>
                <a:latin typeface="Open Sans"/>
              </a:rPr>
              <a:t>3. Firefox 32 </a:t>
            </a:r>
          </a:p>
          <a:p>
            <a:pPr>
              <a:lnSpc>
                <a:spcPts val="5599"/>
              </a:lnSpc>
              <a:spcBef>
                <a:spcPct val="0"/>
              </a:spcBef>
            </a:pPr>
            <a:r>
              <a:rPr lang="en-US" sz="3999">
                <a:solidFill>
                  <a:srgbClr val="000000"/>
                </a:solidFill>
                <a:latin typeface="Open Sans"/>
              </a:rPr>
              <a:t>4. Internet Explorer 11 </a:t>
            </a:r>
          </a:p>
          <a:p>
            <a:pPr>
              <a:lnSpc>
                <a:spcPts val="5599"/>
              </a:lnSpc>
              <a:spcBef>
                <a:spcPct val="0"/>
              </a:spcBef>
            </a:pPr>
            <a:r>
              <a:rPr lang="en-US" sz="3999">
                <a:solidFill>
                  <a:srgbClr val="000000"/>
                </a:solidFill>
                <a:latin typeface="Open Sans"/>
              </a:rPr>
              <a:t>5. Chrome 36 </a:t>
            </a:r>
          </a:p>
          <a:p>
            <a:pPr>
              <a:lnSpc>
                <a:spcPts val="5599"/>
              </a:lnSpc>
              <a:spcBef>
                <a:spcPct val="0"/>
              </a:spcBef>
            </a:pPr>
            <a:r>
              <a:rPr lang="en-US" sz="3999">
                <a:solidFill>
                  <a:srgbClr val="000000"/>
                </a:solidFill>
                <a:latin typeface="Open Sans"/>
              </a:rPr>
              <a:t>6. Android 4 </a:t>
            </a:r>
          </a:p>
          <a:p>
            <a:pPr>
              <a:lnSpc>
                <a:spcPts val="5599"/>
              </a:lnSpc>
              <a:spcBef>
                <a:spcPct val="0"/>
              </a:spcBef>
            </a:pPr>
            <a:r>
              <a:rPr lang="en-US" sz="3999">
                <a:solidFill>
                  <a:srgbClr val="000000"/>
                </a:solidFill>
                <a:latin typeface="Open Sans"/>
              </a:rPr>
              <a:t>7. Firefox 31 </a:t>
            </a:r>
          </a:p>
          <a:p>
            <a:pPr>
              <a:lnSpc>
                <a:spcPts val="5599"/>
              </a:lnSpc>
              <a:spcBef>
                <a:spcPct val="0"/>
              </a:spcBef>
            </a:pPr>
            <a:r>
              <a:rPr lang="en-US" sz="3999">
                <a:solidFill>
                  <a:srgbClr val="000000"/>
                </a:solidFill>
                <a:latin typeface="Open Sans"/>
              </a:rPr>
              <a:t>8. Internet Explorer 8  </a:t>
            </a:r>
          </a:p>
          <a:p>
            <a:pPr>
              <a:lnSpc>
                <a:spcPts val="5599"/>
              </a:lnSpc>
              <a:spcBef>
                <a:spcPct val="0"/>
              </a:spcBef>
            </a:pPr>
            <a:r>
              <a:rPr lang="en-US" sz="3999">
                <a:solidFill>
                  <a:srgbClr val="000000"/>
                </a:solidFill>
                <a:latin typeface="Open Sans"/>
              </a:rPr>
              <a:t>9. Internet Explorer 9  </a:t>
            </a:r>
          </a:p>
          <a:p>
            <a:pPr>
              <a:lnSpc>
                <a:spcPts val="5599"/>
              </a:lnSpc>
              <a:spcBef>
                <a:spcPct val="0"/>
              </a:spcBef>
            </a:pPr>
            <a:r>
              <a:rPr lang="en-US" sz="3999">
                <a:solidFill>
                  <a:srgbClr val="000000"/>
                </a:solidFill>
                <a:latin typeface="Open Sans"/>
              </a:rPr>
              <a:t>10. Internet Explorer 10  </a:t>
            </a: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FFF8E9"/>
        </a:solidFill>
      </p:bgPr>
    </p:bg>
    <p:spTree>
      <p:nvGrpSpPr>
        <p:cNvPr id="1" name=""/>
        <p:cNvGrpSpPr/>
        <p:nvPr/>
      </p:nvGrpSpPr>
      <p:grpSpPr>
        <a:xfrm>
          <a:off x="0" y="0"/>
          <a:ext cx="0" cy="0"/>
          <a:chOff x="0" y="0"/>
          <a:chExt cx="0" cy="0"/>
        </a:xfrm>
      </p:grpSpPr>
      <p:sp>
        <p:nvSpPr>
          <p:cNvPr name="TextBox 2" id="2"/>
          <p:cNvSpPr txBox="true"/>
          <p:nvPr/>
        </p:nvSpPr>
        <p:spPr>
          <a:xfrm rot="0">
            <a:off x="3168255" y="4564068"/>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CSS3 Visual Effects</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634038" y="2996600"/>
            <a:ext cx="15757644" cy="6563188"/>
          </a:xfrm>
          <a:prstGeom prst="rect">
            <a:avLst/>
          </a:prstGeom>
        </p:spPr>
        <p:txBody>
          <a:bodyPr anchor="t" rtlCol="false" tIns="0" lIns="0" bIns="0" rIns="0">
            <a:spAutoFit/>
          </a:bodyPr>
          <a:lstStyle/>
          <a:p>
            <a:pPr algn="just" marL="805693" indent="-402847" lvl="1">
              <a:lnSpc>
                <a:spcPts val="5224"/>
              </a:lnSpc>
              <a:buFont typeface="Arial"/>
              <a:buChar char="•"/>
            </a:pPr>
            <a:r>
              <a:rPr lang="en-US" sz="3731">
                <a:solidFill>
                  <a:srgbClr val="000000"/>
                </a:solidFill>
                <a:latin typeface="Open Sans"/>
              </a:rPr>
              <a:t>Heksadesimal, contoh : #ff0000, #ffff00</a:t>
            </a:r>
          </a:p>
          <a:p>
            <a:pPr algn="just" marL="805693" indent="-402847" lvl="1">
              <a:lnSpc>
                <a:spcPts val="5224"/>
              </a:lnSpc>
              <a:buFont typeface="Arial"/>
              <a:buChar char="•"/>
            </a:pPr>
            <a:r>
              <a:rPr lang="en-US" sz="3731">
                <a:solidFill>
                  <a:srgbClr val="000000"/>
                </a:solidFill>
                <a:latin typeface="Open Sans"/>
              </a:rPr>
              <a:t>Textual, contoh : red, green</a:t>
            </a:r>
          </a:p>
          <a:p>
            <a:pPr algn="just" marL="805693" indent="-402847" lvl="1">
              <a:lnSpc>
                <a:spcPts val="5224"/>
              </a:lnSpc>
              <a:buFont typeface="Arial"/>
              <a:buChar char="•"/>
            </a:pPr>
            <a:r>
              <a:rPr lang="en-US" sz="3731">
                <a:solidFill>
                  <a:srgbClr val="000000"/>
                </a:solidFill>
                <a:latin typeface="Open Sans"/>
              </a:rPr>
              <a:t>RG B (red-green-blue), contoh :rgb(255,255,255)</a:t>
            </a:r>
          </a:p>
          <a:p>
            <a:pPr algn="just" marL="805693" indent="-402847" lvl="1">
              <a:lnSpc>
                <a:spcPts val="5224"/>
              </a:lnSpc>
              <a:buFont typeface="Arial"/>
              <a:buChar char="•"/>
            </a:pPr>
            <a:r>
              <a:rPr lang="en-US" sz="3731">
                <a:solidFill>
                  <a:srgbClr val="000000"/>
                </a:solidFill>
                <a:latin typeface="Open Sans"/>
              </a:rPr>
              <a:t>RGBA (red-green-blue-alpha), </a:t>
            </a:r>
          </a:p>
          <a:p>
            <a:pPr algn="just">
              <a:lnSpc>
                <a:spcPts val="5224"/>
              </a:lnSpc>
            </a:pPr>
            <a:r>
              <a:rPr lang="en-US" sz="3731">
                <a:solidFill>
                  <a:srgbClr val="000000"/>
                </a:solidFill>
                <a:latin typeface="Open Sans"/>
              </a:rPr>
              <a:t>           contoh : rgba(0,0,0,0.2)</a:t>
            </a:r>
          </a:p>
          <a:p>
            <a:pPr algn="just" marL="805693" indent="-402847" lvl="1">
              <a:lnSpc>
                <a:spcPts val="5224"/>
              </a:lnSpc>
              <a:buFont typeface="Arial"/>
              <a:buChar char="•"/>
            </a:pPr>
            <a:r>
              <a:rPr lang="en-US" sz="3731">
                <a:solidFill>
                  <a:srgbClr val="000000"/>
                </a:solidFill>
                <a:latin typeface="Open Sans"/>
              </a:rPr>
              <a:t>HSL (Hue-Saturation-Lightness)</a:t>
            </a:r>
          </a:p>
          <a:p>
            <a:pPr algn="just">
              <a:lnSpc>
                <a:spcPts val="5224"/>
              </a:lnSpc>
            </a:pPr>
            <a:r>
              <a:rPr lang="en-US" sz="3731">
                <a:solidFill>
                  <a:srgbClr val="000000"/>
                </a:solidFill>
                <a:latin typeface="Open Sans"/>
              </a:rPr>
              <a:t>      Ketentuan</a:t>
            </a:r>
          </a:p>
          <a:p>
            <a:pPr algn="just">
              <a:lnSpc>
                <a:spcPts val="5224"/>
              </a:lnSpc>
            </a:pPr>
            <a:r>
              <a:rPr lang="en-US" sz="3731">
                <a:solidFill>
                  <a:srgbClr val="000000"/>
                </a:solidFill>
                <a:latin typeface="Open Sans"/>
              </a:rPr>
              <a:t>Hue : 0-359. 0=red, 60=yellow, 120=green  </a:t>
            </a:r>
          </a:p>
          <a:p>
            <a:pPr algn="just">
              <a:lnSpc>
                <a:spcPts val="5224"/>
              </a:lnSpc>
            </a:pPr>
            <a:r>
              <a:rPr lang="en-US" sz="3731">
                <a:solidFill>
                  <a:srgbClr val="000000"/>
                </a:solidFill>
                <a:latin typeface="Open Sans"/>
              </a:rPr>
              <a:t>Saturation: 0-100%  </a:t>
            </a:r>
          </a:p>
          <a:p>
            <a:pPr algn="just">
              <a:lnSpc>
                <a:spcPts val="5224"/>
              </a:lnSpc>
            </a:pPr>
            <a:r>
              <a:rPr lang="en-US" sz="3731">
                <a:solidFill>
                  <a:srgbClr val="000000"/>
                </a:solidFill>
                <a:latin typeface="Open Sans"/>
              </a:rPr>
              <a:t>Lightness: 0-100%</a:t>
            </a:r>
          </a:p>
        </p:txBody>
      </p:sp>
      <p:pic>
        <p:nvPicPr>
          <p:cNvPr name="Picture 5" id="5"/>
          <p:cNvPicPr>
            <a:picLocks noChangeAspect="true"/>
          </p:cNvPicPr>
          <p:nvPr/>
        </p:nvPicPr>
        <p:blipFill>
          <a:blip r:embed="rId6"/>
          <a:srcRect l="0" t="0" r="0" b="0"/>
          <a:stretch>
            <a:fillRect/>
          </a:stretch>
        </p:blipFill>
        <p:spPr>
          <a:xfrm flipH="false" flipV="false" rot="0">
            <a:off x="12194501" y="3293217"/>
            <a:ext cx="5702472" cy="5525277"/>
          </a:xfrm>
          <a:prstGeom prst="rect">
            <a:avLst/>
          </a:prstGeom>
        </p:spPr>
      </p:pic>
      <p:sp>
        <p:nvSpPr>
          <p:cNvPr name="TextBox 6" id="6"/>
          <p:cNvSpPr txBox="true"/>
          <p:nvPr/>
        </p:nvSpPr>
        <p:spPr>
          <a:xfrm rot="0">
            <a:off x="634038" y="914400"/>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CSS3 Color</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235306" y="2065550"/>
            <a:ext cx="11817389" cy="6998110"/>
          </a:xfrm>
          <a:prstGeom prst="rect">
            <a:avLst/>
          </a:prstGeom>
        </p:spPr>
      </p:pic>
    </p:spTree>
  </p:cSld>
  <p:clrMapOvr>
    <a:masterClrMapping/>
  </p:clrMapOvr>
</p:sld>
</file>

<file path=ppt/slides/slide45.xml><?xml version="1.0" encoding="utf-8"?>
<p:sld xmlns:p="http://schemas.openxmlformats.org/presentationml/2006/main" xmlns:a="http://schemas.openxmlformats.org/drawingml/2006/main">
  <p:cSld>
    <p:bg>
      <p:bgPr>
        <a:solidFill>
          <a:srgbClr val="FFF8E9"/>
        </a:solidFill>
      </p:bgPr>
    </p:bg>
    <p:spTree>
      <p:nvGrpSpPr>
        <p:cNvPr id="1" name=""/>
        <p:cNvGrpSpPr/>
        <p:nvPr/>
      </p:nvGrpSpPr>
      <p:grpSpPr>
        <a:xfrm>
          <a:off x="0" y="0"/>
          <a:ext cx="0" cy="0"/>
          <a:chOff x="0" y="0"/>
          <a:chExt cx="0" cy="0"/>
        </a:xfrm>
      </p:grpSpPr>
      <p:sp>
        <p:nvSpPr>
          <p:cNvPr name="TextBox 2" id="2"/>
          <p:cNvSpPr txBox="true"/>
          <p:nvPr/>
        </p:nvSpPr>
        <p:spPr>
          <a:xfrm rot="0">
            <a:off x="3168255" y="4564068"/>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CSS3 Web Font</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2739564" y="1223369"/>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CSS3 Web Font</a:t>
            </a:r>
          </a:p>
        </p:txBody>
      </p:sp>
      <p:sp>
        <p:nvSpPr>
          <p:cNvPr name="TextBox 5" id="5"/>
          <p:cNvSpPr txBox="true"/>
          <p:nvPr/>
        </p:nvSpPr>
        <p:spPr>
          <a:xfrm rot="0">
            <a:off x="2012998" y="3091229"/>
            <a:ext cx="15757644" cy="6563188"/>
          </a:xfrm>
          <a:prstGeom prst="rect">
            <a:avLst/>
          </a:prstGeom>
        </p:spPr>
        <p:txBody>
          <a:bodyPr anchor="t" rtlCol="false" tIns="0" lIns="0" bIns="0" rIns="0">
            <a:spAutoFit/>
          </a:bodyPr>
          <a:lstStyle/>
          <a:p>
            <a:pPr algn="just">
              <a:lnSpc>
                <a:spcPts val="5224"/>
              </a:lnSpc>
            </a:pPr>
            <a:r>
              <a:rPr lang="en-US" sz="3731">
                <a:solidFill>
                  <a:srgbClr val="000000"/>
                </a:solidFill>
                <a:latin typeface="Open Sans"/>
              </a:rPr>
              <a:t>Tidak semua font tersedia di komputer user</a:t>
            </a:r>
          </a:p>
          <a:p>
            <a:pPr algn="just">
              <a:lnSpc>
                <a:spcPts val="5224"/>
              </a:lnSpc>
            </a:pPr>
          </a:p>
          <a:p>
            <a:pPr algn="just">
              <a:lnSpc>
                <a:spcPts val="5224"/>
              </a:lnSpc>
            </a:pPr>
            <a:r>
              <a:rPr lang="en-US" sz="3731">
                <a:solidFill>
                  <a:srgbClr val="000000"/>
                </a:solidFill>
                <a:latin typeface="Open Sans"/>
              </a:rPr>
              <a:t>CSS3 memungkinkan untuk meng-embed font yang diinginkan di web, sehingga tidak lagi bergantung pada ketersediaan font di user</a:t>
            </a:r>
          </a:p>
          <a:p>
            <a:pPr algn="just">
              <a:lnSpc>
                <a:spcPts val="5224"/>
              </a:lnSpc>
            </a:pPr>
          </a:p>
          <a:p>
            <a:pPr algn="just">
              <a:lnSpc>
                <a:spcPts val="5224"/>
              </a:lnSpc>
            </a:pPr>
            <a:r>
              <a:rPr lang="en-US" sz="3731">
                <a:solidFill>
                  <a:srgbClr val="000000"/>
                </a:solidFill>
                <a:latin typeface="Open Sans"/>
              </a:rPr>
              <a:t>  Tipe font:  </a:t>
            </a:r>
          </a:p>
          <a:p>
            <a:pPr algn="just">
              <a:lnSpc>
                <a:spcPts val="5224"/>
              </a:lnSpc>
            </a:pPr>
            <a:r>
              <a:rPr lang="en-US" sz="3731">
                <a:solidFill>
                  <a:srgbClr val="000000"/>
                </a:solidFill>
                <a:latin typeface="Open Sans"/>
              </a:rPr>
              <a:t>.eot  </a:t>
            </a:r>
          </a:p>
          <a:p>
            <a:pPr algn="just">
              <a:lnSpc>
                <a:spcPts val="5224"/>
              </a:lnSpc>
            </a:pPr>
            <a:r>
              <a:rPr lang="en-US" sz="3731">
                <a:solidFill>
                  <a:srgbClr val="000000"/>
                </a:solidFill>
                <a:latin typeface="Open Sans"/>
              </a:rPr>
              <a:t>.ttf  </a:t>
            </a:r>
          </a:p>
          <a:p>
            <a:pPr algn="just">
              <a:lnSpc>
                <a:spcPts val="5224"/>
              </a:lnSpc>
            </a:pPr>
            <a:r>
              <a:rPr lang="en-US" sz="3731">
                <a:solidFill>
                  <a:srgbClr val="000000"/>
                </a:solidFill>
                <a:latin typeface="Open Sans"/>
              </a:rPr>
              <a:t>.svg  </a:t>
            </a:r>
          </a:p>
          <a:p>
            <a:pPr algn="just">
              <a:lnSpc>
                <a:spcPts val="5224"/>
              </a:lnSpc>
            </a:pPr>
            <a:r>
              <a:rPr lang="en-US" sz="3731">
                <a:solidFill>
                  <a:srgbClr val="000000"/>
                </a:solidFill>
                <a:latin typeface="Open Sans"/>
              </a:rPr>
              <a:t>.woff </a:t>
            </a:r>
          </a:p>
        </p:txBody>
      </p:sp>
    </p:spTree>
  </p:cSld>
  <p:clrMapOvr>
    <a:masterClrMapping/>
  </p:clrMapOvr>
</p:sld>
</file>

<file path=ppt/slides/slide47.xml><?xml version="1.0" encoding="utf-8"?>
<p:sld xmlns:p="http://schemas.openxmlformats.org/presentationml/2006/main" xmlns:a="http://schemas.openxmlformats.org/drawingml/2006/main">
  <p:cSld>
    <p:bg>
      <p:bgPr>
        <a:solidFill>
          <a:srgbClr val="FFF8E9"/>
        </a:solidFill>
      </p:bgPr>
    </p:bg>
    <p:spTree>
      <p:nvGrpSpPr>
        <p:cNvPr id="1" name=""/>
        <p:cNvGrpSpPr/>
        <p:nvPr/>
      </p:nvGrpSpPr>
      <p:grpSpPr>
        <a:xfrm>
          <a:off x="0" y="0"/>
          <a:ext cx="0" cy="0"/>
          <a:chOff x="0" y="0"/>
          <a:chExt cx="0" cy="0"/>
        </a:xfrm>
      </p:grpSpPr>
      <p:sp>
        <p:nvSpPr>
          <p:cNvPr name="TextBox 2" id="2"/>
          <p:cNvSpPr txBox="true"/>
          <p:nvPr/>
        </p:nvSpPr>
        <p:spPr>
          <a:xfrm rot="0">
            <a:off x="5307810" y="449268"/>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CSS3 Web Font</a:t>
            </a:r>
          </a:p>
        </p:txBody>
      </p:sp>
      <p:sp>
        <p:nvSpPr>
          <p:cNvPr name="TextBox 3" id="3"/>
          <p:cNvSpPr txBox="true"/>
          <p:nvPr/>
        </p:nvSpPr>
        <p:spPr>
          <a:xfrm rot="0">
            <a:off x="1329489" y="1892290"/>
            <a:ext cx="16289755" cy="8206740"/>
          </a:xfrm>
          <a:prstGeom prst="rect">
            <a:avLst/>
          </a:prstGeom>
        </p:spPr>
        <p:txBody>
          <a:bodyPr anchor="t" rtlCol="false" tIns="0" lIns="0" bIns="0" rIns="0">
            <a:spAutoFit/>
          </a:bodyPr>
          <a:lstStyle/>
          <a:p>
            <a:pPr>
              <a:lnSpc>
                <a:spcPts val="5459"/>
              </a:lnSpc>
              <a:spcBef>
                <a:spcPct val="0"/>
              </a:spcBef>
            </a:pPr>
            <a:r>
              <a:rPr lang="en-US" sz="3900">
                <a:solidFill>
                  <a:srgbClr val="000000"/>
                </a:solidFill>
                <a:latin typeface="Open Sans"/>
              </a:rPr>
              <a:t>@font-face { /* declare fonts */</a:t>
            </a:r>
          </a:p>
          <a:p>
            <a:pPr>
              <a:lnSpc>
                <a:spcPts val="5459"/>
              </a:lnSpc>
              <a:spcBef>
                <a:spcPct val="0"/>
              </a:spcBef>
            </a:pPr>
            <a:r>
              <a:rPr lang="en-US" sz="3900">
                <a:solidFill>
                  <a:srgbClr val="000000"/>
                </a:solidFill>
                <a:latin typeface="Open Sans"/>
              </a:rPr>
              <a:t>         font-family: "GoodDog";</a:t>
            </a:r>
          </a:p>
          <a:p>
            <a:pPr>
              <a:lnSpc>
                <a:spcPts val="5459"/>
              </a:lnSpc>
              <a:spcBef>
                <a:spcPct val="0"/>
              </a:spcBef>
            </a:pPr>
            <a:r>
              <a:rPr lang="en-US" sz="3900">
                <a:solidFill>
                  <a:srgbClr val="000000"/>
                </a:solidFill>
                <a:latin typeface="Open Sans"/>
              </a:rPr>
              <a:t>         src: url("fonts/GoodDog-webfont.eot");</a:t>
            </a:r>
          </a:p>
          <a:p>
            <a:pPr>
              <a:lnSpc>
                <a:spcPts val="5459"/>
              </a:lnSpc>
              <a:spcBef>
                <a:spcPct val="0"/>
              </a:spcBef>
            </a:pPr>
            <a:r>
              <a:rPr lang="en-US" sz="3900">
                <a:solidFill>
                  <a:srgbClr val="000000"/>
                </a:solidFill>
                <a:latin typeface="Open Sans"/>
              </a:rPr>
              <a:t>         src: local("GoodDog"), local("GoodDog"),</a:t>
            </a:r>
          </a:p>
          <a:p>
            <a:pPr>
              <a:lnSpc>
                <a:spcPts val="5459"/>
              </a:lnSpc>
              <a:spcBef>
                <a:spcPct val="0"/>
              </a:spcBef>
            </a:pPr>
            <a:r>
              <a:rPr lang="en-US" sz="3900">
                <a:solidFill>
                  <a:srgbClr val="000000"/>
                </a:solidFill>
                <a:latin typeface="Open Sans"/>
              </a:rPr>
              <a:t>              url("fonts/GoodDog-webfont.woff") format("woff"),</a:t>
            </a:r>
          </a:p>
          <a:p>
            <a:pPr>
              <a:lnSpc>
                <a:spcPts val="5459"/>
              </a:lnSpc>
              <a:spcBef>
                <a:spcPct val="0"/>
              </a:spcBef>
            </a:pPr>
            <a:r>
              <a:rPr lang="en-US" sz="3900">
                <a:solidFill>
                  <a:srgbClr val="000000"/>
                </a:solidFill>
                <a:latin typeface="Open Sans"/>
              </a:rPr>
              <a:t>              url("fonts/GoodDog-webfont.ttf") format("truetype"),</a:t>
            </a:r>
          </a:p>
          <a:p>
            <a:pPr>
              <a:lnSpc>
                <a:spcPts val="5459"/>
              </a:lnSpc>
              <a:spcBef>
                <a:spcPct val="0"/>
              </a:spcBef>
            </a:pPr>
            <a:r>
              <a:rPr lang="en-US" sz="3900">
                <a:solidFill>
                  <a:srgbClr val="000000"/>
                </a:solidFill>
                <a:latin typeface="Open Sans"/>
              </a:rPr>
              <a:t>              url("fonts/GoodDog-webfont") format("svg");</a:t>
            </a:r>
          </a:p>
          <a:p>
            <a:pPr>
              <a:lnSpc>
                <a:spcPts val="5459"/>
              </a:lnSpc>
              <a:spcBef>
                <a:spcPct val="0"/>
              </a:spcBef>
            </a:pPr>
            <a:r>
              <a:rPr lang="en-US" sz="3900">
                <a:solidFill>
                  <a:srgbClr val="000000"/>
                </a:solidFill>
                <a:latin typeface="Open Sans"/>
              </a:rPr>
              <a:t>}</a:t>
            </a:r>
          </a:p>
          <a:p>
            <a:pPr>
              <a:lnSpc>
                <a:spcPts val="5459"/>
              </a:lnSpc>
              <a:spcBef>
                <a:spcPct val="0"/>
              </a:spcBef>
            </a:pPr>
            <a:r>
              <a:rPr lang="en-US" sz="3900">
                <a:solidFill>
                  <a:srgbClr val="000000"/>
                </a:solidFill>
                <a:latin typeface="Open Sans"/>
              </a:rPr>
              <a:t>/* display fonts */</a:t>
            </a:r>
          </a:p>
          <a:p>
            <a:pPr>
              <a:lnSpc>
                <a:spcPts val="5459"/>
              </a:lnSpc>
              <a:spcBef>
                <a:spcPct val="0"/>
              </a:spcBef>
            </a:pPr>
            <a:r>
              <a:rPr lang="en-US" sz="3900">
                <a:solidFill>
                  <a:srgbClr val="000000"/>
                </a:solidFill>
                <a:latin typeface="Open Sans"/>
              </a:rPr>
              <a:t>h1 { font: 24px/1 GoodDog, Verdana, sans-serif; }</a:t>
            </a:r>
          </a:p>
          <a:p>
            <a:pPr>
              <a:lnSpc>
                <a:spcPts val="5459"/>
              </a:lnSpc>
              <a:spcBef>
                <a:spcPct val="0"/>
              </a:spcBef>
            </a:pPr>
            <a:r>
              <a:rPr lang="en-US" sz="3900">
                <a:solidFill>
                  <a:srgbClr val="000000"/>
                </a:solidFill>
                <a:latin typeface="Open Sans"/>
              </a:rPr>
              <a:t>h2 { font: 18px/1 GoodDog, Verdana, sans-serif; }</a:t>
            </a:r>
          </a:p>
          <a:p>
            <a:pPr>
              <a:lnSpc>
                <a:spcPts val="5459"/>
              </a:lnSpc>
              <a:spcBef>
                <a:spcPct val="0"/>
              </a:spcBef>
            </a:pPr>
            <a:r>
              <a:rPr lang="en-US" sz="3900">
                <a:solidFill>
                  <a:srgbClr val="000000"/>
                </a:solidFill>
                <a:latin typeface="Open Sans"/>
              </a:rPr>
              <a:t>h3 { font: 14px/1 GoodDog, Verdana, sans-serif; }</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3168255" y="449268"/>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Kesimpulan  CSS3</a:t>
            </a:r>
          </a:p>
        </p:txBody>
      </p:sp>
      <p:sp>
        <p:nvSpPr>
          <p:cNvPr name="TextBox 5" id="5"/>
          <p:cNvSpPr txBox="true"/>
          <p:nvPr/>
        </p:nvSpPr>
        <p:spPr>
          <a:xfrm rot="0">
            <a:off x="632589" y="2009219"/>
            <a:ext cx="17383769" cy="12478213"/>
          </a:xfrm>
          <a:prstGeom prst="rect">
            <a:avLst/>
          </a:prstGeom>
        </p:spPr>
        <p:txBody>
          <a:bodyPr anchor="t" rtlCol="false" tIns="0" lIns="0" bIns="0" rIns="0">
            <a:spAutoFit/>
          </a:bodyPr>
          <a:lstStyle/>
          <a:p>
            <a:pPr algn="just">
              <a:lnSpc>
                <a:spcPts val="5224"/>
              </a:lnSpc>
            </a:pPr>
            <a:r>
              <a:rPr lang="en-US" sz="3731">
                <a:solidFill>
                  <a:srgbClr val="000000"/>
                </a:solidFill>
                <a:latin typeface="Open Sans"/>
              </a:rPr>
              <a:t>       Berdasarkan penjelasan dan pembahasan Pengertian CSS3, Apa itu Cascading Style Sheets Level (Versi) 3? Sejarah, Tujuan dan Fungsi, Manfaat, Module Utama, Fitur Terbaru serta Perbedaannya dengan CSS2 di atas, dapat kita simpulkan bahwa CSS3 adalah versi terbaru dari CSS spesification (spesifikasi). Istilah “CSS3” bukan hanya referensi ke fitur-fitur baru dalam CSS, tetapi tingkat ketiga dalam kemajuan spesifikasinya.</a:t>
            </a:r>
          </a:p>
          <a:p>
            <a:pPr algn="just">
              <a:lnSpc>
                <a:spcPts val="5224"/>
              </a:lnSpc>
            </a:pPr>
          </a:p>
          <a:p>
            <a:pPr algn="just">
              <a:lnSpc>
                <a:spcPts val="5224"/>
              </a:lnSpc>
            </a:pPr>
            <a:r>
              <a:rPr lang="en-US" sz="3731">
                <a:solidFill>
                  <a:srgbClr val="000000"/>
                </a:solidFill>
                <a:latin typeface="Open Sans"/>
              </a:rPr>
              <a:t>CSS3 berisi hampir semua yang termasuk dalam CSS2.1 (versi spesifikasi sebelumnya). Ini juga menambahkan fitur baru untuk membantu pengembang memecahkan sejumlah masalah tanpa perlu markup non-semantik, skrip yang kompleks, atau gambar tambahan.</a:t>
            </a:r>
          </a:p>
          <a:p>
            <a:pPr algn="just">
              <a:lnSpc>
                <a:spcPts val="5224"/>
              </a:lnSpc>
            </a:pPr>
          </a:p>
          <a:p>
            <a:pPr algn="just">
              <a:lnSpc>
                <a:spcPts val="5224"/>
              </a:lnSpc>
            </a:pPr>
          </a:p>
          <a:p>
            <a:pPr algn="just">
              <a:lnSpc>
                <a:spcPts val="5224"/>
              </a:lnSpc>
            </a:pPr>
          </a:p>
          <a:p>
            <a:pPr algn="just">
              <a:lnSpc>
                <a:spcPts val="5224"/>
              </a:lnSpc>
            </a:pPr>
          </a:p>
          <a:p>
            <a:pPr algn="just">
              <a:lnSpc>
                <a:spcPts val="5224"/>
              </a:lnSpc>
            </a:pPr>
          </a:p>
          <a:p>
            <a:pPr algn="just">
              <a:lnSpc>
                <a:spcPts val="5224"/>
              </a:lnSpc>
            </a:pPr>
          </a:p>
          <a:p>
            <a:pPr algn="just">
              <a:lnSpc>
                <a:spcPts val="5224"/>
              </a:lnSpc>
            </a:pPr>
          </a:p>
          <a:p>
            <a:pPr algn="just">
              <a:lnSpc>
                <a:spcPts val="5224"/>
              </a:lnSpc>
            </a:pP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333248" y="3180887"/>
            <a:ext cx="17621503" cy="4591513"/>
          </a:xfrm>
          <a:prstGeom prst="rect">
            <a:avLst/>
          </a:prstGeom>
        </p:spPr>
        <p:txBody>
          <a:bodyPr anchor="t" rtlCol="false" tIns="0" lIns="0" bIns="0" rIns="0">
            <a:spAutoFit/>
          </a:bodyPr>
          <a:lstStyle/>
          <a:p>
            <a:pPr marL="805693" indent="-402847" lvl="1">
              <a:lnSpc>
                <a:spcPts val="5224"/>
              </a:lnSpc>
              <a:buFont typeface="Arial"/>
              <a:buChar char="•"/>
            </a:pPr>
            <a:r>
              <a:rPr lang="en-US" sz="3731">
                <a:solidFill>
                  <a:srgbClr val="000000"/>
                </a:solidFill>
                <a:latin typeface="Open Sans"/>
              </a:rPr>
              <a:t>https://www.malasngoding.com/tutorial-css3-part-1-pengertian-dan-pengenalan-css3/</a:t>
            </a:r>
          </a:p>
          <a:p>
            <a:pPr marL="805693" indent="-402847" lvl="1">
              <a:lnSpc>
                <a:spcPts val="5224"/>
              </a:lnSpc>
              <a:buFont typeface="Arial"/>
              <a:buChar char="•"/>
            </a:pPr>
            <a:r>
              <a:rPr lang="en-US" sz="3731">
                <a:solidFill>
                  <a:srgbClr val="000000"/>
                </a:solidFill>
                <a:latin typeface="Open Sans"/>
              </a:rPr>
              <a:t>https://rifqimulyawan.com/blog/pengertian-css3/</a:t>
            </a:r>
          </a:p>
          <a:p>
            <a:pPr marL="805693" indent="-402847" lvl="1">
              <a:lnSpc>
                <a:spcPts val="5224"/>
              </a:lnSpc>
              <a:buFont typeface="Arial"/>
              <a:buChar char="•"/>
            </a:pPr>
            <a:r>
              <a:rPr lang="en-US" sz="3731">
                <a:solidFill>
                  <a:srgbClr val="000000"/>
                </a:solidFill>
                <a:latin typeface="Open Sans"/>
              </a:rPr>
              <a:t>https://www.webhozz.com/code/css-background/</a:t>
            </a:r>
          </a:p>
          <a:p>
            <a:pPr marL="805693" indent="-402847" lvl="1">
              <a:lnSpc>
                <a:spcPts val="5224"/>
              </a:lnSpc>
              <a:buFont typeface="Arial"/>
              <a:buChar char="•"/>
            </a:pPr>
            <a:r>
              <a:rPr lang="en-US" sz="3731">
                <a:solidFill>
                  <a:srgbClr val="000000"/>
                </a:solidFill>
                <a:latin typeface="Open Sans"/>
              </a:rPr>
              <a:t>https://files.speakerdeck.com/presentations/11ccf9c3a7984f0d88f143c4f043dd34/02_Fundamental_CSS3.pdf</a:t>
            </a:r>
          </a:p>
          <a:p>
            <a:pPr marL="805693" indent="-402847" lvl="1">
              <a:lnSpc>
                <a:spcPts val="5224"/>
              </a:lnSpc>
              <a:buFont typeface="Arial"/>
              <a:buChar char="•"/>
            </a:pPr>
            <a:r>
              <a:rPr lang="en-US" sz="3731">
                <a:solidFill>
                  <a:srgbClr val="000000"/>
                </a:solidFill>
                <a:latin typeface="Open Sans"/>
              </a:rPr>
              <a:t>https://www.niagahoster.co.id/blog/html5-adalah/</a:t>
            </a:r>
          </a:p>
        </p:txBody>
      </p:sp>
      <p:sp>
        <p:nvSpPr>
          <p:cNvPr name="TextBox 5" id="5"/>
          <p:cNvSpPr txBox="true"/>
          <p:nvPr/>
        </p:nvSpPr>
        <p:spPr>
          <a:xfrm rot="0">
            <a:off x="2739564" y="1223369"/>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Daftar Pustaka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983729" y="-2020653"/>
            <a:ext cx="14434470" cy="14938649"/>
          </a:xfrm>
          <a:prstGeom prst="rect">
            <a:avLst/>
          </a:prstGeom>
        </p:spPr>
      </p:pic>
      <p:sp>
        <p:nvSpPr>
          <p:cNvPr name="TextBox 3" id="3"/>
          <p:cNvSpPr txBox="true"/>
          <p:nvPr/>
        </p:nvSpPr>
        <p:spPr>
          <a:xfrm rot="0">
            <a:off x="1028700" y="397042"/>
            <a:ext cx="11110058" cy="1690890"/>
          </a:xfrm>
          <a:prstGeom prst="rect">
            <a:avLst/>
          </a:prstGeom>
        </p:spPr>
        <p:txBody>
          <a:bodyPr anchor="t" rtlCol="false" tIns="0" lIns="0" bIns="0" rIns="0">
            <a:spAutoFit/>
          </a:bodyPr>
          <a:lstStyle/>
          <a:p>
            <a:pPr>
              <a:lnSpc>
                <a:spcPts val="6657"/>
              </a:lnSpc>
            </a:pPr>
            <a:r>
              <a:rPr lang="en-US" sz="5547">
                <a:solidFill>
                  <a:srgbClr val="000000"/>
                </a:solidFill>
                <a:latin typeface="Poppins Medium"/>
              </a:rPr>
              <a:t>KEUNGGULAN </a:t>
            </a:r>
            <a:r>
              <a:rPr lang="en-US" sz="5547">
                <a:solidFill>
                  <a:srgbClr val="000000"/>
                </a:solidFill>
                <a:latin typeface="Poppins Medium"/>
              </a:rPr>
              <a:t>HTML5</a:t>
            </a:r>
          </a:p>
          <a:p>
            <a:pPr>
              <a:lnSpc>
                <a:spcPts val="6657"/>
              </a:lnSpc>
            </a:pP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80526" y="7555233"/>
            <a:ext cx="5019621" cy="5463533"/>
          </a:xfrm>
          <a:prstGeom prst="rect">
            <a:avLst/>
          </a:prstGeom>
        </p:spPr>
      </p:pic>
      <p:sp>
        <p:nvSpPr>
          <p:cNvPr name="TextBox 5" id="5"/>
          <p:cNvSpPr txBox="true"/>
          <p:nvPr/>
        </p:nvSpPr>
        <p:spPr>
          <a:xfrm rot="0">
            <a:off x="2412332" y="1694152"/>
            <a:ext cx="12172264" cy="7564148"/>
          </a:xfrm>
          <a:prstGeom prst="rect">
            <a:avLst/>
          </a:prstGeom>
        </p:spPr>
        <p:txBody>
          <a:bodyPr anchor="t" rtlCol="false" tIns="0" lIns="0" bIns="0" rIns="0">
            <a:spAutoFit/>
          </a:bodyPr>
          <a:lstStyle/>
          <a:p>
            <a:pPr algn="ctr" marL="838051" indent="-419025" lvl="1">
              <a:lnSpc>
                <a:spcPts val="5434"/>
              </a:lnSpc>
              <a:buFont typeface="Arial"/>
              <a:buChar char="•"/>
            </a:pPr>
            <a:r>
              <a:rPr lang="en-US" sz="3881">
                <a:solidFill>
                  <a:srgbClr val="000000"/>
                </a:solidFill>
                <a:latin typeface="Open Sans"/>
              </a:rPr>
              <a:t>Penanganan Error yang Lebih Baik</a:t>
            </a:r>
          </a:p>
          <a:p>
            <a:pPr algn="ctr" marL="838051" indent="-419025" lvl="1">
              <a:lnSpc>
                <a:spcPts val="5434"/>
              </a:lnSpc>
              <a:buFont typeface="Arial"/>
              <a:buChar char="•"/>
            </a:pPr>
            <a:r>
              <a:rPr lang="en-US" sz="3881">
                <a:solidFill>
                  <a:srgbClr val="000000"/>
                </a:solidFill>
                <a:latin typeface="Arimo"/>
              </a:rPr>
              <a:t>Kemudahan untuk Membuat Aplikasi Web</a:t>
            </a:r>
          </a:p>
          <a:p>
            <a:pPr algn="ctr" marL="838051" indent="-419025" lvl="1">
              <a:lnSpc>
                <a:spcPts val="5434"/>
              </a:lnSpc>
              <a:buFont typeface="Arial"/>
              <a:buChar char="•"/>
            </a:pPr>
            <a:r>
              <a:rPr lang="en-US" sz="3881">
                <a:solidFill>
                  <a:srgbClr val="000000"/>
                </a:solidFill>
                <a:latin typeface="Arimo"/>
              </a:rPr>
              <a:t>Syntax yang Lebih Sederhana</a:t>
            </a:r>
          </a:p>
          <a:p>
            <a:pPr algn="ctr" marL="838051" indent="-419025" lvl="1">
              <a:lnSpc>
                <a:spcPts val="5434"/>
              </a:lnSpc>
              <a:buFont typeface="Arial"/>
              <a:buChar char="•"/>
            </a:pPr>
            <a:r>
              <a:rPr lang="en-US" sz="3881">
                <a:solidFill>
                  <a:srgbClr val="000000"/>
                </a:solidFill>
                <a:latin typeface="Arimo"/>
              </a:rPr>
              <a:t>Dukungan untuk Pembuatan Website Responsive</a:t>
            </a:r>
          </a:p>
          <a:p>
            <a:pPr algn="ctr" marL="838051" indent="-419025" lvl="1">
              <a:lnSpc>
                <a:spcPts val="5434"/>
              </a:lnSpc>
              <a:buFont typeface="Arial"/>
              <a:buChar char="•"/>
            </a:pPr>
            <a:r>
              <a:rPr lang="en-US" sz="3881">
                <a:solidFill>
                  <a:srgbClr val="000000"/>
                </a:solidFill>
                <a:latin typeface="Arimo"/>
              </a:rPr>
              <a:t>Support untuk Konten Video dan Audio</a:t>
            </a:r>
          </a:p>
          <a:p>
            <a:pPr algn="ctr" marL="838051" indent="-419025" lvl="1">
              <a:lnSpc>
                <a:spcPts val="5434"/>
              </a:lnSpc>
              <a:buFont typeface="Arial"/>
              <a:buChar char="•"/>
            </a:pPr>
            <a:r>
              <a:rPr lang="en-US" sz="3881">
                <a:solidFill>
                  <a:srgbClr val="000000"/>
                </a:solidFill>
                <a:latin typeface="Arimo"/>
              </a:rPr>
              <a:t>Dukungan untuk Grafik Vektor</a:t>
            </a:r>
          </a:p>
          <a:p>
            <a:pPr algn="ctr" marL="838051" indent="-419025" lvl="1">
              <a:lnSpc>
                <a:spcPts val="5434"/>
              </a:lnSpc>
              <a:buFont typeface="Arial"/>
              <a:buChar char="•"/>
            </a:pPr>
            <a:r>
              <a:rPr lang="en-US" sz="3881">
                <a:solidFill>
                  <a:srgbClr val="000000"/>
                </a:solidFill>
                <a:latin typeface="Arimo"/>
              </a:rPr>
              <a:t>Kompatibel dengan lebih Banyak Browser</a:t>
            </a:r>
          </a:p>
          <a:p>
            <a:pPr algn="ctr" marL="838051" indent="-419025" lvl="1">
              <a:lnSpc>
                <a:spcPts val="5434"/>
              </a:lnSpc>
              <a:buFont typeface="Arial"/>
              <a:buChar char="•"/>
            </a:pPr>
            <a:r>
              <a:rPr lang="en-US" sz="3881">
                <a:solidFill>
                  <a:srgbClr val="000000"/>
                </a:solidFill>
                <a:latin typeface="Arimo"/>
              </a:rPr>
              <a:t>Penyimpanan Informasi secara Lokal</a:t>
            </a:r>
          </a:p>
          <a:p>
            <a:pPr algn="ctr" marL="838051" indent="-419025" lvl="1">
              <a:lnSpc>
                <a:spcPts val="5434"/>
              </a:lnSpc>
              <a:buFont typeface="Arial"/>
              <a:buChar char="•"/>
            </a:pPr>
            <a:r>
              <a:rPr lang="en-US" sz="3881">
                <a:solidFill>
                  <a:srgbClr val="000000"/>
                </a:solidFill>
                <a:latin typeface="Arimo"/>
              </a:rPr>
              <a:t>Fokus Otomatis pada Kolom Form</a:t>
            </a:r>
          </a:p>
          <a:p>
            <a:pPr algn="ctr" marL="838051" indent="-419025" lvl="1">
              <a:lnSpc>
                <a:spcPts val="5434"/>
              </a:lnSpc>
              <a:buFont typeface="Arial"/>
              <a:buChar char="•"/>
            </a:pPr>
            <a:r>
              <a:rPr lang="en-US" sz="3881">
                <a:solidFill>
                  <a:srgbClr val="000000"/>
                </a:solidFill>
                <a:latin typeface="Arimo"/>
              </a:rPr>
              <a:t>Menjalankan JavaScript di Web Browser</a:t>
            </a:r>
          </a:p>
          <a:p>
            <a:pPr algn="ctr">
              <a:lnSpc>
                <a:spcPts val="5434"/>
              </a:lnSpc>
            </a:pPr>
          </a:p>
        </p:txBody>
      </p:sp>
    </p:spTree>
  </p:cSld>
  <p:clrMapOvr>
    <a:masterClrMapping/>
  </p:clrMapOvr>
</p:sld>
</file>

<file path=ppt/slides/slide50.xml><?xml version="1.0" encoding="utf-8"?>
<p:sld xmlns:p="http://schemas.openxmlformats.org/presentationml/2006/main" xmlns:a="http://schemas.openxmlformats.org/drawingml/2006/main">
  <p:cSld>
    <p:bg>
      <p:bgPr>
        <a:solidFill>
          <a:srgbClr val="FFF8E9"/>
        </a:solidFill>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D2CC"/>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222254">
            <a:off x="-2182236" y="2931828"/>
            <a:ext cx="9557263" cy="10226643"/>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541018">
            <a:off x="14289787" y="-5160959"/>
            <a:ext cx="5772934" cy="1098655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811063">
            <a:off x="2412806" y="7490702"/>
            <a:ext cx="6280347" cy="3722533"/>
          </a:xfrm>
          <a:prstGeom prst="rect">
            <a:avLst/>
          </a:prstGeom>
        </p:spPr>
      </p:pic>
      <p:sp>
        <p:nvSpPr>
          <p:cNvPr name="TextBox 5" id="5"/>
          <p:cNvSpPr txBox="true"/>
          <p:nvPr/>
        </p:nvSpPr>
        <p:spPr>
          <a:xfrm rot="0">
            <a:off x="907693" y="1183444"/>
            <a:ext cx="16748331" cy="7628890"/>
          </a:xfrm>
          <a:prstGeom prst="rect">
            <a:avLst/>
          </a:prstGeom>
        </p:spPr>
        <p:txBody>
          <a:bodyPr anchor="t" rtlCol="false" tIns="0" lIns="0" bIns="0" rIns="0">
            <a:spAutoFit/>
          </a:bodyPr>
          <a:lstStyle/>
          <a:p>
            <a:pPr algn="just">
              <a:lnSpc>
                <a:spcPts val="6720"/>
              </a:lnSpc>
            </a:pPr>
          </a:p>
          <a:p>
            <a:pPr algn="just">
              <a:lnSpc>
                <a:spcPts val="6720"/>
              </a:lnSpc>
            </a:pPr>
            <a:r>
              <a:rPr lang="en-US" sz="4800">
                <a:solidFill>
                  <a:srgbClr val="000000"/>
                </a:solidFill>
                <a:latin typeface="Open Sans"/>
              </a:rPr>
              <a:t>Saat ini HTML5 masih dalam pengembangan, sehingga hanya beberapa browser yang sudah mendukung HTML5, seperti fitur-fitur pada HTML 5 tidak semuanya bisa berfungsi dengan baik pada beberapa browser. Beberapa browser yang sudah mendukung HTML 5 seperti Safari, Chrome, Firefox, dan Opera. Namun kabarnya IE9 (Internet Explorer) akan mendukung beberapa fitur dari HTML5.</a:t>
            </a:r>
          </a:p>
          <a:p>
            <a:pPr algn="ctr">
              <a:lnSpc>
                <a:spcPts val="7000"/>
              </a:lnSpc>
            </a:pPr>
          </a:p>
        </p:txBody>
      </p:sp>
      <p:sp>
        <p:nvSpPr>
          <p:cNvPr name="TextBox 6" id="6"/>
          <p:cNvSpPr txBox="true"/>
          <p:nvPr/>
        </p:nvSpPr>
        <p:spPr>
          <a:xfrm rot="0">
            <a:off x="5369198" y="495224"/>
            <a:ext cx="7549604" cy="961999"/>
          </a:xfrm>
          <a:prstGeom prst="rect">
            <a:avLst/>
          </a:prstGeom>
        </p:spPr>
        <p:txBody>
          <a:bodyPr anchor="t" rtlCol="false" tIns="0" lIns="0" bIns="0" rIns="0">
            <a:spAutoFit/>
          </a:bodyPr>
          <a:lstStyle/>
          <a:p>
            <a:pPr algn="ctr">
              <a:lnSpc>
                <a:spcPts val="7876"/>
              </a:lnSpc>
            </a:pPr>
            <a:r>
              <a:rPr lang="en-US" sz="5626">
                <a:solidFill>
                  <a:srgbClr val="86817A"/>
                </a:solidFill>
                <a:latin typeface="Open Sans Extra Bold"/>
              </a:rPr>
              <a:t>Kekurangan  HTML 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65093" y="3396571"/>
            <a:ext cx="18157814" cy="5528712"/>
          </a:xfrm>
          <a:prstGeom prst="rect">
            <a:avLst/>
          </a:prstGeom>
        </p:spPr>
        <p:txBody>
          <a:bodyPr anchor="t" rtlCol="false" tIns="0" lIns="0" bIns="0" rIns="0">
            <a:spAutoFit/>
          </a:bodyPr>
          <a:lstStyle/>
          <a:p>
            <a:pPr algn="ctr">
              <a:lnSpc>
                <a:spcPts val="5468"/>
              </a:lnSpc>
            </a:pPr>
            <a:r>
              <a:rPr lang="en-US" sz="3905">
                <a:solidFill>
                  <a:srgbClr val="000000"/>
                </a:solidFill>
                <a:latin typeface="Open Sans"/>
              </a:rPr>
              <a:t>Elemen inline baru menetapkan beberapa konsep dasar dan menjaganya tetap semantis:</a:t>
            </a:r>
          </a:p>
          <a:p>
            <a:pPr algn="ctr" marL="843250" indent="-421625" lvl="1">
              <a:lnSpc>
                <a:spcPts val="5468"/>
              </a:lnSpc>
              <a:buFont typeface="Arial"/>
              <a:buChar char="•"/>
            </a:pPr>
            <a:r>
              <a:rPr lang="en-US" sz="3905">
                <a:solidFill>
                  <a:srgbClr val="000000"/>
                </a:solidFill>
                <a:latin typeface="Open Sans"/>
              </a:rPr>
              <a:t>&lt;mark&gt; menunjukkan konten yang ditandai dengan mode tertentu.</a:t>
            </a:r>
          </a:p>
          <a:p>
            <a:pPr algn="ctr" marL="843250" indent="-421625" lvl="1">
              <a:lnSpc>
                <a:spcPts val="5468"/>
              </a:lnSpc>
              <a:buFont typeface="Arial"/>
              <a:buChar char="•"/>
            </a:pPr>
            <a:r>
              <a:rPr lang="en-US" sz="3905">
                <a:solidFill>
                  <a:srgbClr val="000000"/>
                </a:solidFill>
                <a:latin typeface="Open Sans"/>
              </a:rPr>
              <a:t>&lt;waktu&gt; menunjukkan konten yang merupakan waktu atau tanggal.</a:t>
            </a:r>
          </a:p>
          <a:p>
            <a:pPr algn="ctr" marL="843250" indent="-421625" lvl="1">
              <a:lnSpc>
                <a:spcPts val="5468"/>
              </a:lnSpc>
              <a:buFont typeface="Arial"/>
              <a:buChar char="•"/>
            </a:pPr>
            <a:r>
              <a:rPr lang="en-US" sz="3905">
                <a:solidFill>
                  <a:srgbClr val="000000"/>
                </a:solidFill>
                <a:latin typeface="Open Sans"/>
              </a:rPr>
              <a:t>&lt;meter&gt; menunjukkan konten yang merupakan pecahan dari range yang diketahui seperti penggunaan penyimpanan.</a:t>
            </a:r>
          </a:p>
          <a:p>
            <a:pPr algn="ctr" marL="843250" indent="-421625" lvl="1">
              <a:lnSpc>
                <a:spcPts val="5468"/>
              </a:lnSpc>
              <a:buFont typeface="Arial"/>
              <a:buChar char="•"/>
            </a:pPr>
            <a:r>
              <a:rPr lang="en-US" sz="3905">
                <a:solidFill>
                  <a:srgbClr val="000000"/>
                </a:solidFill>
                <a:latin typeface="Open Sans"/>
              </a:rPr>
              <a:t>&lt;progress&gt; menunjukkan kemajuan tugas menuju penyelesaian.</a:t>
            </a:r>
          </a:p>
          <a:p>
            <a:pPr algn="ctr">
              <a:lnSpc>
                <a:spcPts val="5468"/>
              </a:lnSpc>
            </a:pPr>
          </a:p>
        </p:txBody>
      </p:sp>
      <p:sp>
        <p:nvSpPr>
          <p:cNvPr name="TextBox 5" id="5"/>
          <p:cNvSpPr txBox="true"/>
          <p:nvPr/>
        </p:nvSpPr>
        <p:spPr>
          <a:xfrm rot="0">
            <a:off x="1359677" y="1155032"/>
            <a:ext cx="14916484" cy="1069340"/>
          </a:xfrm>
          <a:prstGeom prst="rect">
            <a:avLst/>
          </a:prstGeom>
        </p:spPr>
        <p:txBody>
          <a:bodyPr anchor="t" rtlCol="false" tIns="0" lIns="0" bIns="0" rIns="0">
            <a:spAutoFit/>
          </a:bodyPr>
          <a:lstStyle/>
          <a:p>
            <a:pPr algn="ctr">
              <a:lnSpc>
                <a:spcPts val="8785"/>
              </a:lnSpc>
            </a:pPr>
            <a:r>
              <a:rPr lang="en-US" sz="6275">
                <a:solidFill>
                  <a:srgbClr val="604E44"/>
                </a:solidFill>
                <a:latin typeface="Noto Serif"/>
              </a:rPr>
              <a:t>Tag Element inline Baru Pada Html5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CC5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3797773">
            <a:off x="12857010" y="-4619379"/>
            <a:ext cx="9856415" cy="1064120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377905">
            <a:off x="-6067419" y="2857452"/>
            <a:ext cx="12437236" cy="10820395"/>
          </a:xfrm>
          <a:prstGeom prst="rect">
            <a:avLst/>
          </a:prstGeom>
        </p:spPr>
      </p:pic>
      <p:sp>
        <p:nvSpPr>
          <p:cNvPr name="TextBox 4" id="4"/>
          <p:cNvSpPr txBox="true"/>
          <p:nvPr/>
        </p:nvSpPr>
        <p:spPr>
          <a:xfrm rot="0">
            <a:off x="525918" y="1457826"/>
            <a:ext cx="17259300" cy="7998134"/>
          </a:xfrm>
          <a:prstGeom prst="rect">
            <a:avLst/>
          </a:prstGeom>
        </p:spPr>
        <p:txBody>
          <a:bodyPr anchor="t" rtlCol="false" tIns="0" lIns="0" bIns="0" rIns="0">
            <a:spAutoFit/>
          </a:bodyPr>
          <a:lstStyle/>
          <a:p>
            <a:pPr algn="ctr">
              <a:lnSpc>
                <a:spcPts val="5305"/>
              </a:lnSpc>
            </a:pPr>
          </a:p>
          <a:p>
            <a:pPr algn="ctr">
              <a:lnSpc>
                <a:spcPts val="5305"/>
              </a:lnSpc>
            </a:pPr>
            <a:r>
              <a:rPr lang="en-US" sz="3789">
                <a:solidFill>
                  <a:srgbClr val="000000"/>
                </a:solidFill>
                <a:latin typeface="Open Sans"/>
              </a:rPr>
              <a:t>Html 5 dikembangkan untuk membantu pengembang aplikasi web, jadi ada banyak tag baru yang memudahkan pembuatan halaman Html dinamis:</a:t>
            </a:r>
          </a:p>
          <a:p>
            <a:pPr algn="ctr" marL="818206" indent="-409103" lvl="1">
              <a:lnSpc>
                <a:spcPts val="5305"/>
              </a:lnSpc>
              <a:buFont typeface="Arial"/>
              <a:buChar char="•"/>
            </a:pPr>
            <a:r>
              <a:rPr lang="en-US" sz="3789">
                <a:solidFill>
                  <a:srgbClr val="000000"/>
                </a:solidFill>
                <a:latin typeface="Open Sans"/>
              </a:rPr>
              <a:t>&lt;details&gt; tag ini memberikan detail tentang suatu elemen, ini seperti tooltips di aplikasi non-web.</a:t>
            </a:r>
          </a:p>
          <a:p>
            <a:pPr algn="ctr" marL="818206" indent="-409103" lvl="1">
              <a:lnSpc>
                <a:spcPts val="5305"/>
              </a:lnSpc>
              <a:buFont typeface="Arial"/>
              <a:buChar char="•"/>
            </a:pPr>
            <a:r>
              <a:rPr lang="en-US" sz="3789">
                <a:solidFill>
                  <a:srgbClr val="000000"/>
                </a:solidFill>
                <a:latin typeface="Open Sans"/>
              </a:rPr>
              <a:t>&lt;datagrid&gt; membuat tabel yang dibangun dari database atau sumber dinamis lainnya.</a:t>
            </a:r>
          </a:p>
          <a:p>
            <a:pPr algn="ctr" marL="818206" indent="-409103" lvl="1">
              <a:lnSpc>
                <a:spcPts val="5305"/>
              </a:lnSpc>
              <a:buFont typeface="Arial"/>
              <a:buChar char="•"/>
            </a:pPr>
            <a:r>
              <a:rPr lang="en-US" sz="3789">
                <a:solidFill>
                  <a:srgbClr val="000000"/>
                </a:solidFill>
                <a:latin typeface="Open Sans"/>
              </a:rPr>
              <a:t>&lt;menu&gt; adalah tag lama yang dibawa kembali dan diperbarui yang memungkinkan kita untuk membuat sistem menu di halaman web.</a:t>
            </a:r>
          </a:p>
          <a:p>
            <a:pPr algn="ctr" marL="818206" indent="-409103" lvl="1">
              <a:lnSpc>
                <a:spcPts val="5305"/>
              </a:lnSpc>
              <a:buFont typeface="Arial"/>
              <a:buChar char="•"/>
            </a:pPr>
            <a:r>
              <a:rPr lang="en-US" sz="3789">
                <a:solidFill>
                  <a:srgbClr val="000000"/>
                </a:solidFill>
                <a:latin typeface="Open Sans"/>
              </a:rPr>
              <a:t>&lt;command&gt; mendefinisikan tindakan yang seharusnya terjadi ketika elemen dinamis diaktifkan.</a:t>
            </a:r>
          </a:p>
          <a:p>
            <a:pPr algn="ctr">
              <a:lnSpc>
                <a:spcPts val="5305"/>
              </a:lnSpc>
            </a:pPr>
          </a:p>
        </p:txBody>
      </p:sp>
      <p:sp>
        <p:nvSpPr>
          <p:cNvPr name="TextBox 5" id="5"/>
          <p:cNvSpPr txBox="true"/>
          <p:nvPr/>
        </p:nvSpPr>
        <p:spPr>
          <a:xfrm rot="0">
            <a:off x="1808102" y="634928"/>
            <a:ext cx="14694933" cy="703768"/>
          </a:xfrm>
          <a:prstGeom prst="rect">
            <a:avLst/>
          </a:prstGeom>
        </p:spPr>
        <p:txBody>
          <a:bodyPr anchor="t" rtlCol="false" tIns="0" lIns="0" bIns="0" rIns="0">
            <a:spAutoFit/>
          </a:bodyPr>
          <a:lstStyle/>
          <a:p>
            <a:pPr algn="ctr">
              <a:lnSpc>
                <a:spcPts val="5834"/>
              </a:lnSpc>
            </a:pPr>
            <a:r>
              <a:rPr lang="en-US" sz="4167">
                <a:solidFill>
                  <a:srgbClr val="000000"/>
                </a:solidFill>
                <a:latin typeface="Noto Serif"/>
              </a:rPr>
              <a:t>Tag yang Mendukung Halaman Dinamis pada Html5</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8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241892">
            <a:off x="11341642" y="-4839795"/>
            <a:ext cx="8218989" cy="872041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076048">
            <a:off x="-2128971" y="6006123"/>
            <a:ext cx="6977297" cy="4570130"/>
          </a:xfrm>
          <a:prstGeom prst="rect">
            <a:avLst/>
          </a:prstGeom>
        </p:spPr>
      </p:pic>
      <p:sp>
        <p:nvSpPr>
          <p:cNvPr name="TextBox 4" id="4"/>
          <p:cNvSpPr txBox="true"/>
          <p:nvPr/>
        </p:nvSpPr>
        <p:spPr>
          <a:xfrm rot="0">
            <a:off x="333248" y="2779958"/>
            <a:ext cx="17621503" cy="5295396"/>
          </a:xfrm>
          <a:prstGeom prst="rect">
            <a:avLst/>
          </a:prstGeom>
        </p:spPr>
        <p:txBody>
          <a:bodyPr anchor="t" rtlCol="false" tIns="0" lIns="0" bIns="0" rIns="0">
            <a:spAutoFit/>
          </a:bodyPr>
          <a:lstStyle/>
          <a:p>
            <a:pPr algn="ctr">
              <a:lnSpc>
                <a:spcPts val="5224"/>
              </a:lnSpc>
            </a:pPr>
          </a:p>
          <a:p>
            <a:pPr algn="ctr">
              <a:lnSpc>
                <a:spcPts val="5224"/>
              </a:lnSpc>
            </a:pPr>
            <a:r>
              <a:rPr lang="en-US" sz="3731">
                <a:solidFill>
                  <a:srgbClr val="000000"/>
                </a:solidFill>
                <a:latin typeface="Open Sans"/>
              </a:rPr>
              <a:t>Ada beberapa element baru yang menarik dalam html5, seperti:</a:t>
            </a:r>
          </a:p>
          <a:p>
            <a:pPr algn="ctr" marL="805694" indent="-402847" lvl="1">
              <a:lnSpc>
                <a:spcPts val="5224"/>
              </a:lnSpc>
              <a:buFont typeface="Arial"/>
              <a:buChar char="•"/>
            </a:pPr>
            <a:r>
              <a:rPr lang="en-US" sz="3731">
                <a:solidFill>
                  <a:srgbClr val="000000"/>
                </a:solidFill>
                <a:latin typeface="Open Sans"/>
              </a:rPr>
              <a:t>&lt;canvas&gt; Elemen ini memberi ruang gambar dalam JavaScript di halaman web. Tag Elemen ini dapat menambahkan gambar atau grafik ke tooltips atau membuat grafik dinamis di halaman web.</a:t>
            </a:r>
          </a:p>
          <a:p>
            <a:pPr algn="ctr" marL="805694" indent="-402847" lvl="1">
              <a:lnSpc>
                <a:spcPts val="5224"/>
              </a:lnSpc>
              <a:buFont typeface="Arial"/>
              <a:buChar char="•"/>
            </a:pPr>
            <a:r>
              <a:rPr lang="en-US" sz="3731">
                <a:solidFill>
                  <a:srgbClr val="000000"/>
                </a:solidFill>
                <a:latin typeface="Open Sans"/>
              </a:rPr>
              <a:t>&lt;video&gt; Tag yang berfungsi untuk menambahkan video ke halaman web.</a:t>
            </a:r>
          </a:p>
          <a:p>
            <a:pPr algn="ctr" marL="805694" indent="-402847" lvl="1">
              <a:lnSpc>
                <a:spcPts val="5224"/>
              </a:lnSpc>
              <a:buFont typeface="Arial"/>
              <a:buChar char="•"/>
            </a:pPr>
            <a:r>
              <a:rPr lang="en-US" sz="3731">
                <a:solidFill>
                  <a:srgbClr val="000000"/>
                </a:solidFill>
                <a:latin typeface="Open Sans"/>
              </a:rPr>
              <a:t>&lt;audio&gt; Tag yang berfungsi untuk menambahkan audio ke halaman web.</a:t>
            </a:r>
          </a:p>
          <a:p>
            <a:pPr algn="ctr">
              <a:lnSpc>
                <a:spcPts val="5224"/>
              </a:lnSpc>
            </a:pPr>
          </a:p>
        </p:txBody>
      </p:sp>
      <p:sp>
        <p:nvSpPr>
          <p:cNvPr name="TextBox 5" id="5"/>
          <p:cNvSpPr txBox="true"/>
          <p:nvPr/>
        </p:nvSpPr>
        <p:spPr>
          <a:xfrm rot="0">
            <a:off x="2739564" y="1223369"/>
            <a:ext cx="11951490" cy="1044565"/>
          </a:xfrm>
          <a:prstGeom prst="rect">
            <a:avLst/>
          </a:prstGeom>
        </p:spPr>
        <p:txBody>
          <a:bodyPr anchor="t" rtlCol="false" tIns="0" lIns="0" bIns="0" rIns="0">
            <a:spAutoFit/>
          </a:bodyPr>
          <a:lstStyle/>
          <a:p>
            <a:pPr algn="ctr">
              <a:lnSpc>
                <a:spcPts val="8545"/>
              </a:lnSpc>
            </a:pPr>
            <a:r>
              <a:rPr lang="en-US" sz="6104">
                <a:solidFill>
                  <a:srgbClr val="000000"/>
                </a:solidFill>
                <a:latin typeface="Noto Serif"/>
              </a:rPr>
              <a:t>Tag Element Baru Pada Html5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DAE4qTklopY</dc:identifier>
  <dcterms:modified xsi:type="dcterms:W3CDTF">2011-08-01T06:04:30Z</dcterms:modified>
  <cp:revision>1</cp:revision>
  <dc:title>KELOMPOK 2 HTML5 dan CSS3</dc:title>
</cp:coreProperties>
</file>