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2" r:id="rId10"/>
    <p:sldId id="273" r:id="rId11"/>
    <p:sldId id="274" r:id="rId12"/>
    <p:sldId id="275" r:id="rId13"/>
    <p:sldId id="276" r:id="rId14"/>
    <p:sldId id="279" r:id="rId15"/>
    <p:sldId id="280" r:id="rId16"/>
    <p:sldId id="281" r:id="rId17"/>
    <p:sldId id="284" r:id="rId18"/>
    <p:sldId id="283" r:id="rId19"/>
    <p:sldId id="285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2B434-E9D8-494E-B816-DB5E0E614D33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51773-1EE1-4455-A5A0-B331EA666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63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BFCE-3064-4204-B22D-02389780E049}" type="datetimeFigureOut">
              <a:rPr lang="id-ID" smtClean="0"/>
              <a:pPr/>
              <a:t>03/02/2022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88ED-23CB-4BCD-BBB5-DEF8107296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BFCE-3064-4204-B22D-02389780E049}" type="datetimeFigureOut">
              <a:rPr lang="id-ID" smtClean="0"/>
              <a:pPr/>
              <a:t>03/02/2022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88ED-23CB-4BCD-BBB5-DEF8107296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BFCE-3064-4204-B22D-02389780E049}" type="datetimeFigureOut">
              <a:rPr lang="id-ID" smtClean="0"/>
              <a:pPr/>
              <a:t>03/02/2022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88ED-23CB-4BCD-BBB5-DEF810729614}" type="slidenum">
              <a:rPr lang="id-ID" smtClean="0"/>
              <a:pPr/>
              <a:t>‹#›</a:t>
            </a:fld>
            <a:endParaRPr lang="id-ID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BFCE-3064-4204-B22D-02389780E049}" type="datetimeFigureOut">
              <a:rPr lang="id-ID" smtClean="0"/>
              <a:pPr/>
              <a:t>03/02/2022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88ED-23CB-4BCD-BBB5-DEF81072961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BFCE-3064-4204-B22D-02389780E049}" type="datetimeFigureOut">
              <a:rPr lang="id-ID" smtClean="0"/>
              <a:pPr/>
              <a:t>03/02/2022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88ED-23CB-4BCD-BBB5-DEF8107296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BFCE-3064-4204-B22D-02389780E049}" type="datetimeFigureOut">
              <a:rPr lang="id-ID" smtClean="0"/>
              <a:pPr/>
              <a:t>03/02/2022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88ED-23CB-4BCD-BBB5-DEF81072961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BFCE-3064-4204-B22D-02389780E049}" type="datetimeFigureOut">
              <a:rPr lang="id-ID" smtClean="0"/>
              <a:pPr/>
              <a:t>03/02/2022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88ED-23CB-4BCD-BBB5-DEF8107296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BFCE-3064-4204-B22D-02389780E049}" type="datetimeFigureOut">
              <a:rPr lang="id-ID" smtClean="0"/>
              <a:pPr/>
              <a:t>03/02/2022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88ED-23CB-4BCD-BBB5-DEF8107296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BFCE-3064-4204-B22D-02389780E049}" type="datetimeFigureOut">
              <a:rPr lang="id-ID" smtClean="0"/>
              <a:pPr/>
              <a:t>03/02/2022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88ED-23CB-4BCD-BBB5-DEF810729614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BFCE-3064-4204-B22D-02389780E049}" type="datetimeFigureOut">
              <a:rPr lang="id-ID" smtClean="0"/>
              <a:pPr/>
              <a:t>03/02/2022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88ED-23CB-4BCD-BBB5-DEF81072961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BFCE-3064-4204-B22D-02389780E049}" type="datetimeFigureOut">
              <a:rPr lang="id-ID" smtClean="0"/>
              <a:pPr/>
              <a:t>03/02/2022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488ED-23CB-4BCD-BBB5-DEF81072961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ACBFCE-3064-4204-B22D-02389780E049}" type="datetimeFigureOut">
              <a:rPr lang="id-ID" smtClean="0"/>
              <a:pPr/>
              <a:t>03/02/2022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72488ED-23CB-4BCD-BBB5-DEF810729614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2"/>
            <a:ext cx="7772400" cy="5616623"/>
          </a:xfrm>
        </p:spPr>
        <p:txBody>
          <a:bodyPr>
            <a:normAutofit/>
          </a:bodyPr>
          <a:lstStyle/>
          <a:p>
            <a:r>
              <a:rPr lang="id-ID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Pertemuan </a:t>
            </a:r>
            <a:r>
              <a:rPr lang="id-ID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br>
              <a:rPr lang="id-ID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Teori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Dasar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Kepemimpinan</a:t>
            </a:r>
            <a:r>
              <a:rPr lang="id-ID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b="1" dirty="0">
                <a:latin typeface="Times New Roman" pitchFamily="18" charset="0"/>
                <a:cs typeface="Times New Roman" pitchFamily="18" charset="0"/>
              </a:rPr>
            </a:br>
            <a:r>
              <a:rPr lang="id-ID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b="1" dirty="0">
                <a:latin typeface="Times New Roman" pitchFamily="18" charset="0"/>
                <a:cs typeface="Times New Roman" pitchFamily="18" charset="0"/>
              </a:rPr>
            </a:br>
            <a:r>
              <a:rPr lang="id-ID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b="1" dirty="0">
                <a:latin typeface="Times New Roman" pitchFamily="18" charset="0"/>
                <a:cs typeface="Times New Roman" pitchFamily="18" charset="0"/>
              </a:rPr>
            </a:br>
            <a:r>
              <a:rPr lang="id-ID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oleh :</a:t>
            </a:r>
            <a:br>
              <a:rPr lang="id-ID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id-ID" sz="20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TIM DOSEN MK KEPEMIMPINAN</a:t>
            </a:r>
            <a:r>
              <a:rPr lang="id-ID" sz="22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sz="22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id-ID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id-ID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id-ID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5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23528" y="1916832"/>
            <a:ext cx="8534751" cy="458400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id-ID" sz="2800" dirty="0">
                <a:solidFill>
                  <a:schemeClr val="tx1"/>
                </a:solidFill>
              </a:rPr>
              <a:t>emikirannya </a:t>
            </a:r>
            <a:r>
              <a:rPr lang="en-US" sz="2800" dirty="0" err="1">
                <a:solidFill>
                  <a:schemeClr val="tx1"/>
                </a:solidFill>
              </a:rPr>
              <a:t>dalam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id-ID" sz="2800" dirty="0">
                <a:solidFill>
                  <a:schemeClr val="tx1"/>
                </a:solidFill>
              </a:rPr>
              <a:t>kehidupan berbangsa dan bernegara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  <a:r>
              <a:rPr lang="id-ID" sz="2800" dirty="0">
                <a:solidFill>
                  <a:schemeClr val="tx1"/>
                </a:solidFill>
              </a:rPr>
              <a:t> </a:t>
            </a:r>
            <a:r>
              <a:rPr lang="id-ID" sz="2800" i="1" dirty="0">
                <a:solidFill>
                  <a:schemeClr val="tx1"/>
                </a:solidFill>
              </a:rPr>
              <a:t>“Bhin</a:t>
            </a:r>
            <a:r>
              <a:rPr lang="en-US" sz="2800" i="1" dirty="0">
                <a:solidFill>
                  <a:schemeClr val="tx1"/>
                </a:solidFill>
              </a:rPr>
              <a:t>n</a:t>
            </a:r>
            <a:r>
              <a:rPr lang="id-ID" sz="2800" i="1" dirty="0">
                <a:solidFill>
                  <a:schemeClr val="tx1"/>
                </a:solidFill>
              </a:rPr>
              <a:t>eka Tunggal Ika”</a:t>
            </a:r>
            <a:r>
              <a:rPr lang="id-ID" sz="2800" dirty="0">
                <a:solidFill>
                  <a:schemeClr val="tx1"/>
                </a:solidFill>
              </a:rPr>
              <a:t> yang berarti berbeda-beda tetapi tetap satu jua, 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 err="1">
                <a:solidFill>
                  <a:schemeClr val="tx1"/>
                </a:solidFill>
              </a:rPr>
              <a:t>Patih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Gadjah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id-ID" sz="2800" dirty="0">
                <a:solidFill>
                  <a:schemeClr val="tx1"/>
                </a:solidFill>
              </a:rPr>
              <a:t>dapat di sejajarkan dengan para ahli filsafat Yunani kuno, seperti Herodotus, Aristoteles, Socrates, Plato, Eratosthenes, Kallimakhus, Karneades, Aristippus, Arete, serta Sinesius.</a:t>
            </a:r>
          </a:p>
          <a:p>
            <a:pPr>
              <a:spcBef>
                <a:spcPts val="0"/>
              </a:spcBef>
            </a:pPr>
            <a:r>
              <a:rPr lang="id-ID" sz="2800" dirty="0">
                <a:solidFill>
                  <a:schemeClr val="tx1"/>
                </a:solidFill>
              </a:rPr>
              <a:t>Menurut Ga</a:t>
            </a:r>
            <a:r>
              <a:rPr lang="en-US" sz="2800" dirty="0">
                <a:solidFill>
                  <a:schemeClr val="tx1"/>
                </a:solidFill>
              </a:rPr>
              <a:t>d</a:t>
            </a:r>
            <a:r>
              <a:rPr lang="id-ID" sz="2800" dirty="0">
                <a:solidFill>
                  <a:schemeClr val="tx1"/>
                </a:solidFill>
              </a:rPr>
              <a:t>jah Mada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id-ID" sz="2800" dirty="0">
                <a:solidFill>
                  <a:schemeClr val="tx1"/>
                </a:solidFill>
              </a:rPr>
              <a:t>hanya ada dua pilihan yakni sebagai pemimpin atau orang yang dipimpin.</a:t>
            </a:r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252728"/>
          </a:xfrm>
        </p:spPr>
        <p:txBody>
          <a:bodyPr/>
          <a:lstStyle/>
          <a:p>
            <a:r>
              <a:rPr lang="en-US" dirty="0" err="1"/>
              <a:t>Patih</a:t>
            </a:r>
            <a:r>
              <a:rPr lang="en-US" dirty="0"/>
              <a:t> </a:t>
            </a:r>
            <a:r>
              <a:rPr lang="en-US" dirty="0" err="1"/>
              <a:t>Gadjah</a:t>
            </a:r>
            <a:r>
              <a:rPr lang="en-US" dirty="0"/>
              <a:t> </a:t>
            </a:r>
            <a:r>
              <a:rPr lang="en-US" dirty="0" err="1"/>
              <a:t>Mada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664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67545" y="1124744"/>
            <a:ext cx="8136904" cy="5376090"/>
          </a:xfrm>
        </p:spPr>
        <p:txBody>
          <a:bodyPr>
            <a:noAutofit/>
          </a:bodyPr>
          <a:lstStyle/>
          <a:p>
            <a:r>
              <a:rPr lang="id-ID" sz="2000" dirty="0">
                <a:solidFill>
                  <a:schemeClr val="tx1"/>
                </a:solidFill>
              </a:rPr>
              <a:t>Sebagai pemimpin, maka ia harus memiliki pengetahuan dan kemampuan untuk memimpin (kapabilitas), serta dapat diterima oleh yang dipimpin ataupun atasannya (aksetabel). Kemampuan dalam arti mampu memimpin, mampu </a:t>
            </a:r>
            <a:r>
              <a:rPr lang="id-ID" sz="2000" dirty="0" smtClean="0">
                <a:solidFill>
                  <a:schemeClr val="tx1"/>
                </a:solidFill>
              </a:rPr>
              <a:t>me</a:t>
            </a:r>
            <a:r>
              <a:rPr lang="en-US" sz="2000" dirty="0" err="1" smtClean="0">
                <a:solidFill>
                  <a:schemeClr val="tx1"/>
                </a:solidFill>
              </a:rPr>
              <a:t>ngor</a:t>
            </a:r>
            <a:r>
              <a:rPr lang="id-ID" sz="2000" dirty="0" smtClean="0">
                <a:solidFill>
                  <a:schemeClr val="tx1"/>
                </a:solidFill>
              </a:rPr>
              <a:t>ba</a:t>
            </a:r>
            <a:r>
              <a:rPr lang="en-US" sz="2000" dirty="0" smtClean="0">
                <a:solidFill>
                  <a:schemeClr val="tx1"/>
                </a:solidFill>
              </a:rPr>
              <a:t>n</a:t>
            </a:r>
            <a:r>
              <a:rPr lang="id-ID" sz="2000" dirty="0" smtClean="0">
                <a:solidFill>
                  <a:schemeClr val="tx1"/>
                </a:solidFill>
              </a:rPr>
              <a:t>kan </a:t>
            </a:r>
            <a:r>
              <a:rPr lang="id-ID" sz="2000" dirty="0">
                <a:solidFill>
                  <a:schemeClr val="tx1"/>
                </a:solidFill>
              </a:rPr>
              <a:t>diri demi tujuan yang ingin dicapai, baik korban waktu, tenaga, materi serta dapat diterima atau dapat dipercaya oleh anggota masyarakat dan pejabat yang diatasnya</a:t>
            </a:r>
            <a:r>
              <a:rPr lang="id-ID" sz="2000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d-ID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id-ID" sz="2000" dirty="0">
                <a:solidFill>
                  <a:schemeClr val="tx1"/>
                </a:solidFill>
              </a:rPr>
              <a:t>Sedangkan sebagai anggota yang baik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id-ID" sz="2000" dirty="0">
                <a:solidFill>
                  <a:schemeClr val="tx1"/>
                </a:solidFill>
              </a:rPr>
              <a:t> harus memiliki loyalitas, patuh dan taat pada perintah atasan sebagai pemimpin, dan rela berkorban serta bekerja keras untuk mendukung atasan dalam pencapaian tujuan yang dalam ajaran agama disebut </a:t>
            </a:r>
            <a:r>
              <a:rPr lang="id-ID" sz="2000" i="1" dirty="0">
                <a:solidFill>
                  <a:schemeClr val="tx1"/>
                </a:solidFill>
              </a:rPr>
              <a:t>Satya Bela Bakti Prabu. </a:t>
            </a:r>
            <a:endParaRPr lang="en-US" sz="2000" i="1" dirty="0" smtClean="0">
              <a:solidFill>
                <a:schemeClr val="tx1"/>
              </a:solidFill>
            </a:endParaRPr>
          </a:p>
          <a:p>
            <a:endParaRPr lang="id-ID" sz="2000" dirty="0">
              <a:solidFill>
                <a:schemeClr val="tx1"/>
              </a:solidFill>
            </a:endParaRPr>
          </a:p>
          <a:p>
            <a:r>
              <a:rPr lang="id-ID" sz="2000" dirty="0">
                <a:solidFill>
                  <a:schemeClr val="tx1"/>
                </a:solidFill>
              </a:rPr>
              <a:t>Hubungan kerjasama yang saling membutuhkan ibarat singa dengan hutan</a:t>
            </a:r>
            <a:r>
              <a:rPr lang="en-US" sz="2000" dirty="0">
                <a:solidFill>
                  <a:schemeClr val="tx1"/>
                </a:solidFill>
              </a:rPr>
              <a:t>. S</a:t>
            </a:r>
            <a:r>
              <a:rPr lang="id-ID" sz="2000" dirty="0">
                <a:solidFill>
                  <a:schemeClr val="tx1"/>
                </a:solidFill>
              </a:rPr>
              <a:t>ukses dalam mencapai tujuan bersama. 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id-ID" sz="2000" dirty="0">
                <a:solidFill>
                  <a:schemeClr val="tx1"/>
                </a:solidFill>
              </a:rPr>
              <a:t>Tidak ada pemimpin yang sukses tanpa didukung masyarakatnya, demikian pula sebaliknya.</a:t>
            </a: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en-US" dirty="0" err="1"/>
              <a:t>Patih</a:t>
            </a:r>
            <a:r>
              <a:rPr lang="en-US" dirty="0"/>
              <a:t> </a:t>
            </a:r>
            <a:r>
              <a:rPr lang="en-US" dirty="0" err="1"/>
              <a:t>Gadjah</a:t>
            </a:r>
            <a:r>
              <a:rPr lang="en-US" dirty="0"/>
              <a:t> </a:t>
            </a:r>
            <a:r>
              <a:rPr lang="en-US" dirty="0" err="1"/>
              <a:t>Mada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3345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357298"/>
            <a:ext cx="7488832" cy="507209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Wijana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Pemimpin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bijaksana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tekun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Mantri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Wira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Pembela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negara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sejati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 </a:t>
            </a:r>
            <a:r>
              <a:rPr lang="en-US" dirty="0" err="1">
                <a:solidFill>
                  <a:schemeClr val="tx1"/>
                </a:solidFill>
              </a:rPr>
              <a:t>Wicaksaneng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Naya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Bijaksana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4. </a:t>
            </a:r>
            <a:r>
              <a:rPr lang="en-US" dirty="0" err="1">
                <a:solidFill>
                  <a:schemeClr val="tx1"/>
                </a:solidFill>
              </a:rPr>
              <a:t>Matanggwan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kepercayaan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tinggi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    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bawahan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5. </a:t>
            </a:r>
            <a:r>
              <a:rPr lang="en-US" dirty="0" err="1">
                <a:solidFill>
                  <a:schemeClr val="tx1"/>
                </a:solidFill>
              </a:rPr>
              <a:t>Satya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Bakti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Haprabu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Taat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setia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bakti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</a:t>
            </a:r>
            <a:r>
              <a:rPr lang="en-US" dirty="0">
                <a:solidFill>
                  <a:schemeClr val="tx1"/>
                </a:solidFill>
              </a:rPr>
              <a:t> 	     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pimpinan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6. </a:t>
            </a:r>
            <a:r>
              <a:rPr lang="en-US" dirty="0" err="1">
                <a:solidFill>
                  <a:schemeClr val="tx1"/>
                </a:solidFill>
              </a:rPr>
              <a:t>Wakjnana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Memiliki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seni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kepandaian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berpidato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7. </a:t>
            </a:r>
            <a:r>
              <a:rPr lang="en-US" dirty="0" err="1">
                <a:solidFill>
                  <a:schemeClr val="tx1"/>
                </a:solidFill>
              </a:rPr>
              <a:t>Sarijawapasama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sombong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selalu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bermuka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manis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pemaaf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8. </a:t>
            </a:r>
            <a:r>
              <a:rPr lang="en-US" dirty="0" err="1">
                <a:solidFill>
                  <a:schemeClr val="tx1"/>
                </a:solidFill>
              </a:rPr>
              <a:t>Dhirottsaha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Rajin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bersungguh-sungguh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Kepemimpinan PANCADASA Gajah Mada</a:t>
            </a:r>
          </a:p>
        </p:txBody>
      </p:sp>
    </p:spTree>
    <p:extLst>
      <p:ext uri="{BB962C8B-B14F-4D97-AF65-F5344CB8AC3E}">
        <p14:creationId xmlns:p14="http://schemas.microsoft.com/office/powerpoint/2010/main" val="131116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428736"/>
            <a:ext cx="8064896" cy="500066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9.   Tan </a:t>
            </a:r>
            <a:r>
              <a:rPr lang="en-US" dirty="0" err="1">
                <a:solidFill>
                  <a:schemeClr val="tx1"/>
                </a:solidFill>
              </a:rPr>
              <a:t>Lalana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Gembira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periang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mudah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sedih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10. </a:t>
            </a:r>
            <a:r>
              <a:rPr lang="en-US" dirty="0" err="1">
                <a:solidFill>
                  <a:schemeClr val="tx1"/>
                </a:solidFill>
              </a:rPr>
              <a:t>Diwyacitta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Berhati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Jujur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11. Tan </a:t>
            </a:r>
            <a:r>
              <a:rPr lang="en-US" dirty="0" err="1">
                <a:solidFill>
                  <a:schemeClr val="tx1"/>
                </a:solidFill>
              </a:rPr>
              <a:t>Satrisna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egoistis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12. </a:t>
            </a:r>
            <a:r>
              <a:rPr lang="en-US" dirty="0" err="1">
                <a:solidFill>
                  <a:schemeClr val="tx1"/>
                </a:solidFill>
              </a:rPr>
              <a:t>Masihi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Samastha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Bhuwana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Penyayang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dancinta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alam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13. </a:t>
            </a:r>
            <a:r>
              <a:rPr lang="en-US" dirty="0" err="1">
                <a:solidFill>
                  <a:schemeClr val="tx1"/>
                </a:solidFill>
              </a:rPr>
              <a:t>Ginong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Pratidina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Tekun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menegakkan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kebenaran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14. </a:t>
            </a:r>
            <a:r>
              <a:rPr lang="en-US" dirty="0" err="1">
                <a:solidFill>
                  <a:schemeClr val="tx1"/>
                </a:solidFill>
              </a:rPr>
              <a:t>Sumantri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Bersikap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abdi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negara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baik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15. </a:t>
            </a:r>
            <a:r>
              <a:rPr lang="en-US" dirty="0" err="1">
                <a:solidFill>
                  <a:schemeClr val="tx1"/>
                </a:solidFill>
              </a:rPr>
              <a:t>Anayaken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Musuh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Memusnahkan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musuh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negara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Kepemimpinan PANCADASA Gajah Mada</a:t>
            </a:r>
          </a:p>
        </p:txBody>
      </p:sp>
    </p:spTree>
    <p:extLst>
      <p:ext uri="{BB962C8B-B14F-4D97-AF65-F5344CB8AC3E}">
        <p14:creationId xmlns:p14="http://schemas.microsoft.com/office/powerpoint/2010/main" val="271205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7776863" cy="50166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Ing </a:t>
            </a:r>
            <a:r>
              <a:rPr lang="en-US" sz="2800" dirty="0" err="1">
                <a:solidFill>
                  <a:schemeClr val="tx1"/>
                </a:solidFill>
              </a:rPr>
              <a:t>Ngarso</a:t>
            </a:r>
            <a:r>
              <a:rPr lang="en-US" sz="2800" dirty="0">
                <a:solidFill>
                  <a:schemeClr val="tx1"/>
                </a:solidFill>
              </a:rPr>
              <a:t> Sung </a:t>
            </a:r>
            <a:r>
              <a:rPr lang="en-US" sz="2800" dirty="0" err="1">
                <a:solidFill>
                  <a:schemeClr val="tx1"/>
                </a:solidFill>
              </a:rPr>
              <a:t>Tulodo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id-ID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2800" dirty="0">
                <a:solidFill>
                  <a:schemeClr val="tx1"/>
                </a:solidFill>
              </a:rPr>
              <a:t>   </a:t>
            </a:r>
            <a:r>
              <a:rPr lang="en-US" sz="2800" dirty="0">
                <a:solidFill>
                  <a:schemeClr val="tx1"/>
                </a:solidFill>
              </a:rPr>
              <a:t>(di </a:t>
            </a:r>
            <a:r>
              <a:rPr lang="en-US" sz="2800" dirty="0" err="1">
                <a:solidFill>
                  <a:schemeClr val="tx1"/>
                </a:solidFill>
              </a:rPr>
              <a:t>depan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memberi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contoh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id-ID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Ing </a:t>
            </a:r>
            <a:r>
              <a:rPr lang="en-US" sz="2800" dirty="0" err="1">
                <a:solidFill>
                  <a:schemeClr val="tx1"/>
                </a:solidFill>
              </a:rPr>
              <a:t>Madyo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mangun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karso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id-ID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2800" dirty="0">
                <a:solidFill>
                  <a:schemeClr val="tx1"/>
                </a:solidFill>
              </a:rPr>
              <a:t>   </a:t>
            </a:r>
            <a:r>
              <a:rPr lang="en-US" sz="2800" dirty="0">
                <a:solidFill>
                  <a:schemeClr val="tx1"/>
                </a:solidFill>
              </a:rPr>
              <a:t>(di </a:t>
            </a:r>
            <a:r>
              <a:rPr lang="en-US" sz="2800" dirty="0" err="1">
                <a:solidFill>
                  <a:schemeClr val="tx1"/>
                </a:solidFill>
              </a:rPr>
              <a:t>tengah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memberikan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memotivasi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id-ID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tx1"/>
                </a:solidFill>
              </a:rPr>
              <a:t>Tut </a:t>
            </a:r>
            <a:r>
              <a:rPr lang="en-US" sz="2800" dirty="0" err="1">
                <a:solidFill>
                  <a:schemeClr val="tx1"/>
                </a:solidFill>
              </a:rPr>
              <a:t>Wuri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Handayani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id-ID" sz="28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sz="2800" dirty="0">
                <a:solidFill>
                  <a:schemeClr val="tx1"/>
                </a:solidFill>
              </a:rPr>
              <a:t>   </a:t>
            </a:r>
            <a:r>
              <a:rPr lang="en-US" sz="2800" dirty="0">
                <a:solidFill>
                  <a:schemeClr val="tx1"/>
                </a:solidFill>
              </a:rPr>
              <a:t>(di </a:t>
            </a:r>
            <a:r>
              <a:rPr lang="en-US" sz="2800" dirty="0" err="1">
                <a:solidFill>
                  <a:schemeClr val="tx1"/>
                </a:solidFill>
              </a:rPr>
              <a:t>belakang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memberi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dorongan</a:t>
            </a:r>
            <a:r>
              <a:rPr lang="en-US" sz="2800" dirty="0">
                <a:solidFill>
                  <a:schemeClr val="tx1"/>
                </a:solidFill>
              </a:rPr>
              <a:t>/support)</a:t>
            </a:r>
            <a:endParaRPr lang="id-ID" sz="2800" dirty="0">
              <a:solidFill>
                <a:schemeClr val="tx1"/>
              </a:solidFill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US" sz="3900" dirty="0" err="1" smtClean="0"/>
              <a:t>Kepemimpinan</a:t>
            </a:r>
            <a:r>
              <a:rPr lang="en-US" sz="3900" dirty="0" smtClean="0"/>
              <a:t> </a:t>
            </a:r>
            <a:r>
              <a:rPr lang="en-US" sz="3900" dirty="0" err="1"/>
              <a:t>versi</a:t>
            </a:r>
            <a:r>
              <a:rPr lang="en-US" sz="3900" dirty="0"/>
              <a:t> </a:t>
            </a:r>
            <a:r>
              <a:rPr lang="en-US" sz="3900" dirty="0" smtClean="0"/>
              <a:t>Ki </a:t>
            </a:r>
            <a:r>
              <a:rPr lang="en-US" sz="3900" dirty="0" err="1"/>
              <a:t>Hadjar</a:t>
            </a:r>
            <a:r>
              <a:rPr lang="en-US" sz="3900" dirty="0"/>
              <a:t> </a:t>
            </a:r>
            <a:r>
              <a:rPr lang="en-US" sz="3900" dirty="0" err="1"/>
              <a:t>Dewantara</a:t>
            </a:r>
            <a:r>
              <a:rPr lang="en-US" sz="3900" dirty="0"/>
              <a:t> </a:t>
            </a:r>
            <a:endParaRPr lang="id-ID" sz="3900" dirty="0"/>
          </a:p>
        </p:txBody>
      </p:sp>
    </p:spTree>
    <p:extLst>
      <p:ext uri="{BB962C8B-B14F-4D97-AF65-F5344CB8AC3E}">
        <p14:creationId xmlns:p14="http://schemas.microsoft.com/office/powerpoint/2010/main" val="3410286365"/>
      </p:ext>
    </p:extLst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72067" y="1628800"/>
            <a:ext cx="7408333" cy="47525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Masa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depan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masa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keemasan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indonesia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EMAS?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Kapan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Membutuhkan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pemimpin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24 karat,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bukan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pemimpin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sekarat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Integritas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berbagai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sifat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unggul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Mengutamakan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kepentingan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bangsa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dan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negara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Visioner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kemampuan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mengenali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masalah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sebelum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menjadi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keadaan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darurat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menciptakan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perubahan</a:t>
            </a:r>
            <a:r>
              <a:rPr lang="en-US" sz="28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mic Sans MS" pitchFamily="66" charset="0"/>
              </a:rPr>
              <a:t>positif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Kristen ITC" pitchFamily="66" charset="0"/>
              </a:rPr>
              <a:t>Kepemimpinan Masa Depan</a:t>
            </a:r>
          </a:p>
        </p:txBody>
      </p:sp>
    </p:spTree>
    <p:extLst>
      <p:ext uri="{BB962C8B-B14F-4D97-AF65-F5344CB8AC3E}">
        <p14:creationId xmlns:p14="http://schemas.microsoft.com/office/powerpoint/2010/main" val="139921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55576" y="1628800"/>
            <a:ext cx="7848872" cy="47525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Pemimpin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transformasional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Berpikir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tegas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cepat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tepat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dan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besar</a:t>
            </a:r>
            <a:endParaRPr lang="en-US" sz="2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Memiliki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Calisto MT" panose="02040603050505030304" pitchFamily="18" charset="0"/>
              </a:rPr>
              <a:t>global leadership skills: continuous capacity to transform, global mindset, global networks 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  <a:sym typeface="Wingdings" pitchFamily="2" charset="2"/>
              </a:rPr>
              <a:t>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  <a:sym typeface="Wingdings" pitchFamily="2" charset="2"/>
              </a:rPr>
              <a:t>rahmatan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  <a:sym typeface="Wingdings" pitchFamily="2" charset="2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  <a:sym typeface="Wingdings" pitchFamily="2" charset="2"/>
              </a:rPr>
              <a:t>lil’aalamiin</a:t>
            </a:r>
            <a:endParaRPr lang="en-US" sz="2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Kemampuan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untuk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senantiasa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menciptakan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perubahan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ke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arah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positif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dalam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diri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organisasi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): “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hari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ini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harus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lebih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baik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dari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sto MT" panose="02040603050505030304" pitchFamily="18" charset="0"/>
              </a:rPr>
              <a:t>kemarin</a:t>
            </a:r>
            <a:r>
              <a:rPr lang="en-US" sz="2800" dirty="0">
                <a:solidFill>
                  <a:schemeClr val="tx1"/>
                </a:solidFill>
                <a:latin typeface="Calisto MT" panose="02040603050505030304" pitchFamily="18" charset="0"/>
              </a:rPr>
              <a:t>” (continuous improvement)</a:t>
            </a:r>
          </a:p>
        </p:txBody>
      </p:sp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548680"/>
            <a:ext cx="8229600" cy="1224136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  <a:latin typeface="Kristen ITC" pitchFamily="66" charset="0"/>
              </a:rPr>
              <a:t>Kepemimpinan</a:t>
            </a:r>
            <a:r>
              <a:rPr lang="en-US" dirty="0">
                <a:solidFill>
                  <a:schemeClr val="bg1"/>
                </a:solidFill>
                <a:latin typeface="Kristen ITC" pitchFamily="66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Kristen ITC" pitchFamily="66" charset="0"/>
              </a:rPr>
              <a:t>Masa</a:t>
            </a:r>
            <a:r>
              <a:rPr lang="en-US" dirty="0">
                <a:solidFill>
                  <a:schemeClr val="bg1"/>
                </a:solidFill>
                <a:latin typeface="Kristen ITC" pitchFamily="66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Kristen ITC" pitchFamily="66" charset="0"/>
              </a:rPr>
              <a:t>Depan</a:t>
            </a:r>
            <a:endParaRPr lang="en-US" dirty="0">
              <a:solidFill>
                <a:schemeClr val="bg1"/>
              </a:solidFill>
              <a:latin typeface="Kristen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9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1520" y="1556792"/>
            <a:ext cx="8352928" cy="480116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Menyadari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ada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perbedaan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 </a:t>
            </a:r>
            <a:endParaRPr lang="en-US" sz="2400" b="1" dirty="0" smtClean="0">
              <a:solidFill>
                <a:schemeClr val="tx1"/>
              </a:solidFill>
              <a:latin typeface="Bookman Old Style" pitchFamily="18" charset="0"/>
              <a:cs typeface="Calibri Light" panose="020F0302020204030204" pitchFamily="34" charset="0"/>
              <a:sym typeface="Wingdings" pitchFamily="2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b="1" i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 </a:t>
            </a:r>
            <a:r>
              <a:rPr lang="en-US" b="1" i="1" dirty="0" smtClean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  </a:t>
            </a:r>
            <a:r>
              <a:rPr lang="en-US" sz="2400" b="1" i="1" dirty="0" smtClean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(</a:t>
            </a:r>
            <a:r>
              <a:rPr lang="en-US" sz="2400" b="1" i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Bhinneka</a:t>
            </a:r>
            <a:r>
              <a:rPr lang="en-US" sz="2400" b="1" i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 Tunggal </a:t>
            </a:r>
            <a:r>
              <a:rPr lang="en-US" sz="2400" b="1" i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Ika</a:t>
            </a:r>
            <a:r>
              <a:rPr lang="en-US" sz="2400" b="1" i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)  </a:t>
            </a:r>
            <a:r>
              <a:rPr lang="en-US" sz="2400" b="1" i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multikulturalisme</a:t>
            </a:r>
            <a:r>
              <a:rPr lang="en-US" sz="2400" b="1" i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;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Tetapkan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 standard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kerja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tinggi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membangun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sinergitas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 (team work</a:t>
            </a:r>
            <a:r>
              <a:rPr lang="en-US" sz="2400" b="1" dirty="0" smtClean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>
              <a:solidFill>
                <a:schemeClr val="tx1"/>
              </a:solidFill>
              <a:latin typeface="Bookman Old Style" pitchFamily="18" charset="0"/>
              <a:cs typeface="Calibri Light" panose="020F0302020204030204" pitchFamily="34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</a:rPr>
              <a:t>EXECUTIVE STYLE: </a:t>
            </a:r>
            <a:endParaRPr lang="en-US" sz="2400" b="1" dirty="0" smtClean="0">
              <a:solidFill>
                <a:schemeClr val="tx1"/>
              </a:solidFill>
              <a:latin typeface="Bookman Old Style" pitchFamily="18" charset="0"/>
              <a:cs typeface="Calibri Light" panose="020F03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 err="1" smtClean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</a:rPr>
              <a:t>Perpaduan</a:t>
            </a:r>
            <a:r>
              <a:rPr lang="en-US" sz="2400" b="1" dirty="0" smtClean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</a:rPr>
              <a:t>yang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</a:rPr>
              <a:t>harmonis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</a:rPr>
              <a:t>dari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</a:rPr>
              <a:t>Intelectuality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</a:rPr>
              <a:t>, Mentality, Morality 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 IQ, EQ, SQ  PRIBADI UNGGUL  </a:t>
            </a:r>
            <a:r>
              <a:rPr lang="en-US" sz="2400" b="1" i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shiddiq</a:t>
            </a:r>
            <a:r>
              <a:rPr lang="en-US" sz="2400" b="1" i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, </a:t>
            </a:r>
            <a:r>
              <a:rPr lang="en-US" sz="2400" b="1" i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amanah</a:t>
            </a:r>
            <a:r>
              <a:rPr lang="en-US" sz="2400" b="1" i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, </a:t>
            </a:r>
            <a:r>
              <a:rPr lang="en-US" sz="2400" b="1" i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tabligh</a:t>
            </a:r>
            <a:r>
              <a:rPr lang="en-US" sz="2400" b="1" i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, </a:t>
            </a:r>
            <a:r>
              <a:rPr lang="en-US" sz="2400" b="1" i="1" dirty="0" err="1" smtClean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fathonah</a:t>
            </a:r>
            <a:endParaRPr lang="en-US" sz="2400" b="1" i="1" dirty="0" smtClean="0">
              <a:solidFill>
                <a:schemeClr val="tx1"/>
              </a:solidFill>
              <a:latin typeface="Bookman Old Style" pitchFamily="18" charset="0"/>
              <a:cs typeface="Calibri Light" panose="020F0302020204030204" pitchFamily="34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400" b="1" i="1" dirty="0">
              <a:solidFill>
                <a:schemeClr val="tx1"/>
              </a:solidFill>
              <a:latin typeface="Bookman Old Style" pitchFamily="18" charset="0"/>
              <a:cs typeface="Calibri Light" panose="020F0302020204030204" pitchFamily="34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BERBUAT YANG TERBAIK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untuk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diri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keluarga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dan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masyarakat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bangsa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dan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negara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 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berdasarkan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Pancasila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dan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cs typeface="Calibri Light" panose="020F0302020204030204" pitchFamily="34" charset="0"/>
                <a:sym typeface="Wingdings" pitchFamily="2" charset="2"/>
              </a:rPr>
              <a:t> UUD 1945.</a:t>
            </a:r>
          </a:p>
        </p:txBody>
      </p:sp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Kristen ITC" pitchFamily="66" charset="0"/>
              </a:rPr>
              <a:t>Kepemimpinan Masa Depan</a:t>
            </a:r>
            <a:endParaRPr lang="en-US">
              <a:solidFill>
                <a:schemeClr val="tx1"/>
              </a:solidFill>
              <a:latin typeface="Kristen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244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7544" y="1752600"/>
            <a:ext cx="8424936" cy="4419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Memerlukan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Pemimpin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Transformasional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8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Memiliki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GLOBAL LEADERSHIP SKILLS: Continuous capacity to transform, Global communication, Global Mindset, Global Networks 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sym typeface="Wingdings" pitchFamily="2" charset="2"/>
              </a:rPr>
              <a:t>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  <a:sym typeface="Wingdings" pitchFamily="2" charset="2"/>
              </a:rPr>
              <a:t>rahmatan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sym typeface="Wingdings" pitchFamily="2" charset="2"/>
              </a:rPr>
              <a:t>lil’aalamiin</a:t>
            </a:r>
            <a:endParaRPr lang="en-US" sz="2800" dirty="0" smtClean="0">
              <a:solidFill>
                <a:schemeClr val="tx1"/>
              </a:solidFill>
              <a:latin typeface="Cambria" pitchFamily="18" charset="0"/>
              <a:ea typeface="Cambria" pitchFamily="18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Berpikir</a:t>
            </a: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tegas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cepat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tepat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dan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besar</a:t>
            </a:r>
            <a:endParaRPr lang="en-US" sz="28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Kemampuan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untuk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senantiasa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menciptakan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“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perubahan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”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ke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arah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positif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dalam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diri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organisasi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): “HARI INI HARUS LEBIH BAIK DARI KEMARIN” (continuous improvement)</a:t>
            </a:r>
          </a:p>
        </p:txBody>
      </p:sp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Kristen ITC" pitchFamily="66" charset="0"/>
              </a:rPr>
              <a:t>Kepemimpinan Masa Depan</a:t>
            </a:r>
            <a:endParaRPr lang="en-US">
              <a:solidFill>
                <a:srgbClr val="800000"/>
              </a:solidFill>
              <a:latin typeface="Kristen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83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92896"/>
            <a:ext cx="8229600" cy="23657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7200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400718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Teori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Kepemimpinan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dirty="0" err="1" smtClean="0">
                <a:solidFill>
                  <a:schemeClr val="tx1"/>
                </a:solidFill>
              </a:rPr>
              <a:t>Teori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Munculnya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Kepemimpinan</a:t>
            </a:r>
            <a:endParaRPr lang="id-ID" sz="3200" dirty="0" smtClean="0">
              <a:solidFill>
                <a:schemeClr val="tx1"/>
              </a:solidFill>
            </a:endParaRPr>
          </a:p>
          <a:p>
            <a:pPr lvl="0"/>
            <a:r>
              <a:rPr lang="id-ID" sz="3200" dirty="0" smtClean="0">
                <a:solidFill>
                  <a:schemeClr val="tx1"/>
                </a:solidFill>
              </a:rPr>
              <a:t>Pascadasa </a:t>
            </a:r>
            <a:r>
              <a:rPr lang="id-ID" sz="3200" dirty="0">
                <a:solidFill>
                  <a:schemeClr val="tx1"/>
                </a:solidFill>
              </a:rPr>
              <a:t>kepemimpinan Gadjah Mada sebagai kearifan lokal</a:t>
            </a:r>
          </a:p>
          <a:p>
            <a:pPr lvl="0"/>
            <a:r>
              <a:rPr lang="id-ID" sz="3200" dirty="0">
                <a:solidFill>
                  <a:schemeClr val="tx1"/>
                </a:solidFill>
              </a:rPr>
              <a:t>Kepemimpinan Ki Hajar Dewantara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859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KONSEP KEPEMIMPINAN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7" descr="http://t1.gstatic.com/images?q=tbn:ANd9GcSQ9ji4W0SAZRuHw3p30xtKySnRSmpXJfhrLVLHazscJfaJAEh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641032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57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332656"/>
            <a:ext cx="8643998" cy="6239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Teori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munculnya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kepemimpinan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id-ID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3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Teori</a:t>
            </a:r>
            <a:r>
              <a:rPr 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Genetis</a:t>
            </a:r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Keturunan</a:t>
            </a:r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). </a:t>
            </a:r>
          </a:p>
          <a:p>
            <a:pPr lvl="1" algn="just">
              <a:spcBef>
                <a:spcPct val="0"/>
              </a:spcBef>
              <a:spcAft>
                <a:spcPts val="1800"/>
              </a:spcAft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8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Leader are born and nor made”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bahwa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pemimpin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itu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dilahirkan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bakat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lahir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bukannya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dibuat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). </a:t>
            </a:r>
          </a:p>
          <a:p>
            <a:pPr lvl="1" algn="just">
              <a:spcBef>
                <a:spcPct val="0"/>
              </a:spcBef>
              <a:spcAft>
                <a:spcPts val="1800"/>
              </a:spcAft>
            </a:pP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keadaan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bagaimanapun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seseorang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ditempatkan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karena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telah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ditakdirkan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pemimpin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ct val="0"/>
              </a:spcBef>
              <a:spcAft>
                <a:spcPts val="1800"/>
              </a:spcAft>
            </a:pP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Disebutkan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pula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bahwa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gen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sifat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kepemimpinan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diturunkan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oleh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orang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tuanya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juga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seorang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pemimpin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spcBef>
                <a:spcPct val="0"/>
              </a:spcBef>
              <a:spcAft>
                <a:spcPts val="1800"/>
              </a:spcAft>
            </a:pPr>
            <a:endParaRPr lang="en-US" sz="2800" dirty="0"/>
          </a:p>
          <a:p>
            <a:pPr marL="0" indent="0">
              <a:buNone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40201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08912" cy="5505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2.  </a:t>
            </a:r>
            <a:r>
              <a:rPr lang="en-US" sz="3200" b="1" dirty="0" err="1" smtClean="0">
                <a:solidFill>
                  <a:schemeClr val="tx1"/>
                </a:solidFill>
              </a:rPr>
              <a:t>T</a:t>
            </a:r>
            <a:r>
              <a:rPr lang="en-US" sz="3200" b="1" dirty="0" err="1" smtClean="0">
                <a:solidFill>
                  <a:schemeClr val="tx1"/>
                </a:solidFill>
              </a:rPr>
              <a:t>eori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Sosial</a:t>
            </a:r>
            <a:endParaRPr lang="id-ID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1" algn="just">
              <a:spcBef>
                <a:spcPct val="0"/>
              </a:spcBef>
              <a:spcAft>
                <a:spcPts val="1800"/>
              </a:spcAft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8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Leader are made and not born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 </a:t>
            </a:r>
          </a:p>
          <a:p>
            <a:pPr lvl="1" algn="just">
              <a:spcBef>
                <a:spcPct val="0"/>
              </a:spcBef>
              <a:spcAft>
                <a:spcPts val="1800"/>
              </a:spcAft>
            </a:pP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pemimpin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itu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dibuat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dididik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bukannya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lahir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kodrati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lvl="1" algn="just">
              <a:spcBef>
                <a:spcPct val="0"/>
              </a:spcBef>
              <a:spcAft>
                <a:spcPts val="1800"/>
              </a:spcAft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Para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penganut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teori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ini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mengetengahkan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pendapat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mengatakan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bahwa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setiap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orang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bisa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pemimpin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apabila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diberikan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pengalaman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cukup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spcBef>
                <a:spcPct val="0"/>
              </a:spcBef>
              <a:spcAft>
                <a:spcPts val="1800"/>
              </a:spcAft>
            </a:pPr>
            <a:endParaRPr lang="en-US" sz="2800" dirty="0"/>
          </a:p>
          <a:p>
            <a:pPr marL="0" indent="0">
              <a:buNone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99068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3. </a:t>
            </a:r>
            <a:r>
              <a:rPr lang="en-US" sz="3200" b="1" dirty="0" err="1" smtClean="0">
                <a:solidFill>
                  <a:schemeClr val="tx1"/>
                </a:solidFill>
              </a:rPr>
              <a:t>Teori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Ekologis</a:t>
            </a:r>
            <a:endParaRPr lang="id-ID" sz="3200" b="1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id-ID" sz="2800" dirty="0">
                <a:solidFill>
                  <a:schemeClr val="tx1"/>
                </a:solidFill>
              </a:rPr>
              <a:t>-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seseorang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hanya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berhasil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pemimpin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baik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apabila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ia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telah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memiliki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bakat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kepemimpinan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457200" lvl="1" indent="0" algn="just">
              <a:buNone/>
            </a:pPr>
            <a:r>
              <a:rPr lang="id-ID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Bakat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tersebut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kemudian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melalui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teratur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pengalaman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memungkinkan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dikembangkan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lebih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lanjut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id-ID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80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2149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Sifat-sifat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pemimpin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id-ID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d-ID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1. </a:t>
            </a:r>
            <a:r>
              <a:rPr lang="en-US" b="1" dirty="0" err="1">
                <a:solidFill>
                  <a:schemeClr val="tx1"/>
                </a:solidFill>
              </a:rPr>
              <a:t>Jujur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2. </a:t>
            </a:r>
            <a:r>
              <a:rPr lang="en-US" b="1" dirty="0" err="1">
                <a:solidFill>
                  <a:schemeClr val="tx1"/>
                </a:solidFill>
              </a:rPr>
              <a:t>Sebagai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inspirator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3. </a:t>
            </a:r>
            <a:r>
              <a:rPr lang="en-US" b="1" dirty="0" err="1">
                <a:solidFill>
                  <a:schemeClr val="tx1"/>
                </a:solidFill>
              </a:rPr>
              <a:t>Cakap</a:t>
            </a:r>
            <a:r>
              <a:rPr lang="en-US" b="1" dirty="0">
                <a:solidFill>
                  <a:schemeClr val="tx1"/>
                </a:solidFill>
              </a:rPr>
              <a:t> &amp; </a:t>
            </a:r>
            <a:r>
              <a:rPr lang="en-US" b="1" dirty="0" err="1">
                <a:solidFill>
                  <a:schemeClr val="tx1"/>
                </a:solidFill>
              </a:rPr>
              <a:t>cerdas</a:t>
            </a:r>
            <a:r>
              <a:rPr lang="en-US" b="1" dirty="0">
                <a:solidFill>
                  <a:schemeClr val="tx1"/>
                </a:solidFill>
              </a:rPr>
              <a:t> (smart)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4. </a:t>
            </a:r>
            <a:r>
              <a:rPr lang="en-US" b="1" dirty="0" err="1">
                <a:solidFill>
                  <a:schemeClr val="tx1"/>
                </a:solidFill>
              </a:rPr>
              <a:t>Peduli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5. </a:t>
            </a:r>
            <a:r>
              <a:rPr lang="en-US" b="1" dirty="0" err="1">
                <a:solidFill>
                  <a:schemeClr val="tx1"/>
                </a:solidFill>
              </a:rPr>
              <a:t>Adil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6. </a:t>
            </a:r>
            <a:r>
              <a:rPr lang="en-US" b="1" dirty="0" err="1">
                <a:solidFill>
                  <a:schemeClr val="tx1"/>
                </a:solidFill>
              </a:rPr>
              <a:t>Berani</a:t>
            </a:r>
            <a:r>
              <a:rPr lang="en-US" b="1" dirty="0">
                <a:solidFill>
                  <a:schemeClr val="tx1"/>
                </a:solidFill>
              </a:rPr>
              <a:t> (courage)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7. </a:t>
            </a:r>
            <a:r>
              <a:rPr lang="en-US" b="1" dirty="0" err="1">
                <a:solidFill>
                  <a:schemeClr val="tx1"/>
                </a:solidFill>
              </a:rPr>
              <a:t>Belas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kasih</a:t>
            </a:r>
            <a:r>
              <a:rPr lang="en-US" b="1" dirty="0">
                <a:solidFill>
                  <a:schemeClr val="tx1"/>
                </a:solidFill>
              </a:rPr>
              <a:t> (compassion)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8. </a:t>
            </a:r>
            <a:r>
              <a:rPr lang="en-US" b="1" dirty="0" err="1">
                <a:solidFill>
                  <a:schemeClr val="tx1"/>
                </a:solidFill>
              </a:rPr>
              <a:t>Punya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tekad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9. </a:t>
            </a:r>
            <a:r>
              <a:rPr lang="en-US" b="1" dirty="0" err="1">
                <a:solidFill>
                  <a:schemeClr val="tx1"/>
                </a:solidFill>
              </a:rPr>
              <a:t>Bijak</a:t>
            </a:r>
            <a:r>
              <a:rPr lang="en-US" b="1" dirty="0">
                <a:solidFill>
                  <a:schemeClr val="tx1"/>
                </a:solidFill>
              </a:rPr>
              <a:t> (wisdom)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10. </a:t>
            </a:r>
            <a:r>
              <a:rPr lang="en-US" b="1" dirty="0" err="1">
                <a:solidFill>
                  <a:schemeClr val="tx1"/>
                </a:solidFill>
              </a:rPr>
              <a:t>Dewasa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11. </a:t>
            </a:r>
            <a:r>
              <a:rPr lang="en-US" b="1" dirty="0" err="1">
                <a:solidFill>
                  <a:schemeClr val="tx1"/>
                </a:solidFill>
              </a:rPr>
              <a:t>Berambisi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untuk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maju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12. </a:t>
            </a:r>
            <a:r>
              <a:rPr lang="en-US" b="1" dirty="0" err="1">
                <a:solidFill>
                  <a:schemeClr val="tx1"/>
                </a:solidFill>
              </a:rPr>
              <a:t>Setia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13. </a:t>
            </a:r>
            <a:r>
              <a:rPr lang="en-US" b="1" dirty="0" err="1">
                <a:solidFill>
                  <a:schemeClr val="tx1"/>
                </a:solidFill>
              </a:rPr>
              <a:t>Bisa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mengendalikan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diri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14. </a:t>
            </a:r>
            <a:r>
              <a:rPr lang="en-US" b="1" dirty="0" err="1">
                <a:solidFill>
                  <a:schemeClr val="tx1"/>
                </a:solidFill>
              </a:rPr>
              <a:t>Mandiri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15. </a:t>
            </a:r>
            <a:r>
              <a:rPr lang="en-US" b="1" dirty="0" err="1">
                <a:solidFill>
                  <a:schemeClr val="tx1"/>
                </a:solidFill>
              </a:rPr>
              <a:t>Bisa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bekerja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sama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16. </a:t>
            </a:r>
            <a:r>
              <a:rPr lang="en-US" b="1" dirty="0" err="1">
                <a:solidFill>
                  <a:schemeClr val="tx1"/>
                </a:solidFill>
              </a:rPr>
              <a:t>Menjaga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persatuan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      </a:t>
            </a:r>
            <a:r>
              <a:rPr lang="en-US" b="1" dirty="0" err="1">
                <a:solidFill>
                  <a:schemeClr val="tx1"/>
                </a:solidFill>
              </a:rPr>
              <a:t>kesatuan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77129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Mampu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memersatukan</a:t>
            </a:r>
            <a:r>
              <a:rPr lang="en-US" dirty="0">
                <a:solidFill>
                  <a:schemeClr val="tx1"/>
                </a:solidFill>
              </a:rPr>
              <a:t> “Nusantara”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Arial" pitchFamily="34" charset="0"/>
                <a:cs typeface="Arial" pitchFamily="34" charset="0"/>
              </a:rPr>
              <a:t>Pancadasa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Kepemimpinan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Patih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Gadjah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Mada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kearifan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lokal</a:t>
            </a:r>
            <a:endParaRPr lang="id-ID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08920"/>
            <a:ext cx="490763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05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3568" y="1916832"/>
            <a:ext cx="7704856" cy="4680520"/>
          </a:xfrm>
        </p:spPr>
        <p:txBody>
          <a:bodyPr/>
          <a:lstStyle/>
          <a:p>
            <a:r>
              <a:rPr lang="id-ID" sz="2400" dirty="0">
                <a:solidFill>
                  <a:schemeClr val="tx1"/>
                </a:solidFill>
              </a:rPr>
              <a:t>Ga</a:t>
            </a:r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id-ID" sz="2400" dirty="0">
                <a:solidFill>
                  <a:schemeClr val="tx1"/>
                </a:solidFill>
              </a:rPr>
              <a:t>jah Mada adalah seorang Mahapatih dari kerajaan Majapahit. 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id-ID" sz="2400" dirty="0">
                <a:solidFill>
                  <a:schemeClr val="tx1"/>
                </a:solidFill>
              </a:rPr>
              <a:t>alam sejarah Indonesia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id-ID" sz="2400" dirty="0">
                <a:solidFill>
                  <a:schemeClr val="tx1"/>
                </a:solidFill>
              </a:rPr>
              <a:t>menjadi inspirasi bagi para pendiri bangsa ini untuk bisa menyatukan kembali Nusantara ke dalam satu Sumpah Pemuda </a:t>
            </a:r>
            <a:r>
              <a:rPr lang="en-US" sz="2400" dirty="0">
                <a:solidFill>
                  <a:schemeClr val="tx1"/>
                </a:solidFill>
              </a:rPr>
              <a:t>yang </a:t>
            </a:r>
            <a:r>
              <a:rPr lang="id-ID" sz="2400" dirty="0">
                <a:solidFill>
                  <a:schemeClr val="tx1"/>
                </a:solidFill>
              </a:rPr>
              <a:t>terinspirasi dari sumpah Palapa Gajah Mada: </a:t>
            </a:r>
            <a:r>
              <a:rPr lang="id-ID" sz="2400" i="1" dirty="0">
                <a:solidFill>
                  <a:schemeClr val="tx1"/>
                </a:solidFill>
              </a:rPr>
              <a:t>“Saya baru akan berhenti berpuasa makan kelapa, jikalau Nusantara sudah takluk dibawah kekuasaan Majapahit”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akhirnya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menjadi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id-ID" sz="2400" dirty="0">
                <a:solidFill>
                  <a:schemeClr val="tx1"/>
                </a:solidFill>
              </a:rPr>
              <a:t>negara yang berdaulat yaitu Indonesia.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664104"/>
            <a:ext cx="8229600" cy="1036704"/>
          </a:xfrm>
        </p:spPr>
        <p:txBody>
          <a:bodyPr/>
          <a:lstStyle/>
          <a:p>
            <a:r>
              <a:rPr lang="en-US" dirty="0" err="1"/>
              <a:t>Patih</a:t>
            </a:r>
            <a:r>
              <a:rPr lang="en-US" dirty="0"/>
              <a:t> </a:t>
            </a:r>
            <a:r>
              <a:rPr lang="en-US" dirty="0" err="1"/>
              <a:t>Gadjah</a:t>
            </a:r>
            <a:r>
              <a:rPr lang="en-US" dirty="0"/>
              <a:t> </a:t>
            </a:r>
            <a:r>
              <a:rPr lang="en-US" dirty="0" err="1"/>
              <a:t>Mada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94251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152</TotalTime>
  <Words>729</Words>
  <Application>Microsoft Office PowerPoint</Application>
  <PresentationFormat>On-screen Show (4:3)</PresentationFormat>
  <Paragraphs>88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Waveform</vt:lpstr>
      <vt:lpstr>Pertemuan  3 Teori Dasar Kepemimpinan   oleh : TIM DOSEN MK KEPEMIMPINAN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Pancadasa Kepemimpinan Patih Gadjah Mada sebagai kearifan lokal</vt:lpstr>
      <vt:lpstr>Patih Gadjah Mada</vt:lpstr>
      <vt:lpstr>Patih Gadjah Mada</vt:lpstr>
      <vt:lpstr>Patih Gadjah Mada</vt:lpstr>
      <vt:lpstr>Kepemimpinan PANCADASA Gajah Mada</vt:lpstr>
      <vt:lpstr>Kepemimpinan PANCADASA Gajah Mada</vt:lpstr>
      <vt:lpstr>Kepemimpinan versi Ki Hadjar Dewantara </vt:lpstr>
      <vt:lpstr>Kepemimpinan Masa Depan</vt:lpstr>
      <vt:lpstr>Kepemimpinan Masa Depan</vt:lpstr>
      <vt:lpstr>Kepemimpinan Masa Depan</vt:lpstr>
      <vt:lpstr>Kepemimpinan Masa Depan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2 &amp; 3  Teori Dasar Kepemimpinan</dc:title>
  <dc:creator>user</dc:creator>
  <cp:lastModifiedBy>USER</cp:lastModifiedBy>
  <cp:revision>13</cp:revision>
  <dcterms:created xsi:type="dcterms:W3CDTF">2018-01-11T07:51:19Z</dcterms:created>
  <dcterms:modified xsi:type="dcterms:W3CDTF">2022-02-03T15:45:05Z</dcterms:modified>
</cp:coreProperties>
</file>