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5" r:id="rId39"/>
    <p:sldId id="293" r:id="rId4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22FCFF-C51D-40E6-939C-5AECB7481F6D}" type="datetimeFigureOut">
              <a:rPr lang="id-ID" smtClean="0"/>
              <a:pPr/>
              <a:t>03/02/2022</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F39BE-0A7B-43EF-903F-257C71B820B5}" type="slidenum">
              <a:rPr lang="id-ID" smtClean="0"/>
              <a:pPr/>
              <a:t>‹#›</a:t>
            </a:fld>
            <a:endParaRPr lang="id-ID"/>
          </a:p>
        </p:txBody>
      </p:sp>
    </p:spTree>
    <p:extLst>
      <p:ext uri="{BB962C8B-B14F-4D97-AF65-F5344CB8AC3E}">
        <p14:creationId xmlns:p14="http://schemas.microsoft.com/office/powerpoint/2010/main" val="2558749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fld id="{8F0DBC66-7B99-41C3-A9F7-A838534EBD6B}" type="slidenum">
              <a:rPr lang="en-US" smtClean="0">
                <a:latin typeface="Arial" pitchFamily="34" charset="0"/>
              </a:rPr>
              <a:pPr/>
              <a:t>30</a:t>
            </a:fld>
            <a:endParaRPr lang="en-US">
              <a:latin typeface="Arial" pitchFamily="34" charset="0"/>
            </a:endParaRPr>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d-ID">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A218C1C-CFEA-485B-8F5F-3582C43A6F3D}" type="datetimeFigureOut">
              <a:rPr lang="id-ID" smtClean="0"/>
              <a:pPr/>
              <a:t>03/02/2022</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D58C737-9DD8-4EB5-AFA3-E5A1EFA23394}"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218C1C-CFEA-485B-8F5F-3582C43A6F3D}" type="datetimeFigureOut">
              <a:rPr lang="id-ID" smtClean="0"/>
              <a:pPr/>
              <a:t>03/02/2022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D58C737-9DD8-4EB5-AFA3-E5A1EFA23394}"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218C1C-CFEA-485B-8F5F-3582C43A6F3D}" type="datetimeFigureOut">
              <a:rPr lang="id-ID" smtClean="0"/>
              <a:pPr/>
              <a:t>03/02/2022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D58C737-9DD8-4EB5-AFA3-E5A1EFA23394}"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3900"/>
          </a:xfrm>
        </p:spPr>
        <p:txBody>
          <a:bodyPr/>
          <a:lstStyle/>
          <a:p>
            <a:pPr lvl="0"/>
            <a:endParaRPr lang="en-US" noProof="0"/>
          </a:p>
        </p:txBody>
      </p:sp>
      <p:sp>
        <p:nvSpPr>
          <p:cNvPr id="5" name="Rectangle 139"/>
          <p:cNvSpPr>
            <a:spLocks noGrp="1" noChangeArrowheads="1"/>
          </p:cNvSpPr>
          <p:nvPr>
            <p:ph type="dt" sz="half" idx="10"/>
          </p:nvPr>
        </p:nvSpPr>
        <p:spPr>
          <a:ln/>
        </p:spPr>
        <p:txBody>
          <a:bodyPr/>
          <a:lstStyle>
            <a:lvl1pPr>
              <a:defRPr/>
            </a:lvl1pPr>
          </a:lstStyle>
          <a:p>
            <a:pPr>
              <a:defRPr/>
            </a:pPr>
            <a:endParaRPr lang="en-US"/>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p>
        </p:txBody>
      </p:sp>
      <p:sp>
        <p:nvSpPr>
          <p:cNvPr id="7" name="Rectangle 141"/>
          <p:cNvSpPr>
            <a:spLocks noGrp="1" noChangeArrowheads="1"/>
          </p:cNvSpPr>
          <p:nvPr>
            <p:ph type="sldNum" sz="quarter" idx="12"/>
          </p:nvPr>
        </p:nvSpPr>
        <p:spPr>
          <a:ln/>
        </p:spPr>
        <p:txBody>
          <a:bodyPr/>
          <a:lstStyle>
            <a:lvl1pPr>
              <a:defRPr/>
            </a:lvl1pPr>
          </a:lstStyle>
          <a:p>
            <a:pPr>
              <a:defRPr/>
            </a:pPr>
            <a:fld id="{CAE83687-3825-4C17-AEF4-80DA35D84979}" type="slidenum">
              <a:rPr lang="en-US"/>
              <a:pPr>
                <a:defRPr/>
              </a:pPr>
              <a:t>‹#›</a:t>
            </a:fld>
            <a:endParaRPr lang="en-US"/>
          </a:p>
        </p:txBody>
      </p:sp>
    </p:spTree>
    <p:extLst>
      <p:ext uri="{BB962C8B-B14F-4D97-AF65-F5344CB8AC3E}">
        <p14:creationId xmlns:p14="http://schemas.microsoft.com/office/powerpoint/2010/main" val="306508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A218C1C-CFEA-485B-8F5F-3582C43A6F3D}" type="datetimeFigureOut">
              <a:rPr lang="id-ID" smtClean="0"/>
              <a:pPr/>
              <a:t>03/02/2022</a:t>
            </a:fld>
            <a:endParaRPr lang="id-ID"/>
          </a:p>
        </p:txBody>
      </p:sp>
      <p:sp>
        <p:nvSpPr>
          <p:cNvPr id="9" name="Slide Number Placeholder 8"/>
          <p:cNvSpPr>
            <a:spLocks noGrp="1"/>
          </p:cNvSpPr>
          <p:nvPr>
            <p:ph type="sldNum" sz="quarter" idx="15"/>
          </p:nvPr>
        </p:nvSpPr>
        <p:spPr/>
        <p:txBody>
          <a:bodyPr rtlCol="0"/>
          <a:lstStyle/>
          <a:p>
            <a:fld id="{9D58C737-9DD8-4EB5-AFA3-E5A1EFA23394}" type="slidenum">
              <a:rPr lang="id-ID" smtClean="0"/>
              <a:pPr/>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A218C1C-CFEA-485B-8F5F-3582C43A6F3D}" type="datetimeFigureOut">
              <a:rPr lang="id-ID" smtClean="0"/>
              <a:pPr/>
              <a:t>03/02/2022</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D58C737-9DD8-4EB5-AFA3-E5A1EFA23394}"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A218C1C-CFEA-485B-8F5F-3582C43A6F3D}" type="datetimeFigureOut">
              <a:rPr lang="id-ID" smtClean="0"/>
              <a:pPr/>
              <a:t>03/02/2022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D58C737-9DD8-4EB5-AFA3-E5A1EFA23394}" type="slidenum">
              <a:rPr lang="id-ID" smtClean="0"/>
              <a:pPr/>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A218C1C-CFEA-485B-8F5F-3582C43A6F3D}" type="datetimeFigureOut">
              <a:rPr lang="id-ID" smtClean="0"/>
              <a:pPr/>
              <a:t>03/02/2022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D58C737-9DD8-4EB5-AFA3-E5A1EFA23394}" type="slidenum">
              <a:rPr lang="id-ID" smtClean="0"/>
              <a:pPr/>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A218C1C-CFEA-485B-8F5F-3582C43A6F3D}" type="datetimeFigureOut">
              <a:rPr lang="id-ID" smtClean="0"/>
              <a:pPr/>
              <a:t>03/02/2022</a:t>
            </a:fld>
            <a:endParaRPr lang="id-ID"/>
          </a:p>
        </p:txBody>
      </p:sp>
      <p:sp>
        <p:nvSpPr>
          <p:cNvPr id="7" name="Slide Number Placeholder 6"/>
          <p:cNvSpPr>
            <a:spLocks noGrp="1"/>
          </p:cNvSpPr>
          <p:nvPr>
            <p:ph type="sldNum" sz="quarter" idx="11"/>
          </p:nvPr>
        </p:nvSpPr>
        <p:spPr/>
        <p:txBody>
          <a:bodyPr rtlCol="0"/>
          <a:lstStyle/>
          <a:p>
            <a:fld id="{9D58C737-9DD8-4EB5-AFA3-E5A1EFA23394}" type="slidenum">
              <a:rPr lang="id-ID" smtClean="0"/>
              <a:pPr/>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18C1C-CFEA-485B-8F5F-3582C43A6F3D}" type="datetimeFigureOut">
              <a:rPr lang="id-ID" smtClean="0"/>
              <a:pPr/>
              <a:t>03/02/2022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D58C737-9DD8-4EB5-AFA3-E5A1EFA23394}"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A218C1C-CFEA-485B-8F5F-3582C43A6F3D}" type="datetimeFigureOut">
              <a:rPr lang="id-ID" smtClean="0"/>
              <a:pPr/>
              <a:t>03/02/2022</a:t>
            </a:fld>
            <a:endParaRPr lang="id-ID"/>
          </a:p>
        </p:txBody>
      </p:sp>
      <p:sp>
        <p:nvSpPr>
          <p:cNvPr id="22" name="Slide Number Placeholder 21"/>
          <p:cNvSpPr>
            <a:spLocks noGrp="1"/>
          </p:cNvSpPr>
          <p:nvPr>
            <p:ph type="sldNum" sz="quarter" idx="15"/>
          </p:nvPr>
        </p:nvSpPr>
        <p:spPr/>
        <p:txBody>
          <a:bodyPr rtlCol="0"/>
          <a:lstStyle/>
          <a:p>
            <a:fld id="{9D58C737-9DD8-4EB5-AFA3-E5A1EFA23394}" type="slidenum">
              <a:rPr lang="id-ID" smtClean="0"/>
              <a:pPr/>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A218C1C-CFEA-485B-8F5F-3582C43A6F3D}" type="datetimeFigureOut">
              <a:rPr lang="id-ID" smtClean="0"/>
              <a:pPr/>
              <a:t>03/02/2022</a:t>
            </a:fld>
            <a:endParaRPr lang="id-ID"/>
          </a:p>
        </p:txBody>
      </p:sp>
      <p:sp>
        <p:nvSpPr>
          <p:cNvPr id="18" name="Slide Number Placeholder 17"/>
          <p:cNvSpPr>
            <a:spLocks noGrp="1"/>
          </p:cNvSpPr>
          <p:nvPr>
            <p:ph type="sldNum" sz="quarter" idx="11"/>
          </p:nvPr>
        </p:nvSpPr>
        <p:spPr/>
        <p:txBody>
          <a:bodyPr rtlCol="0"/>
          <a:lstStyle/>
          <a:p>
            <a:fld id="{9D58C737-9DD8-4EB5-AFA3-E5A1EFA23394}" type="slidenum">
              <a:rPr lang="id-ID" smtClean="0"/>
              <a:pPr/>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A218C1C-CFEA-485B-8F5F-3582C43A6F3D}" type="datetimeFigureOut">
              <a:rPr lang="id-ID" smtClean="0"/>
              <a:pPr/>
              <a:t>03/02/2022</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D58C737-9DD8-4EB5-AFA3-E5A1EFA23394}"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44500" y="620688"/>
            <a:ext cx="7772400" cy="4104456"/>
          </a:xfrm>
        </p:spPr>
        <p:txBody>
          <a:bodyPr>
            <a:normAutofit fontScale="90000"/>
          </a:bodyPr>
          <a:lstStyle/>
          <a:p>
            <a:pPr algn="ctr"/>
            <a:r>
              <a:rPr lang="id-ID" sz="4000" b="1" dirty="0">
                <a:solidFill>
                  <a:srgbClr val="002060"/>
                </a:solidFill>
                <a:latin typeface="Sitka Small" pitchFamily="2" charset="0"/>
                <a:cs typeface="Times New Roman" pitchFamily="18" charset="0"/>
              </a:rPr>
              <a:t>Pertemuan 5</a:t>
            </a:r>
            <a:br>
              <a:rPr lang="id-ID" sz="4000" b="1" dirty="0">
                <a:solidFill>
                  <a:srgbClr val="002060"/>
                </a:solidFill>
                <a:latin typeface="Sitka Small" pitchFamily="2" charset="0"/>
                <a:cs typeface="Times New Roman" pitchFamily="18" charset="0"/>
              </a:rPr>
            </a:br>
            <a:r>
              <a:rPr lang="id-ID" sz="4000" b="1" dirty="0">
                <a:solidFill>
                  <a:srgbClr val="002060"/>
                </a:solidFill>
                <a:latin typeface="Sitka Small" pitchFamily="2" charset="0"/>
                <a:cs typeface="Times New Roman" pitchFamily="18" charset="0"/>
              </a:rPr>
              <a:t/>
            </a:r>
            <a:br>
              <a:rPr lang="id-ID" sz="4000" b="1" dirty="0">
                <a:solidFill>
                  <a:srgbClr val="002060"/>
                </a:solidFill>
                <a:latin typeface="Sitka Small" pitchFamily="2" charset="0"/>
                <a:cs typeface="Times New Roman" pitchFamily="18" charset="0"/>
              </a:rPr>
            </a:br>
            <a:r>
              <a:rPr lang="id-ID" sz="4000" b="1" dirty="0">
                <a:solidFill>
                  <a:srgbClr val="002060"/>
                </a:solidFill>
                <a:latin typeface="Sitka Small" pitchFamily="2" charset="0"/>
                <a:cs typeface="Times New Roman" pitchFamily="18" charset="0"/>
              </a:rPr>
              <a:t>Gaya </a:t>
            </a:r>
            <a:r>
              <a:rPr lang="id-ID" sz="4000" b="1" dirty="0" smtClean="0">
                <a:solidFill>
                  <a:srgbClr val="002060"/>
                </a:solidFill>
                <a:latin typeface="Sitka Small" pitchFamily="2" charset="0"/>
                <a:cs typeface="Times New Roman" pitchFamily="18" charset="0"/>
              </a:rPr>
              <a:t>Kepemimpinan</a:t>
            </a:r>
            <a:r>
              <a:rPr lang="en-US" sz="4000" b="1" dirty="0" smtClean="0">
                <a:solidFill>
                  <a:srgbClr val="002060"/>
                </a:solidFill>
                <a:latin typeface="Sitka Small" pitchFamily="2" charset="0"/>
                <a:cs typeface="Times New Roman" pitchFamily="18" charset="0"/>
              </a:rPr>
              <a:t/>
            </a:r>
            <a:br>
              <a:rPr lang="en-US" sz="4000" b="1" dirty="0" smtClean="0">
                <a:solidFill>
                  <a:srgbClr val="002060"/>
                </a:solidFill>
                <a:latin typeface="Sitka Small" pitchFamily="2"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Lucida Fax" pitchFamily="18" charset="0"/>
                <a:cs typeface="Times New Roman" pitchFamily="18" charset="0"/>
              </a:rPr>
              <a:t>Tim MK </a:t>
            </a:r>
            <a:r>
              <a:rPr lang="en-US" b="1" dirty="0" err="1" smtClean="0">
                <a:latin typeface="Lucida Fax" pitchFamily="18" charset="0"/>
                <a:cs typeface="Times New Roman" pitchFamily="18" charset="0"/>
              </a:rPr>
              <a:t>Kepemimpinan</a:t>
            </a:r>
            <a:endParaRPr lang="en-GB" dirty="0">
              <a:latin typeface="Lucida Fax" pitchFamily="18" charset="0"/>
            </a:endParaRPr>
          </a:p>
        </p:txBody>
      </p:sp>
    </p:spTree>
    <p:extLst>
      <p:ext uri="{BB962C8B-B14F-4D97-AF65-F5344CB8AC3E}">
        <p14:creationId xmlns:p14="http://schemas.microsoft.com/office/powerpoint/2010/main" val="342874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en-US" sz="3900">
                <a:latin typeface="Arial" pitchFamily="34" charset="0"/>
                <a:cs typeface="Arial" pitchFamily="34" charset="0"/>
              </a:rPr>
              <a:t>Bagaimanakah gaya kepemimpinan yang efektif ?</a:t>
            </a:r>
            <a:endParaRPr lang="id-ID" sz="3900">
              <a:latin typeface="Arial" pitchFamily="34" charset="0"/>
              <a:cs typeface="Arial" pitchFamily="34" charset="0"/>
            </a:endParaRPr>
          </a:p>
        </p:txBody>
      </p:sp>
      <p:sp>
        <p:nvSpPr>
          <p:cNvPr id="17411" name="Rectangle 3"/>
          <p:cNvSpPr>
            <a:spLocks noGrp="1" noChangeArrowheads="1"/>
          </p:cNvSpPr>
          <p:nvPr>
            <p:ph sz="quarter" idx="1"/>
          </p:nvPr>
        </p:nvSpPr>
        <p:spPr/>
        <p:txBody>
          <a:bodyPr>
            <a:normAutofit/>
          </a:bodyPr>
          <a:lstStyle/>
          <a:p>
            <a:r>
              <a:rPr lang="en-US" sz="3200" dirty="0" err="1">
                <a:latin typeface="Arial" pitchFamily="34" charset="0"/>
                <a:cs typeface="Arial" pitchFamily="34" charset="0"/>
              </a:rPr>
              <a:t>Tidak</a:t>
            </a:r>
            <a:r>
              <a:rPr lang="en-US" sz="3200" dirty="0">
                <a:latin typeface="Arial" pitchFamily="34" charset="0"/>
                <a:cs typeface="Arial" pitchFamily="34" charset="0"/>
              </a:rPr>
              <a:t> </a:t>
            </a:r>
            <a:r>
              <a:rPr lang="en-US" sz="3200" dirty="0" err="1">
                <a:latin typeface="Arial" pitchFamily="34" charset="0"/>
                <a:cs typeface="Arial" pitchFamily="34" charset="0"/>
              </a:rPr>
              <a:t>ada</a:t>
            </a:r>
            <a:r>
              <a:rPr lang="en-US" sz="3200" dirty="0">
                <a:latin typeface="Arial" pitchFamily="34" charset="0"/>
                <a:cs typeface="Arial" pitchFamily="34" charset="0"/>
              </a:rPr>
              <a:t> </a:t>
            </a:r>
            <a:r>
              <a:rPr lang="en-US" sz="3200" dirty="0" err="1">
                <a:latin typeface="Arial" pitchFamily="34" charset="0"/>
                <a:cs typeface="Arial" pitchFamily="34" charset="0"/>
              </a:rPr>
              <a:t>satu</a:t>
            </a:r>
            <a:r>
              <a:rPr lang="en-US" sz="3200" dirty="0">
                <a:latin typeface="Arial" pitchFamily="34" charset="0"/>
                <a:cs typeface="Arial" pitchFamily="34" charset="0"/>
              </a:rPr>
              <a:t> </a:t>
            </a:r>
            <a:r>
              <a:rPr lang="en-US" sz="3200" dirty="0" err="1">
                <a:latin typeface="Arial" pitchFamily="34" charset="0"/>
                <a:cs typeface="Arial" pitchFamily="34" charset="0"/>
              </a:rPr>
              <a:t>cara</a:t>
            </a:r>
            <a:r>
              <a:rPr lang="en-US" sz="3200" dirty="0">
                <a:latin typeface="Arial" pitchFamily="34" charset="0"/>
                <a:cs typeface="Arial" pitchFamily="34" charset="0"/>
              </a:rPr>
              <a:t> yang </a:t>
            </a:r>
            <a:r>
              <a:rPr lang="en-US" sz="3200" dirty="0" err="1">
                <a:latin typeface="Arial" pitchFamily="34" charset="0"/>
                <a:cs typeface="Arial" pitchFamily="34" charset="0"/>
              </a:rPr>
              <a:t>terbaik</a:t>
            </a:r>
            <a:r>
              <a:rPr lang="en-US" sz="3200" dirty="0">
                <a:latin typeface="Arial" pitchFamily="34" charset="0"/>
                <a:cs typeface="Arial" pitchFamily="34" charset="0"/>
              </a:rPr>
              <a:t> </a:t>
            </a:r>
            <a:r>
              <a:rPr lang="en-US" sz="3200" dirty="0" err="1">
                <a:latin typeface="Arial" pitchFamily="34" charset="0"/>
                <a:cs typeface="Arial" pitchFamily="34" charset="0"/>
              </a:rPr>
              <a:t>untuk</a:t>
            </a:r>
            <a:r>
              <a:rPr lang="en-US" sz="3200" dirty="0">
                <a:latin typeface="Arial" pitchFamily="34" charset="0"/>
                <a:cs typeface="Arial" pitchFamily="34" charset="0"/>
              </a:rPr>
              <a:t> </a:t>
            </a:r>
            <a:r>
              <a:rPr lang="en-US" sz="3200" dirty="0" err="1">
                <a:latin typeface="Arial" pitchFamily="34" charset="0"/>
                <a:cs typeface="Arial" pitchFamily="34" charset="0"/>
              </a:rPr>
              <a:t>mempengaruhi</a:t>
            </a:r>
            <a:r>
              <a:rPr lang="en-US" sz="3200" dirty="0">
                <a:latin typeface="Arial" pitchFamily="34" charset="0"/>
                <a:cs typeface="Arial" pitchFamily="34" charset="0"/>
              </a:rPr>
              <a:t> </a:t>
            </a:r>
            <a:r>
              <a:rPr lang="en-US" sz="3200" dirty="0" err="1">
                <a:latin typeface="Arial" pitchFamily="34" charset="0"/>
                <a:cs typeface="Arial" pitchFamily="34" charset="0"/>
              </a:rPr>
              <a:t>perilaku</a:t>
            </a:r>
            <a:r>
              <a:rPr lang="en-US" sz="3200" dirty="0">
                <a:latin typeface="Arial" pitchFamily="34" charset="0"/>
                <a:cs typeface="Arial" pitchFamily="34" charset="0"/>
              </a:rPr>
              <a:t> orang-orang.</a:t>
            </a:r>
          </a:p>
          <a:p>
            <a:r>
              <a:rPr lang="en-US" sz="3200" dirty="0">
                <a:latin typeface="Arial" pitchFamily="34" charset="0"/>
                <a:cs typeface="Arial" pitchFamily="34" charset="0"/>
              </a:rPr>
              <a:t>Gaya </a:t>
            </a:r>
            <a:r>
              <a:rPr lang="en-US" sz="3200" dirty="0" err="1">
                <a:latin typeface="Arial" pitchFamily="34" charset="0"/>
                <a:cs typeface="Arial" pitchFamily="34" charset="0"/>
              </a:rPr>
              <a:t>kepemimpinan</a:t>
            </a:r>
            <a:r>
              <a:rPr lang="en-US" sz="3200" dirty="0">
                <a:latin typeface="Arial" pitchFamily="34" charset="0"/>
                <a:cs typeface="Arial" pitchFamily="34" charset="0"/>
              </a:rPr>
              <a:t> yang </a:t>
            </a:r>
            <a:r>
              <a:rPr lang="en-US" sz="3200" dirty="0" err="1">
                <a:latin typeface="Arial" pitchFamily="34" charset="0"/>
                <a:cs typeface="Arial" pitchFamily="34" charset="0"/>
              </a:rPr>
              <a:t>efektif</a:t>
            </a:r>
            <a:r>
              <a:rPr lang="en-US" sz="3200" dirty="0">
                <a:latin typeface="Arial" pitchFamily="34" charset="0"/>
                <a:cs typeface="Arial" pitchFamily="34" charset="0"/>
              </a:rPr>
              <a:t> </a:t>
            </a:r>
            <a:r>
              <a:rPr lang="en-US" sz="3200" dirty="0" err="1">
                <a:latin typeface="Arial" pitchFamily="34" charset="0"/>
                <a:cs typeface="Arial" pitchFamily="34" charset="0"/>
              </a:rPr>
              <a:t>adalah</a:t>
            </a:r>
            <a:r>
              <a:rPr lang="en-US" sz="3200" dirty="0">
                <a:latin typeface="Arial" pitchFamily="34" charset="0"/>
                <a:cs typeface="Arial" pitchFamily="34" charset="0"/>
              </a:rPr>
              <a:t> </a:t>
            </a:r>
            <a:r>
              <a:rPr lang="en-US" sz="3200" dirty="0" err="1">
                <a:latin typeface="Arial" pitchFamily="34" charset="0"/>
                <a:cs typeface="Arial" pitchFamily="34" charset="0"/>
              </a:rPr>
              <a:t>kepemimpinan</a:t>
            </a:r>
            <a:r>
              <a:rPr lang="en-US" sz="3200" dirty="0">
                <a:latin typeface="Arial" pitchFamily="34" charset="0"/>
                <a:cs typeface="Arial" pitchFamily="34" charset="0"/>
              </a:rPr>
              <a:t> yang </a:t>
            </a:r>
            <a:r>
              <a:rPr lang="en-US" sz="3200" dirty="0" err="1">
                <a:latin typeface="Arial" pitchFamily="34" charset="0"/>
                <a:cs typeface="Arial" pitchFamily="34" charset="0"/>
              </a:rPr>
              <a:t>disesuaikan</a:t>
            </a:r>
            <a:r>
              <a:rPr lang="en-US" sz="3200" dirty="0">
                <a:latin typeface="Arial" pitchFamily="34" charset="0"/>
                <a:cs typeface="Arial" pitchFamily="34" charset="0"/>
              </a:rPr>
              <a:t> </a:t>
            </a:r>
            <a:r>
              <a:rPr lang="en-US" sz="3200" dirty="0" err="1">
                <a:latin typeface="Arial" pitchFamily="34" charset="0"/>
                <a:cs typeface="Arial" pitchFamily="34" charset="0"/>
              </a:rPr>
              <a:t>dengan</a:t>
            </a:r>
            <a:r>
              <a:rPr lang="en-US" sz="3200" dirty="0">
                <a:latin typeface="Arial" pitchFamily="34" charset="0"/>
                <a:cs typeface="Arial" pitchFamily="34" charset="0"/>
              </a:rPr>
              <a:t> </a:t>
            </a:r>
            <a:r>
              <a:rPr lang="en-US" sz="3200" dirty="0" err="1">
                <a:latin typeface="Arial" pitchFamily="34" charset="0"/>
                <a:cs typeface="Arial" pitchFamily="34" charset="0"/>
              </a:rPr>
              <a:t>tingkat</a:t>
            </a:r>
            <a:r>
              <a:rPr lang="en-US" sz="3200" dirty="0">
                <a:latin typeface="Arial" pitchFamily="34" charset="0"/>
                <a:cs typeface="Arial" pitchFamily="34" charset="0"/>
              </a:rPr>
              <a:t> </a:t>
            </a:r>
            <a:r>
              <a:rPr lang="en-US" sz="3200" dirty="0" err="1">
                <a:latin typeface="Arial" pitchFamily="34" charset="0"/>
                <a:cs typeface="Arial" pitchFamily="34" charset="0"/>
              </a:rPr>
              <a:t>kedewasaan</a:t>
            </a:r>
            <a:r>
              <a:rPr lang="en-US" sz="3200" dirty="0">
                <a:latin typeface="Arial" pitchFamily="34" charset="0"/>
                <a:cs typeface="Arial" pitchFamily="34" charset="0"/>
              </a:rPr>
              <a:t> </a:t>
            </a:r>
            <a:r>
              <a:rPr lang="en-US" sz="3200" i="1" dirty="0">
                <a:latin typeface="Arial" pitchFamily="34" charset="0"/>
                <a:cs typeface="Arial" pitchFamily="34" charset="0"/>
              </a:rPr>
              <a:t>(maturity) </a:t>
            </a:r>
            <a:r>
              <a:rPr lang="en-US" sz="3200" dirty="0" err="1">
                <a:latin typeface="Arial" pitchFamily="34" charset="0"/>
                <a:cs typeface="Arial" pitchFamily="34" charset="0"/>
              </a:rPr>
              <a:t>bawahan</a:t>
            </a:r>
            <a:r>
              <a:rPr lang="en-US" sz="3200" dirty="0">
                <a:latin typeface="Arial" pitchFamily="34" charset="0"/>
                <a:cs typeface="Arial" pitchFamily="34" charset="0"/>
              </a:rPr>
              <a:t>.</a:t>
            </a:r>
          </a:p>
          <a:p>
            <a:r>
              <a:rPr lang="en-US" sz="3200" dirty="0" err="1">
                <a:latin typeface="Arial" pitchFamily="34" charset="0"/>
                <a:cs typeface="Arial" pitchFamily="34" charset="0"/>
              </a:rPr>
              <a:t>Kedewasaan</a:t>
            </a:r>
            <a:r>
              <a:rPr lang="en-US" sz="3200" dirty="0">
                <a:latin typeface="Arial" pitchFamily="34" charset="0"/>
                <a:cs typeface="Arial" pitchFamily="34" charset="0"/>
              </a:rPr>
              <a:t> </a:t>
            </a:r>
            <a:r>
              <a:rPr lang="en-US" sz="3200" dirty="0" err="1">
                <a:latin typeface="Arial" pitchFamily="34" charset="0"/>
                <a:cs typeface="Arial" pitchFamily="34" charset="0"/>
              </a:rPr>
              <a:t>bawahan</a:t>
            </a:r>
            <a:r>
              <a:rPr lang="en-US" sz="3200" dirty="0">
                <a:latin typeface="Arial" pitchFamily="34" charset="0"/>
                <a:cs typeface="Arial" pitchFamily="34" charset="0"/>
              </a:rPr>
              <a:t> </a:t>
            </a:r>
            <a:r>
              <a:rPr lang="en-US" sz="3200" dirty="0" err="1">
                <a:latin typeface="Arial" pitchFamily="34" charset="0"/>
                <a:cs typeface="Arial" pitchFamily="34" charset="0"/>
              </a:rPr>
              <a:t>terkait</a:t>
            </a:r>
            <a:r>
              <a:rPr lang="en-US" sz="3200" dirty="0">
                <a:latin typeface="Arial" pitchFamily="34" charset="0"/>
                <a:cs typeface="Arial" pitchFamily="34" charset="0"/>
              </a:rPr>
              <a:t> </a:t>
            </a:r>
            <a:r>
              <a:rPr lang="en-US" sz="3200" dirty="0" err="1">
                <a:latin typeface="Arial" pitchFamily="34" charset="0"/>
                <a:cs typeface="Arial" pitchFamily="34" charset="0"/>
              </a:rPr>
              <a:t>dengan</a:t>
            </a:r>
            <a:r>
              <a:rPr lang="en-US" sz="3200" dirty="0">
                <a:latin typeface="Arial" pitchFamily="34" charset="0"/>
                <a:cs typeface="Arial" pitchFamily="34" charset="0"/>
              </a:rPr>
              <a:t> </a:t>
            </a:r>
            <a:r>
              <a:rPr lang="en-US" sz="3200" dirty="0" err="1">
                <a:latin typeface="Arial" pitchFamily="34" charset="0"/>
                <a:cs typeface="Arial" pitchFamily="34" charset="0"/>
              </a:rPr>
              <a:t>dua</a:t>
            </a:r>
            <a:r>
              <a:rPr lang="en-US" sz="3200" dirty="0">
                <a:latin typeface="Arial" pitchFamily="34" charset="0"/>
                <a:cs typeface="Arial" pitchFamily="34" charset="0"/>
              </a:rPr>
              <a:t> </a:t>
            </a:r>
            <a:r>
              <a:rPr lang="en-US" sz="3200" dirty="0" err="1">
                <a:latin typeface="Arial" pitchFamily="34" charset="0"/>
                <a:cs typeface="Arial" pitchFamily="34" charset="0"/>
              </a:rPr>
              <a:t>hal</a:t>
            </a:r>
            <a:r>
              <a:rPr lang="en-US" sz="3200" dirty="0">
                <a:latin typeface="Arial" pitchFamily="34" charset="0"/>
                <a:cs typeface="Arial" pitchFamily="34" charset="0"/>
              </a:rPr>
              <a:t>, </a:t>
            </a:r>
            <a:r>
              <a:rPr lang="en-US" sz="3200" dirty="0" err="1">
                <a:latin typeface="Arial" pitchFamily="34" charset="0"/>
                <a:cs typeface="Arial" pitchFamily="34" charset="0"/>
              </a:rPr>
              <a:t>kematangan</a:t>
            </a:r>
            <a:r>
              <a:rPr lang="en-US" sz="3200" dirty="0">
                <a:latin typeface="Arial" pitchFamily="34" charset="0"/>
                <a:cs typeface="Arial" pitchFamily="34" charset="0"/>
              </a:rPr>
              <a:t> </a:t>
            </a:r>
            <a:r>
              <a:rPr lang="en-US" sz="3200" dirty="0" err="1">
                <a:latin typeface="Arial" pitchFamily="34" charset="0"/>
                <a:cs typeface="Arial" pitchFamily="34" charset="0"/>
              </a:rPr>
              <a:t>pekerjaan</a:t>
            </a:r>
            <a:r>
              <a:rPr lang="en-US" sz="3200" dirty="0">
                <a:latin typeface="Arial" pitchFamily="34" charset="0"/>
                <a:cs typeface="Arial" pitchFamily="34" charset="0"/>
              </a:rPr>
              <a:t> </a:t>
            </a:r>
            <a:r>
              <a:rPr lang="en-US" sz="3200" dirty="0" err="1">
                <a:latin typeface="Arial" pitchFamily="34" charset="0"/>
                <a:cs typeface="Arial" pitchFamily="34" charset="0"/>
              </a:rPr>
              <a:t>dan</a:t>
            </a:r>
            <a:r>
              <a:rPr lang="en-US" sz="3200" dirty="0">
                <a:latin typeface="Arial" pitchFamily="34" charset="0"/>
                <a:cs typeface="Arial" pitchFamily="34" charset="0"/>
              </a:rPr>
              <a:t> </a:t>
            </a:r>
            <a:r>
              <a:rPr lang="en-US" sz="3200" dirty="0" err="1">
                <a:latin typeface="Arial" pitchFamily="34" charset="0"/>
                <a:cs typeface="Arial" pitchFamily="34" charset="0"/>
              </a:rPr>
              <a:t>kematangan</a:t>
            </a:r>
            <a:r>
              <a:rPr lang="en-US" sz="3200" dirty="0">
                <a:latin typeface="Arial" pitchFamily="34" charset="0"/>
                <a:cs typeface="Arial" pitchFamily="34" charset="0"/>
              </a:rPr>
              <a:t> </a:t>
            </a:r>
            <a:r>
              <a:rPr lang="en-US" sz="3200" dirty="0" err="1">
                <a:latin typeface="Arial" pitchFamily="34" charset="0"/>
                <a:cs typeface="Arial" pitchFamily="34" charset="0"/>
              </a:rPr>
              <a:t>psikologis</a:t>
            </a:r>
            <a:r>
              <a:rPr lang="en-US" sz="3200" dirty="0">
                <a:latin typeface="Arial" pitchFamily="34" charset="0"/>
                <a:cs typeface="Arial" pitchFamily="34" charset="0"/>
              </a:rPr>
              <a:t>.</a:t>
            </a:r>
            <a:endParaRPr lang="id-ID" sz="3200" dirty="0"/>
          </a:p>
        </p:txBody>
      </p:sp>
    </p:spTree>
    <p:extLst>
      <p:ext uri="{BB962C8B-B14F-4D97-AF65-F5344CB8AC3E}">
        <p14:creationId xmlns:p14="http://schemas.microsoft.com/office/powerpoint/2010/main" val="4182338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iterate type="lt">
                                    <p:tmPct val="10000"/>
                                  </p:iterate>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1000"/>
                                        <p:tgtEl>
                                          <p:spTgt spid="17411">
                                            <p:txEl>
                                              <p:pRg st="0" end="0"/>
                                            </p:txEl>
                                          </p:spTgt>
                                        </p:tgtEl>
                                      </p:cBhvr>
                                    </p:animEffect>
                                    <p:anim calcmode="lin" valueType="num">
                                      <p:cBhvr>
                                        <p:cTn id="8" dur="10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iterate type="lt">
                                    <p:tmPct val="10000"/>
                                  </p:iterate>
                                  <p:childTnLst>
                                    <p:set>
                                      <p:cBhvr>
                                        <p:cTn id="13" dur="1" fill="hold">
                                          <p:stCondLst>
                                            <p:cond delay="0"/>
                                          </p:stCondLst>
                                        </p:cTn>
                                        <p:tgtEl>
                                          <p:spTgt spid="17411">
                                            <p:txEl>
                                              <p:pRg st="1" end="1"/>
                                            </p:txEl>
                                          </p:spTgt>
                                        </p:tgtEl>
                                        <p:attrNameLst>
                                          <p:attrName>style.visibility</p:attrName>
                                        </p:attrNameLst>
                                      </p:cBhvr>
                                      <p:to>
                                        <p:strVal val="visible"/>
                                      </p:to>
                                    </p:set>
                                    <p:animEffect transition="in" filter="fade">
                                      <p:cBhvr>
                                        <p:cTn id="14" dur="1000"/>
                                        <p:tgtEl>
                                          <p:spTgt spid="17411">
                                            <p:txEl>
                                              <p:pRg st="1" end="1"/>
                                            </p:txEl>
                                          </p:spTgt>
                                        </p:tgtEl>
                                      </p:cBhvr>
                                    </p:animEffect>
                                    <p:anim calcmode="lin" valueType="num">
                                      <p:cBhvr>
                                        <p:cTn id="15"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iterate type="lt">
                                    <p:tmPct val="10000"/>
                                  </p:iterate>
                                  <p:childTnLst>
                                    <p:set>
                                      <p:cBhvr>
                                        <p:cTn id="20" dur="1" fill="hold">
                                          <p:stCondLst>
                                            <p:cond delay="0"/>
                                          </p:stCondLst>
                                        </p:cTn>
                                        <p:tgtEl>
                                          <p:spTgt spid="17411">
                                            <p:txEl>
                                              <p:pRg st="2" end="2"/>
                                            </p:txEl>
                                          </p:spTgt>
                                        </p:tgtEl>
                                        <p:attrNameLst>
                                          <p:attrName>style.visibility</p:attrName>
                                        </p:attrNameLst>
                                      </p:cBhvr>
                                      <p:to>
                                        <p:strVal val="visible"/>
                                      </p:to>
                                    </p:set>
                                    <p:animEffect transition="in" filter="fade">
                                      <p:cBhvr>
                                        <p:cTn id="21" dur="1000"/>
                                        <p:tgtEl>
                                          <p:spTgt spid="17411">
                                            <p:txEl>
                                              <p:pRg st="2" end="2"/>
                                            </p:txEl>
                                          </p:spTgt>
                                        </p:tgtEl>
                                      </p:cBhvr>
                                    </p:animEffect>
                                    <p:anim calcmode="lin" valueType="num">
                                      <p:cBhvr>
                                        <p:cTn id="22" dur="10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4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solidFill>
                  <a:schemeClr val="tx1"/>
                </a:solidFill>
              </a:rPr>
              <a:t>Gaya Kepemimpinan</a:t>
            </a:r>
            <a:endParaRPr lang="id-ID">
              <a:solidFill>
                <a:schemeClr val="tx1"/>
              </a:solidFill>
            </a:endParaRPr>
          </a:p>
        </p:txBody>
      </p:sp>
      <p:sp>
        <p:nvSpPr>
          <p:cNvPr id="46083" name="Rectangle 3"/>
          <p:cNvSpPr>
            <a:spLocks noGrp="1" noChangeArrowheads="1"/>
          </p:cNvSpPr>
          <p:nvPr>
            <p:ph sz="quarter" idx="1"/>
          </p:nvPr>
        </p:nvSpPr>
        <p:spPr>
          <a:xfrm>
            <a:off x="685800" y="1524000"/>
            <a:ext cx="7772400" cy="4572000"/>
          </a:xfrm>
          <a:prstGeom prst="rect">
            <a:avLst/>
          </a:prstGeom>
        </p:spPr>
        <p:txBody>
          <a:bodyPr/>
          <a:lstStyle/>
          <a:p>
            <a:pPr>
              <a:lnSpc>
                <a:spcPct val="90000"/>
              </a:lnSpc>
            </a:pPr>
            <a:r>
              <a:rPr lang="en-US" sz="2800">
                <a:solidFill>
                  <a:schemeClr val="accent1"/>
                </a:solidFill>
                <a:latin typeface="Arial" pitchFamily="34" charset="0"/>
                <a:cs typeface="Arial" pitchFamily="34" charset="0"/>
              </a:rPr>
              <a:t>Teori X</a:t>
            </a:r>
            <a:r>
              <a:rPr lang="en-US" sz="2800">
                <a:latin typeface="Arial" pitchFamily="34" charset="0"/>
                <a:cs typeface="Arial" pitchFamily="34" charset="0"/>
              </a:rPr>
              <a:t> (McGregor): dg asumsi bahwa orang harus dipaksa, dikendalikan dan diancam dengan hukuman untuk mau bekerja</a:t>
            </a:r>
          </a:p>
          <a:p>
            <a:pPr>
              <a:lnSpc>
                <a:spcPct val="90000"/>
              </a:lnSpc>
            </a:pPr>
            <a:r>
              <a:rPr lang="en-US" sz="2800">
                <a:solidFill>
                  <a:schemeClr val="accent1"/>
                </a:solidFill>
                <a:latin typeface="Arial" pitchFamily="34" charset="0"/>
                <a:cs typeface="Arial" pitchFamily="34" charset="0"/>
              </a:rPr>
              <a:t>Teori Y </a:t>
            </a:r>
            <a:r>
              <a:rPr lang="en-US" sz="2800">
                <a:latin typeface="Arial" pitchFamily="34" charset="0"/>
                <a:cs typeface="Arial" pitchFamily="34" charset="0"/>
              </a:rPr>
              <a:t>(McGregor):</a:t>
            </a:r>
            <a:r>
              <a:rPr lang="en-US" sz="2800">
                <a:solidFill>
                  <a:schemeClr val="accent1"/>
                </a:solidFill>
                <a:latin typeface="Arial" pitchFamily="34" charset="0"/>
                <a:cs typeface="Arial" pitchFamily="34" charset="0"/>
              </a:rPr>
              <a:t> </a:t>
            </a:r>
            <a:r>
              <a:rPr lang="en-US" sz="2800">
                <a:latin typeface="Arial" pitchFamily="34" charset="0"/>
                <a:cs typeface="Arial" pitchFamily="34" charset="0"/>
              </a:rPr>
              <a:t>dg asumsi bahwa bekerja pada hakikatnya sama dengan bermain atau beristirahat; orang-orang akan mengen-dalikan diri sendiri untuk mencapai tujuan; mereka mempunyai potensi,kepandaian, dan kreativitas. </a:t>
            </a:r>
          </a:p>
          <a:p>
            <a:pPr>
              <a:lnSpc>
                <a:spcPct val="90000"/>
              </a:lnSpc>
            </a:pPr>
            <a:r>
              <a:rPr lang="en-US" sz="2800">
                <a:solidFill>
                  <a:schemeClr val="accent1"/>
                </a:solidFill>
                <a:latin typeface="Arial" pitchFamily="34" charset="0"/>
                <a:cs typeface="Arial" pitchFamily="34" charset="0"/>
              </a:rPr>
              <a:t>Terori Z</a:t>
            </a:r>
            <a:r>
              <a:rPr lang="en-US" sz="2800">
                <a:latin typeface="Arial" pitchFamily="34" charset="0"/>
                <a:cs typeface="Arial" pitchFamily="34" charset="0"/>
              </a:rPr>
              <a:t>(Fiedler):</a:t>
            </a:r>
            <a:r>
              <a:rPr lang="en-US" sz="2800">
                <a:solidFill>
                  <a:schemeClr val="accent1"/>
                </a:solidFill>
                <a:latin typeface="Arial" pitchFamily="34" charset="0"/>
                <a:cs typeface="Arial" pitchFamily="34" charset="0"/>
              </a:rPr>
              <a:t> </a:t>
            </a:r>
            <a:r>
              <a:rPr lang="en-US" sz="2800">
                <a:latin typeface="Arial" pitchFamily="34" charset="0"/>
                <a:cs typeface="Arial" pitchFamily="34" charset="0"/>
              </a:rPr>
              <a:t>kombinasi dari keduanya (situasional/kontingensi)</a:t>
            </a:r>
            <a:endParaRPr lang="id-ID" sz="280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269813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fade">
                                      <p:cBhvr>
                                        <p:cTn id="7" dur="20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3">
                                            <p:txEl>
                                              <p:pRg st="0" end="0"/>
                                            </p:txEl>
                                          </p:spTgt>
                                        </p:tgtEl>
                                        <p:attrNameLst>
                                          <p:attrName>style.visibility</p:attrName>
                                        </p:attrNameLst>
                                      </p:cBhvr>
                                      <p:to>
                                        <p:strVal val="visible"/>
                                      </p:to>
                                    </p:set>
                                    <p:animEffect transition="in" filter="fade">
                                      <p:cBhvr>
                                        <p:cTn id="12" dur="2000"/>
                                        <p:tgtEl>
                                          <p:spTgt spid="460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083">
                                            <p:txEl>
                                              <p:pRg st="1" end="1"/>
                                            </p:txEl>
                                          </p:spTgt>
                                        </p:tgtEl>
                                        <p:attrNameLst>
                                          <p:attrName>style.visibility</p:attrName>
                                        </p:attrNameLst>
                                      </p:cBhvr>
                                      <p:to>
                                        <p:strVal val="visible"/>
                                      </p:to>
                                    </p:set>
                                    <p:animEffect transition="in" filter="fade">
                                      <p:cBhvr>
                                        <p:cTn id="17" dur="2000"/>
                                        <p:tgtEl>
                                          <p:spTgt spid="460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083">
                                            <p:txEl>
                                              <p:pRg st="2" end="2"/>
                                            </p:txEl>
                                          </p:spTgt>
                                        </p:tgtEl>
                                        <p:attrNameLst>
                                          <p:attrName>style.visibility</p:attrName>
                                        </p:attrNameLst>
                                      </p:cBhvr>
                                      <p:to>
                                        <p:strVal val="visible"/>
                                      </p:to>
                                    </p:set>
                                    <p:animEffect transition="in" filter="fade">
                                      <p:cBhvr>
                                        <p:cTn id="22" dur="20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0" y="228600"/>
            <a:ext cx="8229600" cy="1143000"/>
          </a:xfrm>
        </p:spPr>
        <p:txBody>
          <a:bodyPr/>
          <a:lstStyle/>
          <a:p>
            <a:r>
              <a:rPr lang="en-US"/>
              <a:t>Gaya kepemimpinan</a:t>
            </a:r>
            <a:endParaRPr lang="id-ID"/>
          </a:p>
        </p:txBody>
      </p:sp>
      <p:sp>
        <p:nvSpPr>
          <p:cNvPr id="47108" name="Rectangle 4"/>
          <p:cNvSpPr>
            <a:spLocks noGrp="1" noChangeArrowheads="1"/>
          </p:cNvSpPr>
          <p:nvPr>
            <p:ph type="body" sz="half" idx="4294967295"/>
          </p:nvPr>
        </p:nvSpPr>
        <p:spPr>
          <a:xfrm>
            <a:off x="179388" y="1844675"/>
            <a:ext cx="8964612" cy="4279900"/>
          </a:xfrm>
        </p:spPr>
        <p:txBody>
          <a:bodyPr/>
          <a:lstStyle/>
          <a:p>
            <a:r>
              <a:rPr lang="en-US" sz="2800" dirty="0" err="1"/>
              <a:t>Autokratik</a:t>
            </a:r>
            <a:r>
              <a:rPr lang="en-US" sz="2800" dirty="0"/>
              <a:t>           </a:t>
            </a:r>
            <a:r>
              <a:rPr lang="en-US" sz="2800" dirty="0" err="1"/>
              <a:t>Partisipatif</a:t>
            </a:r>
            <a:r>
              <a:rPr lang="en-US" sz="2800" dirty="0"/>
              <a:t>       </a:t>
            </a:r>
            <a:r>
              <a:rPr lang="en-US" sz="2800" dirty="0" err="1"/>
              <a:t>Bebas</a:t>
            </a:r>
            <a:r>
              <a:rPr lang="en-US" sz="2800" dirty="0"/>
              <a:t> </a:t>
            </a:r>
            <a:r>
              <a:rPr lang="en-US" sz="2800" dirty="0" err="1"/>
              <a:t>kendali</a:t>
            </a:r>
            <a:endParaRPr lang="id-ID" sz="2800" dirty="0"/>
          </a:p>
        </p:txBody>
      </p:sp>
      <p:sp>
        <p:nvSpPr>
          <p:cNvPr id="58372" name="Oval 7"/>
          <p:cNvSpPr>
            <a:spLocks noChangeArrowheads="1"/>
          </p:cNvSpPr>
          <p:nvPr/>
        </p:nvSpPr>
        <p:spPr bwMode="auto">
          <a:xfrm>
            <a:off x="500034" y="2422525"/>
            <a:ext cx="1223962" cy="1222375"/>
          </a:xfrm>
          <a:prstGeom prst="ellipse">
            <a:avLst/>
          </a:prstGeom>
          <a:solidFill>
            <a:schemeClr val="accent1"/>
          </a:solidFill>
          <a:ln w="9525">
            <a:solidFill>
              <a:schemeClr val="tx1"/>
            </a:solidFill>
            <a:round/>
            <a:headEnd/>
            <a:tailEnd/>
          </a:ln>
        </p:spPr>
        <p:txBody>
          <a:bodyPr wrap="none" lIns="91434" tIns="45716" rIns="91434" bIns="45716" anchor="ctr"/>
          <a:lstStyle/>
          <a:p>
            <a:pPr algn="ctr" defTabSz="912813"/>
            <a:endParaRPr lang="id-ID">
              <a:solidFill>
                <a:schemeClr val="hlink"/>
              </a:solidFill>
            </a:endParaRPr>
          </a:p>
        </p:txBody>
      </p:sp>
      <p:sp>
        <p:nvSpPr>
          <p:cNvPr id="58373" name="Oval 9"/>
          <p:cNvSpPr>
            <a:spLocks noChangeArrowheads="1"/>
          </p:cNvSpPr>
          <p:nvPr/>
        </p:nvSpPr>
        <p:spPr bwMode="auto">
          <a:xfrm>
            <a:off x="642909" y="2565400"/>
            <a:ext cx="938212" cy="914400"/>
          </a:xfrm>
          <a:prstGeom prst="ellipse">
            <a:avLst/>
          </a:prstGeom>
          <a:solidFill>
            <a:schemeClr val="accent1"/>
          </a:solidFill>
          <a:ln w="9525">
            <a:solidFill>
              <a:schemeClr val="tx1"/>
            </a:solidFill>
            <a:round/>
            <a:headEnd/>
            <a:tailEnd/>
          </a:ln>
        </p:spPr>
        <p:txBody>
          <a:bodyPr wrap="none" lIns="91434" tIns="45716" rIns="91434" bIns="45716" anchor="ctr"/>
          <a:lstStyle/>
          <a:p>
            <a:pPr algn="ctr" defTabSz="912813"/>
            <a:r>
              <a:rPr lang="en-US" dirty="0" err="1"/>
              <a:t>pemimpin</a:t>
            </a:r>
            <a:endParaRPr lang="id-ID" dirty="0"/>
          </a:p>
        </p:txBody>
      </p:sp>
      <p:sp>
        <p:nvSpPr>
          <p:cNvPr id="58374" name="Oval 10"/>
          <p:cNvSpPr>
            <a:spLocks noChangeArrowheads="1"/>
          </p:cNvSpPr>
          <p:nvPr/>
        </p:nvSpPr>
        <p:spPr bwMode="auto">
          <a:xfrm>
            <a:off x="543164" y="4221163"/>
            <a:ext cx="1081087" cy="1008062"/>
          </a:xfrm>
          <a:prstGeom prst="ellipse">
            <a:avLst/>
          </a:prstGeom>
          <a:solidFill>
            <a:schemeClr val="accent1"/>
          </a:solidFill>
          <a:ln w="9525">
            <a:solidFill>
              <a:schemeClr val="tx1"/>
            </a:solidFill>
            <a:round/>
            <a:headEnd/>
            <a:tailEnd/>
          </a:ln>
        </p:spPr>
        <p:txBody>
          <a:bodyPr wrap="none" lIns="91434" tIns="45716" rIns="91434" bIns="45716" anchor="ctr"/>
          <a:lstStyle/>
          <a:p>
            <a:pPr algn="ctr" defTabSz="912813"/>
            <a:r>
              <a:rPr lang="en-US"/>
              <a:t>pegawai </a:t>
            </a:r>
            <a:endParaRPr lang="id-ID"/>
          </a:p>
        </p:txBody>
      </p:sp>
      <p:sp>
        <p:nvSpPr>
          <p:cNvPr id="58375" name="Oval 20"/>
          <p:cNvSpPr>
            <a:spLocks noChangeArrowheads="1"/>
          </p:cNvSpPr>
          <p:nvPr/>
        </p:nvSpPr>
        <p:spPr bwMode="auto">
          <a:xfrm>
            <a:off x="2857488" y="2440369"/>
            <a:ext cx="2016125" cy="3744913"/>
          </a:xfrm>
          <a:prstGeom prst="ellipse">
            <a:avLst/>
          </a:prstGeom>
          <a:solidFill>
            <a:schemeClr val="accent1"/>
          </a:solidFill>
          <a:ln w="9525">
            <a:solidFill>
              <a:schemeClr val="tx1"/>
            </a:solidFill>
            <a:round/>
            <a:headEnd/>
            <a:tailEnd/>
          </a:ln>
        </p:spPr>
        <p:txBody>
          <a:bodyPr wrap="none" lIns="120134" tIns="60067" rIns="120134" bIns="60067" anchor="ctr"/>
          <a:lstStyle/>
          <a:p>
            <a:endParaRPr lang="id-ID"/>
          </a:p>
        </p:txBody>
      </p:sp>
      <p:sp>
        <p:nvSpPr>
          <p:cNvPr id="58376" name="Oval 21"/>
          <p:cNvSpPr>
            <a:spLocks noChangeArrowheads="1"/>
          </p:cNvSpPr>
          <p:nvPr/>
        </p:nvSpPr>
        <p:spPr bwMode="auto">
          <a:xfrm>
            <a:off x="3216263" y="2729294"/>
            <a:ext cx="1298575" cy="1223963"/>
          </a:xfrm>
          <a:prstGeom prst="ellipse">
            <a:avLst/>
          </a:prstGeom>
          <a:solidFill>
            <a:schemeClr val="accent1"/>
          </a:solidFill>
          <a:ln w="9525">
            <a:solidFill>
              <a:schemeClr val="tx1"/>
            </a:solidFill>
            <a:round/>
            <a:headEnd/>
            <a:tailEnd/>
          </a:ln>
        </p:spPr>
        <p:txBody>
          <a:bodyPr wrap="none" lIns="91434" tIns="45716" rIns="91434" bIns="45716" anchor="ctr"/>
          <a:lstStyle/>
          <a:p>
            <a:pPr algn="ctr" defTabSz="912813"/>
            <a:r>
              <a:rPr lang="en-US"/>
              <a:t>pemimpin</a:t>
            </a:r>
            <a:endParaRPr lang="id-ID"/>
          </a:p>
        </p:txBody>
      </p:sp>
      <p:sp>
        <p:nvSpPr>
          <p:cNvPr id="58377" name="Oval 22"/>
          <p:cNvSpPr>
            <a:spLocks noChangeArrowheads="1"/>
          </p:cNvSpPr>
          <p:nvPr/>
        </p:nvSpPr>
        <p:spPr bwMode="auto">
          <a:xfrm>
            <a:off x="3289288" y="4672394"/>
            <a:ext cx="1223962" cy="1152525"/>
          </a:xfrm>
          <a:prstGeom prst="ellipse">
            <a:avLst/>
          </a:prstGeom>
          <a:solidFill>
            <a:schemeClr val="accent1"/>
          </a:solidFill>
          <a:ln w="9525">
            <a:solidFill>
              <a:schemeClr val="tx1"/>
            </a:solidFill>
            <a:round/>
            <a:headEnd/>
            <a:tailEnd/>
          </a:ln>
        </p:spPr>
        <p:txBody>
          <a:bodyPr wrap="none" lIns="91434" tIns="45716" rIns="91434" bIns="45716" anchor="ctr"/>
          <a:lstStyle/>
          <a:p>
            <a:pPr algn="ctr" defTabSz="912813"/>
            <a:r>
              <a:rPr lang="en-US"/>
              <a:t>pegawai</a:t>
            </a:r>
            <a:endParaRPr lang="id-ID"/>
          </a:p>
        </p:txBody>
      </p:sp>
      <p:sp>
        <p:nvSpPr>
          <p:cNvPr id="58378" name="Oval 23"/>
          <p:cNvSpPr>
            <a:spLocks noChangeArrowheads="1"/>
          </p:cNvSpPr>
          <p:nvPr/>
        </p:nvSpPr>
        <p:spPr bwMode="auto">
          <a:xfrm>
            <a:off x="5643570" y="4221163"/>
            <a:ext cx="1439862" cy="1512887"/>
          </a:xfrm>
          <a:prstGeom prst="ellipse">
            <a:avLst/>
          </a:prstGeom>
          <a:solidFill>
            <a:schemeClr val="accent1"/>
          </a:solidFill>
          <a:ln w="9525">
            <a:solidFill>
              <a:schemeClr val="tx1"/>
            </a:solidFill>
            <a:round/>
            <a:headEnd/>
            <a:tailEnd/>
          </a:ln>
        </p:spPr>
        <p:txBody>
          <a:bodyPr wrap="none" lIns="120134" tIns="60067" rIns="120134" bIns="60067" anchor="ctr"/>
          <a:lstStyle/>
          <a:p>
            <a:endParaRPr lang="id-ID"/>
          </a:p>
        </p:txBody>
      </p:sp>
      <p:sp>
        <p:nvSpPr>
          <p:cNvPr id="58379" name="Oval 24"/>
          <p:cNvSpPr>
            <a:spLocks noChangeArrowheads="1"/>
          </p:cNvSpPr>
          <p:nvPr/>
        </p:nvSpPr>
        <p:spPr bwMode="auto">
          <a:xfrm>
            <a:off x="5859470" y="4435475"/>
            <a:ext cx="1006475" cy="1082675"/>
          </a:xfrm>
          <a:prstGeom prst="ellipse">
            <a:avLst/>
          </a:prstGeom>
          <a:solidFill>
            <a:schemeClr val="accent1"/>
          </a:solidFill>
          <a:ln w="9525">
            <a:solidFill>
              <a:schemeClr val="tx1"/>
            </a:solidFill>
            <a:round/>
            <a:headEnd/>
            <a:tailEnd/>
          </a:ln>
        </p:spPr>
        <p:txBody>
          <a:bodyPr wrap="none" lIns="91434" tIns="45716" rIns="91434" bIns="45716" anchor="ctr"/>
          <a:lstStyle/>
          <a:p>
            <a:pPr algn="ctr" defTabSz="912813"/>
            <a:r>
              <a:rPr lang="en-US"/>
              <a:t>pegawai</a:t>
            </a:r>
            <a:endParaRPr lang="id-ID"/>
          </a:p>
        </p:txBody>
      </p:sp>
      <p:sp>
        <p:nvSpPr>
          <p:cNvPr id="58380" name="Oval 25"/>
          <p:cNvSpPr>
            <a:spLocks noChangeArrowheads="1"/>
          </p:cNvSpPr>
          <p:nvPr/>
        </p:nvSpPr>
        <p:spPr bwMode="auto">
          <a:xfrm>
            <a:off x="5699343" y="2401506"/>
            <a:ext cx="1222375" cy="1223963"/>
          </a:xfrm>
          <a:prstGeom prst="ellipse">
            <a:avLst/>
          </a:prstGeom>
          <a:solidFill>
            <a:schemeClr val="accent1"/>
          </a:solidFill>
          <a:ln w="9525">
            <a:solidFill>
              <a:schemeClr val="tx1"/>
            </a:solidFill>
            <a:round/>
            <a:headEnd/>
            <a:tailEnd/>
          </a:ln>
        </p:spPr>
        <p:txBody>
          <a:bodyPr wrap="none" lIns="91434" tIns="45716" rIns="91434" bIns="45716" anchor="ctr"/>
          <a:lstStyle/>
          <a:p>
            <a:pPr algn="ctr" defTabSz="912813"/>
            <a:r>
              <a:rPr lang="en-US" dirty="0" err="1"/>
              <a:t>pemimpin</a:t>
            </a:r>
            <a:endParaRPr lang="id-ID" dirty="0"/>
          </a:p>
        </p:txBody>
      </p:sp>
    </p:spTree>
    <p:extLst>
      <p:ext uri="{BB962C8B-B14F-4D97-AF65-F5344CB8AC3E}">
        <p14:creationId xmlns:p14="http://schemas.microsoft.com/office/powerpoint/2010/main" val="4022558246"/>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1000" fill="hold"/>
                                        <p:tgtEl>
                                          <p:spTgt spid="47106"/>
                                        </p:tgtEl>
                                        <p:attrNameLst>
                                          <p:attrName>ppt_w</p:attrName>
                                        </p:attrNameLst>
                                      </p:cBhvr>
                                      <p:tavLst>
                                        <p:tav tm="0">
                                          <p:val>
                                            <p:strVal val="#ppt_w+.3"/>
                                          </p:val>
                                        </p:tav>
                                        <p:tav tm="100000">
                                          <p:val>
                                            <p:strVal val="#ppt_w"/>
                                          </p:val>
                                        </p:tav>
                                      </p:tavLst>
                                    </p:anim>
                                    <p:anim calcmode="lin" valueType="num">
                                      <p:cBhvr>
                                        <p:cTn id="8" dur="1000" fill="hold"/>
                                        <p:tgtEl>
                                          <p:spTgt spid="47106"/>
                                        </p:tgtEl>
                                        <p:attrNameLst>
                                          <p:attrName>ppt_h</p:attrName>
                                        </p:attrNameLst>
                                      </p:cBhvr>
                                      <p:tavLst>
                                        <p:tav tm="0">
                                          <p:val>
                                            <p:strVal val="#ppt_h"/>
                                          </p:val>
                                        </p:tav>
                                        <p:tav tm="100000">
                                          <p:val>
                                            <p:strVal val="#ppt_h"/>
                                          </p:val>
                                        </p:tav>
                                      </p:tavLst>
                                    </p:anim>
                                    <p:animEffect transition="in" filter="fade">
                                      <p:cBhvr>
                                        <p:cTn id="9" dur="1000"/>
                                        <p:tgtEl>
                                          <p:spTgt spid="471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47108">
                                            <p:txEl>
                                              <p:pRg st="0" end="0"/>
                                            </p:txEl>
                                          </p:spTgt>
                                        </p:tgtEl>
                                        <p:attrNameLst>
                                          <p:attrName>style.visibility</p:attrName>
                                        </p:attrNameLst>
                                      </p:cBhvr>
                                      <p:to>
                                        <p:strVal val="visible"/>
                                      </p:to>
                                    </p:set>
                                    <p:anim calcmode="lin" valueType="num">
                                      <p:cBhvr>
                                        <p:cTn id="14" dur="1000" fill="hold"/>
                                        <p:tgtEl>
                                          <p:spTgt spid="47108">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47108">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47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atin typeface="Arial" pitchFamily="34" charset="0"/>
                <a:cs typeface="Arial" pitchFamily="34" charset="0"/>
              </a:rPr>
              <a:t>Kesimpulan</a:t>
            </a:r>
          </a:p>
        </p:txBody>
      </p:sp>
      <p:sp>
        <p:nvSpPr>
          <p:cNvPr id="59395" name="Content Placeholder 2"/>
          <p:cNvSpPr>
            <a:spLocks noGrp="1"/>
          </p:cNvSpPr>
          <p:nvPr>
            <p:ph sz="quarter" idx="1"/>
          </p:nvPr>
        </p:nvSpPr>
        <p:spPr/>
        <p:txBody>
          <a:bodyPr>
            <a:normAutofit/>
          </a:bodyPr>
          <a:lstStyle/>
          <a:p>
            <a:pPr algn="just" eaLnBrk="1" hangingPunct="1"/>
            <a:r>
              <a:rPr lang="en-US" sz="3200" dirty="0" err="1">
                <a:latin typeface="Arial" pitchFamily="34" charset="0"/>
                <a:cs typeface="Arial" pitchFamily="34" charset="0"/>
              </a:rPr>
              <a:t>Gillies</a:t>
            </a:r>
            <a:r>
              <a:rPr lang="en-US" sz="3200" dirty="0">
                <a:latin typeface="Arial" pitchFamily="34" charset="0"/>
                <a:cs typeface="Arial" pitchFamily="34" charset="0"/>
              </a:rPr>
              <a:t> (1994) </a:t>
            </a:r>
            <a:r>
              <a:rPr lang="en-US" sz="3200" dirty="0" err="1">
                <a:latin typeface="Arial" pitchFamily="34" charset="0"/>
                <a:cs typeface="Arial" pitchFamily="34" charset="0"/>
              </a:rPr>
              <a:t>menyimpulkan</a:t>
            </a:r>
            <a:r>
              <a:rPr lang="en-US" sz="3200" dirty="0">
                <a:latin typeface="Arial" pitchFamily="34" charset="0"/>
                <a:cs typeface="Arial" pitchFamily="34" charset="0"/>
              </a:rPr>
              <a:t>  </a:t>
            </a:r>
            <a:r>
              <a:rPr lang="en-US" sz="3200" dirty="0" err="1">
                <a:latin typeface="Arial" pitchFamily="34" charset="0"/>
                <a:cs typeface="Arial" pitchFamily="34" charset="0"/>
              </a:rPr>
              <a:t>bahwa</a:t>
            </a:r>
            <a:r>
              <a:rPr lang="en-US" sz="3200" dirty="0">
                <a:latin typeface="Arial" pitchFamily="34" charset="0"/>
                <a:cs typeface="Arial" pitchFamily="34" charset="0"/>
              </a:rPr>
              <a:t> </a:t>
            </a:r>
            <a:r>
              <a:rPr lang="en-US" sz="3200" dirty="0" err="1">
                <a:latin typeface="Arial" pitchFamily="34" charset="0"/>
                <a:cs typeface="Arial" pitchFamily="34" charset="0"/>
              </a:rPr>
              <a:t>tidak</a:t>
            </a:r>
            <a:r>
              <a:rPr lang="en-US" sz="3200" dirty="0">
                <a:latin typeface="Arial" pitchFamily="34" charset="0"/>
                <a:cs typeface="Arial" pitchFamily="34" charset="0"/>
              </a:rPr>
              <a:t> </a:t>
            </a:r>
            <a:r>
              <a:rPr lang="en-US" sz="3200" dirty="0" err="1">
                <a:latin typeface="Arial" pitchFamily="34" charset="0"/>
                <a:cs typeface="Arial" pitchFamily="34" charset="0"/>
              </a:rPr>
              <a:t>ada</a:t>
            </a:r>
            <a:r>
              <a:rPr lang="en-US" sz="3200" dirty="0">
                <a:latin typeface="Arial" pitchFamily="34" charset="0"/>
                <a:cs typeface="Arial" pitchFamily="34" charset="0"/>
              </a:rPr>
              <a:t> </a:t>
            </a:r>
            <a:r>
              <a:rPr lang="en-US" sz="3200" dirty="0" err="1">
                <a:latin typeface="Arial" pitchFamily="34" charset="0"/>
                <a:cs typeface="Arial" pitchFamily="34" charset="0"/>
              </a:rPr>
              <a:t>gaya</a:t>
            </a:r>
            <a:r>
              <a:rPr lang="en-US" sz="3200" dirty="0">
                <a:latin typeface="Arial" pitchFamily="34" charset="0"/>
                <a:cs typeface="Arial" pitchFamily="34" charset="0"/>
              </a:rPr>
              <a:t> </a:t>
            </a:r>
            <a:r>
              <a:rPr lang="en-US" sz="3200" dirty="0" err="1">
                <a:latin typeface="Arial" pitchFamily="34" charset="0"/>
                <a:cs typeface="Arial" pitchFamily="34" charset="0"/>
              </a:rPr>
              <a:t>kepemimpinan</a:t>
            </a:r>
            <a:r>
              <a:rPr lang="en-US" sz="3200" dirty="0">
                <a:latin typeface="Arial" pitchFamily="34" charset="0"/>
                <a:cs typeface="Arial" pitchFamily="34" charset="0"/>
              </a:rPr>
              <a:t> yang </a:t>
            </a:r>
            <a:r>
              <a:rPr lang="en-US" sz="3200" dirty="0" err="1">
                <a:latin typeface="Arial" pitchFamily="34" charset="0"/>
                <a:cs typeface="Arial" pitchFamily="34" charset="0"/>
              </a:rPr>
              <a:t>jelek</a:t>
            </a:r>
            <a:r>
              <a:rPr lang="en-US" sz="3200" dirty="0">
                <a:latin typeface="Arial" pitchFamily="34" charset="0"/>
                <a:cs typeface="Arial" pitchFamily="34" charset="0"/>
              </a:rPr>
              <a:t> </a:t>
            </a:r>
            <a:r>
              <a:rPr lang="en-US" sz="3200" dirty="0" err="1">
                <a:latin typeface="Arial" pitchFamily="34" charset="0"/>
                <a:cs typeface="Arial" pitchFamily="34" charset="0"/>
              </a:rPr>
              <a:t>dan</a:t>
            </a:r>
            <a:r>
              <a:rPr lang="en-US" sz="3200" dirty="0">
                <a:latin typeface="Arial" pitchFamily="34" charset="0"/>
                <a:cs typeface="Arial" pitchFamily="34" charset="0"/>
              </a:rPr>
              <a:t> </a:t>
            </a:r>
            <a:r>
              <a:rPr lang="en-US" sz="3200" dirty="0" err="1">
                <a:latin typeface="Arial" pitchFamily="34" charset="0"/>
                <a:cs typeface="Arial" pitchFamily="34" charset="0"/>
              </a:rPr>
              <a:t>tidak</a:t>
            </a:r>
            <a:r>
              <a:rPr lang="en-US" sz="3200" dirty="0">
                <a:latin typeface="Arial" pitchFamily="34" charset="0"/>
                <a:cs typeface="Arial" pitchFamily="34" charset="0"/>
              </a:rPr>
              <a:t> </a:t>
            </a:r>
            <a:r>
              <a:rPr lang="en-US" sz="3200" dirty="0" err="1">
                <a:latin typeface="Arial" pitchFamily="34" charset="0"/>
                <a:cs typeface="Arial" pitchFamily="34" charset="0"/>
              </a:rPr>
              <a:t>ada</a:t>
            </a:r>
            <a:r>
              <a:rPr lang="en-US" sz="3200" dirty="0">
                <a:latin typeface="Arial" pitchFamily="34" charset="0"/>
                <a:cs typeface="Arial" pitchFamily="34" charset="0"/>
              </a:rPr>
              <a:t> </a:t>
            </a:r>
            <a:r>
              <a:rPr lang="en-US" sz="3200" dirty="0" err="1">
                <a:latin typeface="Arial" pitchFamily="34" charset="0"/>
                <a:cs typeface="Arial" pitchFamily="34" charset="0"/>
              </a:rPr>
              <a:t>kepemimpinan</a:t>
            </a:r>
            <a:r>
              <a:rPr lang="en-US" sz="3200" dirty="0">
                <a:latin typeface="Arial" pitchFamily="34" charset="0"/>
                <a:cs typeface="Arial" pitchFamily="34" charset="0"/>
              </a:rPr>
              <a:t> yang </a:t>
            </a:r>
            <a:r>
              <a:rPr lang="en-US" sz="3200" dirty="0" err="1">
                <a:latin typeface="Arial" pitchFamily="34" charset="0"/>
                <a:cs typeface="Arial" pitchFamily="34" charset="0"/>
              </a:rPr>
              <a:t>selalu</a:t>
            </a:r>
            <a:r>
              <a:rPr lang="en-US" sz="3200" dirty="0">
                <a:latin typeface="Arial" pitchFamily="34" charset="0"/>
                <a:cs typeface="Arial" pitchFamily="34" charset="0"/>
              </a:rPr>
              <a:t> </a:t>
            </a:r>
            <a:r>
              <a:rPr lang="en-US" sz="3200" dirty="0" err="1">
                <a:latin typeface="Arial" pitchFamily="34" charset="0"/>
                <a:cs typeface="Arial" pitchFamily="34" charset="0"/>
              </a:rPr>
              <a:t>tepat</a:t>
            </a:r>
            <a:r>
              <a:rPr lang="en-US" sz="3200" dirty="0">
                <a:latin typeface="Arial" pitchFamily="34" charset="0"/>
                <a:cs typeface="Arial" pitchFamily="34" charset="0"/>
              </a:rPr>
              <a:t> </a:t>
            </a:r>
            <a:r>
              <a:rPr lang="en-US" sz="3200" dirty="0" err="1">
                <a:latin typeface="Arial" pitchFamily="34" charset="0"/>
                <a:cs typeface="Arial" pitchFamily="34" charset="0"/>
              </a:rPr>
              <a:t>untuk</a:t>
            </a:r>
            <a:r>
              <a:rPr lang="en-US" sz="3200" dirty="0">
                <a:latin typeface="Arial" pitchFamily="34" charset="0"/>
                <a:cs typeface="Arial" pitchFamily="34" charset="0"/>
              </a:rPr>
              <a:t> </a:t>
            </a:r>
            <a:r>
              <a:rPr lang="en-US" sz="3200" dirty="0" err="1">
                <a:latin typeface="Arial" pitchFamily="34" charset="0"/>
                <a:cs typeface="Arial" pitchFamily="34" charset="0"/>
              </a:rPr>
              <a:t>semua</a:t>
            </a:r>
            <a:r>
              <a:rPr lang="en-US" sz="3200" dirty="0">
                <a:latin typeface="Arial" pitchFamily="34" charset="0"/>
                <a:cs typeface="Arial" pitchFamily="34" charset="0"/>
              </a:rPr>
              <a:t> </a:t>
            </a:r>
            <a:r>
              <a:rPr lang="en-US" sz="3200" dirty="0" err="1">
                <a:latin typeface="Arial" pitchFamily="34" charset="0"/>
                <a:cs typeface="Arial" pitchFamily="34" charset="0"/>
              </a:rPr>
              <a:t>situasi</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234272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z="4000">
                <a:solidFill>
                  <a:schemeClr val="tx1"/>
                </a:solidFill>
              </a:rPr>
              <a:t>Gaya Kepemimpinan</a:t>
            </a:r>
          </a:p>
        </p:txBody>
      </p:sp>
      <p:sp>
        <p:nvSpPr>
          <p:cNvPr id="60419" name="Rectangle 3"/>
          <p:cNvSpPr>
            <a:spLocks noGrp="1" noChangeArrowheads="1"/>
          </p:cNvSpPr>
          <p:nvPr>
            <p:ph sz="quarter" idx="1"/>
          </p:nvPr>
        </p:nvSpPr>
        <p:spPr/>
        <p:txBody>
          <a:bodyPr>
            <a:normAutofit/>
          </a:bodyPr>
          <a:lstStyle/>
          <a:p>
            <a:pPr eaLnBrk="1" hangingPunct="1"/>
            <a:r>
              <a:rPr lang="en-US" sz="3200" b="1" dirty="0" err="1"/>
              <a:t>Kepemimpinan</a:t>
            </a:r>
            <a:r>
              <a:rPr lang="en-US" sz="3200" b="1" dirty="0"/>
              <a:t> yang </a:t>
            </a:r>
            <a:r>
              <a:rPr lang="en-US" sz="3200" b="1" dirty="0" err="1"/>
              <a:t>berorientasi</a:t>
            </a:r>
            <a:r>
              <a:rPr lang="en-US" sz="3200" b="1" dirty="0"/>
              <a:t> </a:t>
            </a:r>
            <a:r>
              <a:rPr lang="en-US" sz="3200" b="1" dirty="0" err="1"/>
              <a:t>pada</a:t>
            </a:r>
            <a:r>
              <a:rPr lang="en-US" sz="3200" b="1" dirty="0"/>
              <a:t> </a:t>
            </a:r>
            <a:r>
              <a:rPr lang="en-US" sz="3200" b="1" dirty="0" err="1"/>
              <a:t>pekerjaan</a:t>
            </a:r>
            <a:r>
              <a:rPr lang="en-US" sz="3200" b="1" dirty="0"/>
              <a:t> (task-oriented or job-style)</a:t>
            </a:r>
          </a:p>
          <a:p>
            <a:pPr eaLnBrk="1" hangingPunct="1"/>
            <a:r>
              <a:rPr lang="en-US" sz="3200" b="1" dirty="0" err="1"/>
              <a:t>Kepemimpinan</a:t>
            </a:r>
            <a:r>
              <a:rPr lang="en-US" sz="3200" b="1" dirty="0"/>
              <a:t> yang </a:t>
            </a:r>
            <a:r>
              <a:rPr lang="en-US" sz="3200" b="1" dirty="0" err="1"/>
              <a:t>berorientasi</a:t>
            </a:r>
            <a:r>
              <a:rPr lang="en-US" sz="3200" b="1" dirty="0"/>
              <a:t> </a:t>
            </a:r>
            <a:r>
              <a:rPr lang="en-US" sz="3200" b="1" dirty="0" err="1"/>
              <a:t>pada</a:t>
            </a:r>
            <a:r>
              <a:rPr lang="en-US" sz="3200" b="1" dirty="0"/>
              <a:t> </a:t>
            </a:r>
            <a:r>
              <a:rPr lang="en-US" sz="3200" b="1" dirty="0" err="1"/>
              <a:t>pegawai</a:t>
            </a:r>
            <a:r>
              <a:rPr lang="en-US" sz="3200" b="1" dirty="0"/>
              <a:t> </a:t>
            </a:r>
            <a:r>
              <a:rPr lang="en-US" sz="3200" b="1" dirty="0" err="1"/>
              <a:t>atau</a:t>
            </a:r>
            <a:r>
              <a:rPr lang="en-US" sz="3200" b="1" dirty="0"/>
              <a:t> </a:t>
            </a:r>
            <a:r>
              <a:rPr lang="en-US" sz="3200" b="1" dirty="0" err="1"/>
              <a:t>orang-orang</a:t>
            </a:r>
            <a:r>
              <a:rPr lang="en-US" sz="3200" b="1" dirty="0"/>
              <a:t> (employee-oriented style)</a:t>
            </a:r>
          </a:p>
        </p:txBody>
      </p:sp>
    </p:spTree>
    <p:extLst>
      <p:ext uri="{BB962C8B-B14F-4D97-AF65-F5344CB8AC3E}">
        <p14:creationId xmlns:p14="http://schemas.microsoft.com/office/powerpoint/2010/main" val="389573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t>Studi Universitas Iowa</a:t>
            </a:r>
          </a:p>
        </p:txBody>
      </p:sp>
      <p:sp>
        <p:nvSpPr>
          <p:cNvPr id="62467" name="Rectangle 3"/>
          <p:cNvSpPr>
            <a:spLocks noGrp="1" noChangeArrowheads="1"/>
          </p:cNvSpPr>
          <p:nvPr>
            <p:ph sz="quarter" idx="1"/>
          </p:nvPr>
        </p:nvSpPr>
        <p:spPr/>
        <p:txBody>
          <a:bodyPr>
            <a:normAutofit/>
          </a:bodyPr>
          <a:lstStyle/>
          <a:p>
            <a:pPr eaLnBrk="1" hangingPunct="1">
              <a:buFont typeface="Wingdings" pitchFamily="2" charset="2"/>
              <a:buNone/>
            </a:pPr>
            <a:r>
              <a:rPr lang="en-US" sz="3600" dirty="0"/>
              <a:t>    </a:t>
            </a:r>
            <a:r>
              <a:rPr lang="en-US" sz="3600" dirty="0" err="1"/>
              <a:t>Lippit</a:t>
            </a:r>
            <a:r>
              <a:rPr lang="en-US" sz="3600" dirty="0"/>
              <a:t> and White </a:t>
            </a:r>
            <a:r>
              <a:rPr lang="en-US" sz="3600" dirty="0" err="1"/>
              <a:t>dalam</a:t>
            </a:r>
            <a:r>
              <a:rPr lang="en-US" sz="3600" dirty="0"/>
              <a:t> </a:t>
            </a:r>
            <a:r>
              <a:rPr lang="en-US" sz="3600" dirty="0" err="1"/>
              <a:t>Sutarto</a:t>
            </a:r>
            <a:r>
              <a:rPr lang="en-US" sz="3600" dirty="0"/>
              <a:t> (1991:72) </a:t>
            </a:r>
            <a:r>
              <a:rPr lang="en-US" sz="3600" dirty="0" err="1"/>
              <a:t>mengatakan</a:t>
            </a:r>
            <a:r>
              <a:rPr lang="en-US" sz="3600" dirty="0"/>
              <a:t> </a:t>
            </a:r>
            <a:r>
              <a:rPr lang="en-US" sz="3600" dirty="0" err="1"/>
              <a:t>ada</a:t>
            </a:r>
            <a:r>
              <a:rPr lang="en-US" sz="3600" dirty="0"/>
              <a:t> </a:t>
            </a:r>
            <a:r>
              <a:rPr lang="en-US" sz="3600" dirty="0" err="1"/>
              <a:t>tiga</a:t>
            </a:r>
            <a:r>
              <a:rPr lang="en-US" sz="3600" dirty="0"/>
              <a:t> </a:t>
            </a:r>
            <a:r>
              <a:rPr lang="en-US" sz="3600" dirty="0" err="1"/>
              <a:t>gaya</a:t>
            </a:r>
            <a:r>
              <a:rPr lang="en-US" sz="3600" dirty="0"/>
              <a:t> </a:t>
            </a:r>
            <a:r>
              <a:rPr lang="en-US" sz="3600" dirty="0" err="1"/>
              <a:t>kepemimpinan</a:t>
            </a:r>
            <a:r>
              <a:rPr lang="en-US" sz="3600" dirty="0"/>
              <a:t> </a:t>
            </a:r>
            <a:r>
              <a:rPr lang="en-US" sz="3600" dirty="0" err="1"/>
              <a:t>yaitu</a:t>
            </a:r>
            <a:r>
              <a:rPr lang="en-US" sz="3600" dirty="0"/>
              <a:t>;</a:t>
            </a:r>
          </a:p>
          <a:p>
            <a:pPr lvl="1" eaLnBrk="1" hangingPunct="1"/>
            <a:r>
              <a:rPr lang="en-US" sz="3600" dirty="0" err="1"/>
              <a:t>Otoriter</a:t>
            </a:r>
            <a:r>
              <a:rPr lang="en-US" sz="3600" dirty="0"/>
              <a:t> (authoritarian)</a:t>
            </a:r>
          </a:p>
          <a:p>
            <a:pPr lvl="1" eaLnBrk="1" hangingPunct="1"/>
            <a:r>
              <a:rPr lang="en-US" sz="3600" dirty="0" err="1"/>
              <a:t>Demokratis</a:t>
            </a:r>
            <a:r>
              <a:rPr lang="en-US" sz="3600" dirty="0"/>
              <a:t> (democratic)</a:t>
            </a:r>
          </a:p>
          <a:p>
            <a:pPr lvl="1" eaLnBrk="1" hangingPunct="1"/>
            <a:r>
              <a:rPr lang="en-US" sz="3600" dirty="0" err="1"/>
              <a:t>Kebebasan</a:t>
            </a:r>
            <a:r>
              <a:rPr lang="en-US" sz="3600" dirty="0"/>
              <a:t> (laissez-faire)</a:t>
            </a:r>
          </a:p>
        </p:txBody>
      </p:sp>
    </p:spTree>
    <p:extLst>
      <p:ext uri="{BB962C8B-B14F-4D97-AF65-F5344CB8AC3E}">
        <p14:creationId xmlns:p14="http://schemas.microsoft.com/office/powerpoint/2010/main" val="53979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792163"/>
          </a:xfrm>
          <a:solidFill>
            <a:srgbClr val="993300"/>
          </a:solidFill>
        </p:spPr>
        <p:txBody>
          <a:bodyPr/>
          <a:lstStyle/>
          <a:p>
            <a:pPr eaLnBrk="1" hangingPunct="1"/>
            <a:r>
              <a:rPr lang="en-US"/>
              <a:t>GAYA KEPEMIMPINAN</a:t>
            </a:r>
          </a:p>
        </p:txBody>
      </p:sp>
      <p:sp>
        <p:nvSpPr>
          <p:cNvPr id="61443" name="Rectangle 3"/>
          <p:cNvSpPr>
            <a:spLocks noGrp="1" noChangeArrowheads="1"/>
          </p:cNvSpPr>
          <p:nvPr>
            <p:ph sz="quarter" idx="1"/>
          </p:nvPr>
        </p:nvSpPr>
        <p:spPr>
          <a:xfrm>
            <a:off x="457200" y="1219200"/>
            <a:ext cx="8305800" cy="2362200"/>
          </a:xfrm>
          <a:prstGeom prst="rect">
            <a:avLst/>
          </a:prstGeom>
          <a:solidFill>
            <a:schemeClr val="bg2"/>
          </a:solidFill>
        </p:spPr>
        <p:txBody>
          <a:bodyPr/>
          <a:lstStyle/>
          <a:p>
            <a:pPr eaLnBrk="1" hangingPunct="1"/>
            <a:r>
              <a:rPr lang="en-US" sz="2800">
                <a:latin typeface="Times New Roman" pitchFamily="18" charset="0"/>
              </a:rPr>
              <a:t>Gaya kepemimpinan adalah cara yang disenangi dan digunakan pemimpin dalam mempengaruhi orang lain</a:t>
            </a:r>
          </a:p>
          <a:p>
            <a:pPr eaLnBrk="1" hangingPunct="1"/>
            <a:r>
              <a:rPr lang="en-US" sz="2800">
                <a:latin typeface="Times New Roman" pitchFamily="18" charset="0"/>
              </a:rPr>
              <a:t>Perkiraan kasar dari bermacam-macam gaya dari teori perilaku pemimpin dapat digabungkan dalam gambar berikut:</a:t>
            </a:r>
          </a:p>
        </p:txBody>
      </p:sp>
      <p:sp>
        <p:nvSpPr>
          <p:cNvPr id="22532" name="Rectangle 4"/>
          <p:cNvSpPr>
            <a:spLocks noChangeArrowheads="1"/>
          </p:cNvSpPr>
          <p:nvPr/>
        </p:nvSpPr>
        <p:spPr bwMode="auto">
          <a:xfrm>
            <a:off x="304800" y="4191000"/>
            <a:ext cx="8458200" cy="2667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eaLnBrk="1" hangingPunct="1">
              <a:spcBef>
                <a:spcPct val="20000"/>
              </a:spcBef>
              <a:buClr>
                <a:schemeClr val="hlink"/>
              </a:buClr>
              <a:buFont typeface="Wingdings" pitchFamily="2" charset="2"/>
              <a:buNone/>
              <a:defRPr/>
            </a:pPr>
            <a:endParaRPr lang="en-US" sz="2800">
              <a:effectLst>
                <a:outerShdw blurRad="38100" dist="38100" dir="2700000" algn="tl">
                  <a:srgbClr val="000000">
                    <a:alpha val="43137"/>
                  </a:srgbClr>
                </a:outerShdw>
              </a:effectLst>
              <a:latin typeface="Times New Roman" pitchFamily="18" charset="0"/>
            </a:endParaRPr>
          </a:p>
        </p:txBody>
      </p:sp>
      <p:sp>
        <p:nvSpPr>
          <p:cNvPr id="61445" name="Rectangle 5"/>
          <p:cNvSpPr>
            <a:spLocks noChangeArrowheads="1"/>
          </p:cNvSpPr>
          <p:nvPr/>
        </p:nvSpPr>
        <p:spPr bwMode="auto">
          <a:xfrm>
            <a:off x="381000" y="3657600"/>
            <a:ext cx="2133600" cy="4572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chemeClr val="tx2"/>
                </a:solidFill>
                <a:latin typeface="Garamond" pitchFamily="18" charset="0"/>
              </a:rPr>
              <a:t>Berpusat pada Boss</a:t>
            </a:r>
          </a:p>
        </p:txBody>
      </p:sp>
      <p:sp>
        <p:nvSpPr>
          <p:cNvPr id="61446" name="Text Box 6"/>
          <p:cNvSpPr txBox="1">
            <a:spLocks noChangeArrowheads="1"/>
          </p:cNvSpPr>
          <p:nvPr/>
        </p:nvSpPr>
        <p:spPr bwMode="auto">
          <a:xfrm>
            <a:off x="304800" y="4800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Otokratik</a:t>
            </a:r>
          </a:p>
        </p:txBody>
      </p:sp>
      <p:sp>
        <p:nvSpPr>
          <p:cNvPr id="61447" name="Text Box 7"/>
          <p:cNvSpPr txBox="1">
            <a:spLocks noChangeArrowheads="1"/>
          </p:cNvSpPr>
          <p:nvPr/>
        </p:nvSpPr>
        <p:spPr bwMode="auto">
          <a:xfrm>
            <a:off x="304800" y="5119688"/>
            <a:ext cx="236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Terpusat pada pekerjaan</a:t>
            </a:r>
          </a:p>
        </p:txBody>
      </p:sp>
      <p:sp>
        <p:nvSpPr>
          <p:cNvPr id="61448" name="Text Box 8"/>
          <p:cNvSpPr txBox="1">
            <a:spLocks noChangeArrowheads="1"/>
          </p:cNvSpPr>
          <p:nvPr/>
        </p:nvSpPr>
        <p:spPr bwMode="auto">
          <a:xfrm>
            <a:off x="304800" y="557688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Struktur Prakarsa</a:t>
            </a:r>
          </a:p>
        </p:txBody>
      </p:sp>
      <p:sp>
        <p:nvSpPr>
          <p:cNvPr id="61449" name="Text Box 9"/>
          <p:cNvSpPr txBox="1">
            <a:spLocks noChangeArrowheads="1"/>
          </p:cNvSpPr>
          <p:nvPr/>
        </p:nvSpPr>
        <p:spPr bwMode="auto">
          <a:xfrm>
            <a:off x="5867400" y="4800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demokratik</a:t>
            </a:r>
          </a:p>
        </p:txBody>
      </p:sp>
      <p:sp>
        <p:nvSpPr>
          <p:cNvPr id="61450" name="Text Box 10"/>
          <p:cNvSpPr txBox="1">
            <a:spLocks noChangeArrowheads="1"/>
          </p:cNvSpPr>
          <p:nvPr/>
        </p:nvSpPr>
        <p:spPr bwMode="auto">
          <a:xfrm>
            <a:off x="5867400" y="5105400"/>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Terpusat pada pegawai</a:t>
            </a:r>
          </a:p>
        </p:txBody>
      </p:sp>
      <p:sp>
        <p:nvSpPr>
          <p:cNvPr id="61451" name="Text Box 11"/>
          <p:cNvSpPr txBox="1">
            <a:spLocks noChangeArrowheads="1"/>
          </p:cNvSpPr>
          <p:nvPr/>
        </p:nvSpPr>
        <p:spPr bwMode="auto">
          <a:xfrm>
            <a:off x="5867400" y="557688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Pertimbangan / hubungan</a:t>
            </a:r>
          </a:p>
        </p:txBody>
      </p:sp>
      <p:sp>
        <p:nvSpPr>
          <p:cNvPr id="61452" name="Text Box 12"/>
          <p:cNvSpPr txBox="1">
            <a:spLocks noChangeArrowheads="1"/>
          </p:cNvSpPr>
          <p:nvPr/>
        </p:nvSpPr>
        <p:spPr bwMode="auto">
          <a:xfrm>
            <a:off x="5867400" y="603408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Perilaku Hubungan</a:t>
            </a:r>
          </a:p>
        </p:txBody>
      </p:sp>
      <p:sp>
        <p:nvSpPr>
          <p:cNvPr id="61453" name="Line 13"/>
          <p:cNvSpPr>
            <a:spLocks noChangeShapeType="1"/>
          </p:cNvSpPr>
          <p:nvPr/>
        </p:nvSpPr>
        <p:spPr bwMode="auto">
          <a:xfrm>
            <a:off x="1447800" y="5029200"/>
            <a:ext cx="4343400" cy="0"/>
          </a:xfrm>
          <a:prstGeom prst="line">
            <a:avLst/>
          </a:prstGeom>
          <a:noFill/>
          <a:ln w="412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61454" name="Text Box 14"/>
          <p:cNvSpPr txBox="1">
            <a:spLocks noChangeArrowheads="1"/>
          </p:cNvSpPr>
          <p:nvPr/>
        </p:nvSpPr>
        <p:spPr bwMode="auto">
          <a:xfrm>
            <a:off x="304800" y="60340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Perilaku tugas</a:t>
            </a:r>
          </a:p>
        </p:txBody>
      </p:sp>
      <p:sp>
        <p:nvSpPr>
          <p:cNvPr id="61455" name="Line 15"/>
          <p:cNvSpPr>
            <a:spLocks noChangeShapeType="1"/>
          </p:cNvSpPr>
          <p:nvPr/>
        </p:nvSpPr>
        <p:spPr bwMode="auto">
          <a:xfrm>
            <a:off x="2667000" y="5334000"/>
            <a:ext cx="3200400" cy="0"/>
          </a:xfrm>
          <a:prstGeom prst="line">
            <a:avLst/>
          </a:prstGeom>
          <a:noFill/>
          <a:ln w="412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61456" name="Line 16"/>
          <p:cNvSpPr>
            <a:spLocks noChangeShapeType="1"/>
          </p:cNvSpPr>
          <p:nvPr/>
        </p:nvSpPr>
        <p:spPr bwMode="auto">
          <a:xfrm>
            <a:off x="2057400" y="5791200"/>
            <a:ext cx="3810000" cy="0"/>
          </a:xfrm>
          <a:prstGeom prst="line">
            <a:avLst/>
          </a:prstGeom>
          <a:noFill/>
          <a:ln w="412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61457" name="Line 17"/>
          <p:cNvSpPr>
            <a:spLocks noChangeShapeType="1"/>
          </p:cNvSpPr>
          <p:nvPr/>
        </p:nvSpPr>
        <p:spPr bwMode="auto">
          <a:xfrm>
            <a:off x="1828800" y="6248400"/>
            <a:ext cx="3962400" cy="0"/>
          </a:xfrm>
          <a:prstGeom prst="line">
            <a:avLst/>
          </a:prstGeom>
          <a:noFill/>
          <a:ln w="412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61458" name="Rectangle 18"/>
          <p:cNvSpPr>
            <a:spLocks noChangeArrowheads="1"/>
          </p:cNvSpPr>
          <p:nvPr/>
        </p:nvSpPr>
        <p:spPr bwMode="auto">
          <a:xfrm>
            <a:off x="6019800" y="3657600"/>
            <a:ext cx="2819400" cy="4572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chemeClr val="tx2"/>
                </a:solidFill>
                <a:latin typeface="Garamond" pitchFamily="18" charset="0"/>
              </a:rPr>
              <a:t>Berpusat pada Karyawan</a:t>
            </a:r>
          </a:p>
        </p:txBody>
      </p:sp>
      <p:sp>
        <p:nvSpPr>
          <p:cNvPr id="61459" name="Text Box 19"/>
          <p:cNvSpPr txBox="1">
            <a:spLocks noChangeArrowheads="1"/>
          </p:cNvSpPr>
          <p:nvPr/>
        </p:nvSpPr>
        <p:spPr bwMode="auto">
          <a:xfrm>
            <a:off x="304800" y="4419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Direktif </a:t>
            </a:r>
          </a:p>
        </p:txBody>
      </p:sp>
      <p:sp>
        <p:nvSpPr>
          <p:cNvPr id="61460" name="Text Box 20"/>
          <p:cNvSpPr txBox="1">
            <a:spLocks noChangeArrowheads="1"/>
          </p:cNvSpPr>
          <p:nvPr/>
        </p:nvSpPr>
        <p:spPr bwMode="auto">
          <a:xfrm>
            <a:off x="5867400" y="4419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Suportif </a:t>
            </a:r>
          </a:p>
        </p:txBody>
      </p:sp>
      <p:sp>
        <p:nvSpPr>
          <p:cNvPr id="61461" name="Text Box 21"/>
          <p:cNvSpPr txBox="1">
            <a:spLocks noChangeArrowheads="1"/>
          </p:cNvSpPr>
          <p:nvPr/>
        </p:nvSpPr>
        <p:spPr bwMode="auto">
          <a:xfrm>
            <a:off x="5867400" y="641508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Partisipatif</a:t>
            </a:r>
          </a:p>
        </p:txBody>
      </p:sp>
      <p:sp>
        <p:nvSpPr>
          <p:cNvPr id="61462" name="Text Box 22"/>
          <p:cNvSpPr txBox="1">
            <a:spLocks noChangeArrowheads="1"/>
          </p:cNvSpPr>
          <p:nvPr/>
        </p:nvSpPr>
        <p:spPr bwMode="auto">
          <a:xfrm>
            <a:off x="304800" y="641508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pPr>
              <a:spcBef>
                <a:spcPct val="50000"/>
              </a:spcBef>
            </a:pPr>
            <a:r>
              <a:rPr lang="en-US">
                <a:latin typeface="Garamond" pitchFamily="18" charset="0"/>
              </a:rPr>
              <a:t>Direktif </a:t>
            </a:r>
          </a:p>
        </p:txBody>
      </p:sp>
      <p:sp>
        <p:nvSpPr>
          <p:cNvPr id="61463" name="Line 23"/>
          <p:cNvSpPr>
            <a:spLocks noChangeShapeType="1"/>
          </p:cNvSpPr>
          <p:nvPr/>
        </p:nvSpPr>
        <p:spPr bwMode="auto">
          <a:xfrm>
            <a:off x="1219200" y="4648200"/>
            <a:ext cx="4572000" cy="0"/>
          </a:xfrm>
          <a:prstGeom prst="line">
            <a:avLst/>
          </a:prstGeom>
          <a:noFill/>
          <a:ln w="412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61464" name="Line 24"/>
          <p:cNvSpPr>
            <a:spLocks noChangeShapeType="1"/>
          </p:cNvSpPr>
          <p:nvPr/>
        </p:nvSpPr>
        <p:spPr bwMode="auto">
          <a:xfrm>
            <a:off x="1295400" y="6629400"/>
            <a:ext cx="4572000" cy="0"/>
          </a:xfrm>
          <a:prstGeom prst="line">
            <a:avLst/>
          </a:prstGeom>
          <a:noFill/>
          <a:ln w="412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p>
        </p:txBody>
      </p:sp>
    </p:spTree>
    <p:extLst>
      <p:ext uri="{BB962C8B-B14F-4D97-AF65-F5344CB8AC3E}">
        <p14:creationId xmlns:p14="http://schemas.microsoft.com/office/powerpoint/2010/main" val="285071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p:txBody>
          <a:bodyPr/>
          <a:lstStyle/>
          <a:p>
            <a:pPr eaLnBrk="1" hangingPunct="1"/>
            <a:r>
              <a:rPr lang="en-US"/>
              <a:t>Ciri Gaya Otoriter</a:t>
            </a:r>
          </a:p>
        </p:txBody>
      </p:sp>
      <p:sp>
        <p:nvSpPr>
          <p:cNvPr id="63492" name="Rectangle 4"/>
          <p:cNvSpPr>
            <a:spLocks noGrp="1" noChangeArrowheads="1"/>
          </p:cNvSpPr>
          <p:nvPr>
            <p:ph type="body" sz="half" idx="1"/>
          </p:nvPr>
        </p:nvSpPr>
        <p:spPr>
          <a:xfrm>
            <a:off x="179512" y="1419944"/>
            <a:ext cx="7086600" cy="5105400"/>
          </a:xfrm>
        </p:spPr>
        <p:style>
          <a:lnRef idx="1">
            <a:schemeClr val="accent6"/>
          </a:lnRef>
          <a:fillRef idx="2">
            <a:schemeClr val="accent6"/>
          </a:fillRef>
          <a:effectRef idx="1">
            <a:schemeClr val="accent6"/>
          </a:effectRef>
          <a:fontRef idx="minor">
            <a:schemeClr val="dk1"/>
          </a:fontRef>
        </p:style>
        <p:txBody>
          <a:bodyPr>
            <a:normAutofit/>
          </a:bodyPr>
          <a:lstStyle/>
          <a:p>
            <a:pPr marL="396875" indent="-396875" eaLnBrk="1" hangingPunct="1">
              <a:buFont typeface="Wingdings" pitchFamily="2" charset="2"/>
              <a:buAutoNum type="arabicPeriod"/>
            </a:pPr>
            <a:r>
              <a:rPr lang="en-US" dirty="0" err="1">
                <a:latin typeface="Arial" pitchFamily="34" charset="0"/>
                <a:cs typeface="Arial" pitchFamily="34" charset="0"/>
              </a:rPr>
              <a:t>Wewenang</a:t>
            </a:r>
            <a:r>
              <a:rPr lang="en-US" dirty="0">
                <a:latin typeface="Arial" pitchFamily="34" charset="0"/>
                <a:cs typeface="Arial" pitchFamily="34" charset="0"/>
              </a:rPr>
              <a:t> </a:t>
            </a:r>
            <a:r>
              <a:rPr lang="en-US" dirty="0" err="1">
                <a:latin typeface="Arial" pitchFamily="34" charset="0"/>
                <a:cs typeface="Arial" pitchFamily="34" charset="0"/>
              </a:rPr>
              <a:t>mutlak</a:t>
            </a:r>
            <a:r>
              <a:rPr lang="en-US" dirty="0">
                <a:latin typeface="Arial" pitchFamily="34" charset="0"/>
                <a:cs typeface="Arial" pitchFamily="34" charset="0"/>
              </a:rPr>
              <a:t> </a:t>
            </a:r>
            <a:r>
              <a:rPr lang="en-US" dirty="0" err="1">
                <a:latin typeface="Arial" pitchFamily="34" charset="0"/>
                <a:cs typeface="Arial" pitchFamily="34" charset="0"/>
              </a:rPr>
              <a:t>terpusat</a:t>
            </a:r>
            <a:r>
              <a:rPr lang="en-US" dirty="0">
                <a:latin typeface="Arial" pitchFamily="34" charset="0"/>
                <a:cs typeface="Arial" pitchFamily="34" charset="0"/>
              </a:rPr>
              <a:t> </a:t>
            </a:r>
            <a:r>
              <a:rPr lang="en-US" dirty="0" err="1">
                <a:latin typeface="Arial" pitchFamily="34" charset="0"/>
                <a:cs typeface="Arial" pitchFamily="34" charset="0"/>
              </a:rPr>
              <a:t>pada</a:t>
            </a:r>
            <a:r>
              <a:rPr lang="en-US" dirty="0">
                <a:latin typeface="Arial" pitchFamily="34" charset="0"/>
                <a:cs typeface="Arial" pitchFamily="34" charset="0"/>
              </a:rPr>
              <a:t> </a:t>
            </a:r>
            <a:r>
              <a:rPr lang="en-US" dirty="0" err="1">
                <a:latin typeface="Arial" pitchFamily="34" charset="0"/>
                <a:cs typeface="Arial" pitchFamily="34" charset="0"/>
              </a:rPr>
              <a:t>pimpinan</a:t>
            </a:r>
            <a:endParaRPr lang="en-US" dirty="0">
              <a:latin typeface="Arial" pitchFamily="34" charset="0"/>
              <a:cs typeface="Arial" pitchFamily="34" charset="0"/>
            </a:endParaRPr>
          </a:p>
          <a:p>
            <a:pPr marL="396875" indent="-396875" eaLnBrk="1" hangingPunct="1">
              <a:buFont typeface="Wingdings" pitchFamily="2" charset="2"/>
              <a:buAutoNum type="arabicPeriod"/>
            </a:pPr>
            <a:r>
              <a:rPr lang="en-US" dirty="0" err="1">
                <a:latin typeface="Arial" pitchFamily="34" charset="0"/>
                <a:cs typeface="Arial" pitchFamily="34" charset="0"/>
              </a:rPr>
              <a:t>Keputusan</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kebijakan</a:t>
            </a:r>
            <a:r>
              <a:rPr lang="en-US" dirty="0">
                <a:latin typeface="Arial" pitchFamily="34" charset="0"/>
                <a:cs typeface="Arial" pitchFamily="34" charset="0"/>
              </a:rPr>
              <a:t> </a:t>
            </a:r>
            <a:r>
              <a:rPr lang="en-US" dirty="0" err="1">
                <a:latin typeface="Arial" pitchFamily="34" charset="0"/>
                <a:cs typeface="Arial" pitchFamily="34" charset="0"/>
              </a:rPr>
              <a:t>dibuat</a:t>
            </a:r>
            <a:r>
              <a:rPr lang="en-US" dirty="0">
                <a:latin typeface="Arial" pitchFamily="34" charset="0"/>
                <a:cs typeface="Arial" pitchFamily="34" charset="0"/>
              </a:rPr>
              <a:t> </a:t>
            </a:r>
            <a:r>
              <a:rPr lang="en-US" dirty="0" err="1">
                <a:latin typeface="Arial" pitchFamily="34" charset="0"/>
                <a:cs typeface="Arial" pitchFamily="34" charset="0"/>
              </a:rPr>
              <a:t>oleh</a:t>
            </a:r>
            <a:r>
              <a:rPr lang="en-US" dirty="0">
                <a:latin typeface="Arial" pitchFamily="34" charset="0"/>
                <a:cs typeface="Arial" pitchFamily="34" charset="0"/>
              </a:rPr>
              <a:t> </a:t>
            </a:r>
            <a:r>
              <a:rPr lang="en-US" dirty="0" err="1">
                <a:latin typeface="Arial" pitchFamily="34" charset="0"/>
                <a:cs typeface="Arial" pitchFamily="34" charset="0"/>
              </a:rPr>
              <a:t>pimpinan</a:t>
            </a:r>
            <a:endParaRPr lang="en-US" dirty="0">
              <a:latin typeface="Arial" pitchFamily="34" charset="0"/>
              <a:cs typeface="Arial" pitchFamily="34" charset="0"/>
            </a:endParaRPr>
          </a:p>
          <a:p>
            <a:pPr marL="396875" indent="-396875" eaLnBrk="1" hangingPunct="1">
              <a:buFont typeface="Wingdings" pitchFamily="2" charset="2"/>
              <a:buAutoNum type="arabicPeriod"/>
            </a:pPr>
            <a:r>
              <a:rPr lang="en-US" dirty="0" err="1">
                <a:latin typeface="Arial" pitchFamily="34" charset="0"/>
                <a:cs typeface="Arial" pitchFamily="34" charset="0"/>
              </a:rPr>
              <a:t>Komunikasi</a:t>
            </a:r>
            <a:r>
              <a:rPr lang="en-US" dirty="0">
                <a:latin typeface="Arial" pitchFamily="34" charset="0"/>
                <a:cs typeface="Arial" pitchFamily="34" charset="0"/>
              </a:rPr>
              <a:t> </a:t>
            </a:r>
            <a:r>
              <a:rPr lang="en-US" dirty="0" err="1">
                <a:latin typeface="Arial" pitchFamily="34" charset="0"/>
                <a:cs typeface="Arial" pitchFamily="34" charset="0"/>
              </a:rPr>
              <a:t>berlangsung</a:t>
            </a:r>
            <a:r>
              <a:rPr lang="en-US" dirty="0">
                <a:latin typeface="Arial" pitchFamily="34" charset="0"/>
                <a:cs typeface="Arial" pitchFamily="34" charset="0"/>
              </a:rPr>
              <a:t> </a:t>
            </a:r>
            <a:r>
              <a:rPr lang="en-US" dirty="0" err="1">
                <a:latin typeface="Arial" pitchFamily="34" charset="0"/>
                <a:cs typeface="Arial" pitchFamily="34" charset="0"/>
              </a:rPr>
              <a:t>satu</a:t>
            </a:r>
            <a:r>
              <a:rPr lang="en-US" dirty="0">
                <a:latin typeface="Arial" pitchFamily="34" charset="0"/>
                <a:cs typeface="Arial" pitchFamily="34" charset="0"/>
              </a:rPr>
              <a:t> </a:t>
            </a:r>
            <a:r>
              <a:rPr lang="en-US" dirty="0" err="1">
                <a:latin typeface="Arial" pitchFamily="34" charset="0"/>
                <a:cs typeface="Arial" pitchFamily="34" charset="0"/>
              </a:rPr>
              <a:t>arah</a:t>
            </a:r>
            <a:endParaRPr lang="en-US" dirty="0">
              <a:latin typeface="Arial" pitchFamily="34" charset="0"/>
              <a:cs typeface="Arial" pitchFamily="34" charset="0"/>
            </a:endParaRPr>
          </a:p>
          <a:p>
            <a:pPr marL="396875" indent="-396875" eaLnBrk="1" hangingPunct="1">
              <a:buFont typeface="Wingdings" pitchFamily="2" charset="2"/>
              <a:buAutoNum type="arabicPeriod"/>
            </a:pPr>
            <a:r>
              <a:rPr lang="en-US" dirty="0" err="1">
                <a:latin typeface="Arial" pitchFamily="34" charset="0"/>
                <a:cs typeface="Arial" pitchFamily="34" charset="0"/>
              </a:rPr>
              <a:t>Pengawasan</a:t>
            </a:r>
            <a:r>
              <a:rPr lang="en-US" dirty="0">
                <a:latin typeface="Arial" pitchFamily="34" charset="0"/>
                <a:cs typeface="Arial" pitchFamily="34" charset="0"/>
              </a:rPr>
              <a:t> </a:t>
            </a:r>
            <a:r>
              <a:rPr lang="en-US" dirty="0" err="1">
                <a:latin typeface="Arial" pitchFamily="34" charset="0"/>
                <a:cs typeface="Arial" pitchFamily="34" charset="0"/>
              </a:rPr>
              <a:t>dilakukan</a:t>
            </a:r>
            <a:r>
              <a:rPr lang="en-US" dirty="0">
                <a:latin typeface="Arial" pitchFamily="34" charset="0"/>
                <a:cs typeface="Arial" pitchFamily="34" charset="0"/>
              </a:rPr>
              <a:t> </a:t>
            </a:r>
            <a:r>
              <a:rPr lang="en-US" dirty="0" err="1">
                <a:latin typeface="Arial" pitchFamily="34" charset="0"/>
                <a:cs typeface="Arial" pitchFamily="34" charset="0"/>
              </a:rPr>
              <a:t>secara</a:t>
            </a:r>
            <a:r>
              <a:rPr lang="en-US" dirty="0">
                <a:latin typeface="Arial" pitchFamily="34" charset="0"/>
                <a:cs typeface="Arial" pitchFamily="34" charset="0"/>
              </a:rPr>
              <a:t> </a:t>
            </a:r>
            <a:r>
              <a:rPr lang="en-US" dirty="0" err="1">
                <a:latin typeface="Arial" pitchFamily="34" charset="0"/>
                <a:cs typeface="Arial" pitchFamily="34" charset="0"/>
              </a:rPr>
              <a:t>ketat</a:t>
            </a:r>
            <a:endParaRPr lang="en-US" dirty="0">
              <a:latin typeface="Arial" pitchFamily="34" charset="0"/>
              <a:cs typeface="Arial" pitchFamily="34" charset="0"/>
            </a:endParaRPr>
          </a:p>
          <a:p>
            <a:pPr marL="396875" indent="-396875" eaLnBrk="1" hangingPunct="1">
              <a:buFont typeface="Wingdings" pitchFamily="2" charset="2"/>
              <a:buAutoNum type="arabicPeriod"/>
            </a:pPr>
            <a:r>
              <a:rPr lang="en-US" dirty="0">
                <a:latin typeface="Arial" pitchFamily="34" charset="0"/>
                <a:cs typeface="Arial" pitchFamily="34" charset="0"/>
              </a:rPr>
              <a:t>Prakarsa </a:t>
            </a:r>
            <a:r>
              <a:rPr lang="en-US" dirty="0" err="1">
                <a:latin typeface="Arial" pitchFamily="34" charset="0"/>
                <a:cs typeface="Arial" pitchFamily="34" charset="0"/>
              </a:rPr>
              <a:t>dari</a:t>
            </a:r>
            <a:r>
              <a:rPr lang="en-US" dirty="0">
                <a:latin typeface="Arial" pitchFamily="34" charset="0"/>
                <a:cs typeface="Arial" pitchFamily="34" charset="0"/>
              </a:rPr>
              <a:t> </a:t>
            </a:r>
            <a:r>
              <a:rPr lang="en-US" dirty="0" err="1">
                <a:latin typeface="Arial" pitchFamily="34" charset="0"/>
                <a:cs typeface="Arial" pitchFamily="34" charset="0"/>
              </a:rPr>
              <a:t>atas</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tanpa</a:t>
            </a:r>
            <a:r>
              <a:rPr lang="en-US" dirty="0">
                <a:latin typeface="Arial" pitchFamily="34" charset="0"/>
                <a:cs typeface="Arial" pitchFamily="34" charset="0"/>
              </a:rPr>
              <a:t> </a:t>
            </a:r>
            <a:r>
              <a:rPr lang="en-US" dirty="0" err="1">
                <a:latin typeface="Arial" pitchFamily="34" charset="0"/>
                <a:cs typeface="Arial" pitchFamily="34" charset="0"/>
              </a:rPr>
              <a:t>kesempatan</a:t>
            </a:r>
            <a:r>
              <a:rPr lang="en-US" dirty="0">
                <a:latin typeface="Arial" pitchFamily="34" charset="0"/>
                <a:cs typeface="Arial" pitchFamily="34" charset="0"/>
              </a:rPr>
              <a:t> </a:t>
            </a:r>
            <a:r>
              <a:rPr lang="en-US" dirty="0" err="1">
                <a:latin typeface="Arial" pitchFamily="34" charset="0"/>
                <a:cs typeface="Arial" pitchFamily="34" charset="0"/>
              </a:rPr>
              <a:t>bawahan</a:t>
            </a:r>
            <a:r>
              <a:rPr lang="en-US" dirty="0">
                <a:latin typeface="Arial" pitchFamily="34" charset="0"/>
                <a:cs typeface="Arial" pitchFamily="34" charset="0"/>
              </a:rPr>
              <a:t> </a:t>
            </a:r>
            <a:r>
              <a:rPr lang="en-US" dirty="0" err="1">
                <a:latin typeface="Arial" pitchFamily="34" charset="0"/>
                <a:cs typeface="Arial" pitchFamily="34" charset="0"/>
              </a:rPr>
              <a:t>untuk</a:t>
            </a:r>
            <a:r>
              <a:rPr lang="en-US" dirty="0">
                <a:latin typeface="Arial" pitchFamily="34" charset="0"/>
                <a:cs typeface="Arial" pitchFamily="34" charset="0"/>
              </a:rPr>
              <a:t> </a:t>
            </a:r>
            <a:r>
              <a:rPr lang="en-US" dirty="0" err="1">
                <a:latin typeface="Arial" pitchFamily="34" charset="0"/>
                <a:cs typeface="Arial" pitchFamily="34" charset="0"/>
              </a:rPr>
              <a:t>memberikan</a:t>
            </a:r>
            <a:r>
              <a:rPr lang="en-US" dirty="0">
                <a:latin typeface="Arial" pitchFamily="34" charset="0"/>
                <a:cs typeface="Arial" pitchFamily="34" charset="0"/>
              </a:rPr>
              <a:t> saran</a:t>
            </a:r>
          </a:p>
          <a:p>
            <a:pPr marL="396875" indent="-396875" eaLnBrk="1" hangingPunct="1">
              <a:buFont typeface="Wingdings" pitchFamily="2" charset="2"/>
              <a:buAutoNum type="arabicPeriod"/>
            </a:pPr>
            <a:r>
              <a:rPr lang="en-US" dirty="0" err="1">
                <a:latin typeface="Arial" pitchFamily="34" charset="0"/>
                <a:cs typeface="Arial" pitchFamily="34" charset="0"/>
              </a:rPr>
              <a:t>Lebih</a:t>
            </a:r>
            <a:r>
              <a:rPr lang="en-US" dirty="0">
                <a:latin typeface="Arial" pitchFamily="34" charset="0"/>
                <a:cs typeface="Arial" pitchFamily="34" charset="0"/>
              </a:rPr>
              <a:t> </a:t>
            </a:r>
            <a:r>
              <a:rPr lang="en-US" dirty="0" err="1">
                <a:latin typeface="Arial" pitchFamily="34" charset="0"/>
                <a:cs typeface="Arial" pitchFamily="34" charset="0"/>
              </a:rPr>
              <a:t>banyak</a:t>
            </a:r>
            <a:r>
              <a:rPr lang="en-US" dirty="0">
                <a:latin typeface="Arial" pitchFamily="34" charset="0"/>
                <a:cs typeface="Arial" pitchFamily="34" charset="0"/>
              </a:rPr>
              <a:t> </a:t>
            </a:r>
            <a:r>
              <a:rPr lang="en-US" dirty="0" err="1">
                <a:latin typeface="Arial" pitchFamily="34" charset="0"/>
                <a:cs typeface="Arial" pitchFamily="34" charset="0"/>
              </a:rPr>
              <a:t>kritik</a:t>
            </a:r>
            <a:r>
              <a:rPr lang="en-US" dirty="0">
                <a:latin typeface="Arial" pitchFamily="34" charset="0"/>
                <a:cs typeface="Arial" pitchFamily="34" charset="0"/>
              </a:rPr>
              <a:t> </a:t>
            </a:r>
            <a:r>
              <a:rPr lang="en-US" dirty="0" err="1">
                <a:latin typeface="Arial" pitchFamily="34" charset="0"/>
                <a:cs typeface="Arial" pitchFamily="34" charset="0"/>
              </a:rPr>
              <a:t>daripada</a:t>
            </a:r>
            <a:r>
              <a:rPr lang="en-US" dirty="0">
                <a:latin typeface="Arial" pitchFamily="34" charset="0"/>
                <a:cs typeface="Arial" pitchFamily="34" charset="0"/>
              </a:rPr>
              <a:t> </a:t>
            </a:r>
            <a:r>
              <a:rPr lang="en-US" dirty="0" err="1">
                <a:latin typeface="Arial" pitchFamily="34" charset="0"/>
                <a:cs typeface="Arial" pitchFamily="34" charset="0"/>
              </a:rPr>
              <a:t>pujian</a:t>
            </a:r>
            <a:endParaRPr lang="en-US" dirty="0">
              <a:latin typeface="Arial" pitchFamily="34" charset="0"/>
              <a:cs typeface="Arial" pitchFamily="34" charset="0"/>
            </a:endParaRPr>
          </a:p>
          <a:p>
            <a:pPr marL="396875" indent="-396875" eaLnBrk="1" hangingPunct="1">
              <a:buFont typeface="Wingdings" pitchFamily="2" charset="2"/>
              <a:buAutoNum type="arabicPeriod"/>
            </a:pPr>
            <a:r>
              <a:rPr lang="en-US" dirty="0" err="1">
                <a:latin typeface="Arial" pitchFamily="34" charset="0"/>
                <a:cs typeface="Arial" pitchFamily="34" charset="0"/>
              </a:rPr>
              <a:t>Pimpinan</a:t>
            </a:r>
            <a:r>
              <a:rPr lang="en-US" dirty="0">
                <a:latin typeface="Arial" pitchFamily="34" charset="0"/>
                <a:cs typeface="Arial" pitchFamily="34" charset="0"/>
              </a:rPr>
              <a:t> </a:t>
            </a:r>
            <a:r>
              <a:rPr lang="en-US" dirty="0" err="1">
                <a:latin typeface="Arial" pitchFamily="34" charset="0"/>
                <a:cs typeface="Arial" pitchFamily="34" charset="0"/>
              </a:rPr>
              <a:t>menuntut</a:t>
            </a:r>
            <a:r>
              <a:rPr lang="en-US" dirty="0">
                <a:latin typeface="Arial" pitchFamily="34" charset="0"/>
                <a:cs typeface="Arial" pitchFamily="34" charset="0"/>
              </a:rPr>
              <a:t> </a:t>
            </a:r>
            <a:r>
              <a:rPr lang="en-US" dirty="0" err="1">
                <a:latin typeface="Arial" pitchFamily="34" charset="0"/>
                <a:cs typeface="Arial" pitchFamily="34" charset="0"/>
              </a:rPr>
              <a:t>kesetiaan</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a:t>
            </a:r>
            <a:r>
              <a:rPr lang="en-US" dirty="0" err="1">
                <a:latin typeface="Arial" pitchFamily="34" charset="0"/>
                <a:cs typeface="Arial" pitchFamily="34" charset="0"/>
              </a:rPr>
              <a:t>prestasi</a:t>
            </a:r>
            <a:r>
              <a:rPr lang="en-US" dirty="0">
                <a:latin typeface="Arial" pitchFamily="34" charset="0"/>
                <a:cs typeface="Arial" pitchFamily="34" charset="0"/>
              </a:rPr>
              <a:t> </a:t>
            </a:r>
            <a:r>
              <a:rPr lang="en-US" dirty="0" err="1">
                <a:latin typeface="Arial" pitchFamily="34" charset="0"/>
                <a:cs typeface="Arial" pitchFamily="34" charset="0"/>
              </a:rPr>
              <a:t>sempurna</a:t>
            </a:r>
            <a:endParaRPr lang="en-US" dirty="0">
              <a:latin typeface="Arial" pitchFamily="34" charset="0"/>
              <a:cs typeface="Arial" pitchFamily="34" charset="0"/>
            </a:endParaRPr>
          </a:p>
          <a:p>
            <a:pPr marL="396875" indent="-396875" eaLnBrk="1" hangingPunct="1">
              <a:buFont typeface="Wingdings" pitchFamily="2" charset="2"/>
              <a:buAutoNum type="arabicPeriod"/>
            </a:pPr>
            <a:r>
              <a:rPr lang="en-US" dirty="0" err="1">
                <a:latin typeface="Arial" pitchFamily="34" charset="0"/>
                <a:cs typeface="Arial" pitchFamily="34" charset="0"/>
              </a:rPr>
              <a:t>Tangung</a:t>
            </a:r>
            <a:r>
              <a:rPr lang="en-US" dirty="0">
                <a:latin typeface="Arial" pitchFamily="34" charset="0"/>
                <a:cs typeface="Arial" pitchFamily="34" charset="0"/>
              </a:rPr>
              <a:t> </a:t>
            </a:r>
            <a:r>
              <a:rPr lang="en-US" dirty="0" err="1">
                <a:latin typeface="Arial" pitchFamily="34" charset="0"/>
                <a:cs typeface="Arial" pitchFamily="34" charset="0"/>
              </a:rPr>
              <a:t>jawab</a:t>
            </a:r>
            <a:r>
              <a:rPr lang="en-US" dirty="0">
                <a:latin typeface="Arial" pitchFamily="34" charset="0"/>
                <a:cs typeface="Arial" pitchFamily="34" charset="0"/>
              </a:rPr>
              <a:t> </a:t>
            </a:r>
            <a:r>
              <a:rPr lang="en-US" dirty="0" err="1">
                <a:latin typeface="Arial" pitchFamily="34" charset="0"/>
                <a:cs typeface="Arial" pitchFamily="34" charset="0"/>
              </a:rPr>
              <a:t>keberhasilan</a:t>
            </a:r>
            <a:r>
              <a:rPr lang="en-US" dirty="0">
                <a:latin typeface="Arial" pitchFamily="34" charset="0"/>
                <a:cs typeface="Arial" pitchFamily="34" charset="0"/>
              </a:rPr>
              <a:t> </a:t>
            </a:r>
            <a:r>
              <a:rPr lang="en-US" dirty="0" err="1">
                <a:latin typeface="Arial" pitchFamily="34" charset="0"/>
                <a:cs typeface="Arial" pitchFamily="34" charset="0"/>
              </a:rPr>
              <a:t>organisasi</a:t>
            </a:r>
            <a:r>
              <a:rPr lang="en-US" dirty="0">
                <a:latin typeface="Arial" pitchFamily="34" charset="0"/>
                <a:cs typeface="Arial" pitchFamily="34" charset="0"/>
              </a:rPr>
              <a:t> </a:t>
            </a:r>
            <a:r>
              <a:rPr lang="en-US" dirty="0" err="1">
                <a:latin typeface="Arial" pitchFamily="34" charset="0"/>
                <a:cs typeface="Arial" pitchFamily="34" charset="0"/>
              </a:rPr>
              <a:t>dipikul</a:t>
            </a:r>
            <a:r>
              <a:rPr lang="en-US" dirty="0">
                <a:latin typeface="Arial" pitchFamily="34" charset="0"/>
                <a:cs typeface="Arial" pitchFamily="34" charset="0"/>
              </a:rPr>
              <a:t> </a:t>
            </a:r>
            <a:r>
              <a:rPr lang="en-US" dirty="0" err="1">
                <a:latin typeface="Arial" pitchFamily="34" charset="0"/>
                <a:cs typeface="Arial" pitchFamily="34" charset="0"/>
              </a:rPr>
              <a:t>oleh</a:t>
            </a:r>
            <a:r>
              <a:rPr lang="en-US" dirty="0">
                <a:latin typeface="Arial" pitchFamily="34" charset="0"/>
                <a:cs typeface="Arial" pitchFamily="34" charset="0"/>
              </a:rPr>
              <a:t> </a:t>
            </a:r>
            <a:r>
              <a:rPr lang="en-US" dirty="0" err="1">
                <a:latin typeface="Arial" pitchFamily="34" charset="0"/>
                <a:cs typeface="Arial" pitchFamily="34" charset="0"/>
              </a:rPr>
              <a:t>pimpinan</a:t>
            </a:r>
            <a:endParaRPr lang="en-US" dirty="0">
              <a:latin typeface="Arial" pitchFamily="34" charset="0"/>
              <a:cs typeface="Arial" pitchFamily="34" charset="0"/>
            </a:endParaRPr>
          </a:p>
        </p:txBody>
      </p:sp>
      <p:graphicFrame>
        <p:nvGraphicFramePr>
          <p:cNvPr id="14338" name="Object 2"/>
          <p:cNvGraphicFramePr>
            <a:graphicFrameLocks noGrp="1" noChangeAspect="1"/>
          </p:cNvGraphicFramePr>
          <p:nvPr>
            <p:ph type="clipArt" sz="half" idx="2"/>
          </p:nvPr>
        </p:nvGraphicFramePr>
        <p:xfrm>
          <a:off x="6410325" y="1608138"/>
          <a:ext cx="2770188" cy="3622675"/>
        </p:xfrm>
        <a:graphic>
          <a:graphicData uri="http://schemas.openxmlformats.org/presentationml/2006/ole">
            <mc:AlternateContent xmlns:mc="http://schemas.openxmlformats.org/markup-compatibility/2006">
              <mc:Choice xmlns:v="urn:schemas-microsoft-com:vml" Requires="v">
                <p:oleObj spid="_x0000_s1026" name="Clip" r:id="rId3" imgW="3794125" imgH="4960938" progId="">
                  <p:embed/>
                </p:oleObj>
              </mc:Choice>
              <mc:Fallback>
                <p:oleObj name="Clip" r:id="rId3" imgW="3794125" imgH="4960938" progId="">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325" y="1608138"/>
                        <a:ext cx="2770188" cy="362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7944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ox(in)">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19498" y="176841"/>
            <a:ext cx="5699125" cy="1143000"/>
          </a:xfrm>
        </p:spPr>
        <p:txBody>
          <a:bodyPr/>
          <a:lstStyle/>
          <a:p>
            <a:pPr eaLnBrk="1" hangingPunct="1"/>
            <a:r>
              <a:rPr lang="en-US" dirty="0" err="1"/>
              <a:t>Ciri</a:t>
            </a:r>
            <a:r>
              <a:rPr lang="en-US" dirty="0"/>
              <a:t> Gaya </a:t>
            </a:r>
            <a:r>
              <a:rPr lang="en-US" dirty="0" err="1"/>
              <a:t>Demokratis</a:t>
            </a:r>
            <a:endParaRPr lang="en-US" dirty="0"/>
          </a:p>
        </p:txBody>
      </p:sp>
      <p:sp>
        <p:nvSpPr>
          <p:cNvPr id="64515" name="Rectangle 3"/>
          <p:cNvSpPr>
            <a:spLocks noGrp="1" noChangeArrowheads="1"/>
          </p:cNvSpPr>
          <p:nvPr>
            <p:ph type="body" sz="half" idx="1"/>
          </p:nvPr>
        </p:nvSpPr>
        <p:spPr>
          <a:xfrm>
            <a:off x="179512" y="2571744"/>
            <a:ext cx="8686800" cy="3929090"/>
          </a:xfrm>
        </p:spPr>
        <p:txBody>
          <a:bodyPr>
            <a:normAutofit lnSpcReduction="10000"/>
          </a:bodyPr>
          <a:lstStyle/>
          <a:p>
            <a:pPr marL="609600" indent="-609600" eaLnBrk="1" hangingPunct="1">
              <a:lnSpc>
                <a:spcPct val="80000"/>
              </a:lnSpc>
              <a:buFontTx/>
              <a:buAutoNum type="arabicPeriod"/>
            </a:pPr>
            <a:r>
              <a:rPr lang="en-US" sz="2000" dirty="0" err="1"/>
              <a:t>Wewenang</a:t>
            </a:r>
            <a:r>
              <a:rPr lang="en-US" sz="2000" dirty="0"/>
              <a:t> </a:t>
            </a:r>
            <a:r>
              <a:rPr lang="en-US" sz="2000" dirty="0" err="1"/>
              <a:t>pimpinan</a:t>
            </a:r>
            <a:r>
              <a:rPr lang="en-US" sz="2000" dirty="0"/>
              <a:t> </a:t>
            </a:r>
            <a:r>
              <a:rPr lang="en-US" sz="2000" dirty="0" err="1"/>
              <a:t>tidak</a:t>
            </a:r>
            <a:r>
              <a:rPr lang="en-US" sz="2000" dirty="0"/>
              <a:t> </a:t>
            </a:r>
            <a:r>
              <a:rPr lang="en-US" sz="2000" dirty="0" err="1"/>
              <a:t>mutlak</a:t>
            </a:r>
            <a:endParaRPr lang="en-US" sz="2000" dirty="0"/>
          </a:p>
          <a:p>
            <a:pPr marL="609600" indent="-609600" eaLnBrk="1" hangingPunct="1">
              <a:lnSpc>
                <a:spcPct val="80000"/>
              </a:lnSpc>
              <a:buFontTx/>
              <a:buAutoNum type="arabicPeriod"/>
            </a:pPr>
            <a:r>
              <a:rPr lang="en-US" sz="2000" dirty="0" err="1"/>
              <a:t>Pimpinan</a:t>
            </a:r>
            <a:r>
              <a:rPr lang="en-US" sz="2000" dirty="0"/>
              <a:t> </a:t>
            </a:r>
            <a:r>
              <a:rPr lang="en-US" sz="2000" dirty="0" err="1"/>
              <a:t>bersedia</a:t>
            </a:r>
            <a:r>
              <a:rPr lang="en-US" sz="2000" dirty="0"/>
              <a:t> </a:t>
            </a:r>
            <a:r>
              <a:rPr lang="en-US" sz="2000" dirty="0" err="1"/>
              <a:t>melimpahkam</a:t>
            </a:r>
            <a:r>
              <a:rPr lang="en-US" sz="2000" dirty="0"/>
              <a:t> </a:t>
            </a:r>
            <a:r>
              <a:rPr lang="en-US" sz="2000" dirty="0" err="1"/>
              <a:t>wewenang</a:t>
            </a:r>
            <a:r>
              <a:rPr lang="en-US" sz="2000" dirty="0"/>
              <a:t> </a:t>
            </a:r>
            <a:r>
              <a:rPr lang="en-US" sz="2000" dirty="0" err="1"/>
              <a:t>kepada</a:t>
            </a:r>
            <a:r>
              <a:rPr lang="en-US" sz="2000" dirty="0"/>
              <a:t> </a:t>
            </a:r>
            <a:r>
              <a:rPr lang="en-US" sz="2000" dirty="0" err="1"/>
              <a:t>bawahan</a:t>
            </a:r>
            <a:endParaRPr lang="en-US" sz="2000" dirty="0"/>
          </a:p>
          <a:p>
            <a:pPr marL="609600" indent="-609600" eaLnBrk="1" hangingPunct="1">
              <a:lnSpc>
                <a:spcPct val="80000"/>
              </a:lnSpc>
              <a:buFontTx/>
              <a:buAutoNum type="arabicPeriod"/>
            </a:pPr>
            <a:r>
              <a:rPr lang="en-US" sz="2000" dirty="0" err="1"/>
              <a:t>Keputusan</a:t>
            </a:r>
            <a:r>
              <a:rPr lang="en-US" sz="2000" dirty="0"/>
              <a:t> </a:t>
            </a:r>
            <a:r>
              <a:rPr lang="en-US" sz="2000" dirty="0" err="1"/>
              <a:t>dan</a:t>
            </a:r>
            <a:r>
              <a:rPr lang="en-US" sz="2000" dirty="0"/>
              <a:t> </a:t>
            </a:r>
            <a:r>
              <a:rPr lang="en-US" sz="2000" dirty="0" err="1"/>
              <a:t>kebijakan</a:t>
            </a:r>
            <a:r>
              <a:rPr lang="en-US" sz="2000" dirty="0"/>
              <a:t> </a:t>
            </a:r>
            <a:r>
              <a:rPr lang="en-US" sz="2000" dirty="0" err="1"/>
              <a:t>dibuat</a:t>
            </a:r>
            <a:r>
              <a:rPr lang="en-US" sz="2000" dirty="0"/>
              <a:t> </a:t>
            </a:r>
            <a:r>
              <a:rPr lang="en-US" sz="2000" dirty="0" err="1"/>
              <a:t>bersama</a:t>
            </a:r>
            <a:r>
              <a:rPr lang="en-US" sz="2000" dirty="0"/>
              <a:t> </a:t>
            </a:r>
            <a:r>
              <a:rPr lang="en-US" sz="2000" dirty="0" err="1"/>
              <a:t>antara</a:t>
            </a:r>
            <a:r>
              <a:rPr lang="en-US" sz="2000" dirty="0"/>
              <a:t> </a:t>
            </a:r>
            <a:r>
              <a:rPr lang="en-US" sz="2000" dirty="0" err="1"/>
              <a:t>pimpinan</a:t>
            </a:r>
            <a:r>
              <a:rPr lang="en-US" sz="2000" dirty="0"/>
              <a:t> </a:t>
            </a:r>
            <a:r>
              <a:rPr lang="en-US" sz="2000" dirty="0" err="1"/>
              <a:t>dan</a:t>
            </a:r>
            <a:r>
              <a:rPr lang="en-US" sz="2000" dirty="0"/>
              <a:t> </a:t>
            </a:r>
            <a:r>
              <a:rPr lang="en-US" sz="2000" dirty="0" err="1"/>
              <a:t>bawwahan</a:t>
            </a:r>
            <a:endParaRPr lang="en-US" sz="2000" dirty="0"/>
          </a:p>
          <a:p>
            <a:pPr marL="609600" indent="-609600" eaLnBrk="1" hangingPunct="1">
              <a:lnSpc>
                <a:spcPct val="80000"/>
              </a:lnSpc>
              <a:buFontTx/>
              <a:buAutoNum type="arabicPeriod"/>
            </a:pPr>
            <a:r>
              <a:rPr lang="en-US" sz="2000" dirty="0" err="1"/>
              <a:t>Komunikasi</a:t>
            </a:r>
            <a:r>
              <a:rPr lang="en-US" sz="2000" dirty="0"/>
              <a:t> </a:t>
            </a:r>
            <a:r>
              <a:rPr lang="en-US" sz="2000" dirty="0" err="1"/>
              <a:t>berlangsung</a:t>
            </a:r>
            <a:r>
              <a:rPr lang="en-US" sz="2000" dirty="0"/>
              <a:t> </a:t>
            </a:r>
            <a:r>
              <a:rPr lang="en-US" sz="2000" dirty="0" err="1"/>
              <a:t>dua</a:t>
            </a:r>
            <a:r>
              <a:rPr lang="en-US" sz="2000" dirty="0"/>
              <a:t> </a:t>
            </a:r>
            <a:r>
              <a:rPr lang="en-US" sz="2000" dirty="0" err="1"/>
              <a:t>arah</a:t>
            </a:r>
            <a:endParaRPr lang="en-US" sz="2000" dirty="0"/>
          </a:p>
          <a:p>
            <a:pPr marL="609600" indent="-609600" eaLnBrk="1" hangingPunct="1">
              <a:lnSpc>
                <a:spcPct val="80000"/>
              </a:lnSpc>
              <a:buFontTx/>
              <a:buAutoNum type="arabicPeriod"/>
            </a:pPr>
            <a:r>
              <a:rPr lang="en-US" sz="2000" dirty="0" err="1"/>
              <a:t>Pengawasan</a:t>
            </a:r>
            <a:r>
              <a:rPr lang="en-US" sz="2000" dirty="0"/>
              <a:t> </a:t>
            </a:r>
            <a:r>
              <a:rPr lang="en-US" sz="2000" dirty="0" err="1"/>
              <a:t>dilakukan</a:t>
            </a:r>
            <a:r>
              <a:rPr lang="en-US" sz="2000" dirty="0"/>
              <a:t> </a:t>
            </a:r>
            <a:r>
              <a:rPr lang="en-US" sz="2000" dirty="0" err="1"/>
              <a:t>secara</a:t>
            </a:r>
            <a:r>
              <a:rPr lang="en-US" sz="2000" dirty="0"/>
              <a:t> </a:t>
            </a:r>
            <a:r>
              <a:rPr lang="en-US" sz="2000" dirty="0" err="1"/>
              <a:t>wajar</a:t>
            </a:r>
            <a:endParaRPr lang="en-US" sz="2000" dirty="0"/>
          </a:p>
          <a:p>
            <a:pPr marL="609600" indent="-609600" eaLnBrk="1" hangingPunct="1">
              <a:lnSpc>
                <a:spcPct val="80000"/>
              </a:lnSpc>
              <a:buFontTx/>
              <a:buAutoNum type="arabicPeriod"/>
            </a:pPr>
            <a:r>
              <a:rPr lang="en-US" sz="2000" dirty="0" err="1"/>
              <a:t>Bawahan</a:t>
            </a:r>
            <a:r>
              <a:rPr lang="en-US" sz="2000" dirty="0"/>
              <a:t> </a:t>
            </a:r>
            <a:r>
              <a:rPr lang="en-US" sz="2000" dirty="0" err="1"/>
              <a:t>diberi</a:t>
            </a:r>
            <a:r>
              <a:rPr lang="en-US" sz="2000" dirty="0"/>
              <a:t> </a:t>
            </a:r>
            <a:r>
              <a:rPr lang="en-US" sz="2000" dirty="0" err="1"/>
              <a:t>kesempatan</a:t>
            </a:r>
            <a:r>
              <a:rPr lang="en-US" sz="2000" dirty="0"/>
              <a:t> </a:t>
            </a:r>
            <a:r>
              <a:rPr lang="en-US" sz="2000" dirty="0" err="1"/>
              <a:t>untuk</a:t>
            </a:r>
            <a:r>
              <a:rPr lang="en-US" sz="2000" dirty="0"/>
              <a:t> </a:t>
            </a:r>
            <a:r>
              <a:rPr lang="en-US" sz="2000" dirty="0" err="1"/>
              <a:t>berprakarsa</a:t>
            </a:r>
            <a:r>
              <a:rPr lang="en-US" sz="2000" dirty="0"/>
              <a:t> </a:t>
            </a:r>
            <a:r>
              <a:rPr lang="en-US" sz="2000" dirty="0" err="1"/>
              <a:t>dan</a:t>
            </a:r>
            <a:r>
              <a:rPr lang="en-US" sz="2000" dirty="0"/>
              <a:t> </a:t>
            </a:r>
            <a:r>
              <a:rPr lang="en-US" sz="2000" dirty="0" err="1"/>
              <a:t>menyampaian</a:t>
            </a:r>
            <a:r>
              <a:rPr lang="en-US" sz="2000" dirty="0"/>
              <a:t> saran</a:t>
            </a:r>
          </a:p>
          <a:p>
            <a:pPr marL="609600" indent="-609600" eaLnBrk="1" hangingPunct="1">
              <a:lnSpc>
                <a:spcPct val="80000"/>
              </a:lnSpc>
              <a:buFontTx/>
              <a:buAutoNum type="arabicPeriod"/>
            </a:pPr>
            <a:r>
              <a:rPr lang="en-US" sz="2000" dirty="0" err="1"/>
              <a:t>Tugas</a:t>
            </a:r>
            <a:r>
              <a:rPr lang="en-US" sz="2000" dirty="0"/>
              <a:t> </a:t>
            </a:r>
            <a:r>
              <a:rPr lang="en-US" sz="2000" dirty="0" err="1"/>
              <a:t>kepada</a:t>
            </a:r>
            <a:r>
              <a:rPr lang="en-US" sz="2000" dirty="0"/>
              <a:t> </a:t>
            </a:r>
            <a:r>
              <a:rPr lang="en-US" sz="2000" dirty="0" err="1"/>
              <a:t>bawahan</a:t>
            </a:r>
            <a:r>
              <a:rPr lang="en-US" sz="2000" dirty="0"/>
              <a:t> </a:t>
            </a:r>
            <a:r>
              <a:rPr lang="en-US" sz="2000" dirty="0" err="1"/>
              <a:t>lebih</a:t>
            </a:r>
            <a:r>
              <a:rPr lang="en-US" sz="2000" dirty="0"/>
              <a:t> </a:t>
            </a:r>
            <a:r>
              <a:rPr lang="en-US" sz="2000" dirty="0" err="1"/>
              <a:t>bersifat</a:t>
            </a:r>
            <a:r>
              <a:rPr lang="en-US" sz="2000" dirty="0"/>
              <a:t> </a:t>
            </a:r>
            <a:r>
              <a:rPr lang="en-US" sz="2000" dirty="0" err="1"/>
              <a:t>permintaan</a:t>
            </a:r>
            <a:r>
              <a:rPr lang="en-US" sz="2000" dirty="0"/>
              <a:t> </a:t>
            </a:r>
            <a:r>
              <a:rPr lang="en-US" sz="2000" dirty="0" err="1"/>
              <a:t>daripada</a:t>
            </a:r>
            <a:r>
              <a:rPr lang="en-US" sz="2000" dirty="0"/>
              <a:t> </a:t>
            </a:r>
            <a:r>
              <a:rPr lang="en-US" sz="2000" dirty="0" err="1"/>
              <a:t>instruksi</a:t>
            </a:r>
            <a:endParaRPr lang="en-US" sz="2000" dirty="0"/>
          </a:p>
          <a:p>
            <a:pPr marL="609600" indent="-609600" eaLnBrk="1" hangingPunct="1">
              <a:lnSpc>
                <a:spcPct val="80000"/>
              </a:lnSpc>
              <a:buFontTx/>
              <a:buAutoNum type="arabicPeriod"/>
            </a:pPr>
            <a:r>
              <a:rPr lang="en-US" sz="2000" dirty="0" err="1"/>
              <a:t>Pujian</a:t>
            </a:r>
            <a:r>
              <a:rPr lang="en-US" sz="2000" dirty="0"/>
              <a:t> </a:t>
            </a:r>
            <a:r>
              <a:rPr lang="en-US" sz="2000" dirty="0" err="1"/>
              <a:t>dan</a:t>
            </a:r>
            <a:r>
              <a:rPr lang="en-US" sz="2000" dirty="0"/>
              <a:t> </a:t>
            </a:r>
            <a:r>
              <a:rPr lang="en-US" sz="2000" dirty="0" err="1"/>
              <a:t>kritik</a:t>
            </a:r>
            <a:r>
              <a:rPr lang="en-US" sz="2000" dirty="0"/>
              <a:t> </a:t>
            </a:r>
            <a:r>
              <a:rPr lang="en-US" sz="2000" dirty="0" err="1"/>
              <a:t>kepada</a:t>
            </a:r>
            <a:r>
              <a:rPr lang="en-US" sz="2000" dirty="0"/>
              <a:t> </a:t>
            </a:r>
            <a:r>
              <a:rPr lang="en-US" sz="2000" dirty="0" err="1"/>
              <a:t>bawahan</a:t>
            </a:r>
            <a:r>
              <a:rPr lang="en-US" sz="2000" dirty="0"/>
              <a:t> </a:t>
            </a:r>
            <a:r>
              <a:rPr lang="en-US" sz="2000" dirty="0" err="1"/>
              <a:t>diberikan</a:t>
            </a:r>
            <a:r>
              <a:rPr lang="en-US" sz="2000" dirty="0"/>
              <a:t> </a:t>
            </a:r>
            <a:r>
              <a:rPr lang="en-US" sz="2000" dirty="0" err="1"/>
              <a:t>secara</a:t>
            </a:r>
            <a:r>
              <a:rPr lang="en-US" sz="2000" dirty="0"/>
              <a:t> </a:t>
            </a:r>
            <a:r>
              <a:rPr lang="en-US" sz="2000" dirty="0" err="1"/>
              <a:t>seimbang</a:t>
            </a:r>
            <a:endParaRPr lang="en-US" sz="2000" dirty="0"/>
          </a:p>
          <a:p>
            <a:pPr marL="609600" indent="-609600" eaLnBrk="1" hangingPunct="1">
              <a:lnSpc>
                <a:spcPct val="80000"/>
              </a:lnSpc>
              <a:buFontTx/>
              <a:buAutoNum type="arabicPeriod"/>
            </a:pPr>
            <a:r>
              <a:rPr lang="en-US" sz="2000" dirty="0" err="1"/>
              <a:t>Terdapat</a:t>
            </a:r>
            <a:r>
              <a:rPr lang="en-US" sz="2000" dirty="0"/>
              <a:t> </a:t>
            </a:r>
            <a:r>
              <a:rPr lang="en-US" sz="2000" dirty="0" err="1"/>
              <a:t>suasana</a:t>
            </a:r>
            <a:r>
              <a:rPr lang="en-US" sz="2000" dirty="0"/>
              <a:t> </a:t>
            </a:r>
            <a:r>
              <a:rPr lang="en-US" sz="2000" dirty="0" err="1"/>
              <a:t>saling</a:t>
            </a:r>
            <a:r>
              <a:rPr lang="en-US" sz="2000" dirty="0"/>
              <a:t> </a:t>
            </a:r>
            <a:r>
              <a:rPr lang="en-US" sz="2000" dirty="0" err="1"/>
              <a:t>percaya</a:t>
            </a:r>
            <a:r>
              <a:rPr lang="en-US" sz="2000" dirty="0"/>
              <a:t> </a:t>
            </a:r>
            <a:r>
              <a:rPr lang="en-US" sz="2000" dirty="0" err="1"/>
              <a:t>dan</a:t>
            </a:r>
            <a:r>
              <a:rPr lang="en-US" sz="2000" dirty="0"/>
              <a:t> </a:t>
            </a:r>
            <a:r>
              <a:rPr lang="en-US" sz="2000" dirty="0" err="1"/>
              <a:t>saling</a:t>
            </a:r>
            <a:r>
              <a:rPr lang="en-US" sz="2000" dirty="0"/>
              <a:t> </a:t>
            </a:r>
            <a:r>
              <a:rPr lang="en-US" sz="2000" dirty="0" err="1"/>
              <a:t>menghargai</a:t>
            </a:r>
            <a:endParaRPr lang="en-US" sz="2000" dirty="0"/>
          </a:p>
          <a:p>
            <a:pPr marL="609600" indent="-609600" eaLnBrk="1" hangingPunct="1">
              <a:lnSpc>
                <a:spcPct val="80000"/>
              </a:lnSpc>
              <a:buFontTx/>
              <a:buAutoNum type="arabicPeriod"/>
            </a:pPr>
            <a:r>
              <a:rPr lang="en-US" sz="2000" dirty="0" err="1"/>
              <a:t>Tanggung</a:t>
            </a:r>
            <a:r>
              <a:rPr lang="en-US" sz="2000" dirty="0"/>
              <a:t> </a:t>
            </a:r>
            <a:r>
              <a:rPr lang="en-US" sz="2000" dirty="0" err="1"/>
              <a:t>jawab</a:t>
            </a:r>
            <a:r>
              <a:rPr lang="en-US" sz="2000" dirty="0"/>
              <a:t> </a:t>
            </a:r>
            <a:r>
              <a:rPr lang="en-US" sz="2000" dirty="0" err="1"/>
              <a:t>dipikul</a:t>
            </a:r>
            <a:r>
              <a:rPr lang="en-US" sz="2000" dirty="0"/>
              <a:t> </a:t>
            </a:r>
            <a:r>
              <a:rPr lang="en-US" sz="2000" dirty="0" err="1"/>
              <a:t>bersama</a:t>
            </a:r>
            <a:r>
              <a:rPr lang="en-US" sz="2000" dirty="0"/>
              <a:t> </a:t>
            </a:r>
            <a:r>
              <a:rPr lang="en-US" sz="2000" dirty="0" err="1"/>
              <a:t>dengan</a:t>
            </a:r>
            <a:r>
              <a:rPr lang="en-US" sz="2000" dirty="0"/>
              <a:t> </a:t>
            </a:r>
            <a:r>
              <a:rPr lang="en-US" sz="2000" dirty="0" err="1"/>
              <a:t>bawahan</a:t>
            </a:r>
            <a:endParaRPr lang="en-US" sz="2000" dirty="0"/>
          </a:p>
        </p:txBody>
      </p:sp>
      <p:graphicFrame>
        <p:nvGraphicFramePr>
          <p:cNvPr id="15364" name="Object 4"/>
          <p:cNvGraphicFramePr>
            <a:graphicFrameLocks noGrp="1" noChangeAspect="1"/>
          </p:cNvGraphicFramePr>
          <p:nvPr>
            <p:ph type="clipArt" sz="half" idx="2"/>
            <p:extLst>
              <p:ext uri="{D42A27DB-BD31-4B8C-83A1-F6EECF244321}">
                <p14:modId xmlns:p14="http://schemas.microsoft.com/office/powerpoint/2010/main" val="1419342789"/>
              </p:ext>
            </p:extLst>
          </p:nvPr>
        </p:nvGraphicFramePr>
        <p:xfrm>
          <a:off x="3071813" y="1071563"/>
          <a:ext cx="2286000" cy="1385887"/>
        </p:xfrm>
        <a:graphic>
          <a:graphicData uri="http://schemas.openxmlformats.org/presentationml/2006/ole">
            <mc:AlternateContent xmlns:mc="http://schemas.openxmlformats.org/markup-compatibility/2006">
              <mc:Choice xmlns:v="urn:schemas-microsoft-com:vml" Requires="v">
                <p:oleObj spid="_x0000_s2050" name="Clip" r:id="rId3" imgW="3537814" imgH="2145182" progId="">
                  <p:embed/>
                </p:oleObj>
              </mc:Choice>
              <mc:Fallback>
                <p:oleObj name="Clip" r:id="rId3" imgW="3537814" imgH="2145182" progId="">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1071563"/>
                        <a:ext cx="2286000" cy="1385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0269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in)">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777875"/>
          </a:xfrm>
        </p:spPr>
        <p:txBody>
          <a:bodyPr/>
          <a:lstStyle/>
          <a:p>
            <a:pPr eaLnBrk="1" hangingPunct="1"/>
            <a:r>
              <a:rPr lang="en-US">
                <a:latin typeface="Arial" pitchFamily="34" charset="0"/>
                <a:cs typeface="Arial" pitchFamily="34" charset="0"/>
              </a:rPr>
              <a:t>Ciri Gaya  laissez faire/Liberal</a:t>
            </a:r>
          </a:p>
        </p:txBody>
      </p:sp>
      <p:sp>
        <p:nvSpPr>
          <p:cNvPr id="65539" name="Rectangle 3"/>
          <p:cNvSpPr>
            <a:spLocks noGrp="1" noChangeArrowheads="1"/>
          </p:cNvSpPr>
          <p:nvPr>
            <p:ph sz="quarter" idx="1"/>
          </p:nvPr>
        </p:nvSpPr>
        <p:spPr>
          <a:xfrm>
            <a:off x="468313" y="1484784"/>
            <a:ext cx="8280400" cy="4752504"/>
          </a:xfrm>
          <a:prstGeom prst="rect">
            <a:avLst/>
          </a:prstGeom>
        </p:spPr>
        <p:txBody>
          <a:bodyPr>
            <a:normAutofit/>
          </a:bodyPr>
          <a:lstStyle/>
          <a:p>
            <a:pPr marL="609600" indent="-609600" eaLnBrk="1" hangingPunct="1">
              <a:lnSpc>
                <a:spcPct val="80000"/>
              </a:lnSpc>
              <a:buFontTx/>
              <a:buAutoNum type="arabicPeriod"/>
            </a:pPr>
            <a:r>
              <a:rPr lang="en-US" sz="2800" dirty="0" err="1">
                <a:latin typeface="Arial" pitchFamily="34" charset="0"/>
                <a:cs typeface="Arial" pitchFamily="34" charset="0"/>
              </a:rPr>
              <a:t>Pimpinan</a:t>
            </a:r>
            <a:r>
              <a:rPr lang="en-US" sz="2800" dirty="0">
                <a:latin typeface="Arial" pitchFamily="34" charset="0"/>
                <a:cs typeface="Arial" pitchFamily="34" charset="0"/>
              </a:rPr>
              <a:t> </a:t>
            </a:r>
            <a:r>
              <a:rPr lang="en-US" sz="2800" dirty="0" err="1">
                <a:latin typeface="Arial" pitchFamily="34" charset="0"/>
                <a:cs typeface="Arial" pitchFamily="34" charset="0"/>
              </a:rPr>
              <a:t>melimpahkan</a:t>
            </a:r>
            <a:r>
              <a:rPr lang="en-US" sz="2800" dirty="0">
                <a:latin typeface="Arial" pitchFamily="34" charset="0"/>
                <a:cs typeface="Arial" pitchFamily="34" charset="0"/>
              </a:rPr>
              <a:t> </a:t>
            </a:r>
            <a:r>
              <a:rPr lang="en-US" sz="2800" dirty="0" err="1">
                <a:latin typeface="Arial" pitchFamily="34" charset="0"/>
                <a:cs typeface="Arial" pitchFamily="34" charset="0"/>
              </a:rPr>
              <a:t>sepenuhnya</a:t>
            </a:r>
            <a:r>
              <a:rPr lang="en-US" sz="2800" dirty="0">
                <a:latin typeface="Arial" pitchFamily="34" charset="0"/>
                <a:cs typeface="Arial" pitchFamily="34" charset="0"/>
              </a:rPr>
              <a:t> </a:t>
            </a:r>
            <a:r>
              <a:rPr lang="en-US" sz="2800" dirty="0" err="1">
                <a:latin typeface="Arial" pitchFamily="34" charset="0"/>
                <a:cs typeface="Arial" pitchFamily="34" charset="0"/>
              </a:rPr>
              <a:t>kepada</a:t>
            </a:r>
            <a:r>
              <a:rPr lang="en-US" sz="2800" dirty="0">
                <a:latin typeface="Arial" pitchFamily="34" charset="0"/>
                <a:cs typeface="Arial" pitchFamily="34" charset="0"/>
              </a:rPr>
              <a:t> </a:t>
            </a:r>
            <a:r>
              <a:rPr lang="en-US" sz="2800" dirty="0" err="1">
                <a:latin typeface="Arial" pitchFamily="34" charset="0"/>
                <a:cs typeface="Arial" pitchFamily="34" charset="0"/>
              </a:rPr>
              <a:t>bawahan</a:t>
            </a:r>
            <a:endParaRPr lang="en-US" sz="2800" dirty="0">
              <a:latin typeface="Arial" pitchFamily="34" charset="0"/>
              <a:cs typeface="Arial" pitchFamily="34" charset="0"/>
            </a:endParaRPr>
          </a:p>
          <a:p>
            <a:pPr marL="609600" indent="-609600" eaLnBrk="1" hangingPunct="1">
              <a:lnSpc>
                <a:spcPct val="80000"/>
              </a:lnSpc>
              <a:buFontTx/>
              <a:buAutoNum type="arabicPeriod"/>
            </a:pPr>
            <a:r>
              <a:rPr lang="en-US" sz="2800" dirty="0" err="1">
                <a:latin typeface="Arial" pitchFamily="34" charset="0"/>
                <a:cs typeface="Arial" pitchFamily="34" charset="0"/>
              </a:rPr>
              <a:t>Keputusan</a:t>
            </a:r>
            <a:r>
              <a:rPr lang="en-US" sz="2800" dirty="0">
                <a:latin typeface="Arial" pitchFamily="34" charset="0"/>
                <a:cs typeface="Arial" pitchFamily="34" charset="0"/>
              </a:rPr>
              <a:t>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dirty="0" err="1">
                <a:latin typeface="Arial" pitchFamily="34" charset="0"/>
                <a:cs typeface="Arial" pitchFamily="34" charset="0"/>
              </a:rPr>
              <a:t>kebijakan</a:t>
            </a:r>
            <a:r>
              <a:rPr lang="en-US" sz="2800" dirty="0">
                <a:latin typeface="Arial" pitchFamily="34" charset="0"/>
                <a:cs typeface="Arial" pitchFamily="34" charset="0"/>
              </a:rPr>
              <a:t> </a:t>
            </a:r>
            <a:r>
              <a:rPr lang="en-US" sz="2800" dirty="0" err="1">
                <a:latin typeface="Arial" pitchFamily="34" charset="0"/>
                <a:cs typeface="Arial" pitchFamily="34" charset="0"/>
              </a:rPr>
              <a:t>lebih</a:t>
            </a:r>
            <a:r>
              <a:rPr lang="en-US" sz="2800" dirty="0">
                <a:latin typeface="Arial" pitchFamily="34" charset="0"/>
                <a:cs typeface="Arial" pitchFamily="34" charset="0"/>
              </a:rPr>
              <a:t> </a:t>
            </a:r>
            <a:r>
              <a:rPr lang="en-US" sz="2800" dirty="0" err="1">
                <a:latin typeface="Arial" pitchFamily="34" charset="0"/>
                <a:cs typeface="Arial" pitchFamily="34" charset="0"/>
              </a:rPr>
              <a:t>banyak</a:t>
            </a:r>
            <a:r>
              <a:rPr lang="en-US" sz="2800" dirty="0">
                <a:latin typeface="Arial" pitchFamily="34" charset="0"/>
                <a:cs typeface="Arial" pitchFamily="34" charset="0"/>
              </a:rPr>
              <a:t> </a:t>
            </a:r>
            <a:r>
              <a:rPr lang="en-US" sz="2800" dirty="0" err="1">
                <a:latin typeface="Arial" pitchFamily="34" charset="0"/>
                <a:cs typeface="Arial" pitchFamily="34" charset="0"/>
              </a:rPr>
              <a:t>diserahkan</a:t>
            </a:r>
            <a:r>
              <a:rPr lang="en-US" sz="2800" dirty="0">
                <a:latin typeface="Arial" pitchFamily="34" charset="0"/>
                <a:cs typeface="Arial" pitchFamily="34" charset="0"/>
              </a:rPr>
              <a:t> </a:t>
            </a:r>
            <a:r>
              <a:rPr lang="en-US" sz="2800" dirty="0" err="1">
                <a:latin typeface="Arial" pitchFamily="34" charset="0"/>
                <a:cs typeface="Arial" pitchFamily="34" charset="0"/>
              </a:rPr>
              <a:t>kepada</a:t>
            </a:r>
            <a:r>
              <a:rPr lang="en-US" sz="2800" dirty="0">
                <a:latin typeface="Arial" pitchFamily="34" charset="0"/>
                <a:cs typeface="Arial" pitchFamily="34" charset="0"/>
              </a:rPr>
              <a:t> </a:t>
            </a:r>
            <a:r>
              <a:rPr lang="en-US" sz="2800" dirty="0" err="1">
                <a:latin typeface="Arial" pitchFamily="34" charset="0"/>
                <a:cs typeface="Arial" pitchFamily="34" charset="0"/>
              </a:rPr>
              <a:t>bawahan</a:t>
            </a:r>
            <a:endParaRPr lang="en-US" sz="2800" dirty="0">
              <a:latin typeface="Arial" pitchFamily="34" charset="0"/>
              <a:cs typeface="Arial" pitchFamily="34" charset="0"/>
            </a:endParaRPr>
          </a:p>
          <a:p>
            <a:pPr marL="609600" indent="-609600" eaLnBrk="1" hangingPunct="1">
              <a:lnSpc>
                <a:spcPct val="80000"/>
              </a:lnSpc>
              <a:buFontTx/>
              <a:buAutoNum type="arabicPeriod"/>
            </a:pPr>
            <a:r>
              <a:rPr lang="en-US" sz="2800" dirty="0" err="1">
                <a:latin typeface="Arial" pitchFamily="34" charset="0"/>
                <a:cs typeface="Arial" pitchFamily="34" charset="0"/>
              </a:rPr>
              <a:t>Pimpinan</a:t>
            </a:r>
            <a:r>
              <a:rPr lang="en-US" sz="2800" dirty="0">
                <a:latin typeface="Arial" pitchFamily="34" charset="0"/>
                <a:cs typeface="Arial" pitchFamily="34" charset="0"/>
              </a:rPr>
              <a:t> </a:t>
            </a:r>
            <a:r>
              <a:rPr lang="en-US" sz="2800" dirty="0" err="1">
                <a:latin typeface="Arial" pitchFamily="34" charset="0"/>
                <a:cs typeface="Arial" pitchFamily="34" charset="0"/>
              </a:rPr>
              <a:t>hanya</a:t>
            </a:r>
            <a:r>
              <a:rPr lang="en-US" sz="2800" dirty="0">
                <a:latin typeface="Arial" pitchFamily="34" charset="0"/>
                <a:cs typeface="Arial" pitchFamily="34" charset="0"/>
              </a:rPr>
              <a:t> </a:t>
            </a:r>
            <a:r>
              <a:rPr lang="en-US" sz="2800" dirty="0" err="1">
                <a:latin typeface="Arial" pitchFamily="34" charset="0"/>
                <a:cs typeface="Arial" pitchFamily="34" charset="0"/>
              </a:rPr>
              <a:t>berkomunikasi</a:t>
            </a:r>
            <a:r>
              <a:rPr lang="en-US" sz="2800" dirty="0">
                <a:latin typeface="Arial" pitchFamily="34" charset="0"/>
                <a:cs typeface="Arial" pitchFamily="34" charset="0"/>
              </a:rPr>
              <a:t> </a:t>
            </a:r>
            <a:r>
              <a:rPr lang="en-US" sz="2800" dirty="0" err="1">
                <a:latin typeface="Arial" pitchFamily="34" charset="0"/>
                <a:cs typeface="Arial" pitchFamily="34" charset="0"/>
              </a:rPr>
              <a:t>apabila</a:t>
            </a:r>
            <a:r>
              <a:rPr lang="en-US" sz="2800" dirty="0">
                <a:latin typeface="Arial" pitchFamily="34" charset="0"/>
                <a:cs typeface="Arial" pitchFamily="34" charset="0"/>
              </a:rPr>
              <a:t> </a:t>
            </a:r>
            <a:r>
              <a:rPr lang="en-US" sz="2800" dirty="0" err="1">
                <a:latin typeface="Arial" pitchFamily="34" charset="0"/>
                <a:cs typeface="Arial" pitchFamily="34" charset="0"/>
              </a:rPr>
              <a:t>diperlukan</a:t>
            </a:r>
            <a:r>
              <a:rPr lang="en-US" sz="2800" dirty="0">
                <a:latin typeface="Arial" pitchFamily="34" charset="0"/>
                <a:cs typeface="Arial" pitchFamily="34" charset="0"/>
              </a:rPr>
              <a:t> </a:t>
            </a:r>
            <a:r>
              <a:rPr lang="en-US" sz="2800" dirty="0" err="1">
                <a:latin typeface="Arial" pitchFamily="34" charset="0"/>
                <a:cs typeface="Arial" pitchFamily="34" charset="0"/>
              </a:rPr>
              <a:t>oleh</a:t>
            </a:r>
            <a:r>
              <a:rPr lang="en-US" sz="2800" dirty="0">
                <a:latin typeface="Arial" pitchFamily="34" charset="0"/>
                <a:cs typeface="Arial" pitchFamily="34" charset="0"/>
              </a:rPr>
              <a:t> </a:t>
            </a:r>
            <a:r>
              <a:rPr lang="en-US" sz="2800" dirty="0" err="1">
                <a:latin typeface="Arial" pitchFamily="34" charset="0"/>
                <a:cs typeface="Arial" pitchFamily="34" charset="0"/>
              </a:rPr>
              <a:t>bawahan</a:t>
            </a:r>
            <a:endParaRPr lang="en-US" sz="2800" dirty="0">
              <a:latin typeface="Arial" pitchFamily="34" charset="0"/>
              <a:cs typeface="Arial" pitchFamily="34" charset="0"/>
            </a:endParaRPr>
          </a:p>
          <a:p>
            <a:pPr marL="609600" indent="-609600" eaLnBrk="1" hangingPunct="1">
              <a:lnSpc>
                <a:spcPct val="80000"/>
              </a:lnSpc>
              <a:buFontTx/>
              <a:buAutoNum type="arabicPeriod"/>
            </a:pPr>
            <a:r>
              <a:rPr lang="en-US" sz="2800" dirty="0" err="1">
                <a:latin typeface="Arial" pitchFamily="34" charset="0"/>
                <a:cs typeface="Arial" pitchFamily="34" charset="0"/>
              </a:rPr>
              <a:t>Hampir</a:t>
            </a:r>
            <a:r>
              <a:rPr lang="en-US" sz="2800" dirty="0">
                <a:latin typeface="Arial" pitchFamily="34" charset="0"/>
                <a:cs typeface="Arial" pitchFamily="34" charset="0"/>
              </a:rPr>
              <a:t> </a:t>
            </a:r>
            <a:r>
              <a:rPr lang="en-US" sz="2800" dirty="0" err="1">
                <a:latin typeface="Arial" pitchFamily="34" charset="0"/>
                <a:cs typeface="Arial" pitchFamily="34" charset="0"/>
              </a:rPr>
              <a:t>tidak</a:t>
            </a:r>
            <a:r>
              <a:rPr lang="en-US" sz="2800" dirty="0">
                <a:latin typeface="Arial" pitchFamily="34" charset="0"/>
                <a:cs typeface="Arial" pitchFamily="34" charset="0"/>
              </a:rPr>
              <a:t> </a:t>
            </a:r>
            <a:r>
              <a:rPr lang="en-US" sz="2800" dirty="0" err="1">
                <a:latin typeface="Arial" pitchFamily="34" charset="0"/>
                <a:cs typeface="Arial" pitchFamily="34" charset="0"/>
              </a:rPr>
              <a:t>ada</a:t>
            </a:r>
            <a:r>
              <a:rPr lang="en-US" sz="2800" dirty="0">
                <a:latin typeface="Arial" pitchFamily="34" charset="0"/>
                <a:cs typeface="Arial" pitchFamily="34" charset="0"/>
              </a:rPr>
              <a:t> </a:t>
            </a:r>
            <a:r>
              <a:rPr lang="en-US" sz="2800" dirty="0" err="1">
                <a:latin typeface="Arial" pitchFamily="34" charset="0"/>
                <a:cs typeface="Arial" pitchFamily="34" charset="0"/>
              </a:rPr>
              <a:t>pengawasan</a:t>
            </a:r>
            <a:endParaRPr lang="en-US" sz="2800" dirty="0">
              <a:latin typeface="Arial" pitchFamily="34" charset="0"/>
              <a:cs typeface="Arial" pitchFamily="34" charset="0"/>
            </a:endParaRPr>
          </a:p>
          <a:p>
            <a:pPr marL="609600" indent="-609600" eaLnBrk="1" hangingPunct="1">
              <a:lnSpc>
                <a:spcPct val="80000"/>
              </a:lnSpc>
              <a:buFontTx/>
              <a:buAutoNum type="arabicPeriod"/>
            </a:pPr>
            <a:r>
              <a:rPr lang="en-US" sz="2800" dirty="0" err="1">
                <a:latin typeface="Arial" pitchFamily="34" charset="0"/>
                <a:cs typeface="Arial" pitchFamily="34" charset="0"/>
              </a:rPr>
              <a:t>Pemrakarsa</a:t>
            </a:r>
            <a:r>
              <a:rPr lang="en-US" sz="2800" dirty="0">
                <a:latin typeface="Arial" pitchFamily="34" charset="0"/>
                <a:cs typeface="Arial" pitchFamily="34" charset="0"/>
              </a:rPr>
              <a:t> </a:t>
            </a:r>
            <a:r>
              <a:rPr lang="en-US" sz="2800" dirty="0" err="1">
                <a:latin typeface="Arial" pitchFamily="34" charset="0"/>
                <a:cs typeface="Arial" pitchFamily="34" charset="0"/>
              </a:rPr>
              <a:t>selalu</a:t>
            </a:r>
            <a:r>
              <a:rPr lang="en-US" sz="2800" dirty="0">
                <a:latin typeface="Arial" pitchFamily="34" charset="0"/>
                <a:cs typeface="Arial" pitchFamily="34" charset="0"/>
              </a:rPr>
              <a:t> </a:t>
            </a:r>
            <a:r>
              <a:rPr lang="en-US" sz="2800" dirty="0" err="1">
                <a:latin typeface="Arial" pitchFamily="34" charset="0"/>
                <a:cs typeface="Arial" pitchFamily="34" charset="0"/>
              </a:rPr>
              <a:t>datang</a:t>
            </a:r>
            <a:r>
              <a:rPr lang="en-US" sz="2800" dirty="0">
                <a:latin typeface="Arial" pitchFamily="34" charset="0"/>
                <a:cs typeface="Arial" pitchFamily="34" charset="0"/>
              </a:rPr>
              <a:t> </a:t>
            </a:r>
            <a:r>
              <a:rPr lang="en-US" sz="2800" dirty="0" err="1">
                <a:latin typeface="Arial" pitchFamily="34" charset="0"/>
                <a:cs typeface="Arial" pitchFamily="34" charset="0"/>
              </a:rPr>
              <a:t>dari</a:t>
            </a:r>
            <a:r>
              <a:rPr lang="en-US" sz="2800" dirty="0">
                <a:latin typeface="Arial" pitchFamily="34" charset="0"/>
                <a:cs typeface="Arial" pitchFamily="34" charset="0"/>
              </a:rPr>
              <a:t> </a:t>
            </a:r>
            <a:r>
              <a:rPr lang="en-US" sz="2800" dirty="0" err="1">
                <a:latin typeface="Arial" pitchFamily="34" charset="0"/>
                <a:cs typeface="Arial" pitchFamily="34" charset="0"/>
              </a:rPr>
              <a:t>bawahan</a:t>
            </a:r>
            <a:endParaRPr lang="en-US" sz="2800" dirty="0">
              <a:latin typeface="Arial" pitchFamily="34" charset="0"/>
              <a:cs typeface="Arial" pitchFamily="34" charset="0"/>
            </a:endParaRPr>
          </a:p>
          <a:p>
            <a:pPr marL="609600" indent="-609600" eaLnBrk="1" hangingPunct="1">
              <a:lnSpc>
                <a:spcPct val="80000"/>
              </a:lnSpc>
              <a:buFontTx/>
              <a:buAutoNum type="arabicPeriod"/>
            </a:pPr>
            <a:r>
              <a:rPr lang="en-US" sz="2800" dirty="0" err="1">
                <a:latin typeface="Arial" pitchFamily="34" charset="0"/>
                <a:cs typeface="Arial" pitchFamily="34" charset="0"/>
              </a:rPr>
              <a:t>Hampir</a:t>
            </a:r>
            <a:r>
              <a:rPr lang="en-US" sz="2800" dirty="0">
                <a:latin typeface="Arial" pitchFamily="34" charset="0"/>
                <a:cs typeface="Arial" pitchFamily="34" charset="0"/>
              </a:rPr>
              <a:t> </a:t>
            </a:r>
            <a:r>
              <a:rPr lang="en-US" sz="2800" dirty="0" err="1">
                <a:latin typeface="Arial" pitchFamily="34" charset="0"/>
                <a:cs typeface="Arial" pitchFamily="34" charset="0"/>
              </a:rPr>
              <a:t>tidak</a:t>
            </a:r>
            <a:r>
              <a:rPr lang="en-US" sz="2800" dirty="0">
                <a:latin typeface="Arial" pitchFamily="34" charset="0"/>
                <a:cs typeface="Arial" pitchFamily="34" charset="0"/>
              </a:rPr>
              <a:t> </a:t>
            </a:r>
            <a:r>
              <a:rPr lang="en-US" sz="2800" dirty="0" err="1">
                <a:latin typeface="Arial" pitchFamily="34" charset="0"/>
                <a:cs typeface="Arial" pitchFamily="34" charset="0"/>
              </a:rPr>
              <a:t>ada</a:t>
            </a:r>
            <a:r>
              <a:rPr lang="en-US" sz="2800" dirty="0">
                <a:latin typeface="Arial" pitchFamily="34" charset="0"/>
                <a:cs typeface="Arial" pitchFamily="34" charset="0"/>
              </a:rPr>
              <a:t> </a:t>
            </a:r>
            <a:r>
              <a:rPr lang="en-US" sz="2800" dirty="0" err="1">
                <a:latin typeface="Arial" pitchFamily="34" charset="0"/>
                <a:cs typeface="Arial" pitchFamily="34" charset="0"/>
              </a:rPr>
              <a:t>pengarahan</a:t>
            </a:r>
            <a:r>
              <a:rPr lang="en-US" sz="2800" dirty="0">
                <a:latin typeface="Arial" pitchFamily="34" charset="0"/>
                <a:cs typeface="Arial" pitchFamily="34" charset="0"/>
              </a:rPr>
              <a:t>  </a:t>
            </a:r>
            <a:r>
              <a:rPr lang="en-US" sz="2800" dirty="0" err="1">
                <a:latin typeface="Arial" pitchFamily="34" charset="0"/>
                <a:cs typeface="Arial" pitchFamily="34" charset="0"/>
              </a:rPr>
              <a:t>dari</a:t>
            </a:r>
            <a:r>
              <a:rPr lang="en-US" sz="2800" dirty="0">
                <a:latin typeface="Arial" pitchFamily="34" charset="0"/>
                <a:cs typeface="Arial" pitchFamily="34" charset="0"/>
              </a:rPr>
              <a:t> </a:t>
            </a:r>
            <a:r>
              <a:rPr lang="en-US" sz="2800" dirty="0" err="1">
                <a:latin typeface="Arial" pitchFamily="34" charset="0"/>
                <a:cs typeface="Arial" pitchFamily="34" charset="0"/>
              </a:rPr>
              <a:t>pimpinan</a:t>
            </a:r>
            <a:endParaRPr lang="en-US" sz="2800" dirty="0">
              <a:latin typeface="Arial" pitchFamily="34" charset="0"/>
              <a:cs typeface="Arial" pitchFamily="34" charset="0"/>
            </a:endParaRPr>
          </a:p>
          <a:p>
            <a:pPr marL="609600" indent="-609600" eaLnBrk="1" hangingPunct="1">
              <a:lnSpc>
                <a:spcPct val="80000"/>
              </a:lnSpc>
              <a:buFontTx/>
              <a:buAutoNum type="arabicPeriod"/>
            </a:pPr>
            <a:r>
              <a:rPr lang="en-US" sz="2800" dirty="0" err="1">
                <a:latin typeface="Arial" pitchFamily="34" charset="0"/>
                <a:cs typeface="Arial" pitchFamily="34" charset="0"/>
              </a:rPr>
              <a:t>Kepentingan</a:t>
            </a:r>
            <a:r>
              <a:rPr lang="en-US" sz="2800" dirty="0">
                <a:latin typeface="Arial" pitchFamily="34" charset="0"/>
                <a:cs typeface="Arial" pitchFamily="34" charset="0"/>
              </a:rPr>
              <a:t> </a:t>
            </a:r>
            <a:r>
              <a:rPr lang="en-US" sz="2800" dirty="0" err="1">
                <a:latin typeface="Arial" pitchFamily="34" charset="0"/>
                <a:cs typeface="Arial" pitchFamily="34" charset="0"/>
              </a:rPr>
              <a:t>pribadi</a:t>
            </a:r>
            <a:r>
              <a:rPr lang="en-US" sz="2800" dirty="0">
                <a:latin typeface="Arial" pitchFamily="34" charset="0"/>
                <a:cs typeface="Arial" pitchFamily="34" charset="0"/>
              </a:rPr>
              <a:t> </a:t>
            </a:r>
            <a:r>
              <a:rPr lang="en-US" sz="2800" dirty="0" err="1">
                <a:latin typeface="Arial" pitchFamily="34" charset="0"/>
                <a:cs typeface="Arial" pitchFamily="34" charset="0"/>
              </a:rPr>
              <a:t>lebih</a:t>
            </a:r>
            <a:r>
              <a:rPr lang="en-US" sz="2800" dirty="0">
                <a:latin typeface="Arial" pitchFamily="34" charset="0"/>
                <a:cs typeface="Arial" pitchFamily="34" charset="0"/>
              </a:rPr>
              <a:t> </a:t>
            </a:r>
            <a:r>
              <a:rPr lang="en-US" sz="2800" dirty="0" err="1">
                <a:latin typeface="Arial" pitchFamily="34" charset="0"/>
                <a:cs typeface="Arial" pitchFamily="34" charset="0"/>
              </a:rPr>
              <a:t>dominan</a:t>
            </a:r>
            <a:r>
              <a:rPr lang="en-US" sz="2800" dirty="0">
                <a:latin typeface="Arial" pitchFamily="34" charset="0"/>
                <a:cs typeface="Arial" pitchFamily="34" charset="0"/>
              </a:rPr>
              <a:t> </a:t>
            </a:r>
            <a:r>
              <a:rPr lang="en-US" sz="2800" dirty="0" err="1">
                <a:latin typeface="Arial" pitchFamily="34" charset="0"/>
                <a:cs typeface="Arial" pitchFamily="34" charset="0"/>
              </a:rPr>
              <a:t>daripada</a:t>
            </a:r>
            <a:r>
              <a:rPr lang="en-US" sz="2800" dirty="0">
                <a:latin typeface="Arial" pitchFamily="34" charset="0"/>
                <a:cs typeface="Arial" pitchFamily="34" charset="0"/>
              </a:rPr>
              <a:t> </a:t>
            </a:r>
            <a:r>
              <a:rPr lang="en-US" sz="2800" dirty="0" err="1">
                <a:latin typeface="Arial" pitchFamily="34" charset="0"/>
                <a:cs typeface="Arial" pitchFamily="34" charset="0"/>
              </a:rPr>
              <a:t>kepentingan</a:t>
            </a:r>
            <a:r>
              <a:rPr lang="en-US" sz="2800" dirty="0">
                <a:latin typeface="Arial" pitchFamily="34" charset="0"/>
                <a:cs typeface="Arial" pitchFamily="34" charset="0"/>
              </a:rPr>
              <a:t> </a:t>
            </a:r>
            <a:r>
              <a:rPr lang="en-US" sz="2800" dirty="0" err="1">
                <a:latin typeface="Arial" pitchFamily="34" charset="0"/>
                <a:cs typeface="Arial" pitchFamily="34" charset="0"/>
              </a:rPr>
              <a:t>kelompok</a:t>
            </a:r>
            <a:endParaRPr lang="en-US" sz="2800" dirty="0">
              <a:latin typeface="Arial" pitchFamily="34" charset="0"/>
              <a:cs typeface="Arial" pitchFamily="34" charset="0"/>
            </a:endParaRPr>
          </a:p>
          <a:p>
            <a:pPr marL="609600" indent="-609600" eaLnBrk="1" hangingPunct="1">
              <a:lnSpc>
                <a:spcPct val="80000"/>
              </a:lnSpc>
              <a:buFontTx/>
              <a:buAutoNum type="arabicPeriod"/>
            </a:pPr>
            <a:r>
              <a:rPr lang="en-US" sz="2800" dirty="0" err="1">
                <a:latin typeface="Arial" pitchFamily="34" charset="0"/>
                <a:cs typeface="Arial" pitchFamily="34" charset="0"/>
              </a:rPr>
              <a:t>Tanggung</a:t>
            </a:r>
            <a:r>
              <a:rPr lang="en-US" sz="2800" dirty="0">
                <a:latin typeface="Arial" pitchFamily="34" charset="0"/>
                <a:cs typeface="Arial" pitchFamily="34" charset="0"/>
              </a:rPr>
              <a:t> </a:t>
            </a:r>
            <a:r>
              <a:rPr lang="en-US" sz="2800" dirty="0" err="1">
                <a:latin typeface="Arial" pitchFamily="34" charset="0"/>
                <a:cs typeface="Arial" pitchFamily="34" charset="0"/>
              </a:rPr>
              <a:t>jawab</a:t>
            </a:r>
            <a:r>
              <a:rPr lang="en-US" sz="2800" dirty="0">
                <a:latin typeface="Arial" pitchFamily="34" charset="0"/>
                <a:cs typeface="Arial" pitchFamily="34" charset="0"/>
              </a:rPr>
              <a:t> </a:t>
            </a:r>
            <a:r>
              <a:rPr lang="en-US" sz="2800" dirty="0" err="1">
                <a:latin typeface="Arial" pitchFamily="34" charset="0"/>
                <a:cs typeface="Arial" pitchFamily="34" charset="0"/>
              </a:rPr>
              <a:t>dipikul</a:t>
            </a:r>
            <a:r>
              <a:rPr lang="en-US" sz="2800" dirty="0">
                <a:latin typeface="Arial" pitchFamily="34" charset="0"/>
                <a:cs typeface="Arial" pitchFamily="34" charset="0"/>
              </a:rPr>
              <a:t> </a:t>
            </a:r>
            <a:r>
              <a:rPr lang="en-US" sz="2800" dirty="0" err="1">
                <a:latin typeface="Arial" pitchFamily="34" charset="0"/>
                <a:cs typeface="Arial" pitchFamily="34" charset="0"/>
              </a:rPr>
              <a:t>oleh</a:t>
            </a:r>
            <a:r>
              <a:rPr lang="en-US" sz="2800" dirty="0">
                <a:latin typeface="Arial" pitchFamily="34" charset="0"/>
                <a:cs typeface="Arial" pitchFamily="34" charset="0"/>
              </a:rPr>
              <a:t> orang </a:t>
            </a:r>
            <a:r>
              <a:rPr lang="en-US" sz="2800" dirty="0" err="1">
                <a:latin typeface="Arial" pitchFamily="34" charset="0"/>
                <a:cs typeface="Arial" pitchFamily="34" charset="0"/>
              </a:rPr>
              <a:t>perorang</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21797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atin typeface="Arial" pitchFamily="34" charset="0"/>
                <a:cs typeface="Arial" pitchFamily="34" charset="0"/>
              </a:rPr>
              <a:t>Gaya Kepemimpinan</a:t>
            </a:r>
          </a:p>
        </p:txBody>
      </p:sp>
      <p:sp>
        <p:nvSpPr>
          <p:cNvPr id="48131" name="Content Placeholder 2"/>
          <p:cNvSpPr>
            <a:spLocks noGrp="1"/>
          </p:cNvSpPr>
          <p:nvPr>
            <p:ph sz="quarter" idx="1"/>
          </p:nvPr>
        </p:nvSpPr>
        <p:spPr/>
        <p:txBody>
          <a:bodyPr>
            <a:normAutofit/>
          </a:bodyPr>
          <a:lstStyle/>
          <a:p>
            <a:pPr algn="just" eaLnBrk="1" hangingPunct="1"/>
            <a:r>
              <a:rPr lang="en-US" sz="2800" dirty="0">
                <a:latin typeface="Arial" pitchFamily="34" charset="0"/>
                <a:cs typeface="Arial" pitchFamily="34" charset="0"/>
              </a:rPr>
              <a:t>Gaya </a:t>
            </a:r>
            <a:r>
              <a:rPr lang="en-US" sz="2800" dirty="0" err="1">
                <a:latin typeface="Arial" pitchFamily="34" charset="0"/>
                <a:cs typeface="Arial" pitchFamily="34" charset="0"/>
              </a:rPr>
              <a:t>kepemimpinan</a:t>
            </a:r>
            <a:r>
              <a:rPr lang="en-US" sz="2800" dirty="0">
                <a:latin typeface="Arial" pitchFamily="34" charset="0"/>
                <a:cs typeface="Arial" pitchFamily="34" charset="0"/>
              </a:rPr>
              <a:t> </a:t>
            </a:r>
            <a:r>
              <a:rPr lang="en-US" sz="2800" dirty="0" err="1">
                <a:latin typeface="Arial" pitchFamily="34" charset="0"/>
                <a:cs typeface="Arial" pitchFamily="34" charset="0"/>
              </a:rPr>
              <a:t>pada</a:t>
            </a:r>
            <a:r>
              <a:rPr lang="en-US" sz="2800" dirty="0">
                <a:latin typeface="Arial" pitchFamily="34" charset="0"/>
                <a:cs typeface="Arial" pitchFamily="34" charset="0"/>
              </a:rPr>
              <a:t> </a:t>
            </a:r>
            <a:r>
              <a:rPr lang="en-US" sz="2800" dirty="0" err="1">
                <a:latin typeface="Arial" pitchFamily="34" charset="0"/>
                <a:cs typeface="Arial" pitchFamily="34" charset="0"/>
              </a:rPr>
              <a:t>dasarnya</a:t>
            </a:r>
            <a:r>
              <a:rPr lang="en-US" sz="2800" dirty="0">
                <a:latin typeface="Arial" pitchFamily="34" charset="0"/>
                <a:cs typeface="Arial" pitchFamily="34" charset="0"/>
              </a:rPr>
              <a:t> </a:t>
            </a:r>
            <a:r>
              <a:rPr lang="en-US" sz="2800" dirty="0" err="1">
                <a:latin typeface="Arial" pitchFamily="34" charset="0"/>
                <a:cs typeface="Arial" pitchFamily="34" charset="0"/>
              </a:rPr>
              <a:t>mengandung</a:t>
            </a:r>
            <a:r>
              <a:rPr lang="en-US" sz="2800" dirty="0">
                <a:latin typeface="Arial" pitchFamily="34" charset="0"/>
                <a:cs typeface="Arial" pitchFamily="34" charset="0"/>
              </a:rPr>
              <a:t> </a:t>
            </a:r>
            <a:r>
              <a:rPr lang="en-US" sz="2800" dirty="0" err="1">
                <a:latin typeface="Arial" pitchFamily="34" charset="0"/>
                <a:cs typeface="Arial" pitchFamily="34" charset="0"/>
              </a:rPr>
              <a:t>pengertian</a:t>
            </a:r>
            <a:r>
              <a:rPr lang="en-US" sz="2800" dirty="0">
                <a:latin typeface="Arial" pitchFamily="34" charset="0"/>
                <a:cs typeface="Arial" pitchFamily="34" charset="0"/>
              </a:rPr>
              <a:t> </a:t>
            </a:r>
            <a:r>
              <a:rPr lang="en-US" sz="2800" dirty="0" err="1">
                <a:latin typeface="Arial" pitchFamily="34" charset="0"/>
                <a:cs typeface="Arial" pitchFamily="34" charset="0"/>
              </a:rPr>
              <a:t>sebagai</a:t>
            </a:r>
            <a:r>
              <a:rPr lang="en-US" sz="2800" dirty="0">
                <a:latin typeface="Arial" pitchFamily="34" charset="0"/>
                <a:cs typeface="Arial" pitchFamily="34" charset="0"/>
              </a:rPr>
              <a:t> </a:t>
            </a:r>
            <a:r>
              <a:rPr lang="en-US" sz="2800" dirty="0" err="1">
                <a:latin typeface="Arial" pitchFamily="34" charset="0"/>
                <a:cs typeface="Arial" pitchFamily="34" charset="0"/>
              </a:rPr>
              <a:t>suatu</a:t>
            </a:r>
            <a:r>
              <a:rPr lang="en-US" sz="2800" dirty="0">
                <a:latin typeface="Arial" pitchFamily="34" charset="0"/>
                <a:cs typeface="Arial" pitchFamily="34" charset="0"/>
              </a:rPr>
              <a:t> </a:t>
            </a:r>
            <a:r>
              <a:rPr lang="en-US" sz="2800" dirty="0" err="1">
                <a:latin typeface="Arial" pitchFamily="34" charset="0"/>
                <a:cs typeface="Arial" pitchFamily="34" charset="0"/>
              </a:rPr>
              <a:t>perwujudan</a:t>
            </a:r>
            <a:r>
              <a:rPr lang="en-US" sz="2800" dirty="0">
                <a:latin typeface="Arial" pitchFamily="34" charset="0"/>
                <a:cs typeface="Arial" pitchFamily="34" charset="0"/>
              </a:rPr>
              <a:t> </a:t>
            </a:r>
            <a:r>
              <a:rPr lang="en-US" sz="2800" dirty="0" err="1">
                <a:latin typeface="Arial" pitchFamily="34" charset="0"/>
                <a:cs typeface="Arial" pitchFamily="34" charset="0"/>
              </a:rPr>
              <a:t>tingkah</a:t>
            </a:r>
            <a:r>
              <a:rPr lang="en-US" sz="2800" dirty="0">
                <a:latin typeface="Arial" pitchFamily="34" charset="0"/>
                <a:cs typeface="Arial" pitchFamily="34" charset="0"/>
              </a:rPr>
              <a:t> </a:t>
            </a:r>
            <a:r>
              <a:rPr lang="en-US" sz="2800" dirty="0" err="1">
                <a:latin typeface="Arial" pitchFamily="34" charset="0"/>
                <a:cs typeface="Arial" pitchFamily="34" charset="0"/>
              </a:rPr>
              <a:t>laku</a:t>
            </a:r>
            <a:r>
              <a:rPr lang="en-US" sz="2800" dirty="0">
                <a:latin typeface="Arial" pitchFamily="34" charset="0"/>
                <a:cs typeface="Arial" pitchFamily="34" charset="0"/>
              </a:rPr>
              <a:t> </a:t>
            </a:r>
            <a:r>
              <a:rPr lang="en-US" sz="2800" dirty="0" err="1">
                <a:latin typeface="Arial" pitchFamily="34" charset="0"/>
                <a:cs typeface="Arial" pitchFamily="34" charset="0"/>
              </a:rPr>
              <a:t>dari</a:t>
            </a:r>
            <a:r>
              <a:rPr lang="en-US" sz="2800" dirty="0">
                <a:latin typeface="Arial" pitchFamily="34" charset="0"/>
                <a:cs typeface="Arial" pitchFamily="34" charset="0"/>
              </a:rPr>
              <a:t> </a:t>
            </a:r>
            <a:r>
              <a:rPr lang="en-US" sz="2800" dirty="0" err="1">
                <a:latin typeface="Arial" pitchFamily="34" charset="0"/>
                <a:cs typeface="Arial" pitchFamily="34" charset="0"/>
              </a:rPr>
              <a:t>seorang</a:t>
            </a:r>
            <a:r>
              <a:rPr lang="en-US" sz="2800" dirty="0">
                <a:latin typeface="Arial" pitchFamily="34" charset="0"/>
                <a:cs typeface="Arial" pitchFamily="34" charset="0"/>
              </a:rPr>
              <a:t> </a:t>
            </a:r>
            <a:r>
              <a:rPr lang="en-US" sz="2800" dirty="0" err="1">
                <a:latin typeface="Arial" pitchFamily="34" charset="0"/>
                <a:cs typeface="Arial" pitchFamily="34" charset="0"/>
              </a:rPr>
              <a:t>pemimpin</a:t>
            </a:r>
            <a:r>
              <a:rPr lang="en-US" sz="2800" dirty="0">
                <a:latin typeface="Arial" pitchFamily="34" charset="0"/>
                <a:cs typeface="Arial" pitchFamily="34" charset="0"/>
              </a:rPr>
              <a:t>, yang </a:t>
            </a:r>
            <a:r>
              <a:rPr lang="en-US" sz="2800" dirty="0" err="1">
                <a:latin typeface="Arial" pitchFamily="34" charset="0"/>
                <a:cs typeface="Arial" pitchFamily="34" charset="0"/>
              </a:rPr>
              <a:t>menyangkut</a:t>
            </a:r>
            <a:r>
              <a:rPr lang="en-US" sz="2800" dirty="0">
                <a:latin typeface="Arial" pitchFamily="34" charset="0"/>
                <a:cs typeface="Arial" pitchFamily="34" charset="0"/>
              </a:rPr>
              <a:t> </a:t>
            </a:r>
            <a:r>
              <a:rPr lang="en-US" sz="2800" dirty="0" err="1">
                <a:latin typeface="Arial" pitchFamily="34" charset="0"/>
                <a:cs typeface="Arial" pitchFamily="34" charset="0"/>
              </a:rPr>
              <a:t>kemampuannya</a:t>
            </a:r>
            <a:r>
              <a:rPr lang="en-US" sz="2800" dirty="0">
                <a:latin typeface="Arial" pitchFamily="34" charset="0"/>
                <a:cs typeface="Arial" pitchFamily="34" charset="0"/>
              </a:rPr>
              <a:t> </a:t>
            </a:r>
            <a:r>
              <a:rPr lang="en-US" sz="2800" dirty="0" err="1">
                <a:latin typeface="Arial" pitchFamily="34" charset="0"/>
                <a:cs typeface="Arial" pitchFamily="34" charset="0"/>
              </a:rPr>
              <a:t>dalam</a:t>
            </a:r>
            <a:r>
              <a:rPr lang="en-US" sz="2800" dirty="0">
                <a:latin typeface="Arial" pitchFamily="34" charset="0"/>
                <a:cs typeface="Arial" pitchFamily="34" charset="0"/>
              </a:rPr>
              <a:t> </a:t>
            </a:r>
            <a:r>
              <a:rPr lang="en-US" sz="2800" dirty="0" err="1">
                <a:latin typeface="Arial" pitchFamily="34" charset="0"/>
                <a:cs typeface="Arial" pitchFamily="34" charset="0"/>
              </a:rPr>
              <a:t>memimpin</a:t>
            </a:r>
            <a:endParaRPr lang="en-US" sz="2800" dirty="0">
              <a:latin typeface="Arial" pitchFamily="34" charset="0"/>
              <a:cs typeface="Arial" pitchFamily="34" charset="0"/>
            </a:endParaRPr>
          </a:p>
          <a:p>
            <a:pPr algn="just" eaLnBrk="1" hangingPunct="1"/>
            <a:r>
              <a:rPr lang="en-US" sz="2800" dirty="0" err="1">
                <a:latin typeface="Arial" pitchFamily="34" charset="0"/>
                <a:cs typeface="Arial" pitchFamily="34" charset="0"/>
              </a:rPr>
              <a:t>Perwujudan</a:t>
            </a:r>
            <a:r>
              <a:rPr lang="en-US" sz="2800" dirty="0">
                <a:latin typeface="Arial" pitchFamily="34" charset="0"/>
                <a:cs typeface="Arial" pitchFamily="34" charset="0"/>
              </a:rPr>
              <a:t> </a:t>
            </a:r>
            <a:r>
              <a:rPr lang="en-US" sz="2800" dirty="0" err="1">
                <a:latin typeface="Arial" pitchFamily="34" charset="0"/>
                <a:cs typeface="Arial" pitchFamily="34" charset="0"/>
              </a:rPr>
              <a:t>tersebut</a:t>
            </a:r>
            <a:r>
              <a:rPr lang="en-US" sz="2800" dirty="0">
                <a:latin typeface="Arial" pitchFamily="34" charset="0"/>
                <a:cs typeface="Arial" pitchFamily="34" charset="0"/>
              </a:rPr>
              <a:t> </a:t>
            </a:r>
            <a:r>
              <a:rPr lang="en-US" sz="2800" dirty="0" err="1">
                <a:latin typeface="Arial" pitchFamily="34" charset="0"/>
                <a:cs typeface="Arial" pitchFamily="34" charset="0"/>
              </a:rPr>
              <a:t>biasanya</a:t>
            </a:r>
            <a:r>
              <a:rPr lang="en-US" sz="2800" dirty="0">
                <a:latin typeface="Arial" pitchFamily="34" charset="0"/>
                <a:cs typeface="Arial" pitchFamily="34" charset="0"/>
              </a:rPr>
              <a:t> </a:t>
            </a:r>
            <a:r>
              <a:rPr lang="en-US" sz="2800" dirty="0" err="1">
                <a:latin typeface="Arial" pitchFamily="34" charset="0"/>
                <a:cs typeface="Arial" pitchFamily="34" charset="0"/>
              </a:rPr>
              <a:t>membentuk</a:t>
            </a:r>
            <a:r>
              <a:rPr lang="en-US" sz="2800" dirty="0">
                <a:latin typeface="Arial" pitchFamily="34" charset="0"/>
                <a:cs typeface="Arial" pitchFamily="34" charset="0"/>
              </a:rPr>
              <a:t> </a:t>
            </a:r>
            <a:r>
              <a:rPr lang="en-US" sz="2800" dirty="0" err="1">
                <a:latin typeface="Arial" pitchFamily="34" charset="0"/>
                <a:cs typeface="Arial" pitchFamily="34" charset="0"/>
              </a:rPr>
              <a:t>suatu</a:t>
            </a:r>
            <a:r>
              <a:rPr lang="en-US" sz="2800" dirty="0">
                <a:latin typeface="Arial" pitchFamily="34" charset="0"/>
                <a:cs typeface="Arial" pitchFamily="34" charset="0"/>
              </a:rPr>
              <a:t> </a:t>
            </a:r>
            <a:r>
              <a:rPr lang="en-US" sz="2800" dirty="0" err="1">
                <a:latin typeface="Arial" pitchFamily="34" charset="0"/>
                <a:cs typeface="Arial" pitchFamily="34" charset="0"/>
              </a:rPr>
              <a:t>pola</a:t>
            </a:r>
            <a:r>
              <a:rPr lang="en-US" sz="2800" dirty="0">
                <a:latin typeface="Arial" pitchFamily="34" charset="0"/>
                <a:cs typeface="Arial" pitchFamily="34" charset="0"/>
              </a:rPr>
              <a:t> </a:t>
            </a:r>
            <a:r>
              <a:rPr lang="en-US" sz="2800" dirty="0" err="1">
                <a:latin typeface="Arial" pitchFamily="34" charset="0"/>
                <a:cs typeface="Arial" pitchFamily="34" charset="0"/>
              </a:rPr>
              <a:t>atau</a:t>
            </a:r>
            <a:r>
              <a:rPr lang="en-US" sz="2800" dirty="0">
                <a:latin typeface="Arial" pitchFamily="34" charset="0"/>
                <a:cs typeface="Arial" pitchFamily="34" charset="0"/>
              </a:rPr>
              <a:t> </a:t>
            </a:r>
            <a:r>
              <a:rPr lang="en-US" sz="2800" dirty="0" err="1">
                <a:latin typeface="Arial" pitchFamily="34" charset="0"/>
                <a:cs typeface="Arial" pitchFamily="34" charset="0"/>
              </a:rPr>
              <a:t>bentuk</a:t>
            </a:r>
            <a:r>
              <a:rPr lang="en-US" sz="2800" dirty="0">
                <a:latin typeface="Arial" pitchFamily="34" charset="0"/>
                <a:cs typeface="Arial" pitchFamily="34" charset="0"/>
              </a:rPr>
              <a:t> </a:t>
            </a:r>
            <a:r>
              <a:rPr lang="en-US" sz="2800" dirty="0" err="1">
                <a:latin typeface="Arial" pitchFamily="34" charset="0"/>
                <a:cs typeface="Arial" pitchFamily="34" charset="0"/>
              </a:rPr>
              <a:t>tertentu</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2081588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t>Gaya kepemimpinan Kontinum</a:t>
            </a:r>
          </a:p>
        </p:txBody>
      </p:sp>
      <p:sp>
        <p:nvSpPr>
          <p:cNvPr id="66563" name="Rectangle 3"/>
          <p:cNvSpPr>
            <a:spLocks noGrp="1" noChangeArrowheads="1"/>
          </p:cNvSpPr>
          <p:nvPr>
            <p:ph sz="quarter" idx="1"/>
          </p:nvPr>
        </p:nvSpPr>
        <p:spPr/>
        <p:txBody>
          <a:bodyPr/>
          <a:lstStyle/>
          <a:p>
            <a:pPr eaLnBrk="1" hangingPunct="1">
              <a:buFont typeface="Wingdings" pitchFamily="2" charset="2"/>
              <a:buNone/>
            </a:pPr>
            <a:endParaRPr lang="id-ID"/>
          </a:p>
        </p:txBody>
      </p:sp>
      <p:pic>
        <p:nvPicPr>
          <p:cNvPr id="66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484784"/>
            <a:ext cx="8561388"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45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t>Gaya manajerial Grid</a:t>
            </a:r>
          </a:p>
        </p:txBody>
      </p:sp>
      <p:sp>
        <p:nvSpPr>
          <p:cNvPr id="67587" name="Rectangle 3"/>
          <p:cNvSpPr>
            <a:spLocks noGrp="1" noChangeArrowheads="1"/>
          </p:cNvSpPr>
          <p:nvPr>
            <p:ph sz="quarter" idx="1"/>
          </p:nvPr>
        </p:nvSpPr>
        <p:spPr/>
        <p:txBody>
          <a:bodyPr/>
          <a:lstStyle/>
          <a:p>
            <a:pPr eaLnBrk="1" hangingPunct="1">
              <a:buFontTx/>
              <a:buNone/>
            </a:pPr>
            <a:endParaRPr lang="id-ID" dirty="0"/>
          </a:p>
        </p:txBody>
      </p:sp>
      <p:pic>
        <p:nvPicPr>
          <p:cNvPr id="6758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2206" b="1855"/>
          <a:stretch/>
        </p:blipFill>
        <p:spPr bwMode="auto">
          <a:xfrm>
            <a:off x="357188" y="1412776"/>
            <a:ext cx="8535292"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692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25760"/>
            <a:ext cx="8229600" cy="1143000"/>
          </a:xfrm>
        </p:spPr>
        <p:txBody>
          <a:bodyPr/>
          <a:lstStyle/>
          <a:p>
            <a:pPr eaLnBrk="1" hangingPunct="1"/>
            <a:r>
              <a:rPr lang="en-US" dirty="0"/>
              <a:t>Model </a:t>
            </a:r>
            <a:r>
              <a:rPr lang="en-US" dirty="0" err="1"/>
              <a:t>Manajerial</a:t>
            </a:r>
            <a:r>
              <a:rPr lang="en-US" dirty="0"/>
              <a:t> Grid</a:t>
            </a:r>
          </a:p>
        </p:txBody>
      </p:sp>
      <p:sp>
        <p:nvSpPr>
          <p:cNvPr id="68611" name="Rectangle 3"/>
          <p:cNvSpPr>
            <a:spLocks noGrp="1" noChangeArrowheads="1"/>
          </p:cNvSpPr>
          <p:nvPr>
            <p:ph sz="quarter" idx="1"/>
          </p:nvPr>
        </p:nvSpPr>
        <p:spPr/>
        <p:txBody>
          <a:bodyPr/>
          <a:lstStyle/>
          <a:p>
            <a:pPr eaLnBrk="1" hangingPunct="1">
              <a:buFont typeface="Wingdings" pitchFamily="2" charset="2"/>
              <a:buNone/>
            </a:pPr>
            <a:endParaRPr lang="id-ID"/>
          </a:p>
        </p:txBody>
      </p:sp>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6752"/>
            <a:ext cx="8305800"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51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4294967295"/>
          </p:nvPr>
        </p:nvSpPr>
        <p:spPr>
          <a:xfrm>
            <a:off x="0" y="330200"/>
            <a:ext cx="9144000" cy="5907088"/>
          </a:xfrm>
        </p:spPr>
        <p:txBody>
          <a:bodyPr/>
          <a:lstStyle/>
          <a:p>
            <a:pPr eaLnBrk="1" hangingPunct="1"/>
            <a:r>
              <a:rPr lang="en-US" dirty="0"/>
              <a:t>Managerial Grid</a:t>
            </a:r>
          </a:p>
          <a:p>
            <a:pPr eaLnBrk="1" hangingPunct="1">
              <a:buFont typeface="Wingdings" pitchFamily="2" charset="2"/>
              <a:buNone/>
            </a:pPr>
            <a:endParaRPr lang="en-US" dirty="0"/>
          </a:p>
        </p:txBody>
      </p:sp>
      <p:graphicFrame>
        <p:nvGraphicFramePr>
          <p:cNvPr id="36867" name="Group 3"/>
          <p:cNvGraphicFramePr>
            <a:graphicFrameLocks noGrp="1"/>
          </p:cNvGraphicFramePr>
          <p:nvPr/>
        </p:nvGraphicFramePr>
        <p:xfrm>
          <a:off x="1116013" y="836613"/>
          <a:ext cx="6096000" cy="4664079"/>
        </p:xfrm>
        <a:graphic>
          <a:graphicData uri="http://schemas.openxmlformats.org/drawingml/2006/table">
            <a:tbl>
              <a:tblPr/>
              <a:tblGrid>
                <a:gridCol w="677862">
                  <a:extLst>
                    <a:ext uri="{9D8B030D-6E8A-4147-A177-3AD203B41FA5}">
                      <a16:colId xmlns:a16="http://schemas.microsoft.com/office/drawing/2014/main" xmlns="" val="20000"/>
                    </a:ext>
                  </a:extLst>
                </a:gridCol>
                <a:gridCol w="676275">
                  <a:extLst>
                    <a:ext uri="{9D8B030D-6E8A-4147-A177-3AD203B41FA5}">
                      <a16:colId xmlns:a16="http://schemas.microsoft.com/office/drawing/2014/main" xmlns="" val="20001"/>
                    </a:ext>
                  </a:extLst>
                </a:gridCol>
                <a:gridCol w="677863">
                  <a:extLst>
                    <a:ext uri="{9D8B030D-6E8A-4147-A177-3AD203B41FA5}">
                      <a16:colId xmlns:a16="http://schemas.microsoft.com/office/drawing/2014/main" xmlns="" val="20002"/>
                    </a:ext>
                  </a:extLst>
                </a:gridCol>
                <a:gridCol w="677862">
                  <a:extLst>
                    <a:ext uri="{9D8B030D-6E8A-4147-A177-3AD203B41FA5}">
                      <a16:colId xmlns:a16="http://schemas.microsoft.com/office/drawing/2014/main" xmlns="" val="20003"/>
                    </a:ext>
                  </a:extLst>
                </a:gridCol>
                <a:gridCol w="676275">
                  <a:extLst>
                    <a:ext uri="{9D8B030D-6E8A-4147-A177-3AD203B41FA5}">
                      <a16:colId xmlns:a16="http://schemas.microsoft.com/office/drawing/2014/main" xmlns="" val="20004"/>
                    </a:ext>
                  </a:extLst>
                </a:gridCol>
                <a:gridCol w="677863">
                  <a:extLst>
                    <a:ext uri="{9D8B030D-6E8A-4147-A177-3AD203B41FA5}">
                      <a16:colId xmlns:a16="http://schemas.microsoft.com/office/drawing/2014/main" xmlns="" val="20005"/>
                    </a:ext>
                  </a:extLst>
                </a:gridCol>
                <a:gridCol w="677862">
                  <a:extLst>
                    <a:ext uri="{9D8B030D-6E8A-4147-A177-3AD203B41FA5}">
                      <a16:colId xmlns:a16="http://schemas.microsoft.com/office/drawing/2014/main" xmlns="" val="20006"/>
                    </a:ext>
                  </a:extLst>
                </a:gridCol>
                <a:gridCol w="676275">
                  <a:extLst>
                    <a:ext uri="{9D8B030D-6E8A-4147-A177-3AD203B41FA5}">
                      <a16:colId xmlns:a16="http://schemas.microsoft.com/office/drawing/2014/main" xmlns="" val="20007"/>
                    </a:ext>
                  </a:extLst>
                </a:gridCol>
                <a:gridCol w="677863">
                  <a:extLst>
                    <a:ext uri="{9D8B030D-6E8A-4147-A177-3AD203B41FA5}">
                      <a16:colId xmlns:a16="http://schemas.microsoft.com/office/drawing/2014/main" xmlns="" val="20008"/>
                    </a:ext>
                  </a:extLst>
                </a:gridCol>
              </a:tblGrid>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5B5B89"/>
                            </a:outerShdw>
                          </a:effectLst>
                          <a:latin typeface="Arial" charset="0"/>
                        </a:rPr>
                        <a:t>1.9</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Arial" charset="0"/>
                        </a:rPr>
                        <a:t>9.9</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66"/>
                    </a:solidFill>
                  </a:tcPr>
                </a:tc>
                <a:extLst>
                  <a:ext uri="{0D108BD9-81ED-4DB2-BD59-A6C34878D82A}">
                    <a16:rowId xmlns:a16="http://schemas.microsoft.com/office/drawing/2014/main" xmlns="" val="10000"/>
                  </a:ext>
                </a:extLst>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Arial" charset="0"/>
                        </a:rPr>
                        <a:t>5.5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Arial" charset="0"/>
                        </a:rPr>
                        <a:t>1.1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Arial" charset="0"/>
                        </a:rPr>
                        <a:t>9.1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xmlns="" val="10008"/>
                  </a:ext>
                </a:extLst>
              </a:tr>
            </a:tbl>
          </a:graphicData>
        </a:graphic>
      </p:graphicFrame>
      <p:sp>
        <p:nvSpPr>
          <p:cNvPr id="69737" name="Text Box 105"/>
          <p:cNvSpPr txBox="1">
            <a:spLocks noChangeArrowheads="1"/>
          </p:cNvSpPr>
          <p:nvPr/>
        </p:nvSpPr>
        <p:spPr bwMode="auto">
          <a:xfrm rot="-5400000">
            <a:off x="-582613" y="3111501"/>
            <a:ext cx="2468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r>
              <a:rPr lang="en-US">
                <a:latin typeface="Garamond" pitchFamily="18" charset="0"/>
              </a:rPr>
              <a:t>Perhatian pada orang</a:t>
            </a:r>
          </a:p>
        </p:txBody>
      </p:sp>
      <p:sp>
        <p:nvSpPr>
          <p:cNvPr id="69738" name="Text Box 106"/>
          <p:cNvSpPr txBox="1">
            <a:spLocks noChangeArrowheads="1"/>
          </p:cNvSpPr>
          <p:nvPr/>
        </p:nvSpPr>
        <p:spPr bwMode="auto">
          <a:xfrm>
            <a:off x="3132138" y="5734050"/>
            <a:ext cx="2468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itchFamily="34" charset="0"/>
              </a:defRPr>
            </a:lvl1pPr>
            <a:lvl2pPr marL="742950" indent="-285750">
              <a:defRPr>
                <a:solidFill>
                  <a:schemeClr val="tx1"/>
                </a:solidFill>
                <a:latin typeface="Arial Black" pitchFamily="34" charset="0"/>
              </a:defRPr>
            </a:lvl2pPr>
            <a:lvl3pPr marL="1143000" indent="-228600">
              <a:defRPr>
                <a:solidFill>
                  <a:schemeClr val="tx1"/>
                </a:solidFill>
                <a:latin typeface="Arial Black" pitchFamily="34" charset="0"/>
              </a:defRPr>
            </a:lvl3pPr>
            <a:lvl4pPr marL="1600200" indent="-228600">
              <a:defRPr>
                <a:solidFill>
                  <a:schemeClr val="tx1"/>
                </a:solidFill>
                <a:latin typeface="Arial Black" pitchFamily="34" charset="0"/>
              </a:defRPr>
            </a:lvl4pPr>
            <a:lvl5pPr marL="2057400" indent="-228600">
              <a:defRPr>
                <a:solidFill>
                  <a:schemeClr val="tx1"/>
                </a:solidFill>
                <a:latin typeface="Arial Black" pitchFamily="34" charset="0"/>
              </a:defRPr>
            </a:lvl5pPr>
            <a:lvl6pPr marL="2514600" indent="-228600" eaLnBrk="0" fontAlgn="base" hangingPunct="0">
              <a:spcBef>
                <a:spcPct val="0"/>
              </a:spcBef>
              <a:spcAft>
                <a:spcPct val="0"/>
              </a:spcAft>
              <a:defRPr>
                <a:solidFill>
                  <a:schemeClr val="tx1"/>
                </a:solidFill>
                <a:latin typeface="Arial Black" pitchFamily="34" charset="0"/>
              </a:defRPr>
            </a:lvl6pPr>
            <a:lvl7pPr marL="2971800" indent="-228600" eaLnBrk="0" fontAlgn="base" hangingPunct="0">
              <a:spcBef>
                <a:spcPct val="0"/>
              </a:spcBef>
              <a:spcAft>
                <a:spcPct val="0"/>
              </a:spcAft>
              <a:defRPr>
                <a:solidFill>
                  <a:schemeClr val="tx1"/>
                </a:solidFill>
                <a:latin typeface="Arial Black" pitchFamily="34" charset="0"/>
              </a:defRPr>
            </a:lvl7pPr>
            <a:lvl8pPr marL="3429000" indent="-228600" eaLnBrk="0" fontAlgn="base" hangingPunct="0">
              <a:spcBef>
                <a:spcPct val="0"/>
              </a:spcBef>
              <a:spcAft>
                <a:spcPct val="0"/>
              </a:spcAft>
              <a:defRPr>
                <a:solidFill>
                  <a:schemeClr val="tx1"/>
                </a:solidFill>
                <a:latin typeface="Arial Black" pitchFamily="34" charset="0"/>
              </a:defRPr>
            </a:lvl8pPr>
            <a:lvl9pPr marL="3886200" indent="-228600" eaLnBrk="0" fontAlgn="base" hangingPunct="0">
              <a:spcBef>
                <a:spcPct val="0"/>
              </a:spcBef>
              <a:spcAft>
                <a:spcPct val="0"/>
              </a:spcAft>
              <a:defRPr>
                <a:solidFill>
                  <a:schemeClr val="tx1"/>
                </a:solidFill>
                <a:latin typeface="Arial Black" pitchFamily="34" charset="0"/>
              </a:defRPr>
            </a:lvl9pPr>
          </a:lstStyle>
          <a:p>
            <a:r>
              <a:rPr lang="en-US">
                <a:latin typeface="Garamond" pitchFamily="18" charset="0"/>
              </a:rPr>
              <a:t>Perhatian pada produksi</a:t>
            </a:r>
          </a:p>
        </p:txBody>
      </p:sp>
      <p:sp>
        <p:nvSpPr>
          <p:cNvPr id="69739" name="Rectangle 107"/>
          <p:cNvSpPr>
            <a:spLocks noChangeArrowheads="1"/>
          </p:cNvSpPr>
          <p:nvPr/>
        </p:nvSpPr>
        <p:spPr bwMode="auto">
          <a:xfrm>
            <a:off x="6372225" y="5661025"/>
            <a:ext cx="935038" cy="287338"/>
          </a:xfrm>
          <a:prstGeom prst="rect">
            <a:avLst/>
          </a:prstGeom>
          <a:solidFill>
            <a:schemeClr val="accent1"/>
          </a:solidFill>
          <a:ln w="9525">
            <a:solidFill>
              <a:schemeClr val="tx1"/>
            </a:solidFill>
            <a:miter lim="800000"/>
            <a:headEnd/>
            <a:tailEnd/>
          </a:ln>
        </p:spPr>
        <p:txBody>
          <a:bodyPr wrap="none" anchor="ctr"/>
          <a:lstStyle/>
          <a:p>
            <a:pPr algn="ctr"/>
            <a:r>
              <a:rPr lang="en-US">
                <a:latin typeface="Garamond" pitchFamily="18" charset="0"/>
              </a:rPr>
              <a:t>Tinggi</a:t>
            </a:r>
          </a:p>
        </p:txBody>
      </p:sp>
      <p:sp>
        <p:nvSpPr>
          <p:cNvPr id="69740" name="Rectangle 108"/>
          <p:cNvSpPr>
            <a:spLocks noChangeArrowheads="1"/>
          </p:cNvSpPr>
          <p:nvPr/>
        </p:nvSpPr>
        <p:spPr bwMode="auto">
          <a:xfrm>
            <a:off x="0" y="908050"/>
            <a:ext cx="935038" cy="2873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err="1">
                <a:latin typeface="Garamond" pitchFamily="18" charset="0"/>
              </a:rPr>
              <a:t>Tinggi</a:t>
            </a:r>
            <a:endParaRPr lang="en-US" dirty="0">
              <a:latin typeface="Garamond" pitchFamily="18" charset="0"/>
            </a:endParaRPr>
          </a:p>
        </p:txBody>
      </p:sp>
      <p:sp>
        <p:nvSpPr>
          <p:cNvPr id="69741" name="Rectangle 109"/>
          <p:cNvSpPr>
            <a:spLocks noChangeArrowheads="1"/>
          </p:cNvSpPr>
          <p:nvPr/>
        </p:nvSpPr>
        <p:spPr bwMode="auto">
          <a:xfrm>
            <a:off x="1116013" y="5589588"/>
            <a:ext cx="1008062" cy="288925"/>
          </a:xfrm>
          <a:prstGeom prst="rect">
            <a:avLst/>
          </a:prstGeom>
          <a:solidFill>
            <a:srgbClr val="003300"/>
          </a:solidFill>
          <a:ln w="9525">
            <a:solidFill>
              <a:schemeClr val="tx1"/>
            </a:solidFill>
            <a:miter lim="800000"/>
            <a:headEnd/>
            <a:tailEnd/>
          </a:ln>
        </p:spPr>
        <p:txBody>
          <a:bodyPr wrap="none" anchor="ctr"/>
          <a:lstStyle/>
          <a:p>
            <a:pPr algn="ctr"/>
            <a:r>
              <a:rPr lang="en-US">
                <a:latin typeface="Garamond" pitchFamily="18" charset="0"/>
              </a:rPr>
              <a:t>Rendah</a:t>
            </a:r>
          </a:p>
        </p:txBody>
      </p:sp>
      <p:sp>
        <p:nvSpPr>
          <p:cNvPr id="69742" name="Rectangle 110"/>
          <p:cNvSpPr>
            <a:spLocks noChangeArrowheads="1"/>
          </p:cNvSpPr>
          <p:nvPr/>
        </p:nvSpPr>
        <p:spPr bwMode="auto">
          <a:xfrm>
            <a:off x="0" y="5084763"/>
            <a:ext cx="1008063"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dirty="0" err="1">
                <a:latin typeface="Garamond" pitchFamily="18" charset="0"/>
              </a:rPr>
              <a:t>Rendah</a:t>
            </a:r>
            <a:endParaRPr lang="en-US" dirty="0">
              <a:latin typeface="Garamond" pitchFamily="18" charset="0"/>
            </a:endParaRPr>
          </a:p>
        </p:txBody>
      </p:sp>
      <p:sp>
        <p:nvSpPr>
          <p:cNvPr id="36975" name="Rectangle 111"/>
          <p:cNvSpPr>
            <a:spLocks noChangeArrowheads="1"/>
          </p:cNvSpPr>
          <p:nvPr/>
        </p:nvSpPr>
        <p:spPr bwMode="auto">
          <a:xfrm>
            <a:off x="7451725" y="1628775"/>
            <a:ext cx="1692275" cy="11525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dirty="0">
                <a:latin typeface="Garamond" pitchFamily="18" charset="0"/>
              </a:rPr>
              <a:t>Gaya 1.9</a:t>
            </a:r>
          </a:p>
          <a:p>
            <a:pPr algn="ctr"/>
            <a:r>
              <a:rPr lang="en-US" dirty="0">
                <a:latin typeface="Garamond" pitchFamily="18" charset="0"/>
              </a:rPr>
              <a:t>‘country club </a:t>
            </a:r>
          </a:p>
          <a:p>
            <a:pPr algn="ctr"/>
            <a:r>
              <a:rPr lang="en-US" dirty="0">
                <a:latin typeface="Garamond" pitchFamily="18" charset="0"/>
              </a:rPr>
              <a:t>Management’</a:t>
            </a:r>
          </a:p>
        </p:txBody>
      </p:sp>
      <p:sp>
        <p:nvSpPr>
          <p:cNvPr id="36976" name="Rectangle 112"/>
          <p:cNvSpPr>
            <a:spLocks noChangeArrowheads="1"/>
          </p:cNvSpPr>
          <p:nvPr/>
        </p:nvSpPr>
        <p:spPr bwMode="auto">
          <a:xfrm>
            <a:off x="7307263" y="2997200"/>
            <a:ext cx="1836737" cy="11525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dirty="0">
                <a:latin typeface="Garamond" pitchFamily="18" charset="0"/>
              </a:rPr>
              <a:t>Gaya 9.1</a:t>
            </a:r>
          </a:p>
          <a:p>
            <a:pPr algn="ctr"/>
            <a:r>
              <a:rPr lang="en-US" dirty="0">
                <a:latin typeface="Garamond" pitchFamily="18" charset="0"/>
              </a:rPr>
              <a:t>‘task or authoritarian</a:t>
            </a:r>
          </a:p>
          <a:p>
            <a:pPr algn="ctr"/>
            <a:r>
              <a:rPr lang="en-US" dirty="0">
                <a:latin typeface="Garamond" pitchFamily="18" charset="0"/>
              </a:rPr>
              <a:t>Management’</a:t>
            </a:r>
          </a:p>
        </p:txBody>
      </p:sp>
      <p:sp>
        <p:nvSpPr>
          <p:cNvPr id="36977" name="Rectangle 113"/>
          <p:cNvSpPr>
            <a:spLocks noChangeArrowheads="1"/>
          </p:cNvSpPr>
          <p:nvPr/>
        </p:nvSpPr>
        <p:spPr bwMode="auto">
          <a:xfrm>
            <a:off x="7307263" y="4364038"/>
            <a:ext cx="1836737" cy="11525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dirty="0">
                <a:latin typeface="Garamond" pitchFamily="18" charset="0"/>
              </a:rPr>
              <a:t>Gaya 5.5</a:t>
            </a:r>
          </a:p>
          <a:p>
            <a:pPr algn="ctr"/>
            <a:r>
              <a:rPr lang="en-US" dirty="0">
                <a:latin typeface="Garamond" pitchFamily="18" charset="0"/>
              </a:rPr>
              <a:t>‘middle of the road</a:t>
            </a:r>
          </a:p>
          <a:p>
            <a:pPr algn="ctr"/>
            <a:r>
              <a:rPr lang="en-US" dirty="0">
                <a:latin typeface="Garamond" pitchFamily="18" charset="0"/>
              </a:rPr>
              <a:t>Management’</a:t>
            </a:r>
          </a:p>
        </p:txBody>
      </p:sp>
      <p:sp>
        <p:nvSpPr>
          <p:cNvPr id="36978" name="Rectangle 114"/>
          <p:cNvSpPr>
            <a:spLocks noChangeArrowheads="1"/>
          </p:cNvSpPr>
          <p:nvPr/>
        </p:nvSpPr>
        <p:spPr bwMode="auto">
          <a:xfrm>
            <a:off x="7307263" y="5705475"/>
            <a:ext cx="1836737" cy="11525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dirty="0">
                <a:latin typeface="Garamond" pitchFamily="18" charset="0"/>
              </a:rPr>
              <a:t>Gaya 9.9</a:t>
            </a:r>
          </a:p>
          <a:p>
            <a:pPr algn="ctr"/>
            <a:r>
              <a:rPr lang="en-US" dirty="0">
                <a:latin typeface="Garamond" pitchFamily="18" charset="0"/>
              </a:rPr>
              <a:t>‘team or democratic</a:t>
            </a:r>
          </a:p>
          <a:p>
            <a:pPr algn="ctr"/>
            <a:r>
              <a:rPr lang="en-US" dirty="0">
                <a:latin typeface="Garamond" pitchFamily="18" charset="0"/>
              </a:rPr>
              <a:t>Management’</a:t>
            </a:r>
          </a:p>
        </p:txBody>
      </p:sp>
      <p:sp>
        <p:nvSpPr>
          <p:cNvPr id="36979" name="Rectangle 115"/>
          <p:cNvSpPr>
            <a:spLocks noChangeArrowheads="1"/>
          </p:cNvSpPr>
          <p:nvPr/>
        </p:nvSpPr>
        <p:spPr bwMode="auto">
          <a:xfrm>
            <a:off x="7451725" y="260350"/>
            <a:ext cx="1692275" cy="1152525"/>
          </a:xfrm>
          <a:prstGeom prst="rect">
            <a:avLst/>
          </a:prstGeom>
          <a:solidFill>
            <a:schemeClr val="bg2"/>
          </a:solidFill>
          <a:ln w="9525">
            <a:solidFill>
              <a:srgbClr val="FF9999"/>
            </a:solidFill>
            <a:miter lim="800000"/>
            <a:headEnd/>
            <a:tailEnd/>
          </a:ln>
        </p:spPr>
        <p:txBody>
          <a:bodyPr wrap="none" anchor="ctr"/>
          <a:lstStyle/>
          <a:p>
            <a:pPr algn="ctr"/>
            <a:r>
              <a:rPr lang="en-US">
                <a:latin typeface="Garamond" pitchFamily="18" charset="0"/>
              </a:rPr>
              <a:t>Gaya 1.1</a:t>
            </a:r>
          </a:p>
          <a:p>
            <a:pPr algn="ctr"/>
            <a:r>
              <a:rPr lang="en-US">
                <a:latin typeface="Garamond" pitchFamily="18" charset="0"/>
              </a:rPr>
              <a:t>‘impoverished </a:t>
            </a:r>
          </a:p>
          <a:p>
            <a:pPr algn="ctr"/>
            <a:r>
              <a:rPr lang="en-US">
                <a:latin typeface="Garamond" pitchFamily="18" charset="0"/>
              </a:rPr>
              <a:t>Management’</a:t>
            </a:r>
          </a:p>
        </p:txBody>
      </p:sp>
    </p:spTree>
    <p:extLst>
      <p:ext uri="{BB962C8B-B14F-4D97-AF65-F5344CB8AC3E}">
        <p14:creationId xmlns:p14="http://schemas.microsoft.com/office/powerpoint/2010/main" val="761196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979"/>
                                        </p:tgtEl>
                                        <p:attrNameLst>
                                          <p:attrName>style.visibility</p:attrName>
                                        </p:attrNameLst>
                                      </p:cBhvr>
                                      <p:to>
                                        <p:strVal val="visible"/>
                                      </p:to>
                                    </p:set>
                                    <p:anim calcmode="lin" valueType="num">
                                      <p:cBhvr additive="base">
                                        <p:cTn id="7" dur="500" fill="hold"/>
                                        <p:tgtEl>
                                          <p:spTgt spid="36979"/>
                                        </p:tgtEl>
                                        <p:attrNameLst>
                                          <p:attrName>ppt_x</p:attrName>
                                        </p:attrNameLst>
                                      </p:cBhvr>
                                      <p:tavLst>
                                        <p:tav tm="0">
                                          <p:val>
                                            <p:strVal val="#ppt_x"/>
                                          </p:val>
                                        </p:tav>
                                        <p:tav tm="100000">
                                          <p:val>
                                            <p:strVal val="#ppt_x"/>
                                          </p:val>
                                        </p:tav>
                                      </p:tavLst>
                                    </p:anim>
                                    <p:anim calcmode="lin" valueType="num">
                                      <p:cBhvr additive="base">
                                        <p:cTn id="8" dur="500" fill="hold"/>
                                        <p:tgtEl>
                                          <p:spTgt spid="369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975"/>
                                        </p:tgtEl>
                                        <p:attrNameLst>
                                          <p:attrName>style.visibility</p:attrName>
                                        </p:attrNameLst>
                                      </p:cBhvr>
                                      <p:to>
                                        <p:strVal val="visible"/>
                                      </p:to>
                                    </p:set>
                                    <p:anim calcmode="lin" valueType="num">
                                      <p:cBhvr additive="base">
                                        <p:cTn id="13" dur="500" fill="hold"/>
                                        <p:tgtEl>
                                          <p:spTgt spid="36975"/>
                                        </p:tgtEl>
                                        <p:attrNameLst>
                                          <p:attrName>ppt_x</p:attrName>
                                        </p:attrNameLst>
                                      </p:cBhvr>
                                      <p:tavLst>
                                        <p:tav tm="0">
                                          <p:val>
                                            <p:strVal val="#ppt_x"/>
                                          </p:val>
                                        </p:tav>
                                        <p:tav tm="100000">
                                          <p:val>
                                            <p:strVal val="#ppt_x"/>
                                          </p:val>
                                        </p:tav>
                                      </p:tavLst>
                                    </p:anim>
                                    <p:anim calcmode="lin" valueType="num">
                                      <p:cBhvr additive="base">
                                        <p:cTn id="14" dur="500" fill="hold"/>
                                        <p:tgtEl>
                                          <p:spTgt spid="3697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976"/>
                                        </p:tgtEl>
                                        <p:attrNameLst>
                                          <p:attrName>style.visibility</p:attrName>
                                        </p:attrNameLst>
                                      </p:cBhvr>
                                      <p:to>
                                        <p:strVal val="visible"/>
                                      </p:to>
                                    </p:set>
                                    <p:anim calcmode="lin" valueType="num">
                                      <p:cBhvr additive="base">
                                        <p:cTn id="19" dur="500" fill="hold"/>
                                        <p:tgtEl>
                                          <p:spTgt spid="36976"/>
                                        </p:tgtEl>
                                        <p:attrNameLst>
                                          <p:attrName>ppt_x</p:attrName>
                                        </p:attrNameLst>
                                      </p:cBhvr>
                                      <p:tavLst>
                                        <p:tav tm="0">
                                          <p:val>
                                            <p:strVal val="#ppt_x"/>
                                          </p:val>
                                        </p:tav>
                                        <p:tav tm="100000">
                                          <p:val>
                                            <p:strVal val="#ppt_x"/>
                                          </p:val>
                                        </p:tav>
                                      </p:tavLst>
                                    </p:anim>
                                    <p:anim calcmode="lin" valueType="num">
                                      <p:cBhvr additive="base">
                                        <p:cTn id="20" dur="500" fill="hold"/>
                                        <p:tgtEl>
                                          <p:spTgt spid="3697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977"/>
                                        </p:tgtEl>
                                        <p:attrNameLst>
                                          <p:attrName>style.visibility</p:attrName>
                                        </p:attrNameLst>
                                      </p:cBhvr>
                                      <p:to>
                                        <p:strVal val="visible"/>
                                      </p:to>
                                    </p:set>
                                    <p:anim calcmode="lin" valueType="num">
                                      <p:cBhvr additive="base">
                                        <p:cTn id="25" dur="500" fill="hold"/>
                                        <p:tgtEl>
                                          <p:spTgt spid="36977"/>
                                        </p:tgtEl>
                                        <p:attrNameLst>
                                          <p:attrName>ppt_x</p:attrName>
                                        </p:attrNameLst>
                                      </p:cBhvr>
                                      <p:tavLst>
                                        <p:tav tm="0">
                                          <p:val>
                                            <p:strVal val="#ppt_x"/>
                                          </p:val>
                                        </p:tav>
                                        <p:tav tm="100000">
                                          <p:val>
                                            <p:strVal val="#ppt_x"/>
                                          </p:val>
                                        </p:tav>
                                      </p:tavLst>
                                    </p:anim>
                                    <p:anim calcmode="lin" valueType="num">
                                      <p:cBhvr additive="base">
                                        <p:cTn id="26" dur="500" fill="hold"/>
                                        <p:tgtEl>
                                          <p:spTgt spid="3697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978"/>
                                        </p:tgtEl>
                                        <p:attrNameLst>
                                          <p:attrName>style.visibility</p:attrName>
                                        </p:attrNameLst>
                                      </p:cBhvr>
                                      <p:to>
                                        <p:strVal val="visible"/>
                                      </p:to>
                                    </p:set>
                                    <p:anim calcmode="lin" valueType="num">
                                      <p:cBhvr additive="base">
                                        <p:cTn id="31" dur="500" fill="hold"/>
                                        <p:tgtEl>
                                          <p:spTgt spid="36978"/>
                                        </p:tgtEl>
                                        <p:attrNameLst>
                                          <p:attrName>ppt_x</p:attrName>
                                        </p:attrNameLst>
                                      </p:cBhvr>
                                      <p:tavLst>
                                        <p:tav tm="0">
                                          <p:val>
                                            <p:strVal val="#ppt_x"/>
                                          </p:val>
                                        </p:tav>
                                        <p:tav tm="100000">
                                          <p:val>
                                            <p:strVal val="#ppt_x"/>
                                          </p:val>
                                        </p:tav>
                                      </p:tavLst>
                                    </p:anim>
                                    <p:anim calcmode="lin" valueType="num">
                                      <p:cBhvr additive="base">
                                        <p:cTn id="32" dur="500" fill="hold"/>
                                        <p:tgtEl>
                                          <p:spTgt spid="369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5" grpId="0" animBg="1"/>
      <p:bldP spid="36976" grpId="0" animBg="1"/>
      <p:bldP spid="36977" grpId="0" animBg="1"/>
      <p:bldP spid="36978" grpId="0" animBg="1"/>
      <p:bldP spid="369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28596" y="223822"/>
            <a:ext cx="8229600" cy="990600"/>
          </a:xfrm>
        </p:spPr>
        <p:txBody>
          <a:bodyPr>
            <a:normAutofit fontScale="90000"/>
          </a:bodyPr>
          <a:lstStyle/>
          <a:p>
            <a:pPr eaLnBrk="1" hangingPunct="1"/>
            <a:r>
              <a:rPr lang="en-US" sz="4000" dirty="0"/>
              <a:t>3. </a:t>
            </a:r>
            <a:r>
              <a:rPr lang="en-US" sz="3600" dirty="0"/>
              <a:t>Gaya </a:t>
            </a:r>
            <a:r>
              <a:rPr lang="en-US" sz="3600" dirty="0" err="1"/>
              <a:t>Kepemimpinan</a:t>
            </a:r>
            <a:r>
              <a:rPr lang="en-US" sz="3600" dirty="0"/>
              <a:t> 3 </a:t>
            </a:r>
            <a:r>
              <a:rPr lang="en-US" sz="3600" dirty="0" err="1"/>
              <a:t>dimensi</a:t>
            </a:r>
            <a:r>
              <a:rPr lang="en-US" sz="3600" dirty="0"/>
              <a:t> </a:t>
            </a:r>
            <a:r>
              <a:rPr lang="en-US" sz="3600" dirty="0" err="1"/>
              <a:t>Reddin</a:t>
            </a:r>
            <a:endParaRPr lang="en-US" sz="3600" dirty="0"/>
          </a:p>
        </p:txBody>
      </p:sp>
      <p:sp>
        <p:nvSpPr>
          <p:cNvPr id="70659" name="Rectangle 3"/>
          <p:cNvSpPr>
            <a:spLocks noGrp="1" noChangeArrowheads="1"/>
          </p:cNvSpPr>
          <p:nvPr>
            <p:ph sz="quarter" idx="1"/>
          </p:nvPr>
        </p:nvSpPr>
        <p:spPr>
          <a:xfrm>
            <a:off x="142844" y="1214422"/>
            <a:ext cx="8786874" cy="5643602"/>
          </a:xfrm>
          <a:prstGeom prst="rect">
            <a:avLst/>
          </a:prstGeom>
        </p:spPr>
        <p:txBody>
          <a:bodyPr>
            <a:normAutofit/>
          </a:bodyPr>
          <a:lstStyle/>
          <a:p>
            <a:pPr marL="609600" indent="-609600" eaLnBrk="1" hangingPunct="1">
              <a:lnSpc>
                <a:spcPct val="80000"/>
              </a:lnSpc>
              <a:buFont typeface="Wingdings" pitchFamily="2" charset="2"/>
              <a:buNone/>
            </a:pPr>
            <a:r>
              <a:rPr lang="en-US" altLang="ko-KR" sz="2800" dirty="0">
                <a:latin typeface="Arial" pitchFamily="34" charset="0"/>
                <a:ea typeface="Gulim" pitchFamily="34" charset="-127"/>
                <a:cs typeface="Arial" pitchFamily="34" charset="0"/>
              </a:rPr>
              <a:t>Gaya </a:t>
            </a:r>
            <a:r>
              <a:rPr lang="en-US" altLang="ko-KR" sz="2800" dirty="0" err="1">
                <a:latin typeface="Arial" pitchFamily="34" charset="0"/>
                <a:ea typeface="Gulim" pitchFamily="34" charset="-127"/>
                <a:cs typeface="Arial" pitchFamily="34" charset="0"/>
              </a:rPr>
              <a:t>kepemimpinan</a:t>
            </a:r>
            <a:r>
              <a:rPr lang="en-US" altLang="ko-KR" sz="2800" dirty="0">
                <a:latin typeface="Arial" pitchFamily="34" charset="0"/>
                <a:ea typeface="Gulim" pitchFamily="34" charset="-127"/>
                <a:cs typeface="Arial" pitchFamily="34" charset="0"/>
              </a:rPr>
              <a:t> yang </a:t>
            </a:r>
            <a:r>
              <a:rPr lang="en-US" altLang="ko-KR" sz="2800" dirty="0" err="1">
                <a:latin typeface="Arial" pitchFamily="34" charset="0"/>
                <a:ea typeface="Gulim" pitchFamily="34" charset="-127"/>
                <a:cs typeface="Arial" pitchFamily="34" charset="0"/>
              </a:rPr>
              <a:t>efektif</a:t>
            </a:r>
            <a:r>
              <a:rPr lang="en-US" altLang="ko-KR" sz="2800" dirty="0">
                <a:latin typeface="Arial" pitchFamily="34" charset="0"/>
                <a:ea typeface="Gulim" pitchFamily="34" charset="-127"/>
                <a:cs typeface="Arial" pitchFamily="34" charset="0"/>
              </a:rPr>
              <a:t>:</a:t>
            </a:r>
          </a:p>
          <a:p>
            <a:pPr marL="609600" indent="-609600" eaLnBrk="1" hangingPunct="1">
              <a:lnSpc>
                <a:spcPct val="80000"/>
              </a:lnSpc>
            </a:pPr>
            <a:r>
              <a:rPr lang="en-US" altLang="ko-KR" sz="2800" b="1" dirty="0" err="1">
                <a:latin typeface="Arial" pitchFamily="34" charset="0"/>
                <a:ea typeface="Gulim" pitchFamily="34" charset="-127"/>
                <a:cs typeface="Arial" pitchFamily="34" charset="0"/>
              </a:rPr>
              <a:t>Eksekutif</a:t>
            </a:r>
            <a:r>
              <a:rPr lang="en-US" altLang="ko-KR" sz="2800" dirty="0">
                <a:latin typeface="Arial" pitchFamily="34" charset="0"/>
                <a:ea typeface="Gulim" pitchFamily="34" charset="-127"/>
                <a:cs typeface="Arial" pitchFamily="34" charset="0"/>
              </a:rPr>
              <a:t>. Gaya </a:t>
            </a:r>
            <a:r>
              <a:rPr lang="en-US" altLang="ko-KR" sz="2800" dirty="0" err="1">
                <a:latin typeface="Arial" pitchFamily="34" charset="0"/>
                <a:ea typeface="Gulim" pitchFamily="34" charset="-127"/>
                <a:cs typeface="Arial" pitchFamily="34" charset="0"/>
              </a:rPr>
              <a:t>ini</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banyak</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memberikan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perhatian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pada</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tugas-tugas</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pekerjaan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dan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hubungan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kerja</a:t>
            </a:r>
            <a:r>
              <a:rPr lang="en-US" altLang="ko-KR" sz="2800" dirty="0">
                <a:latin typeface="Arial" pitchFamily="34" charset="0"/>
                <a:ea typeface="Gulim" pitchFamily="34" charset="-127"/>
                <a:cs typeface="Arial" pitchFamily="34" charset="0"/>
              </a:rPr>
              <a:t>.</a:t>
            </a:r>
          </a:p>
          <a:p>
            <a:pPr marL="609600" indent="-609600" eaLnBrk="1" hangingPunct="1">
              <a:lnSpc>
                <a:spcPct val="80000"/>
              </a:lnSpc>
            </a:pPr>
            <a:r>
              <a:rPr lang="en-US" altLang="ko-KR" sz="2800" b="1" dirty="0" err="1">
                <a:latin typeface="Arial" pitchFamily="34" charset="0"/>
                <a:ea typeface="Gulim" pitchFamily="34" charset="-127"/>
                <a:cs typeface="Arial" pitchFamily="34" charset="0"/>
              </a:rPr>
              <a:t>Pencinta</a:t>
            </a:r>
            <a:r>
              <a:rPr lang="en-US" altLang="ko-KR" sz="2800" b="1" dirty="0">
                <a:latin typeface="Arial" pitchFamily="34" charset="0"/>
                <a:ea typeface="Gulim" pitchFamily="34" charset="-127"/>
                <a:cs typeface="Arial" pitchFamily="34" charset="0"/>
              </a:rPr>
              <a:t> </a:t>
            </a:r>
            <a:r>
              <a:rPr lang="en-US" altLang="ko-KR" sz="2800" b="1" dirty="0" err="1">
                <a:latin typeface="Arial" pitchFamily="34" charset="0"/>
                <a:ea typeface="Gulim" pitchFamily="34" charset="-127"/>
                <a:cs typeface="Arial" pitchFamily="34" charset="0"/>
              </a:rPr>
              <a:t>pengembangan</a:t>
            </a:r>
            <a:r>
              <a:rPr lang="en-US" altLang="ko-KR" sz="2800" b="1" dirty="0">
                <a:latin typeface="Arial" pitchFamily="34" charset="0"/>
                <a:ea typeface="Gulim" pitchFamily="34" charset="-127"/>
                <a:cs typeface="Arial" pitchFamily="34" charset="0"/>
              </a:rPr>
              <a:t> / developer</a:t>
            </a:r>
            <a:r>
              <a:rPr lang="en-US" altLang="ko-KR" sz="2800" dirty="0">
                <a:latin typeface="Arial" pitchFamily="34" charset="0"/>
                <a:ea typeface="Gulim" pitchFamily="34" charset="-127"/>
                <a:cs typeface="Arial" pitchFamily="34" charset="0"/>
              </a:rPr>
              <a:t>. Gaya </a:t>
            </a:r>
            <a:r>
              <a:rPr lang="en-US" altLang="ko-KR" sz="2800" dirty="0" err="1">
                <a:latin typeface="Arial" pitchFamily="34" charset="0"/>
                <a:ea typeface="Gulim" pitchFamily="34" charset="-127"/>
                <a:cs typeface="Arial" pitchFamily="34" charset="0"/>
              </a:rPr>
              <a:t>ini</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memberikan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perhatian</a:t>
            </a:r>
            <a:r>
              <a:rPr lang="en-US" altLang="ko-KR" sz="2800" dirty="0">
                <a:latin typeface="Arial" pitchFamily="34" charset="0"/>
                <a:ea typeface="Gulim" pitchFamily="34" charset="-127"/>
                <a:cs typeface="Arial" pitchFamily="34" charset="0"/>
              </a:rPr>
              <a:t> yang </a:t>
            </a:r>
            <a:r>
              <a:rPr lang="en-US" altLang="ko-KR" sz="2800" dirty="0" err="1">
                <a:latin typeface="Arial" pitchFamily="34" charset="0"/>
                <a:ea typeface="Gulim" pitchFamily="34" charset="-127"/>
                <a:cs typeface="Arial" pitchFamily="34" charset="0"/>
              </a:rPr>
              <a:t>maksimum</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terhadap</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hubungan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kerja</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perhatian</a:t>
            </a:r>
            <a:r>
              <a:rPr lang="en-US" altLang="ko-KR" sz="2800" dirty="0">
                <a:latin typeface="Arial" pitchFamily="34" charset="0"/>
                <a:ea typeface="Gulim" pitchFamily="34" charset="-127"/>
                <a:cs typeface="Arial" pitchFamily="34" charset="0"/>
              </a:rPr>
              <a:t> yang minimum </a:t>
            </a:r>
            <a:r>
              <a:rPr lang="en-US" altLang="ko-KR" sz="2800" dirty="0" err="1">
                <a:latin typeface="Arial" pitchFamily="34" charset="0"/>
                <a:ea typeface="Gulim" pitchFamily="34" charset="-127"/>
                <a:cs typeface="Arial" pitchFamily="34" charset="0"/>
              </a:rPr>
              <a:t>terhadap</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tugas-tugas</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pekerjaan</a:t>
            </a:r>
            <a:r>
              <a:rPr lang="en-US" altLang="ko-KR" sz="2800" dirty="0">
                <a:latin typeface="Arial" pitchFamily="34" charset="0"/>
                <a:ea typeface="Gulim" pitchFamily="34" charset="-127"/>
                <a:cs typeface="Arial" pitchFamily="34" charset="0"/>
              </a:rPr>
              <a:t>. </a:t>
            </a:r>
          </a:p>
          <a:p>
            <a:pPr marL="609600" indent="-609600" eaLnBrk="1" hangingPunct="1">
              <a:lnSpc>
                <a:spcPct val="80000"/>
              </a:lnSpc>
            </a:pPr>
            <a:r>
              <a:rPr lang="en-US" altLang="ko-KR" sz="2800" b="1" dirty="0" err="1">
                <a:latin typeface="Arial" pitchFamily="34" charset="0"/>
                <a:ea typeface="Gulim" pitchFamily="34" charset="-127"/>
                <a:cs typeface="Arial" pitchFamily="34" charset="0"/>
              </a:rPr>
              <a:t>Otoritas</a:t>
            </a:r>
            <a:r>
              <a:rPr lang="en-US" altLang="ko-KR" sz="2800" b="1" dirty="0">
                <a:latin typeface="Arial" pitchFamily="34" charset="0"/>
                <a:ea typeface="Gulim" pitchFamily="34" charset="-127"/>
                <a:cs typeface="Arial" pitchFamily="34" charset="0"/>
              </a:rPr>
              <a:t> yang </a:t>
            </a:r>
            <a:r>
              <a:rPr lang="en-US" altLang="ko-KR" sz="2800" b="1" dirty="0" err="1">
                <a:latin typeface="Arial" pitchFamily="34" charset="0"/>
                <a:ea typeface="Gulim" pitchFamily="34" charset="-127"/>
                <a:cs typeface="Arial" pitchFamily="34" charset="0"/>
              </a:rPr>
              <a:t>baik</a:t>
            </a:r>
            <a:r>
              <a:rPr lang="en-US" altLang="ko-KR" sz="2800" b="1" dirty="0">
                <a:latin typeface="Arial" pitchFamily="34" charset="0"/>
                <a:ea typeface="Gulim" pitchFamily="34" charset="-127"/>
                <a:cs typeface="Arial" pitchFamily="34" charset="0"/>
              </a:rPr>
              <a:t> </a:t>
            </a:r>
            <a:r>
              <a:rPr lang="en-US" altLang="ko-KR" sz="2800" b="1" dirty="0" err="1">
                <a:latin typeface="Arial" pitchFamily="34" charset="0"/>
                <a:ea typeface="Gulim" pitchFamily="34" charset="-127"/>
                <a:cs typeface="Arial" pitchFamily="34" charset="0"/>
              </a:rPr>
              <a:t>hati</a:t>
            </a:r>
            <a:r>
              <a:rPr lang="en-US" altLang="ko-KR" sz="2800" b="1" dirty="0">
                <a:latin typeface="Arial" pitchFamily="34" charset="0"/>
                <a:ea typeface="Gulim" pitchFamily="34" charset="-127"/>
                <a:cs typeface="Arial" pitchFamily="34" charset="0"/>
              </a:rPr>
              <a:t>/benevolent autocrat.</a:t>
            </a:r>
            <a:r>
              <a:rPr lang="en-US" altLang="ko-KR" sz="2800" dirty="0">
                <a:latin typeface="Arial" pitchFamily="34" charset="0"/>
                <a:ea typeface="Gulim" pitchFamily="34" charset="-127"/>
                <a:cs typeface="Arial" pitchFamily="34" charset="0"/>
              </a:rPr>
              <a:t> Gaya </a:t>
            </a:r>
            <a:r>
              <a:rPr lang="en-US" altLang="ko-KR" sz="2800" dirty="0" err="1">
                <a:latin typeface="Arial" pitchFamily="34" charset="0"/>
                <a:ea typeface="Gulim" pitchFamily="34" charset="-127"/>
                <a:cs typeface="Arial" pitchFamily="34" charset="0"/>
              </a:rPr>
              <a:t>ini</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memberikan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perhatian</a:t>
            </a:r>
            <a:r>
              <a:rPr lang="en-US" altLang="ko-KR" sz="2800" dirty="0">
                <a:latin typeface="Arial" pitchFamily="34" charset="0"/>
                <a:ea typeface="Gulim" pitchFamily="34" charset="-127"/>
                <a:cs typeface="Arial" pitchFamily="34" charset="0"/>
              </a:rPr>
              <a:t> yang </a:t>
            </a:r>
            <a:r>
              <a:rPr lang="en-US" altLang="ko-KR" sz="2800" dirty="0" err="1">
                <a:latin typeface="Arial" pitchFamily="34" charset="0"/>
                <a:ea typeface="Gulim" pitchFamily="34" charset="-127"/>
                <a:cs typeface="Arial" pitchFamily="34" charset="0"/>
              </a:rPr>
              <a:t>maksimum</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terhadap</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tugas</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dan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perhatian</a:t>
            </a:r>
            <a:r>
              <a:rPr lang="en-US" altLang="ko-KR" sz="2800" dirty="0">
                <a:latin typeface="Arial" pitchFamily="34" charset="0"/>
                <a:ea typeface="Gulim" pitchFamily="34" charset="-127"/>
                <a:cs typeface="Arial" pitchFamily="34" charset="0"/>
              </a:rPr>
              <a:t> yang minimum </a:t>
            </a:r>
            <a:r>
              <a:rPr lang="en-US" altLang="ko-KR" sz="2800" dirty="0" err="1">
                <a:latin typeface="Arial" pitchFamily="34" charset="0"/>
                <a:ea typeface="Gulim" pitchFamily="34" charset="-127"/>
                <a:cs typeface="Arial" pitchFamily="34" charset="0"/>
              </a:rPr>
              <a:t>terhadap</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hubungan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kerja</a:t>
            </a:r>
            <a:r>
              <a:rPr lang="en-US" altLang="ko-KR" sz="2800" dirty="0">
                <a:latin typeface="Arial" pitchFamily="34" charset="0"/>
                <a:ea typeface="Gulim" pitchFamily="34" charset="-127"/>
                <a:cs typeface="Arial" pitchFamily="34" charset="0"/>
              </a:rPr>
              <a:t>. </a:t>
            </a:r>
          </a:p>
          <a:p>
            <a:pPr marL="609600" indent="-609600" eaLnBrk="1" hangingPunct="1">
              <a:lnSpc>
                <a:spcPct val="80000"/>
              </a:lnSpc>
            </a:pPr>
            <a:r>
              <a:rPr lang="en-US" altLang="ko-KR" sz="2800" b="1" dirty="0" err="1">
                <a:latin typeface="Arial" pitchFamily="34" charset="0"/>
                <a:ea typeface="Gulim" pitchFamily="34" charset="-127"/>
                <a:cs typeface="Arial" pitchFamily="34" charset="0"/>
              </a:rPr>
              <a:t>Birokrat</a:t>
            </a:r>
            <a:r>
              <a:rPr lang="en-US" altLang="ko-KR" sz="2800" dirty="0">
                <a:latin typeface="Arial" pitchFamily="34" charset="0"/>
                <a:ea typeface="Gulim" pitchFamily="34" charset="-127"/>
                <a:cs typeface="Arial" pitchFamily="34" charset="0"/>
              </a:rPr>
              <a:t>. Gaya </a:t>
            </a:r>
            <a:r>
              <a:rPr lang="en-US" altLang="ko-KR" sz="2800" dirty="0" err="1">
                <a:latin typeface="Arial" pitchFamily="34" charset="0"/>
                <a:ea typeface="Gulim" pitchFamily="34" charset="-127"/>
                <a:cs typeface="Arial" pitchFamily="34" charset="0"/>
              </a:rPr>
              <a:t>ini</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memberikan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perhatian</a:t>
            </a:r>
            <a:r>
              <a:rPr lang="en-US" altLang="ko-KR" sz="2800" dirty="0">
                <a:latin typeface="Arial" pitchFamily="34" charset="0"/>
                <a:ea typeface="Gulim" pitchFamily="34" charset="-127"/>
                <a:cs typeface="Arial" pitchFamily="34" charset="0"/>
              </a:rPr>
              <a:t> yang minimum </a:t>
            </a:r>
            <a:r>
              <a:rPr lang="en-US" altLang="ko-KR" sz="2800" dirty="0" err="1">
                <a:latin typeface="Arial" pitchFamily="34" charset="0"/>
                <a:ea typeface="Gulim" pitchFamily="34" charset="-127"/>
                <a:cs typeface="Arial" pitchFamily="34" charset="0"/>
              </a:rPr>
              <a:t>baik</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terhadap</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tugas</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dan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hubungan</a:t>
            </a:r>
            <a:r>
              <a:rPr lang="en-US" altLang="ko-KR" sz="2800" dirty="0">
                <a:latin typeface="Arial" pitchFamily="34" charset="0"/>
                <a:ea typeface="Gulim" pitchFamily="34" charset="-127"/>
                <a:cs typeface="Arial" pitchFamily="34" charset="0"/>
              </a:rPr>
              <a:t> </a:t>
            </a:r>
            <a:r>
              <a:rPr lang="en-US" altLang="ko-KR" sz="2800" dirty="0" err="1">
                <a:latin typeface="Arial" pitchFamily="34" charset="0"/>
                <a:ea typeface="Gulim" pitchFamily="34" charset="-127"/>
                <a:cs typeface="Arial" pitchFamily="34" charset="0"/>
              </a:rPr>
              <a:t>kerja</a:t>
            </a:r>
            <a:r>
              <a:rPr lang="en-US" altLang="ko-KR" sz="2800" dirty="0">
                <a:latin typeface="Arial" pitchFamily="34" charset="0"/>
                <a:ea typeface="Gulim" pitchFamily="34" charset="-127"/>
                <a:cs typeface="Arial" pitchFamily="34" charset="0"/>
              </a:rPr>
              <a:t>. </a:t>
            </a:r>
            <a:endParaRPr lang="en-US" sz="2800" dirty="0">
              <a:latin typeface="Arial" pitchFamily="34" charset="0"/>
              <a:ea typeface="Gulim" pitchFamily="34" charset="-127"/>
              <a:cs typeface="Arial" pitchFamily="34" charset="0"/>
            </a:endParaRPr>
          </a:p>
        </p:txBody>
      </p:sp>
    </p:spTree>
    <p:extLst>
      <p:ext uri="{BB962C8B-B14F-4D97-AF65-F5344CB8AC3E}">
        <p14:creationId xmlns:p14="http://schemas.microsoft.com/office/powerpoint/2010/main" val="1585506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00034" y="357166"/>
            <a:ext cx="8229600" cy="990600"/>
          </a:xfrm>
        </p:spPr>
        <p:txBody>
          <a:bodyPr>
            <a:normAutofit/>
          </a:bodyPr>
          <a:lstStyle/>
          <a:p>
            <a:pPr eaLnBrk="1" hangingPunct="1"/>
            <a:r>
              <a:rPr lang="en-US" altLang="ko-KR" dirty="0">
                <a:ea typeface="Gulim" pitchFamily="34" charset="-127"/>
              </a:rPr>
              <a:t>Gaya </a:t>
            </a:r>
            <a:r>
              <a:rPr lang="en-US" altLang="ko-KR" dirty="0" err="1">
                <a:ea typeface="Gulim" pitchFamily="34" charset="-127"/>
              </a:rPr>
              <a:t>kepemimpinan</a:t>
            </a:r>
            <a:r>
              <a:rPr lang="en-US" altLang="ko-KR" dirty="0">
                <a:ea typeface="Gulim" pitchFamily="34" charset="-127"/>
              </a:rPr>
              <a:t> yang </a:t>
            </a:r>
            <a:r>
              <a:rPr lang="en-US" altLang="ko-KR" dirty="0" err="1">
                <a:ea typeface="Gulim" pitchFamily="34" charset="-127"/>
              </a:rPr>
              <a:t>tidak</a:t>
            </a:r>
            <a:r>
              <a:rPr lang="en-US" altLang="ko-KR" dirty="0">
                <a:ea typeface="Gulim" pitchFamily="34" charset="-127"/>
              </a:rPr>
              <a:t> </a:t>
            </a:r>
            <a:r>
              <a:rPr lang="en-US" altLang="ko-KR" dirty="0" err="1">
                <a:ea typeface="Gulim" pitchFamily="34" charset="-127"/>
              </a:rPr>
              <a:t>efektif</a:t>
            </a:r>
            <a:r>
              <a:rPr lang="en-US" altLang="ko-KR" dirty="0">
                <a:ea typeface="Gulim" pitchFamily="34" charset="-127"/>
              </a:rPr>
              <a:t>:</a:t>
            </a:r>
            <a:endParaRPr lang="en-US" dirty="0"/>
          </a:p>
        </p:txBody>
      </p:sp>
      <p:sp>
        <p:nvSpPr>
          <p:cNvPr id="71683" name="Rectangle 3"/>
          <p:cNvSpPr>
            <a:spLocks noGrp="1" noChangeArrowheads="1"/>
          </p:cNvSpPr>
          <p:nvPr>
            <p:ph sz="quarter" idx="1"/>
          </p:nvPr>
        </p:nvSpPr>
        <p:spPr>
          <a:xfrm>
            <a:off x="214282" y="1285860"/>
            <a:ext cx="8624918" cy="5214974"/>
          </a:xfrm>
          <a:prstGeom prst="rect">
            <a:avLst/>
          </a:prstGeom>
        </p:spPr>
        <p:txBody>
          <a:bodyPr>
            <a:normAutofit lnSpcReduction="10000"/>
          </a:bodyPr>
          <a:lstStyle/>
          <a:p>
            <a:pPr marL="609600" indent="-609600" eaLnBrk="1" hangingPunct="1">
              <a:lnSpc>
                <a:spcPct val="80000"/>
              </a:lnSpc>
            </a:pPr>
            <a:r>
              <a:rPr lang="sv-SE" altLang="ko-KR" b="1" dirty="0">
                <a:ea typeface="Gulim" pitchFamily="34" charset="-127"/>
              </a:rPr>
              <a:t>Pecinta kompromi/Compromiser</a:t>
            </a:r>
            <a:r>
              <a:rPr lang="sv-SE" altLang="ko-KR" dirty="0">
                <a:ea typeface="Gulim" pitchFamily="34" charset="-127"/>
              </a:rPr>
              <a:t>. Gaya ini memberikan perhatian yang besar terhadap tugas dan hubungan kerja dalam situasi yang menekankan kompromi.</a:t>
            </a:r>
            <a:endParaRPr lang="en-US" altLang="ko-KR" dirty="0">
              <a:ea typeface="Gulim" pitchFamily="34" charset="-127"/>
            </a:endParaRPr>
          </a:p>
          <a:p>
            <a:pPr marL="609600" indent="-609600" eaLnBrk="1" hangingPunct="1">
              <a:lnSpc>
                <a:spcPct val="80000"/>
              </a:lnSpc>
            </a:pPr>
            <a:r>
              <a:rPr lang="sv-SE" altLang="ko-KR" b="1" dirty="0">
                <a:ea typeface="Gulim" pitchFamily="34" charset="-127"/>
              </a:rPr>
              <a:t>Missionari / socialite.</a:t>
            </a:r>
            <a:r>
              <a:rPr lang="sv-SE" altLang="ko-KR" dirty="0">
                <a:ea typeface="Gulim" pitchFamily="34" charset="-127"/>
              </a:rPr>
              <a:t> Gaya ini menekankan secara maksimum terhadap orang-orang dan hubungan kerja, tetapi memberikan perhatian minimum terhadap tugas dengan perilaku yang tidak sesuai. </a:t>
            </a:r>
          </a:p>
          <a:p>
            <a:pPr marL="609600" indent="-609600" eaLnBrk="1" hangingPunct="1">
              <a:lnSpc>
                <a:spcPct val="80000"/>
              </a:lnSpc>
            </a:pPr>
            <a:r>
              <a:rPr lang="en-US" altLang="ko-KR" b="1" dirty="0" err="1">
                <a:ea typeface="Gulim" pitchFamily="34" charset="-127"/>
              </a:rPr>
              <a:t>Otokrat</a:t>
            </a:r>
            <a:r>
              <a:rPr lang="en-US" altLang="ko-KR" b="1" dirty="0">
                <a:ea typeface="Gulim" pitchFamily="34" charset="-127"/>
              </a:rPr>
              <a:t>. </a:t>
            </a:r>
            <a:r>
              <a:rPr lang="en-US" altLang="ko-KR" dirty="0">
                <a:ea typeface="Gulim" pitchFamily="34" charset="-127"/>
              </a:rPr>
              <a:t>Gaya </a:t>
            </a:r>
            <a:r>
              <a:rPr lang="en-US" altLang="ko-KR" dirty="0" err="1">
                <a:ea typeface="Gulim" pitchFamily="34" charset="-127"/>
              </a:rPr>
              <a:t>ini</a:t>
            </a:r>
            <a:r>
              <a:rPr lang="en-US" altLang="ko-KR" dirty="0">
                <a:ea typeface="Gulim" pitchFamily="34" charset="-127"/>
              </a:rPr>
              <a:t> </a:t>
            </a:r>
            <a:r>
              <a:rPr lang="en-US" altLang="ko-KR" dirty="0" err="1">
                <a:ea typeface="Gulim" pitchFamily="34" charset="-127"/>
              </a:rPr>
              <a:t>memberikan</a:t>
            </a:r>
            <a:r>
              <a:rPr lang="en-US" altLang="ko-KR" dirty="0">
                <a:ea typeface="Gulim" pitchFamily="34" charset="-127"/>
              </a:rPr>
              <a:t> </a:t>
            </a:r>
            <a:r>
              <a:rPr lang="en-US" altLang="ko-KR" dirty="0" err="1">
                <a:ea typeface="Gulim" pitchFamily="34" charset="-127"/>
              </a:rPr>
              <a:t>perhatian</a:t>
            </a:r>
            <a:r>
              <a:rPr lang="en-US" altLang="ko-KR" dirty="0">
                <a:ea typeface="Gulim" pitchFamily="34" charset="-127"/>
              </a:rPr>
              <a:t> yang </a:t>
            </a:r>
            <a:r>
              <a:rPr lang="en-US" altLang="ko-KR" dirty="0" err="1">
                <a:ea typeface="Gulim" pitchFamily="34" charset="-127"/>
              </a:rPr>
              <a:t>maksimum</a:t>
            </a:r>
            <a:r>
              <a:rPr lang="en-US" altLang="ko-KR" dirty="0">
                <a:ea typeface="Gulim" pitchFamily="34" charset="-127"/>
              </a:rPr>
              <a:t> </a:t>
            </a:r>
            <a:r>
              <a:rPr lang="en-US" altLang="ko-KR" dirty="0" err="1">
                <a:ea typeface="Gulim" pitchFamily="34" charset="-127"/>
              </a:rPr>
              <a:t>terhadap</a:t>
            </a:r>
            <a:r>
              <a:rPr lang="en-US" altLang="ko-KR" dirty="0">
                <a:ea typeface="Gulim" pitchFamily="34" charset="-127"/>
              </a:rPr>
              <a:t> </a:t>
            </a:r>
            <a:r>
              <a:rPr lang="en-US" altLang="ko-KR" dirty="0" err="1">
                <a:ea typeface="Gulim" pitchFamily="34" charset="-127"/>
              </a:rPr>
              <a:t>tugas</a:t>
            </a:r>
            <a:r>
              <a:rPr lang="en-US" altLang="ko-KR" dirty="0">
                <a:ea typeface="Gulim" pitchFamily="34" charset="-127"/>
              </a:rPr>
              <a:t> </a:t>
            </a:r>
            <a:r>
              <a:rPr lang="en-US" altLang="ko-KR" dirty="0" err="1">
                <a:ea typeface="Gulim" pitchFamily="34" charset="-127"/>
              </a:rPr>
              <a:t>dan</a:t>
            </a:r>
            <a:r>
              <a:rPr lang="en-US" altLang="ko-KR" dirty="0">
                <a:ea typeface="Gulim" pitchFamily="34" charset="-127"/>
              </a:rPr>
              <a:t> minimum </a:t>
            </a:r>
            <a:r>
              <a:rPr lang="en-US" altLang="ko-KR" dirty="0" err="1">
                <a:ea typeface="Gulim" pitchFamily="34" charset="-127"/>
              </a:rPr>
              <a:t>terhadap</a:t>
            </a:r>
            <a:r>
              <a:rPr lang="en-US" altLang="ko-KR" dirty="0">
                <a:ea typeface="Gulim" pitchFamily="34" charset="-127"/>
              </a:rPr>
              <a:t> </a:t>
            </a:r>
            <a:r>
              <a:rPr lang="en-US" altLang="ko-KR" dirty="0" err="1">
                <a:ea typeface="Gulim" pitchFamily="34" charset="-127"/>
              </a:rPr>
              <a:t>hubungan</a:t>
            </a:r>
            <a:r>
              <a:rPr lang="en-US" altLang="ko-KR" dirty="0">
                <a:ea typeface="Gulim" pitchFamily="34" charset="-127"/>
              </a:rPr>
              <a:t> </a:t>
            </a:r>
            <a:r>
              <a:rPr lang="en-US" altLang="ko-KR" dirty="0" err="1">
                <a:ea typeface="Gulim" pitchFamily="34" charset="-127"/>
              </a:rPr>
              <a:t>kerja</a:t>
            </a:r>
            <a:r>
              <a:rPr lang="en-US" altLang="ko-KR" dirty="0">
                <a:ea typeface="Gulim" pitchFamily="34" charset="-127"/>
              </a:rPr>
              <a:t> </a:t>
            </a:r>
            <a:r>
              <a:rPr lang="en-US" altLang="ko-KR" dirty="0" err="1">
                <a:ea typeface="Gulim" pitchFamily="34" charset="-127"/>
              </a:rPr>
              <a:t>dengan</a:t>
            </a:r>
            <a:r>
              <a:rPr lang="en-US" altLang="ko-KR" dirty="0">
                <a:ea typeface="Gulim" pitchFamily="34" charset="-127"/>
              </a:rPr>
              <a:t> </a:t>
            </a:r>
            <a:r>
              <a:rPr lang="en-US" altLang="ko-KR" dirty="0" err="1">
                <a:ea typeface="Gulim" pitchFamily="34" charset="-127"/>
              </a:rPr>
              <a:t>suatu</a:t>
            </a:r>
            <a:r>
              <a:rPr lang="en-US" altLang="ko-KR" dirty="0">
                <a:ea typeface="Gulim" pitchFamily="34" charset="-127"/>
              </a:rPr>
              <a:t> </a:t>
            </a:r>
            <a:r>
              <a:rPr lang="en-US" altLang="ko-KR" dirty="0" err="1">
                <a:ea typeface="Gulim" pitchFamily="34" charset="-127"/>
              </a:rPr>
              <a:t>perilaku</a:t>
            </a:r>
            <a:r>
              <a:rPr lang="en-US" altLang="ko-KR" dirty="0">
                <a:ea typeface="Gulim" pitchFamily="34" charset="-127"/>
              </a:rPr>
              <a:t> yang </a:t>
            </a:r>
            <a:r>
              <a:rPr lang="en-US" altLang="ko-KR" dirty="0" err="1">
                <a:ea typeface="Gulim" pitchFamily="34" charset="-127"/>
              </a:rPr>
              <a:t>tidak</a:t>
            </a:r>
            <a:r>
              <a:rPr lang="en-US" altLang="ko-KR" dirty="0">
                <a:ea typeface="Gulim" pitchFamily="34" charset="-127"/>
              </a:rPr>
              <a:t> </a:t>
            </a:r>
            <a:r>
              <a:rPr lang="en-US" altLang="ko-KR" dirty="0" err="1">
                <a:ea typeface="Gulim" pitchFamily="34" charset="-127"/>
              </a:rPr>
              <a:t>sesuai</a:t>
            </a:r>
            <a:r>
              <a:rPr lang="en-US" altLang="ko-KR" dirty="0">
                <a:ea typeface="Gulim" pitchFamily="34" charset="-127"/>
              </a:rPr>
              <a:t>. </a:t>
            </a:r>
          </a:p>
          <a:p>
            <a:pPr marL="609600" indent="-609600" eaLnBrk="1" hangingPunct="1">
              <a:lnSpc>
                <a:spcPct val="80000"/>
              </a:lnSpc>
            </a:pPr>
            <a:r>
              <a:rPr lang="en-US" altLang="ko-KR" b="1" dirty="0" err="1">
                <a:ea typeface="Gulim" pitchFamily="34" charset="-127"/>
              </a:rPr>
              <a:t>Lari</a:t>
            </a:r>
            <a:r>
              <a:rPr lang="en-US" altLang="ko-KR" b="1" dirty="0">
                <a:ea typeface="Gulim" pitchFamily="34" charset="-127"/>
              </a:rPr>
              <a:t> </a:t>
            </a:r>
            <a:r>
              <a:rPr lang="en-US" altLang="ko-KR" b="1" dirty="0" err="1">
                <a:ea typeface="Gulim" pitchFamily="34" charset="-127"/>
              </a:rPr>
              <a:t>dari</a:t>
            </a:r>
            <a:r>
              <a:rPr lang="en-US" altLang="ko-KR" b="1" dirty="0">
                <a:ea typeface="Gulim" pitchFamily="34" charset="-127"/>
              </a:rPr>
              <a:t> </a:t>
            </a:r>
            <a:r>
              <a:rPr lang="en-US" altLang="ko-KR" b="1" dirty="0" err="1">
                <a:ea typeface="Gulim" pitchFamily="34" charset="-127"/>
              </a:rPr>
              <a:t>tugas</a:t>
            </a:r>
            <a:r>
              <a:rPr lang="en-US" altLang="ko-KR" b="1" dirty="0">
                <a:ea typeface="Gulim" pitchFamily="34" charset="-127"/>
              </a:rPr>
              <a:t> / </a:t>
            </a:r>
            <a:r>
              <a:rPr lang="en-US" altLang="ko-KR" b="1" dirty="0" err="1">
                <a:ea typeface="Gulim" pitchFamily="34" charset="-127"/>
              </a:rPr>
              <a:t>desester</a:t>
            </a:r>
            <a:r>
              <a:rPr lang="en-US" altLang="ko-KR" dirty="0">
                <a:ea typeface="Gulim" pitchFamily="34" charset="-127"/>
              </a:rPr>
              <a:t>. Gaya </a:t>
            </a:r>
            <a:r>
              <a:rPr lang="en-US" altLang="ko-KR" dirty="0" err="1">
                <a:ea typeface="Gulim" pitchFamily="34" charset="-127"/>
              </a:rPr>
              <a:t>ini</a:t>
            </a:r>
            <a:r>
              <a:rPr lang="en-US" altLang="ko-KR" dirty="0">
                <a:ea typeface="Gulim" pitchFamily="34" charset="-127"/>
              </a:rPr>
              <a:t> </a:t>
            </a:r>
            <a:r>
              <a:rPr lang="en-US" altLang="ko-KR" dirty="0" err="1">
                <a:ea typeface="Gulim" pitchFamily="34" charset="-127"/>
              </a:rPr>
              <a:t>sama</a:t>
            </a:r>
            <a:r>
              <a:rPr lang="en-US" altLang="ko-KR" dirty="0">
                <a:ea typeface="Gulim" pitchFamily="34" charset="-127"/>
              </a:rPr>
              <a:t> </a:t>
            </a:r>
            <a:r>
              <a:rPr lang="en-US" altLang="ko-KR" dirty="0" err="1">
                <a:ea typeface="Gulim" pitchFamily="34" charset="-127"/>
              </a:rPr>
              <a:t>sekali</a:t>
            </a:r>
            <a:r>
              <a:rPr lang="en-US" altLang="ko-KR" dirty="0">
                <a:ea typeface="Gulim" pitchFamily="34" charset="-127"/>
              </a:rPr>
              <a:t> </a:t>
            </a:r>
            <a:r>
              <a:rPr lang="en-US" altLang="ko-KR" dirty="0" err="1">
                <a:ea typeface="Gulim" pitchFamily="34" charset="-127"/>
              </a:rPr>
              <a:t>tidak</a:t>
            </a:r>
            <a:r>
              <a:rPr lang="en-US" altLang="ko-KR" dirty="0">
                <a:ea typeface="Gulim" pitchFamily="34" charset="-127"/>
              </a:rPr>
              <a:t> </a:t>
            </a:r>
            <a:r>
              <a:rPr lang="en-US" altLang="ko-KR" dirty="0" err="1">
                <a:ea typeface="Gulim" pitchFamily="34" charset="-127"/>
              </a:rPr>
              <a:t>memberikan</a:t>
            </a:r>
            <a:r>
              <a:rPr lang="en-US" altLang="ko-KR" dirty="0">
                <a:ea typeface="Gulim" pitchFamily="34" charset="-127"/>
              </a:rPr>
              <a:t> </a:t>
            </a:r>
            <a:r>
              <a:rPr lang="en-US" altLang="ko-KR" dirty="0" err="1">
                <a:ea typeface="Gulim" pitchFamily="34" charset="-127"/>
              </a:rPr>
              <a:t>perhatian</a:t>
            </a:r>
            <a:r>
              <a:rPr lang="en-US" altLang="ko-KR" dirty="0">
                <a:ea typeface="Gulim" pitchFamily="34" charset="-127"/>
              </a:rPr>
              <a:t> </a:t>
            </a:r>
            <a:r>
              <a:rPr lang="en-US" altLang="ko-KR" dirty="0" err="1">
                <a:ea typeface="Gulim" pitchFamily="34" charset="-127"/>
              </a:rPr>
              <a:t>terhadap</a:t>
            </a:r>
            <a:r>
              <a:rPr lang="en-US" altLang="ko-KR" dirty="0">
                <a:ea typeface="Gulim" pitchFamily="34" charset="-127"/>
              </a:rPr>
              <a:t> </a:t>
            </a:r>
            <a:r>
              <a:rPr lang="en-US" altLang="ko-KR" dirty="0" err="1">
                <a:ea typeface="Gulim" pitchFamily="34" charset="-127"/>
              </a:rPr>
              <a:t>tugas</a:t>
            </a:r>
            <a:r>
              <a:rPr lang="en-US" altLang="ko-KR" dirty="0">
                <a:ea typeface="Gulim" pitchFamily="34" charset="-127"/>
              </a:rPr>
              <a:t> </a:t>
            </a:r>
            <a:r>
              <a:rPr lang="en-US" altLang="ko-KR" dirty="0" err="1">
                <a:ea typeface="Gulim" pitchFamily="34" charset="-127"/>
              </a:rPr>
              <a:t>maupun</a:t>
            </a:r>
            <a:r>
              <a:rPr lang="en-US" altLang="ko-KR" dirty="0">
                <a:ea typeface="Gulim" pitchFamily="34" charset="-127"/>
              </a:rPr>
              <a:t> </a:t>
            </a:r>
            <a:r>
              <a:rPr lang="en-US" altLang="ko-KR" dirty="0" err="1">
                <a:ea typeface="Gulim" pitchFamily="34" charset="-127"/>
              </a:rPr>
              <a:t>terhadap</a:t>
            </a:r>
            <a:r>
              <a:rPr lang="en-US" altLang="ko-KR" dirty="0">
                <a:ea typeface="Gulim" pitchFamily="34" charset="-127"/>
              </a:rPr>
              <a:t> </a:t>
            </a:r>
            <a:r>
              <a:rPr lang="en-US" altLang="ko-KR" dirty="0" err="1">
                <a:ea typeface="Gulim" pitchFamily="34" charset="-127"/>
              </a:rPr>
              <a:t>hubungan</a:t>
            </a:r>
            <a:r>
              <a:rPr lang="en-US" altLang="ko-KR" dirty="0">
                <a:ea typeface="Gulim" pitchFamily="34" charset="-127"/>
              </a:rPr>
              <a:t> </a:t>
            </a:r>
            <a:r>
              <a:rPr lang="en-US" altLang="ko-KR" dirty="0" err="1">
                <a:ea typeface="Gulim" pitchFamily="34" charset="-127"/>
              </a:rPr>
              <a:t>kerja</a:t>
            </a:r>
            <a:r>
              <a:rPr lang="en-US" altLang="ko-KR" dirty="0">
                <a:ea typeface="Gulim" pitchFamily="34" charset="-127"/>
              </a:rPr>
              <a:t>. </a:t>
            </a:r>
            <a:r>
              <a:rPr lang="en-US" altLang="ko-KR" dirty="0" err="1">
                <a:ea typeface="Gulim" pitchFamily="34" charset="-127"/>
              </a:rPr>
              <a:t>Manajer</a:t>
            </a:r>
            <a:r>
              <a:rPr lang="en-US" altLang="ko-KR" dirty="0">
                <a:ea typeface="Gulim" pitchFamily="34" charset="-127"/>
              </a:rPr>
              <a:t> yang </a:t>
            </a:r>
            <a:r>
              <a:rPr lang="en-US" altLang="ko-KR" dirty="0" err="1">
                <a:ea typeface="Gulim" pitchFamily="34" charset="-127"/>
              </a:rPr>
              <a:t>menggunakan</a:t>
            </a:r>
            <a:r>
              <a:rPr lang="en-US" altLang="ko-KR" dirty="0">
                <a:ea typeface="Gulim" pitchFamily="34" charset="-127"/>
              </a:rPr>
              <a:t>  </a:t>
            </a:r>
            <a:r>
              <a:rPr lang="en-US" altLang="ko-KR" dirty="0" err="1">
                <a:ea typeface="Gulim" pitchFamily="34" charset="-127"/>
              </a:rPr>
              <a:t>gaya</a:t>
            </a:r>
            <a:r>
              <a:rPr lang="en-US" altLang="ko-KR" dirty="0">
                <a:ea typeface="Gulim" pitchFamily="34" charset="-127"/>
              </a:rPr>
              <a:t> </a:t>
            </a:r>
            <a:r>
              <a:rPr lang="en-US" altLang="ko-KR" dirty="0" err="1">
                <a:ea typeface="Gulim" pitchFamily="34" charset="-127"/>
              </a:rPr>
              <a:t>ini</a:t>
            </a:r>
            <a:r>
              <a:rPr lang="en-US" altLang="ko-KR" dirty="0">
                <a:ea typeface="Gulim" pitchFamily="34" charset="-127"/>
              </a:rPr>
              <a:t> </a:t>
            </a:r>
            <a:r>
              <a:rPr lang="en-US" altLang="ko-KR" dirty="0" err="1">
                <a:ea typeface="Gulim" pitchFamily="34" charset="-127"/>
              </a:rPr>
              <a:t>mennjukkan</a:t>
            </a:r>
            <a:r>
              <a:rPr lang="en-US" altLang="ko-KR" dirty="0">
                <a:ea typeface="Gulim" pitchFamily="34" charset="-127"/>
              </a:rPr>
              <a:t> </a:t>
            </a:r>
            <a:r>
              <a:rPr lang="en-US" altLang="ko-KR" dirty="0" err="1">
                <a:ea typeface="Gulim" pitchFamily="34" charset="-127"/>
              </a:rPr>
              <a:t>sikap</a:t>
            </a:r>
            <a:r>
              <a:rPr lang="en-US" altLang="ko-KR" dirty="0">
                <a:ea typeface="Gulim" pitchFamily="34" charset="-127"/>
              </a:rPr>
              <a:t> </a:t>
            </a:r>
            <a:r>
              <a:rPr lang="en-US" altLang="ko-KR" dirty="0" err="1">
                <a:ea typeface="Gulim" pitchFamily="34" charset="-127"/>
              </a:rPr>
              <a:t>pasif</a:t>
            </a:r>
            <a:r>
              <a:rPr lang="en-US" altLang="ko-KR" dirty="0">
                <a:ea typeface="Gulim" pitchFamily="34" charset="-127"/>
              </a:rPr>
              <a:t> </a:t>
            </a:r>
            <a:r>
              <a:rPr lang="en-US" altLang="ko-KR" dirty="0" err="1">
                <a:ea typeface="Gulim" pitchFamily="34" charset="-127"/>
              </a:rPr>
              <a:t>tidak</a:t>
            </a:r>
            <a:r>
              <a:rPr lang="en-US" altLang="ko-KR" dirty="0">
                <a:ea typeface="Gulim" pitchFamily="34" charset="-127"/>
              </a:rPr>
              <a:t> </a:t>
            </a:r>
            <a:r>
              <a:rPr lang="en-US" altLang="ko-KR" dirty="0" err="1">
                <a:ea typeface="Gulim" pitchFamily="34" charset="-127"/>
              </a:rPr>
              <a:t>mau</a:t>
            </a:r>
            <a:r>
              <a:rPr lang="en-US" altLang="ko-KR" dirty="0">
                <a:ea typeface="Gulim" pitchFamily="34" charset="-127"/>
              </a:rPr>
              <a:t> </a:t>
            </a:r>
            <a:r>
              <a:rPr lang="en-US" altLang="ko-KR" dirty="0" err="1">
                <a:ea typeface="Gulim" pitchFamily="34" charset="-127"/>
              </a:rPr>
              <a:t>ikut</a:t>
            </a:r>
            <a:r>
              <a:rPr lang="en-US" altLang="ko-KR" dirty="0">
                <a:ea typeface="Gulim" pitchFamily="34" charset="-127"/>
              </a:rPr>
              <a:t> </a:t>
            </a:r>
            <a:r>
              <a:rPr lang="en-US" altLang="ko-KR" dirty="0" err="1">
                <a:ea typeface="Gulim" pitchFamily="34" charset="-127"/>
              </a:rPr>
              <a:t>campur</a:t>
            </a:r>
            <a:r>
              <a:rPr lang="en-US" altLang="ko-KR" dirty="0">
                <a:ea typeface="Gulim" pitchFamily="34" charset="-127"/>
              </a:rPr>
              <a:t> </a:t>
            </a:r>
            <a:r>
              <a:rPr lang="en-US" altLang="ko-KR" dirty="0" err="1">
                <a:ea typeface="Gulim" pitchFamily="34" charset="-127"/>
              </a:rPr>
              <a:t>tangan</a:t>
            </a:r>
            <a:r>
              <a:rPr lang="en-US" altLang="ko-KR" dirty="0">
                <a:ea typeface="Gulim" pitchFamily="34" charset="-127"/>
              </a:rPr>
              <a:t>.</a:t>
            </a:r>
          </a:p>
          <a:p>
            <a:pPr marL="609600" indent="-609600" eaLnBrk="1" hangingPunct="1">
              <a:lnSpc>
                <a:spcPct val="80000"/>
              </a:lnSpc>
              <a:buFont typeface="Wingdings" pitchFamily="2" charset="2"/>
              <a:buNone/>
            </a:pPr>
            <a:endParaRPr lang="en-US" dirty="0"/>
          </a:p>
        </p:txBody>
      </p:sp>
    </p:spTree>
    <p:extLst>
      <p:ext uri="{BB962C8B-B14F-4D97-AF65-F5344CB8AC3E}">
        <p14:creationId xmlns:p14="http://schemas.microsoft.com/office/powerpoint/2010/main" val="1454087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marL="838200" indent="-838200" eaLnBrk="1" hangingPunct="1"/>
            <a:r>
              <a:rPr lang="en-US" altLang="ko-KR" sz="3500" b="1">
                <a:ea typeface="Gulim" pitchFamily="34" charset="-127"/>
              </a:rPr>
              <a:t>Empat Sistem Manajemen dari Likert</a:t>
            </a:r>
            <a:endParaRPr lang="en-US" sz="3500" b="1"/>
          </a:p>
        </p:txBody>
      </p:sp>
      <p:sp>
        <p:nvSpPr>
          <p:cNvPr id="72707" name="Rectangle 3"/>
          <p:cNvSpPr>
            <a:spLocks noGrp="1" noChangeArrowheads="1"/>
          </p:cNvSpPr>
          <p:nvPr>
            <p:ph sz="quarter" idx="1"/>
          </p:nvPr>
        </p:nvSpPr>
        <p:spPr>
          <a:xfrm>
            <a:off x="-1000164" y="1500174"/>
            <a:ext cx="9572692" cy="4533900"/>
          </a:xfrm>
          <a:prstGeom prst="rect">
            <a:avLst/>
          </a:prstGeom>
        </p:spPr>
        <p:txBody>
          <a:bodyPr>
            <a:normAutofit/>
          </a:bodyPr>
          <a:lstStyle/>
          <a:p>
            <a:pPr marL="1752600" lvl="3" indent="-381000" eaLnBrk="1" hangingPunct="1">
              <a:buFont typeface="Wingdings" pitchFamily="2" charset="2"/>
              <a:buNone/>
            </a:pPr>
            <a:r>
              <a:rPr lang="en-US" altLang="ko-KR" sz="2400" b="1" dirty="0" err="1">
                <a:ea typeface="Gulim" pitchFamily="34" charset="-127"/>
              </a:rPr>
              <a:t>Sistem</a:t>
            </a:r>
            <a:r>
              <a:rPr lang="en-US" altLang="ko-KR" sz="2400" b="1" dirty="0">
                <a:ea typeface="Gulim" pitchFamily="34" charset="-127"/>
              </a:rPr>
              <a:t> 1. Exploitive – authoritative.</a:t>
            </a:r>
            <a:endParaRPr lang="sv-SE" altLang="ko-KR" sz="2400" b="1" dirty="0">
              <a:ea typeface="Gulim" pitchFamily="34" charset="-127"/>
            </a:endParaRPr>
          </a:p>
          <a:p>
            <a:pPr marL="2209800" lvl="4" indent="-381000" eaLnBrk="1" hangingPunct="1"/>
            <a:r>
              <a:rPr lang="sv-SE" altLang="ko-KR" sz="2400" b="1" dirty="0">
                <a:ea typeface="Gulim" pitchFamily="34" charset="-127"/>
              </a:rPr>
              <a:t>Manajer dalam system ini sangat otokratis</a:t>
            </a:r>
            <a:endParaRPr lang="en-US" altLang="ko-KR" sz="2400" b="1" dirty="0">
              <a:ea typeface="Gulim" pitchFamily="34" charset="-127"/>
            </a:endParaRPr>
          </a:p>
          <a:p>
            <a:pPr marL="2209800" lvl="4" indent="-381000" eaLnBrk="1" hangingPunct="1"/>
            <a:r>
              <a:rPr lang="en-US" altLang="ko-KR" sz="2400" b="1" dirty="0" err="1">
                <a:ea typeface="Gulim" pitchFamily="34" charset="-127"/>
              </a:rPr>
              <a:t>Mempunyai</a:t>
            </a:r>
            <a:r>
              <a:rPr lang="en-US" altLang="ko-KR" sz="2400" b="1" dirty="0">
                <a:ea typeface="Gulim" pitchFamily="34" charset="-127"/>
              </a:rPr>
              <a:t> </a:t>
            </a:r>
            <a:r>
              <a:rPr lang="en-US" altLang="ko-KR" sz="2400" b="1" dirty="0" err="1">
                <a:ea typeface="Gulim" pitchFamily="34" charset="-127"/>
              </a:rPr>
              <a:t>sedikit</a:t>
            </a:r>
            <a:r>
              <a:rPr lang="en-US" altLang="ko-KR" sz="2400" b="1" dirty="0">
                <a:ea typeface="Gulim" pitchFamily="34" charset="-127"/>
              </a:rPr>
              <a:t> </a:t>
            </a:r>
            <a:r>
              <a:rPr lang="en-US" altLang="ko-KR" sz="2400" b="1" dirty="0" err="1">
                <a:ea typeface="Gulim" pitchFamily="34" charset="-127"/>
              </a:rPr>
              <a:t>kepercayaan</a:t>
            </a:r>
            <a:r>
              <a:rPr lang="en-US" altLang="ko-KR" sz="2400" b="1" dirty="0">
                <a:ea typeface="Gulim" pitchFamily="34" charset="-127"/>
              </a:rPr>
              <a:t> </a:t>
            </a:r>
            <a:r>
              <a:rPr lang="en-US" altLang="ko-KR" sz="2400" b="1" dirty="0" err="1">
                <a:ea typeface="Gulim" pitchFamily="34" charset="-127"/>
              </a:rPr>
              <a:t>terhadap</a:t>
            </a:r>
            <a:r>
              <a:rPr lang="en-US" altLang="ko-KR" sz="2400" b="1" dirty="0">
                <a:ea typeface="Gulim" pitchFamily="34" charset="-127"/>
              </a:rPr>
              <a:t> </a:t>
            </a:r>
            <a:r>
              <a:rPr lang="en-US" altLang="ko-KR" sz="2400" b="1" dirty="0" err="1">
                <a:ea typeface="Gulim" pitchFamily="34" charset="-127"/>
              </a:rPr>
              <a:t>bawahan</a:t>
            </a:r>
            <a:endParaRPr lang="sv-SE" altLang="ko-KR" sz="2400" b="1" dirty="0">
              <a:ea typeface="Gulim" pitchFamily="34" charset="-127"/>
            </a:endParaRPr>
          </a:p>
          <a:p>
            <a:pPr marL="2209800" lvl="4" indent="-381000" eaLnBrk="1" hangingPunct="1"/>
            <a:r>
              <a:rPr lang="sv-SE" altLang="ko-KR" sz="2400" b="1" dirty="0">
                <a:ea typeface="Gulim" pitchFamily="34" charset="-127"/>
              </a:rPr>
              <a:t>Suka mengeksploitasi bawahan, dan bersikap paternalistik.</a:t>
            </a:r>
          </a:p>
          <a:p>
            <a:pPr marL="2209800" lvl="4" indent="-381000" eaLnBrk="1" hangingPunct="1"/>
            <a:r>
              <a:rPr lang="sv-SE" altLang="ko-KR" sz="2400" b="1" dirty="0">
                <a:ea typeface="Gulim" pitchFamily="34" charset="-127"/>
              </a:rPr>
              <a:t>Cara memotivasi bawahan dengan memberikan ketakutan dan hukuman-hukuman, diselingi penghargaan.</a:t>
            </a:r>
          </a:p>
          <a:p>
            <a:pPr marL="2209800" lvl="4" indent="-381000" eaLnBrk="1" hangingPunct="1"/>
            <a:r>
              <a:rPr lang="sv-SE" altLang="ko-KR" sz="2400" b="1" dirty="0">
                <a:ea typeface="Gulim" pitchFamily="34" charset="-127"/>
              </a:rPr>
              <a:t>Komunikasi dari atas ke bawah dan pengambilan keputusan di tingkat atas</a:t>
            </a:r>
            <a:endParaRPr lang="en-US" altLang="ko-KR" sz="2400" b="1" dirty="0">
              <a:ea typeface="Gulim" pitchFamily="34" charset="-127"/>
            </a:endParaRPr>
          </a:p>
        </p:txBody>
      </p:sp>
    </p:spTree>
    <p:extLst>
      <p:ext uri="{BB962C8B-B14F-4D97-AF65-F5344CB8AC3E}">
        <p14:creationId xmlns:p14="http://schemas.microsoft.com/office/powerpoint/2010/main" val="358389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sz="quarter" idx="1"/>
          </p:nvPr>
        </p:nvSpPr>
        <p:spPr>
          <a:xfrm>
            <a:off x="214282" y="785794"/>
            <a:ext cx="8229600" cy="4876800"/>
          </a:xfrm>
          <a:prstGeom prst="rect">
            <a:avLst/>
          </a:prstGeom>
        </p:spPr>
        <p:txBody>
          <a:bodyPr>
            <a:normAutofit/>
          </a:bodyPr>
          <a:lstStyle/>
          <a:p>
            <a:pPr marL="990600" lvl="1" indent="-533400" eaLnBrk="1" hangingPunct="1">
              <a:lnSpc>
                <a:spcPct val="90000"/>
              </a:lnSpc>
              <a:buFont typeface="Wingdings" pitchFamily="2" charset="2"/>
              <a:buNone/>
            </a:pPr>
            <a:r>
              <a:rPr lang="en-US" altLang="ko-KR" sz="2400" b="1" dirty="0" err="1">
                <a:ea typeface="Gulim" pitchFamily="34" charset="-127"/>
              </a:rPr>
              <a:t>Sistem</a:t>
            </a:r>
            <a:r>
              <a:rPr lang="en-US" altLang="ko-KR" sz="2400" b="1" dirty="0">
                <a:ea typeface="Gulim" pitchFamily="34" charset="-127"/>
              </a:rPr>
              <a:t> 2, </a:t>
            </a:r>
            <a:r>
              <a:rPr lang="en-US" altLang="ko-KR" sz="2400" b="1" dirty="0" err="1">
                <a:ea typeface="Gulim" pitchFamily="34" charset="-127"/>
              </a:rPr>
              <a:t>Benevalent</a:t>
            </a:r>
            <a:r>
              <a:rPr lang="en-US" altLang="ko-KR" sz="2400" b="1" dirty="0">
                <a:ea typeface="Gulim" pitchFamily="34" charset="-127"/>
              </a:rPr>
              <a:t> authoritative / </a:t>
            </a:r>
            <a:r>
              <a:rPr lang="en-US" altLang="ko-KR" sz="2400" b="1" dirty="0" err="1">
                <a:ea typeface="Gulim" pitchFamily="34" charset="-127"/>
              </a:rPr>
              <a:t>otokratis</a:t>
            </a:r>
            <a:r>
              <a:rPr lang="en-US" altLang="ko-KR" sz="2400" b="1" dirty="0">
                <a:ea typeface="Gulim" pitchFamily="34" charset="-127"/>
              </a:rPr>
              <a:t> yang </a:t>
            </a:r>
            <a:r>
              <a:rPr lang="en-US" altLang="ko-KR" sz="2400" b="1" dirty="0" err="1">
                <a:ea typeface="Gulim" pitchFamily="34" charset="-127"/>
              </a:rPr>
              <a:t>baik</a:t>
            </a:r>
            <a:r>
              <a:rPr lang="en-US" altLang="ko-KR" sz="2400" b="1" dirty="0">
                <a:ea typeface="Gulim" pitchFamily="34" charset="-127"/>
              </a:rPr>
              <a:t> </a:t>
            </a:r>
            <a:r>
              <a:rPr lang="en-US" altLang="ko-KR" sz="2400" b="1" dirty="0" err="1">
                <a:ea typeface="Gulim" pitchFamily="34" charset="-127"/>
              </a:rPr>
              <a:t>hati</a:t>
            </a:r>
            <a:r>
              <a:rPr lang="en-US" altLang="ko-KR" sz="2400" b="1" dirty="0">
                <a:ea typeface="Gulim" pitchFamily="34" charset="-127"/>
              </a:rPr>
              <a:t>.</a:t>
            </a:r>
            <a:endParaRPr lang="en-US" altLang="ko-KR" sz="2400" dirty="0">
              <a:ea typeface="Gulim" pitchFamily="34" charset="-127"/>
            </a:endParaRPr>
          </a:p>
          <a:p>
            <a:pPr marL="609600" indent="-609600" eaLnBrk="1" hangingPunct="1">
              <a:lnSpc>
                <a:spcPct val="90000"/>
              </a:lnSpc>
            </a:pPr>
            <a:r>
              <a:rPr lang="en-US" altLang="ko-KR" dirty="0" err="1">
                <a:ea typeface="Gulim" pitchFamily="34" charset="-127"/>
              </a:rPr>
              <a:t>Pemimpinnya</a:t>
            </a:r>
            <a:r>
              <a:rPr lang="en-US" altLang="ko-KR" dirty="0">
                <a:ea typeface="Gulim" pitchFamily="34" charset="-127"/>
              </a:rPr>
              <a:t> </a:t>
            </a:r>
            <a:r>
              <a:rPr lang="en-US" altLang="ko-KR" dirty="0" err="1">
                <a:ea typeface="Gulim" pitchFamily="34" charset="-127"/>
              </a:rPr>
              <a:t>mempunyai</a:t>
            </a:r>
            <a:r>
              <a:rPr lang="en-US" altLang="ko-KR" dirty="0">
                <a:ea typeface="Gulim" pitchFamily="34" charset="-127"/>
              </a:rPr>
              <a:t> </a:t>
            </a:r>
            <a:r>
              <a:rPr lang="en-US" altLang="ko-KR" dirty="0" err="1">
                <a:ea typeface="Gulim" pitchFamily="34" charset="-127"/>
              </a:rPr>
              <a:t>kepercayaan</a:t>
            </a:r>
            <a:r>
              <a:rPr lang="en-US" altLang="ko-KR" dirty="0">
                <a:ea typeface="Gulim" pitchFamily="34" charset="-127"/>
              </a:rPr>
              <a:t> yang </a:t>
            </a:r>
            <a:r>
              <a:rPr lang="en-US" altLang="ko-KR" dirty="0" err="1">
                <a:ea typeface="Gulim" pitchFamily="34" charset="-127"/>
              </a:rPr>
              <a:t>terselubung</a:t>
            </a:r>
            <a:r>
              <a:rPr lang="en-US" altLang="ko-KR" dirty="0">
                <a:ea typeface="Gulim" pitchFamily="34" charset="-127"/>
              </a:rPr>
              <a:t>, </a:t>
            </a:r>
            <a:r>
              <a:rPr lang="en-US" altLang="ko-KR" dirty="0" err="1">
                <a:ea typeface="Gulim" pitchFamily="34" charset="-127"/>
              </a:rPr>
              <a:t>percaya</a:t>
            </a:r>
            <a:r>
              <a:rPr lang="en-US" altLang="ko-KR" dirty="0">
                <a:ea typeface="Gulim" pitchFamily="34" charset="-127"/>
              </a:rPr>
              <a:t> </a:t>
            </a:r>
            <a:r>
              <a:rPr lang="en-US" altLang="ko-KR" dirty="0" err="1">
                <a:ea typeface="Gulim" pitchFamily="34" charset="-127"/>
              </a:rPr>
              <a:t>pada</a:t>
            </a:r>
            <a:r>
              <a:rPr lang="en-US" altLang="ko-KR" dirty="0">
                <a:ea typeface="Gulim" pitchFamily="34" charset="-127"/>
              </a:rPr>
              <a:t> </a:t>
            </a:r>
            <a:r>
              <a:rPr lang="en-US" altLang="ko-KR" dirty="0" err="1">
                <a:ea typeface="Gulim" pitchFamily="34" charset="-127"/>
              </a:rPr>
              <a:t>bawahan</a:t>
            </a:r>
            <a:endParaRPr lang="sv-SE" altLang="ko-KR" dirty="0">
              <a:ea typeface="Gulim" pitchFamily="34" charset="-127"/>
            </a:endParaRPr>
          </a:p>
          <a:p>
            <a:pPr marL="609600" indent="-609600" eaLnBrk="1" hangingPunct="1">
              <a:lnSpc>
                <a:spcPct val="90000"/>
              </a:lnSpc>
            </a:pPr>
            <a:r>
              <a:rPr lang="sv-SE" altLang="ko-KR" dirty="0">
                <a:ea typeface="Gulim" pitchFamily="34" charset="-127"/>
              </a:rPr>
              <a:t>Mau memotivasi dengan hadiah-hadiah dan ketakutan dan hukuman</a:t>
            </a:r>
          </a:p>
          <a:p>
            <a:pPr marL="609600" indent="-609600" eaLnBrk="1" hangingPunct="1">
              <a:lnSpc>
                <a:spcPct val="90000"/>
              </a:lnSpc>
            </a:pPr>
            <a:r>
              <a:rPr lang="sv-SE" altLang="ko-KR" dirty="0">
                <a:ea typeface="Gulim" pitchFamily="34" charset="-127"/>
              </a:rPr>
              <a:t>Ada komunikasi dari bawah ke atas</a:t>
            </a:r>
          </a:p>
          <a:p>
            <a:pPr marL="609600" indent="-609600" eaLnBrk="1" hangingPunct="1">
              <a:lnSpc>
                <a:spcPct val="90000"/>
              </a:lnSpc>
            </a:pPr>
            <a:r>
              <a:rPr lang="sv-SE" altLang="ko-KR" dirty="0">
                <a:ea typeface="Gulim" pitchFamily="34" charset="-127"/>
              </a:rPr>
              <a:t>Mendengarkan ide dan pendapat dari bawahan</a:t>
            </a:r>
          </a:p>
          <a:p>
            <a:pPr marL="609600" indent="-609600" eaLnBrk="1" hangingPunct="1">
              <a:lnSpc>
                <a:spcPct val="90000"/>
              </a:lnSpc>
            </a:pPr>
            <a:r>
              <a:rPr lang="sv-SE" altLang="ko-KR" dirty="0">
                <a:ea typeface="Gulim" pitchFamily="34" charset="-127"/>
              </a:rPr>
              <a:t>Memperbolehkan adanya pendelegasian wewenang dalam proses pengambilan keputusan. </a:t>
            </a:r>
          </a:p>
          <a:p>
            <a:pPr marL="609600" indent="-609600" eaLnBrk="1" hangingPunct="1">
              <a:lnSpc>
                <a:spcPct val="90000"/>
              </a:lnSpc>
            </a:pPr>
            <a:r>
              <a:rPr lang="sv-SE" altLang="ko-KR" dirty="0">
                <a:ea typeface="Gulim" pitchFamily="34" charset="-127"/>
              </a:rPr>
              <a:t>Bawahan kurang bebas dalam membicarakan menjalankan tugasnya dengan atasannya.</a:t>
            </a:r>
            <a:endParaRPr lang="en-US" dirty="0"/>
          </a:p>
        </p:txBody>
      </p:sp>
    </p:spTree>
    <p:extLst>
      <p:ext uri="{BB962C8B-B14F-4D97-AF65-F5344CB8AC3E}">
        <p14:creationId xmlns:p14="http://schemas.microsoft.com/office/powerpoint/2010/main" val="3309483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sz="quarter" idx="1"/>
          </p:nvPr>
        </p:nvSpPr>
        <p:spPr>
          <a:xfrm>
            <a:off x="285720" y="642918"/>
            <a:ext cx="8401080" cy="5834082"/>
          </a:xfrm>
          <a:prstGeom prst="rect">
            <a:avLst/>
          </a:prstGeom>
        </p:spPr>
        <p:txBody>
          <a:bodyPr>
            <a:normAutofit/>
          </a:bodyPr>
          <a:lstStyle/>
          <a:p>
            <a:pPr marL="990600" lvl="1" indent="-533400" eaLnBrk="1" hangingPunct="1">
              <a:lnSpc>
                <a:spcPct val="90000"/>
              </a:lnSpc>
              <a:buFont typeface="Wingdings" pitchFamily="2" charset="2"/>
              <a:buNone/>
            </a:pPr>
            <a:r>
              <a:rPr lang="en-US" altLang="ko-KR" sz="2400" b="1" dirty="0" err="1">
                <a:ea typeface="Gulim" pitchFamily="34" charset="-127"/>
              </a:rPr>
              <a:t>Sistem</a:t>
            </a:r>
            <a:r>
              <a:rPr lang="en-US" altLang="ko-KR" sz="2400" b="1" dirty="0">
                <a:ea typeface="Gulim" pitchFamily="34" charset="-127"/>
              </a:rPr>
              <a:t> 3, </a:t>
            </a:r>
            <a:r>
              <a:rPr lang="en-US" altLang="ko-KR" sz="2400" b="1" dirty="0" err="1">
                <a:ea typeface="Gulim" pitchFamily="34" charset="-127"/>
              </a:rPr>
              <a:t>Konsultatif</a:t>
            </a:r>
            <a:r>
              <a:rPr lang="en-US" altLang="ko-KR" sz="2400" b="1" dirty="0">
                <a:ea typeface="Gulim" pitchFamily="34" charset="-127"/>
              </a:rPr>
              <a:t>.</a:t>
            </a:r>
            <a:endParaRPr lang="en-US" altLang="ko-KR" sz="2400" dirty="0">
              <a:ea typeface="Gulim" pitchFamily="34" charset="-127"/>
            </a:endParaRPr>
          </a:p>
          <a:p>
            <a:pPr marL="609600" indent="-609600" eaLnBrk="1" hangingPunct="1">
              <a:lnSpc>
                <a:spcPct val="90000"/>
              </a:lnSpc>
            </a:pPr>
            <a:r>
              <a:rPr lang="en-US" altLang="ko-KR" dirty="0" err="1">
                <a:ea typeface="Gulim" pitchFamily="34" charset="-127"/>
              </a:rPr>
              <a:t>Manajer</a:t>
            </a:r>
            <a:r>
              <a:rPr lang="en-US" altLang="ko-KR" dirty="0">
                <a:ea typeface="Gulim" pitchFamily="34" charset="-127"/>
              </a:rPr>
              <a:t> </a:t>
            </a:r>
            <a:r>
              <a:rPr lang="en-US" altLang="ko-KR" dirty="0" err="1">
                <a:ea typeface="Gulim" pitchFamily="34" charset="-127"/>
              </a:rPr>
              <a:t>hanya</a:t>
            </a:r>
            <a:r>
              <a:rPr lang="en-US" altLang="ko-KR" dirty="0">
                <a:ea typeface="Gulim" pitchFamily="34" charset="-127"/>
              </a:rPr>
              <a:t> </a:t>
            </a:r>
            <a:r>
              <a:rPr lang="en-US" altLang="ko-KR" dirty="0" err="1">
                <a:ea typeface="Gulim" pitchFamily="34" charset="-127"/>
              </a:rPr>
              <a:t>mempunyai</a:t>
            </a:r>
            <a:r>
              <a:rPr lang="en-US" altLang="ko-KR" dirty="0">
                <a:ea typeface="Gulim" pitchFamily="34" charset="-127"/>
              </a:rPr>
              <a:t> </a:t>
            </a:r>
            <a:r>
              <a:rPr lang="en-US" altLang="ko-KR" dirty="0" err="1">
                <a:ea typeface="Gulim" pitchFamily="34" charset="-127"/>
              </a:rPr>
              <a:t>sedikit</a:t>
            </a:r>
            <a:r>
              <a:rPr lang="en-US" altLang="ko-KR" dirty="0">
                <a:ea typeface="Gulim" pitchFamily="34" charset="-127"/>
              </a:rPr>
              <a:t> </a:t>
            </a:r>
            <a:r>
              <a:rPr lang="en-US" altLang="ko-KR" dirty="0" err="1">
                <a:ea typeface="Gulim" pitchFamily="34" charset="-127"/>
              </a:rPr>
              <a:t>kepercayaan</a:t>
            </a:r>
            <a:r>
              <a:rPr lang="en-US" altLang="ko-KR" dirty="0">
                <a:ea typeface="Gulim" pitchFamily="34" charset="-127"/>
              </a:rPr>
              <a:t> </a:t>
            </a:r>
            <a:r>
              <a:rPr lang="en-US" altLang="ko-KR" dirty="0" err="1">
                <a:ea typeface="Gulim" pitchFamily="34" charset="-127"/>
              </a:rPr>
              <a:t>pada</a:t>
            </a:r>
            <a:r>
              <a:rPr lang="en-US" altLang="ko-KR" dirty="0">
                <a:ea typeface="Gulim" pitchFamily="34" charset="-127"/>
              </a:rPr>
              <a:t> </a:t>
            </a:r>
            <a:r>
              <a:rPr lang="en-US" altLang="ko-KR" dirty="0" err="1">
                <a:ea typeface="Gulim" pitchFamily="34" charset="-127"/>
              </a:rPr>
              <a:t>bawahan</a:t>
            </a:r>
            <a:endParaRPr lang="en-US" altLang="ko-KR" dirty="0">
              <a:ea typeface="Gulim" pitchFamily="34" charset="-127"/>
            </a:endParaRPr>
          </a:p>
          <a:p>
            <a:pPr marL="609600" indent="-609600" eaLnBrk="1" hangingPunct="1">
              <a:lnSpc>
                <a:spcPct val="90000"/>
              </a:lnSpc>
            </a:pPr>
            <a:r>
              <a:rPr lang="en-US" altLang="ko-KR" dirty="0" err="1">
                <a:ea typeface="Gulim" pitchFamily="34" charset="-127"/>
              </a:rPr>
              <a:t>Masih</a:t>
            </a:r>
            <a:r>
              <a:rPr lang="en-US" altLang="ko-KR" dirty="0">
                <a:ea typeface="Gulim" pitchFamily="34" charset="-127"/>
              </a:rPr>
              <a:t> </a:t>
            </a:r>
            <a:r>
              <a:rPr lang="en-US" altLang="ko-KR" dirty="0" err="1">
                <a:ea typeface="Gulim" pitchFamily="34" charset="-127"/>
              </a:rPr>
              <a:t>memerlukan</a:t>
            </a:r>
            <a:r>
              <a:rPr lang="en-US" altLang="ko-KR" dirty="0">
                <a:ea typeface="Gulim" pitchFamily="34" charset="-127"/>
              </a:rPr>
              <a:t> </a:t>
            </a:r>
            <a:r>
              <a:rPr lang="en-US" altLang="ko-KR" dirty="0" err="1">
                <a:ea typeface="Gulim" pitchFamily="34" charset="-127"/>
              </a:rPr>
              <a:t>pengendalian</a:t>
            </a:r>
            <a:r>
              <a:rPr lang="en-US" altLang="ko-KR" dirty="0">
                <a:ea typeface="Gulim" pitchFamily="34" charset="-127"/>
              </a:rPr>
              <a:t> </a:t>
            </a:r>
            <a:r>
              <a:rPr lang="en-US" altLang="ko-KR" dirty="0" err="1">
                <a:ea typeface="Gulim" pitchFamily="34" charset="-127"/>
              </a:rPr>
              <a:t>terhadap</a:t>
            </a:r>
            <a:r>
              <a:rPr lang="en-US" altLang="ko-KR" dirty="0">
                <a:ea typeface="Gulim" pitchFamily="34" charset="-127"/>
              </a:rPr>
              <a:t> </a:t>
            </a:r>
            <a:r>
              <a:rPr lang="en-US" altLang="ko-KR" dirty="0" err="1">
                <a:ea typeface="Gulim" pitchFamily="34" charset="-127"/>
              </a:rPr>
              <a:t>keputusan</a:t>
            </a:r>
            <a:r>
              <a:rPr lang="en-US" altLang="ko-KR" dirty="0">
                <a:ea typeface="Gulim" pitchFamily="34" charset="-127"/>
              </a:rPr>
              <a:t> yang </a:t>
            </a:r>
            <a:r>
              <a:rPr lang="en-US" altLang="ko-KR" dirty="0" err="1">
                <a:ea typeface="Gulim" pitchFamily="34" charset="-127"/>
              </a:rPr>
              <a:t>dibuatnya</a:t>
            </a:r>
            <a:endParaRPr lang="en-US" altLang="ko-KR" dirty="0">
              <a:ea typeface="Gulim" pitchFamily="34" charset="-127"/>
            </a:endParaRPr>
          </a:p>
          <a:p>
            <a:pPr marL="609600" indent="-609600" eaLnBrk="1" hangingPunct="1">
              <a:lnSpc>
                <a:spcPct val="90000"/>
              </a:lnSpc>
            </a:pPr>
            <a:r>
              <a:rPr lang="sv-SE" altLang="ko-KR" dirty="0">
                <a:ea typeface="Gulim" pitchFamily="34" charset="-127"/>
              </a:rPr>
              <a:t>Melakukan motivasi dengan pemberian penghargaan dan hukuman yang kebetulan</a:t>
            </a:r>
            <a:endParaRPr lang="en-US" altLang="ko-KR" dirty="0">
              <a:ea typeface="Gulim" pitchFamily="34" charset="-127"/>
            </a:endParaRPr>
          </a:p>
          <a:p>
            <a:pPr marL="609600" indent="-609600" eaLnBrk="1" hangingPunct="1">
              <a:lnSpc>
                <a:spcPct val="90000"/>
              </a:lnSpc>
            </a:pPr>
            <a:r>
              <a:rPr lang="sv-SE" altLang="ko-KR" dirty="0">
                <a:ea typeface="Gulim" pitchFamily="34" charset="-127"/>
              </a:rPr>
              <a:t>Komunikasi ke atas dan ke bawah</a:t>
            </a:r>
            <a:endParaRPr lang="en-US" altLang="ko-KR" dirty="0">
              <a:ea typeface="Gulim" pitchFamily="34" charset="-127"/>
            </a:endParaRPr>
          </a:p>
          <a:p>
            <a:pPr marL="609600" indent="-609600" eaLnBrk="1" hangingPunct="1">
              <a:lnSpc>
                <a:spcPct val="90000"/>
              </a:lnSpc>
            </a:pPr>
            <a:r>
              <a:rPr lang="sv-SE" altLang="ko-KR" dirty="0">
                <a:ea typeface="Gulim" pitchFamily="34" charset="-127"/>
              </a:rPr>
              <a:t>Pembuatan kebijakan/ keputusan yang lebih luas di tingkat atas, dan yang lebih khusus di tingkat bawah</a:t>
            </a:r>
            <a:endParaRPr lang="en-US" altLang="ko-KR" dirty="0">
              <a:ea typeface="Gulim" pitchFamily="34" charset="-127"/>
            </a:endParaRPr>
          </a:p>
          <a:p>
            <a:pPr marL="609600" indent="-609600" eaLnBrk="1" hangingPunct="1">
              <a:lnSpc>
                <a:spcPct val="90000"/>
              </a:lnSpc>
            </a:pPr>
            <a:r>
              <a:rPr lang="sv-SE" altLang="ko-KR" dirty="0">
                <a:ea typeface="Gulim" pitchFamily="34" charset="-127"/>
              </a:rPr>
              <a:t>Bawahan merasa sedikit bebas dalam membicarakan tugas pekerjaannya dengan atasan</a:t>
            </a:r>
            <a:endParaRPr lang="en-US" altLang="ko-KR" dirty="0">
              <a:ea typeface="Gulim" pitchFamily="34" charset="-127"/>
            </a:endParaRPr>
          </a:p>
          <a:p>
            <a:pPr marL="609600" indent="-609600" eaLnBrk="1" hangingPunct="1">
              <a:lnSpc>
                <a:spcPct val="90000"/>
              </a:lnSpc>
              <a:buFont typeface="Wingdings" pitchFamily="2" charset="2"/>
              <a:buNone/>
            </a:pPr>
            <a:endParaRPr lang="en-US" dirty="0"/>
          </a:p>
        </p:txBody>
      </p:sp>
    </p:spTree>
    <p:extLst>
      <p:ext uri="{BB962C8B-B14F-4D97-AF65-F5344CB8AC3E}">
        <p14:creationId xmlns:p14="http://schemas.microsoft.com/office/powerpoint/2010/main" val="2602198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sz="quarter" idx="1"/>
          </p:nvPr>
        </p:nvSpPr>
        <p:spPr>
          <a:xfrm>
            <a:off x="285720" y="642918"/>
            <a:ext cx="8401080" cy="5834082"/>
          </a:xfrm>
          <a:prstGeom prst="rect">
            <a:avLst/>
          </a:prstGeom>
        </p:spPr>
        <p:txBody>
          <a:bodyPr>
            <a:normAutofit/>
          </a:bodyPr>
          <a:lstStyle/>
          <a:p>
            <a:pPr marL="990600" lvl="1" indent="-533400" eaLnBrk="1" hangingPunct="1">
              <a:lnSpc>
                <a:spcPct val="80000"/>
              </a:lnSpc>
              <a:buFont typeface="Wingdings" pitchFamily="2" charset="2"/>
              <a:buNone/>
            </a:pPr>
            <a:r>
              <a:rPr lang="en-US" altLang="ko-KR" sz="2400" b="1" dirty="0" err="1">
                <a:ea typeface="Gulim" pitchFamily="34" charset="-127"/>
              </a:rPr>
              <a:t>Sistem</a:t>
            </a:r>
            <a:r>
              <a:rPr lang="en-US" altLang="ko-KR" sz="2400" b="1" dirty="0">
                <a:ea typeface="Gulim" pitchFamily="34" charset="-127"/>
              </a:rPr>
              <a:t> 4, </a:t>
            </a:r>
            <a:r>
              <a:rPr lang="en-US" altLang="ko-KR" sz="2400" b="1" dirty="0" err="1">
                <a:ea typeface="Gulim" pitchFamily="34" charset="-127"/>
              </a:rPr>
              <a:t>Kelompok</a:t>
            </a:r>
            <a:r>
              <a:rPr lang="en-US" altLang="ko-KR" sz="2400" b="1" dirty="0">
                <a:ea typeface="Gulim" pitchFamily="34" charset="-127"/>
              </a:rPr>
              <a:t> </a:t>
            </a:r>
            <a:r>
              <a:rPr lang="en-US" altLang="ko-KR" sz="2400" b="1" dirty="0" err="1">
                <a:ea typeface="Gulim" pitchFamily="34" charset="-127"/>
              </a:rPr>
              <a:t>Berpartisipatif</a:t>
            </a:r>
            <a:r>
              <a:rPr lang="en-US" altLang="ko-KR" sz="2400" b="1" dirty="0">
                <a:ea typeface="Gulim" pitchFamily="34" charset="-127"/>
              </a:rPr>
              <a:t> / </a:t>
            </a:r>
            <a:r>
              <a:rPr lang="en-US" altLang="ko-KR" sz="2400" b="1" dirty="0" err="1">
                <a:ea typeface="Gulim" pitchFamily="34" charset="-127"/>
              </a:rPr>
              <a:t>partisipative</a:t>
            </a:r>
            <a:r>
              <a:rPr lang="en-US" altLang="ko-KR" sz="2400" b="1" dirty="0">
                <a:ea typeface="Gulim" pitchFamily="34" charset="-127"/>
              </a:rPr>
              <a:t> group</a:t>
            </a:r>
            <a:endParaRPr lang="en-US" altLang="ko-KR" sz="2400" dirty="0">
              <a:ea typeface="Gulim" pitchFamily="34" charset="-127"/>
            </a:endParaRPr>
          </a:p>
          <a:p>
            <a:pPr marL="609600" indent="-609600" eaLnBrk="1" hangingPunct="1">
              <a:lnSpc>
                <a:spcPct val="80000"/>
              </a:lnSpc>
            </a:pPr>
            <a:r>
              <a:rPr lang="en-US" altLang="ko-KR" dirty="0" err="1">
                <a:ea typeface="Gulim" pitchFamily="34" charset="-127"/>
              </a:rPr>
              <a:t>Manajer</a:t>
            </a:r>
            <a:r>
              <a:rPr lang="en-US" altLang="ko-KR" dirty="0">
                <a:ea typeface="Gulim" pitchFamily="34" charset="-127"/>
              </a:rPr>
              <a:t> </a:t>
            </a:r>
            <a:r>
              <a:rPr lang="en-US" altLang="ko-KR" dirty="0" err="1">
                <a:ea typeface="Gulim" pitchFamily="34" charset="-127"/>
              </a:rPr>
              <a:t>mempunyai</a:t>
            </a:r>
            <a:r>
              <a:rPr lang="en-US" altLang="ko-KR" dirty="0">
                <a:ea typeface="Gulim" pitchFamily="34" charset="-127"/>
              </a:rPr>
              <a:t> </a:t>
            </a:r>
            <a:r>
              <a:rPr lang="en-US" altLang="ko-KR" dirty="0" err="1">
                <a:ea typeface="Gulim" pitchFamily="34" charset="-127"/>
              </a:rPr>
              <a:t>kepercayaan</a:t>
            </a:r>
            <a:r>
              <a:rPr lang="en-US" altLang="ko-KR" dirty="0">
                <a:ea typeface="Gulim" pitchFamily="34" charset="-127"/>
              </a:rPr>
              <a:t> yang </a:t>
            </a:r>
            <a:r>
              <a:rPr lang="en-US" altLang="ko-KR" dirty="0" err="1">
                <a:ea typeface="Gulim" pitchFamily="34" charset="-127"/>
              </a:rPr>
              <a:t>sempuna</a:t>
            </a:r>
            <a:r>
              <a:rPr lang="en-US" altLang="ko-KR" dirty="0">
                <a:ea typeface="Gulim" pitchFamily="34" charset="-127"/>
              </a:rPr>
              <a:t> </a:t>
            </a:r>
            <a:r>
              <a:rPr lang="en-US" altLang="ko-KR" dirty="0" err="1">
                <a:ea typeface="Gulim" pitchFamily="34" charset="-127"/>
              </a:rPr>
              <a:t>terhadap</a:t>
            </a:r>
            <a:r>
              <a:rPr lang="en-US" altLang="ko-KR" dirty="0">
                <a:ea typeface="Gulim" pitchFamily="34" charset="-127"/>
              </a:rPr>
              <a:t> </a:t>
            </a:r>
            <a:r>
              <a:rPr lang="en-US" altLang="ko-KR" dirty="0" err="1">
                <a:ea typeface="Gulim" pitchFamily="34" charset="-127"/>
              </a:rPr>
              <a:t>bawahan</a:t>
            </a:r>
            <a:endParaRPr lang="en-US" altLang="ko-KR" dirty="0">
              <a:ea typeface="Gulim" pitchFamily="34" charset="-127"/>
            </a:endParaRPr>
          </a:p>
          <a:p>
            <a:pPr marL="609600" indent="-609600" eaLnBrk="1" hangingPunct="1">
              <a:lnSpc>
                <a:spcPct val="80000"/>
              </a:lnSpc>
            </a:pPr>
            <a:r>
              <a:rPr lang="en-US" altLang="ko-KR" dirty="0" err="1">
                <a:ea typeface="Gulim" pitchFamily="34" charset="-127"/>
              </a:rPr>
              <a:t>Memperhatikan</a:t>
            </a:r>
            <a:r>
              <a:rPr lang="en-US" altLang="ko-KR" dirty="0">
                <a:ea typeface="Gulim" pitchFamily="34" charset="-127"/>
              </a:rPr>
              <a:t> </a:t>
            </a:r>
            <a:r>
              <a:rPr lang="en-US" altLang="ko-KR" dirty="0" err="1">
                <a:ea typeface="Gulim" pitchFamily="34" charset="-127"/>
              </a:rPr>
              <a:t>pendapat</a:t>
            </a:r>
            <a:r>
              <a:rPr lang="en-US" altLang="ko-KR" dirty="0">
                <a:ea typeface="Gulim" pitchFamily="34" charset="-127"/>
              </a:rPr>
              <a:t>, </a:t>
            </a:r>
            <a:r>
              <a:rPr lang="en-US" altLang="ko-KR" dirty="0" err="1">
                <a:ea typeface="Gulim" pitchFamily="34" charset="-127"/>
              </a:rPr>
              <a:t>ide</a:t>
            </a:r>
            <a:r>
              <a:rPr lang="en-US" altLang="ko-KR" dirty="0">
                <a:ea typeface="Gulim" pitchFamily="34" charset="-127"/>
              </a:rPr>
              <a:t>  </a:t>
            </a:r>
            <a:r>
              <a:rPr lang="en-US" altLang="ko-KR" dirty="0" err="1">
                <a:ea typeface="Gulim" pitchFamily="34" charset="-127"/>
              </a:rPr>
              <a:t>dari</a:t>
            </a:r>
            <a:r>
              <a:rPr lang="en-US" altLang="ko-KR" dirty="0">
                <a:ea typeface="Gulim" pitchFamily="34" charset="-127"/>
              </a:rPr>
              <a:t> </a:t>
            </a:r>
            <a:r>
              <a:rPr lang="en-US" altLang="ko-KR" dirty="0" err="1">
                <a:ea typeface="Gulim" pitchFamily="34" charset="-127"/>
              </a:rPr>
              <a:t>bawahan</a:t>
            </a:r>
            <a:endParaRPr lang="en-US" altLang="ko-KR" dirty="0">
              <a:ea typeface="Gulim" pitchFamily="34" charset="-127"/>
            </a:endParaRPr>
          </a:p>
          <a:p>
            <a:pPr marL="609600" indent="-609600" eaLnBrk="1" hangingPunct="1">
              <a:lnSpc>
                <a:spcPct val="80000"/>
              </a:lnSpc>
            </a:pPr>
            <a:r>
              <a:rPr lang="en-US" altLang="ko-KR" dirty="0" err="1">
                <a:ea typeface="Gulim" pitchFamily="34" charset="-127"/>
              </a:rPr>
              <a:t>Memberikan</a:t>
            </a:r>
            <a:r>
              <a:rPr lang="en-US" altLang="ko-KR" dirty="0">
                <a:ea typeface="Gulim" pitchFamily="34" charset="-127"/>
              </a:rPr>
              <a:t> </a:t>
            </a:r>
            <a:r>
              <a:rPr lang="en-US" altLang="ko-KR" dirty="0" err="1">
                <a:ea typeface="Gulim" pitchFamily="34" charset="-127"/>
              </a:rPr>
              <a:t>penghargaan</a:t>
            </a:r>
            <a:r>
              <a:rPr lang="en-US" altLang="ko-KR" dirty="0">
                <a:ea typeface="Gulim" pitchFamily="34" charset="-127"/>
              </a:rPr>
              <a:t> yang </a:t>
            </a:r>
            <a:r>
              <a:rPr lang="en-US" altLang="ko-KR" dirty="0" err="1">
                <a:ea typeface="Gulim" pitchFamily="34" charset="-127"/>
              </a:rPr>
              <a:t>bersift</a:t>
            </a:r>
            <a:r>
              <a:rPr lang="en-US" altLang="ko-KR" dirty="0">
                <a:ea typeface="Gulim" pitchFamily="34" charset="-127"/>
              </a:rPr>
              <a:t> </a:t>
            </a:r>
            <a:r>
              <a:rPr lang="en-US" altLang="ko-KR" dirty="0" err="1">
                <a:ea typeface="Gulim" pitchFamily="34" charset="-127"/>
              </a:rPr>
              <a:t>ekonomis</a:t>
            </a:r>
            <a:r>
              <a:rPr lang="en-US" altLang="ko-KR" dirty="0">
                <a:ea typeface="Gulim" pitchFamily="34" charset="-127"/>
              </a:rPr>
              <a:t>, </a:t>
            </a:r>
            <a:r>
              <a:rPr lang="en-US" altLang="ko-KR" dirty="0" err="1">
                <a:ea typeface="Gulim" pitchFamily="34" charset="-127"/>
              </a:rPr>
              <a:t>dengan</a:t>
            </a:r>
            <a:r>
              <a:rPr lang="en-US" altLang="ko-KR" dirty="0">
                <a:ea typeface="Gulim" pitchFamily="34" charset="-127"/>
              </a:rPr>
              <a:t> </a:t>
            </a:r>
            <a:r>
              <a:rPr lang="en-US" altLang="ko-KR" dirty="0" err="1">
                <a:ea typeface="Gulim" pitchFamily="34" charset="-127"/>
              </a:rPr>
              <a:t>berdasarkan</a:t>
            </a:r>
            <a:r>
              <a:rPr lang="en-US" altLang="ko-KR" dirty="0">
                <a:ea typeface="Gulim" pitchFamily="34" charset="-127"/>
              </a:rPr>
              <a:t> </a:t>
            </a:r>
            <a:r>
              <a:rPr lang="en-US" altLang="ko-KR" dirty="0" err="1">
                <a:ea typeface="Gulim" pitchFamily="34" charset="-127"/>
              </a:rPr>
              <a:t>partisipasi</a:t>
            </a:r>
            <a:r>
              <a:rPr lang="en-US" altLang="ko-KR" dirty="0">
                <a:ea typeface="Gulim" pitchFamily="34" charset="-127"/>
              </a:rPr>
              <a:t> </a:t>
            </a:r>
            <a:r>
              <a:rPr lang="en-US" altLang="ko-KR" dirty="0" err="1">
                <a:ea typeface="Gulim" pitchFamily="34" charset="-127"/>
              </a:rPr>
              <a:t>kelompok</a:t>
            </a:r>
            <a:r>
              <a:rPr lang="en-US" altLang="ko-KR" dirty="0">
                <a:ea typeface="Gulim" pitchFamily="34" charset="-127"/>
              </a:rPr>
              <a:t> </a:t>
            </a:r>
            <a:r>
              <a:rPr lang="en-US" altLang="ko-KR" dirty="0" err="1">
                <a:ea typeface="Gulim" pitchFamily="34" charset="-127"/>
              </a:rPr>
              <a:t>dan</a:t>
            </a:r>
            <a:r>
              <a:rPr lang="en-US" altLang="ko-KR" dirty="0">
                <a:ea typeface="Gulim" pitchFamily="34" charset="-127"/>
              </a:rPr>
              <a:t> </a:t>
            </a:r>
            <a:r>
              <a:rPr lang="en-US" altLang="ko-KR" dirty="0" err="1">
                <a:ea typeface="Gulim" pitchFamily="34" charset="-127"/>
              </a:rPr>
              <a:t>keterlibatannya</a:t>
            </a:r>
            <a:r>
              <a:rPr lang="en-US" altLang="ko-KR" dirty="0">
                <a:ea typeface="Gulim" pitchFamily="34" charset="-127"/>
              </a:rPr>
              <a:t> </a:t>
            </a:r>
            <a:r>
              <a:rPr lang="en-US" altLang="ko-KR" dirty="0" err="1">
                <a:ea typeface="Gulim" pitchFamily="34" charset="-127"/>
              </a:rPr>
              <a:t>pada</a:t>
            </a:r>
            <a:r>
              <a:rPr lang="en-US" altLang="ko-KR" dirty="0">
                <a:ea typeface="Gulim" pitchFamily="34" charset="-127"/>
              </a:rPr>
              <a:t> </a:t>
            </a:r>
            <a:r>
              <a:rPr lang="en-US" altLang="ko-KR" dirty="0" err="1">
                <a:ea typeface="Gulim" pitchFamily="34" charset="-127"/>
              </a:rPr>
              <a:t>setiap</a:t>
            </a:r>
            <a:r>
              <a:rPr lang="en-US" altLang="ko-KR" dirty="0">
                <a:ea typeface="Gulim" pitchFamily="34" charset="-127"/>
              </a:rPr>
              <a:t> </a:t>
            </a:r>
            <a:r>
              <a:rPr lang="en-US" altLang="ko-KR" dirty="0" err="1">
                <a:ea typeface="Gulim" pitchFamily="34" charset="-127"/>
              </a:rPr>
              <a:t>urusan</a:t>
            </a:r>
            <a:r>
              <a:rPr lang="en-US" altLang="ko-KR" dirty="0">
                <a:ea typeface="Gulim" pitchFamily="34" charset="-127"/>
              </a:rPr>
              <a:t> </a:t>
            </a:r>
            <a:r>
              <a:rPr lang="en-US" altLang="ko-KR" dirty="0" err="1">
                <a:ea typeface="Gulim" pitchFamily="34" charset="-127"/>
              </a:rPr>
              <a:t>terutama</a:t>
            </a:r>
            <a:r>
              <a:rPr lang="en-US" altLang="ko-KR" dirty="0">
                <a:ea typeface="Gulim" pitchFamily="34" charset="-127"/>
              </a:rPr>
              <a:t> </a:t>
            </a:r>
            <a:r>
              <a:rPr lang="en-US" altLang="ko-KR" dirty="0" err="1">
                <a:ea typeface="Gulim" pitchFamily="34" charset="-127"/>
              </a:rPr>
              <a:t>dalam</a:t>
            </a:r>
            <a:r>
              <a:rPr lang="en-US" altLang="ko-KR" dirty="0">
                <a:ea typeface="Gulim" pitchFamily="34" charset="-127"/>
              </a:rPr>
              <a:t> </a:t>
            </a:r>
            <a:r>
              <a:rPr lang="en-US" altLang="ko-KR" dirty="0" err="1">
                <a:ea typeface="Gulim" pitchFamily="34" charset="-127"/>
              </a:rPr>
              <a:t>penentuan</a:t>
            </a:r>
            <a:r>
              <a:rPr lang="en-US" altLang="ko-KR" dirty="0">
                <a:ea typeface="Gulim" pitchFamily="34" charset="-127"/>
              </a:rPr>
              <a:t> </a:t>
            </a:r>
            <a:r>
              <a:rPr lang="en-US" altLang="ko-KR" dirty="0" err="1">
                <a:ea typeface="Gulim" pitchFamily="34" charset="-127"/>
              </a:rPr>
              <a:t>tujuan</a:t>
            </a:r>
            <a:r>
              <a:rPr lang="en-US" altLang="ko-KR" dirty="0">
                <a:ea typeface="Gulim" pitchFamily="34" charset="-127"/>
              </a:rPr>
              <a:t> </a:t>
            </a:r>
            <a:r>
              <a:rPr lang="en-US" altLang="ko-KR" dirty="0" err="1">
                <a:ea typeface="Gulim" pitchFamily="34" charset="-127"/>
              </a:rPr>
              <a:t>bersama</a:t>
            </a:r>
            <a:r>
              <a:rPr lang="en-US" altLang="ko-KR" dirty="0">
                <a:ea typeface="Gulim" pitchFamily="34" charset="-127"/>
              </a:rPr>
              <a:t> </a:t>
            </a:r>
            <a:r>
              <a:rPr lang="en-US" altLang="ko-KR" dirty="0" err="1">
                <a:ea typeface="Gulim" pitchFamily="34" charset="-127"/>
              </a:rPr>
              <a:t>dan</a:t>
            </a:r>
            <a:r>
              <a:rPr lang="en-US" altLang="ko-KR" dirty="0">
                <a:ea typeface="Gulim" pitchFamily="34" charset="-127"/>
              </a:rPr>
              <a:t> </a:t>
            </a:r>
            <a:r>
              <a:rPr lang="en-US" altLang="ko-KR" dirty="0" err="1">
                <a:ea typeface="Gulim" pitchFamily="34" charset="-127"/>
              </a:rPr>
              <a:t>penilaian</a:t>
            </a:r>
            <a:r>
              <a:rPr lang="en-US" altLang="ko-KR" dirty="0">
                <a:ea typeface="Gulim" pitchFamily="34" charset="-127"/>
              </a:rPr>
              <a:t> </a:t>
            </a:r>
            <a:r>
              <a:rPr lang="en-US" altLang="ko-KR" dirty="0" err="1">
                <a:ea typeface="Gulim" pitchFamily="34" charset="-127"/>
              </a:rPr>
              <a:t>kemajuan</a:t>
            </a:r>
            <a:r>
              <a:rPr lang="en-US" altLang="ko-KR" dirty="0">
                <a:ea typeface="Gulim" pitchFamily="34" charset="-127"/>
              </a:rPr>
              <a:t> </a:t>
            </a:r>
            <a:r>
              <a:rPr lang="en-US" altLang="ko-KR" dirty="0" err="1">
                <a:ea typeface="Gulim" pitchFamily="34" charset="-127"/>
              </a:rPr>
              <a:t>pencapaian</a:t>
            </a:r>
            <a:r>
              <a:rPr lang="en-US" altLang="ko-KR" dirty="0">
                <a:ea typeface="Gulim" pitchFamily="34" charset="-127"/>
              </a:rPr>
              <a:t> </a:t>
            </a:r>
            <a:r>
              <a:rPr lang="en-US" altLang="ko-KR" dirty="0" err="1">
                <a:ea typeface="Gulim" pitchFamily="34" charset="-127"/>
              </a:rPr>
              <a:t>tujuan</a:t>
            </a:r>
            <a:r>
              <a:rPr lang="en-US" altLang="ko-KR" dirty="0">
                <a:ea typeface="Gulim" pitchFamily="34" charset="-127"/>
              </a:rPr>
              <a:t> </a:t>
            </a:r>
            <a:r>
              <a:rPr lang="en-US" altLang="ko-KR" dirty="0" err="1">
                <a:ea typeface="Gulim" pitchFamily="34" charset="-127"/>
              </a:rPr>
              <a:t>tersebut</a:t>
            </a:r>
            <a:r>
              <a:rPr lang="en-US" altLang="ko-KR" dirty="0">
                <a:ea typeface="Gulim" pitchFamily="34" charset="-127"/>
              </a:rPr>
              <a:t>.</a:t>
            </a:r>
          </a:p>
          <a:p>
            <a:pPr marL="609600" indent="-609600" eaLnBrk="1" hangingPunct="1">
              <a:lnSpc>
                <a:spcPct val="80000"/>
              </a:lnSpc>
            </a:pPr>
            <a:r>
              <a:rPr lang="en-US" altLang="ko-KR" dirty="0" err="1">
                <a:ea typeface="Gulim" pitchFamily="34" charset="-127"/>
              </a:rPr>
              <a:t>Pemimpin</a:t>
            </a:r>
            <a:r>
              <a:rPr lang="en-US" altLang="ko-KR" dirty="0">
                <a:ea typeface="Gulim" pitchFamily="34" charset="-127"/>
              </a:rPr>
              <a:t> </a:t>
            </a:r>
            <a:r>
              <a:rPr lang="en-US" altLang="ko-KR" dirty="0" err="1">
                <a:ea typeface="Gulim" pitchFamily="34" charset="-127"/>
              </a:rPr>
              <a:t>mendorong</a:t>
            </a:r>
            <a:r>
              <a:rPr lang="en-US" altLang="ko-KR" dirty="0">
                <a:ea typeface="Gulim" pitchFamily="34" charset="-127"/>
              </a:rPr>
              <a:t> </a:t>
            </a:r>
            <a:r>
              <a:rPr lang="en-US" altLang="ko-KR" dirty="0" err="1">
                <a:ea typeface="Gulim" pitchFamily="34" charset="-127"/>
              </a:rPr>
              <a:t>bawahan</a:t>
            </a:r>
            <a:r>
              <a:rPr lang="en-US" altLang="ko-KR" dirty="0">
                <a:ea typeface="Gulim" pitchFamily="34" charset="-127"/>
              </a:rPr>
              <a:t> </a:t>
            </a:r>
            <a:r>
              <a:rPr lang="en-US" altLang="ko-KR" dirty="0" err="1">
                <a:ea typeface="Gulim" pitchFamily="34" charset="-127"/>
              </a:rPr>
              <a:t>untuk</a:t>
            </a:r>
            <a:r>
              <a:rPr lang="en-US" altLang="ko-KR" dirty="0">
                <a:ea typeface="Gulim" pitchFamily="34" charset="-127"/>
              </a:rPr>
              <a:t> </a:t>
            </a:r>
            <a:r>
              <a:rPr lang="en-US" altLang="ko-KR" dirty="0" err="1">
                <a:ea typeface="Gulim" pitchFamily="34" charset="-127"/>
              </a:rPr>
              <a:t>bertanggung</a:t>
            </a:r>
            <a:r>
              <a:rPr lang="en-US" altLang="ko-KR" dirty="0">
                <a:ea typeface="Gulim" pitchFamily="34" charset="-127"/>
              </a:rPr>
              <a:t> </a:t>
            </a:r>
            <a:r>
              <a:rPr lang="en-US" altLang="ko-KR" dirty="0" err="1">
                <a:ea typeface="Gulim" pitchFamily="34" charset="-127"/>
              </a:rPr>
              <a:t>jawab</a:t>
            </a:r>
            <a:r>
              <a:rPr lang="en-US" altLang="ko-KR" dirty="0">
                <a:ea typeface="Gulim" pitchFamily="34" charset="-127"/>
              </a:rPr>
              <a:t> </a:t>
            </a:r>
            <a:r>
              <a:rPr lang="en-US" altLang="ko-KR" dirty="0" err="1">
                <a:ea typeface="Gulim" pitchFamily="34" charset="-127"/>
              </a:rPr>
              <a:t>membuat</a:t>
            </a:r>
            <a:r>
              <a:rPr lang="en-US" altLang="ko-KR" dirty="0">
                <a:ea typeface="Gulim" pitchFamily="34" charset="-127"/>
              </a:rPr>
              <a:t> </a:t>
            </a:r>
            <a:r>
              <a:rPr lang="en-US" altLang="ko-KR" dirty="0" err="1">
                <a:ea typeface="Gulim" pitchFamily="34" charset="-127"/>
              </a:rPr>
              <a:t>keputusan</a:t>
            </a:r>
            <a:r>
              <a:rPr lang="en-US" altLang="ko-KR" dirty="0">
                <a:ea typeface="Gulim" pitchFamily="34" charset="-127"/>
              </a:rPr>
              <a:t>, </a:t>
            </a:r>
            <a:r>
              <a:rPr lang="en-US" altLang="ko-KR" dirty="0" err="1">
                <a:ea typeface="Gulim" pitchFamily="34" charset="-127"/>
              </a:rPr>
              <a:t>dan</a:t>
            </a:r>
            <a:r>
              <a:rPr lang="en-US" altLang="ko-KR" dirty="0">
                <a:ea typeface="Gulim" pitchFamily="34" charset="-127"/>
              </a:rPr>
              <a:t> </a:t>
            </a:r>
            <a:r>
              <a:rPr lang="en-US" altLang="ko-KR" dirty="0" err="1">
                <a:ea typeface="Gulim" pitchFamily="34" charset="-127"/>
              </a:rPr>
              <a:t>juga</a:t>
            </a:r>
            <a:r>
              <a:rPr lang="en-US" altLang="ko-KR" dirty="0">
                <a:ea typeface="Gulim" pitchFamily="34" charset="-127"/>
              </a:rPr>
              <a:t> </a:t>
            </a:r>
            <a:r>
              <a:rPr lang="en-US" altLang="ko-KR" dirty="0" err="1">
                <a:ea typeface="Gulim" pitchFamily="34" charset="-127"/>
              </a:rPr>
              <a:t>melaksanakan</a:t>
            </a:r>
            <a:r>
              <a:rPr lang="en-US" altLang="ko-KR" dirty="0">
                <a:ea typeface="Gulim" pitchFamily="34" charset="-127"/>
              </a:rPr>
              <a:t> </a:t>
            </a:r>
            <a:r>
              <a:rPr lang="en-US" altLang="ko-KR" dirty="0" err="1">
                <a:ea typeface="Gulim" pitchFamily="34" charset="-127"/>
              </a:rPr>
              <a:t>keputusan</a:t>
            </a:r>
            <a:r>
              <a:rPr lang="en-US" altLang="ko-KR" dirty="0">
                <a:ea typeface="Gulim" pitchFamily="34" charset="-127"/>
              </a:rPr>
              <a:t> </a:t>
            </a:r>
            <a:r>
              <a:rPr lang="en-US" altLang="ko-KR" dirty="0" err="1">
                <a:ea typeface="Gulim" pitchFamily="34" charset="-127"/>
              </a:rPr>
              <a:t>tersebut</a:t>
            </a:r>
            <a:r>
              <a:rPr lang="en-US" altLang="ko-KR" dirty="0">
                <a:ea typeface="Gulim" pitchFamily="34" charset="-127"/>
              </a:rPr>
              <a:t> </a:t>
            </a:r>
            <a:r>
              <a:rPr lang="en-US" altLang="ko-KR" dirty="0" err="1">
                <a:ea typeface="Gulim" pitchFamily="34" charset="-127"/>
              </a:rPr>
              <a:t>dengan</a:t>
            </a:r>
            <a:r>
              <a:rPr lang="en-US" altLang="ko-KR" dirty="0">
                <a:ea typeface="Gulim" pitchFamily="34" charset="-127"/>
              </a:rPr>
              <a:t> </a:t>
            </a:r>
            <a:r>
              <a:rPr lang="en-US" altLang="ko-KR" dirty="0" err="1">
                <a:ea typeface="Gulim" pitchFamily="34" charset="-127"/>
              </a:rPr>
              <a:t>penuh</a:t>
            </a:r>
            <a:r>
              <a:rPr lang="en-US" altLang="ko-KR" dirty="0">
                <a:ea typeface="Gulim" pitchFamily="34" charset="-127"/>
              </a:rPr>
              <a:t> </a:t>
            </a:r>
            <a:r>
              <a:rPr lang="en-US" altLang="ko-KR" dirty="0" err="1">
                <a:ea typeface="Gulim" pitchFamily="34" charset="-127"/>
              </a:rPr>
              <a:t>tanggung</a:t>
            </a:r>
            <a:r>
              <a:rPr lang="en-US" altLang="ko-KR" dirty="0">
                <a:ea typeface="Gulim" pitchFamily="34" charset="-127"/>
              </a:rPr>
              <a:t> </a:t>
            </a:r>
            <a:r>
              <a:rPr lang="en-US" altLang="ko-KR" dirty="0" err="1">
                <a:ea typeface="Gulim" pitchFamily="34" charset="-127"/>
              </a:rPr>
              <a:t>jawab</a:t>
            </a:r>
            <a:endParaRPr lang="en-US" altLang="ko-KR" dirty="0">
              <a:ea typeface="Gulim" pitchFamily="34" charset="-127"/>
            </a:endParaRPr>
          </a:p>
          <a:p>
            <a:pPr marL="609600" indent="-609600" eaLnBrk="1" hangingPunct="1">
              <a:lnSpc>
                <a:spcPct val="80000"/>
              </a:lnSpc>
            </a:pPr>
            <a:r>
              <a:rPr lang="en-US" altLang="ko-KR" dirty="0" err="1">
                <a:ea typeface="Gulim" pitchFamily="34" charset="-127"/>
              </a:rPr>
              <a:t>Bawahan</a:t>
            </a:r>
            <a:r>
              <a:rPr lang="en-US" altLang="ko-KR" dirty="0">
                <a:ea typeface="Gulim" pitchFamily="34" charset="-127"/>
              </a:rPr>
              <a:t> </a:t>
            </a:r>
            <a:r>
              <a:rPr lang="en-US" altLang="ko-KR" dirty="0" err="1">
                <a:ea typeface="Gulim" pitchFamily="34" charset="-127"/>
              </a:rPr>
              <a:t>mempunyai</a:t>
            </a:r>
            <a:r>
              <a:rPr lang="en-US" altLang="ko-KR" dirty="0">
                <a:ea typeface="Gulim" pitchFamily="34" charset="-127"/>
              </a:rPr>
              <a:t> </a:t>
            </a:r>
            <a:r>
              <a:rPr lang="en-US" altLang="ko-KR" dirty="0" err="1">
                <a:ea typeface="Gulim" pitchFamily="34" charset="-127"/>
              </a:rPr>
              <a:t>kebebasan</a:t>
            </a:r>
            <a:r>
              <a:rPr lang="en-US" altLang="ko-KR" dirty="0">
                <a:ea typeface="Gulim" pitchFamily="34" charset="-127"/>
              </a:rPr>
              <a:t> </a:t>
            </a:r>
            <a:r>
              <a:rPr lang="en-US" altLang="ko-KR" dirty="0" err="1">
                <a:ea typeface="Gulim" pitchFamily="34" charset="-127"/>
              </a:rPr>
              <a:t>mutlak</a:t>
            </a:r>
            <a:r>
              <a:rPr lang="en-US" altLang="ko-KR" dirty="0">
                <a:ea typeface="Gulim" pitchFamily="34" charset="-127"/>
              </a:rPr>
              <a:t> </a:t>
            </a:r>
            <a:r>
              <a:rPr lang="en-US" altLang="ko-KR" dirty="0" err="1">
                <a:ea typeface="Gulim" pitchFamily="34" charset="-127"/>
              </a:rPr>
              <a:t>untuk</a:t>
            </a:r>
            <a:r>
              <a:rPr lang="en-US" altLang="ko-KR" dirty="0">
                <a:ea typeface="Gulim" pitchFamily="34" charset="-127"/>
              </a:rPr>
              <a:t> </a:t>
            </a:r>
            <a:r>
              <a:rPr lang="en-US" altLang="ko-KR" dirty="0" err="1">
                <a:ea typeface="Gulim" pitchFamily="34" charset="-127"/>
              </a:rPr>
              <a:t>membicarakan</a:t>
            </a:r>
            <a:r>
              <a:rPr lang="en-US" altLang="ko-KR" dirty="0">
                <a:ea typeface="Gulim" pitchFamily="34" charset="-127"/>
              </a:rPr>
              <a:t> </a:t>
            </a:r>
            <a:r>
              <a:rPr lang="en-US" altLang="ko-KR" dirty="0" err="1">
                <a:ea typeface="Gulim" pitchFamily="34" charset="-127"/>
              </a:rPr>
              <a:t>sesuatu</a:t>
            </a:r>
            <a:r>
              <a:rPr lang="en-US" altLang="ko-KR" dirty="0">
                <a:ea typeface="Gulim" pitchFamily="34" charset="-127"/>
              </a:rPr>
              <a:t> yang </a:t>
            </a:r>
            <a:r>
              <a:rPr lang="en-US" altLang="ko-KR" dirty="0" err="1">
                <a:ea typeface="Gulim" pitchFamily="34" charset="-127"/>
              </a:rPr>
              <a:t>bertalian</a:t>
            </a:r>
            <a:r>
              <a:rPr lang="en-US" altLang="ko-KR" dirty="0">
                <a:ea typeface="Gulim" pitchFamily="34" charset="-127"/>
              </a:rPr>
              <a:t> </a:t>
            </a:r>
            <a:r>
              <a:rPr lang="en-US" altLang="ko-KR" dirty="0" err="1">
                <a:ea typeface="Gulim" pitchFamily="34" charset="-127"/>
              </a:rPr>
              <a:t>dengan</a:t>
            </a:r>
            <a:r>
              <a:rPr lang="en-US" altLang="ko-KR" dirty="0">
                <a:ea typeface="Gulim" pitchFamily="34" charset="-127"/>
              </a:rPr>
              <a:t> </a:t>
            </a:r>
            <a:r>
              <a:rPr lang="en-US" altLang="ko-KR" dirty="0" err="1">
                <a:ea typeface="Gulim" pitchFamily="34" charset="-127"/>
              </a:rPr>
              <a:t>tugasnya</a:t>
            </a:r>
            <a:r>
              <a:rPr lang="en-US" altLang="ko-KR" dirty="0">
                <a:ea typeface="Gulim" pitchFamily="34" charset="-127"/>
              </a:rPr>
              <a:t> </a:t>
            </a:r>
            <a:r>
              <a:rPr lang="en-US" altLang="ko-KR" dirty="0" err="1">
                <a:ea typeface="Gulim" pitchFamily="34" charset="-127"/>
              </a:rPr>
              <a:t>bersama</a:t>
            </a:r>
            <a:r>
              <a:rPr lang="en-US" altLang="ko-KR" dirty="0">
                <a:ea typeface="Gulim" pitchFamily="34" charset="-127"/>
              </a:rPr>
              <a:t> </a:t>
            </a:r>
            <a:r>
              <a:rPr lang="en-US" altLang="ko-KR" dirty="0" err="1">
                <a:ea typeface="Gulim" pitchFamily="34" charset="-127"/>
              </a:rPr>
              <a:t>atasannya</a:t>
            </a:r>
            <a:r>
              <a:rPr lang="en-US" altLang="ko-KR" dirty="0">
                <a:ea typeface="Gulim" pitchFamily="34" charset="-127"/>
              </a:rPr>
              <a:t>.</a:t>
            </a:r>
          </a:p>
          <a:p>
            <a:pPr marL="609600" indent="-609600" eaLnBrk="1" hangingPunct="1">
              <a:lnSpc>
                <a:spcPct val="80000"/>
              </a:lnSpc>
              <a:buFont typeface="Wingdings" pitchFamily="2" charset="2"/>
              <a:buNone/>
            </a:pPr>
            <a:endParaRPr lang="en-US" dirty="0"/>
          </a:p>
        </p:txBody>
      </p:sp>
    </p:spTree>
    <p:extLst>
      <p:ext uri="{BB962C8B-B14F-4D97-AF65-F5344CB8AC3E}">
        <p14:creationId xmlns:p14="http://schemas.microsoft.com/office/powerpoint/2010/main" val="244268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atin typeface="Arial" pitchFamily="34" charset="0"/>
                <a:cs typeface="Arial" pitchFamily="34" charset="0"/>
              </a:rPr>
              <a:t>Gaya Kepemimpinan</a:t>
            </a:r>
          </a:p>
        </p:txBody>
      </p:sp>
      <p:sp>
        <p:nvSpPr>
          <p:cNvPr id="3" name="Content Placeholder 2"/>
          <p:cNvSpPr>
            <a:spLocks noGrp="1"/>
          </p:cNvSpPr>
          <p:nvPr>
            <p:ph sz="quarter" idx="1"/>
          </p:nvPr>
        </p:nvSpPr>
        <p:spPr>
          <a:xfrm>
            <a:off x="301625" y="1928802"/>
            <a:ext cx="8504238" cy="4170373"/>
          </a:xfrm>
          <a:prstGeom prst="rect">
            <a:avLst/>
          </a:prstGeom>
        </p:spPr>
        <p:txBody>
          <a:bodyPr>
            <a:normAutofit/>
          </a:bodyPr>
          <a:lstStyle/>
          <a:p>
            <a:pPr marL="609600" indent="-609600" eaLnBrk="1" fontAlgn="auto" hangingPunct="1">
              <a:lnSpc>
                <a:spcPct val="80000"/>
              </a:lnSpc>
              <a:spcAft>
                <a:spcPts val="0"/>
              </a:spcAft>
              <a:buFont typeface="+mj-lt"/>
              <a:buAutoNum type="arabicPeriod"/>
              <a:defRPr/>
            </a:pPr>
            <a:r>
              <a:rPr lang="en-US" dirty="0"/>
              <a:t>	</a:t>
            </a:r>
            <a:r>
              <a:rPr lang="en-US" sz="4000" dirty="0" err="1">
                <a:latin typeface="Arial" pitchFamily="34" charset="0"/>
                <a:cs typeface="Arial" pitchFamily="34" charset="0"/>
              </a:rPr>
              <a:t>Demokrasi</a:t>
            </a:r>
            <a:r>
              <a:rPr lang="en-US" sz="4000" dirty="0">
                <a:latin typeface="Arial" pitchFamily="34" charset="0"/>
                <a:cs typeface="Arial" pitchFamily="34" charset="0"/>
              </a:rPr>
              <a:t> </a:t>
            </a:r>
          </a:p>
          <a:p>
            <a:pPr marL="609600" indent="-609600" eaLnBrk="1" fontAlgn="auto" hangingPunct="1">
              <a:lnSpc>
                <a:spcPct val="80000"/>
              </a:lnSpc>
              <a:spcAft>
                <a:spcPts val="0"/>
              </a:spcAft>
              <a:buFont typeface="+mj-lt"/>
              <a:buAutoNum type="arabicPeriod"/>
              <a:defRPr/>
            </a:pPr>
            <a:r>
              <a:rPr lang="en-US" sz="4000" dirty="0">
                <a:latin typeface="Arial" pitchFamily="34" charset="0"/>
                <a:cs typeface="Arial" pitchFamily="34" charset="0"/>
              </a:rPr>
              <a:t>	</a:t>
            </a:r>
            <a:r>
              <a:rPr lang="en-US" sz="4000" dirty="0" err="1">
                <a:latin typeface="Arial" pitchFamily="34" charset="0"/>
                <a:cs typeface="Arial" pitchFamily="34" charset="0"/>
              </a:rPr>
              <a:t>Otoriter</a:t>
            </a:r>
            <a:r>
              <a:rPr lang="en-US" sz="4000" dirty="0">
                <a:latin typeface="Arial" pitchFamily="34" charset="0"/>
                <a:cs typeface="Arial" pitchFamily="34" charset="0"/>
              </a:rPr>
              <a:t> (</a:t>
            </a:r>
            <a:r>
              <a:rPr lang="en-US" sz="4000" dirty="0" err="1">
                <a:latin typeface="Arial" pitchFamily="34" charset="0"/>
                <a:cs typeface="Arial" pitchFamily="34" charset="0"/>
              </a:rPr>
              <a:t>otokratik</a:t>
            </a:r>
            <a:r>
              <a:rPr lang="en-US" sz="4000" dirty="0">
                <a:latin typeface="Arial" pitchFamily="34" charset="0"/>
                <a:cs typeface="Arial" pitchFamily="34" charset="0"/>
              </a:rPr>
              <a:t>)</a:t>
            </a:r>
          </a:p>
          <a:p>
            <a:pPr marL="609600" indent="-609600" eaLnBrk="1" fontAlgn="auto" hangingPunct="1">
              <a:lnSpc>
                <a:spcPct val="80000"/>
              </a:lnSpc>
              <a:spcAft>
                <a:spcPts val="0"/>
              </a:spcAft>
              <a:buFont typeface="+mj-lt"/>
              <a:buAutoNum type="arabicPeriod"/>
              <a:defRPr/>
            </a:pPr>
            <a:r>
              <a:rPr lang="en-US" sz="4000" dirty="0">
                <a:latin typeface="Arial" pitchFamily="34" charset="0"/>
                <a:cs typeface="Arial" pitchFamily="34" charset="0"/>
              </a:rPr>
              <a:t>	</a:t>
            </a:r>
            <a:r>
              <a:rPr lang="en-US" sz="4000" dirty="0" err="1">
                <a:latin typeface="Arial" pitchFamily="34" charset="0"/>
                <a:cs typeface="Arial" pitchFamily="34" charset="0"/>
              </a:rPr>
              <a:t>Partisipatif</a:t>
            </a:r>
            <a:endParaRPr lang="en-US" sz="4000" dirty="0">
              <a:latin typeface="Arial" pitchFamily="34" charset="0"/>
              <a:cs typeface="Arial" pitchFamily="34" charset="0"/>
            </a:endParaRPr>
          </a:p>
          <a:p>
            <a:pPr marL="609600" indent="-609600" eaLnBrk="1" fontAlgn="auto" hangingPunct="1">
              <a:lnSpc>
                <a:spcPct val="80000"/>
              </a:lnSpc>
              <a:spcAft>
                <a:spcPts val="0"/>
              </a:spcAft>
              <a:buFont typeface="+mj-lt"/>
              <a:buAutoNum type="arabicPeriod"/>
              <a:defRPr/>
            </a:pPr>
            <a:r>
              <a:rPr lang="en-US" sz="4000" dirty="0">
                <a:latin typeface="Arial" pitchFamily="34" charset="0"/>
                <a:cs typeface="Arial" pitchFamily="34" charset="0"/>
              </a:rPr>
              <a:t>	</a:t>
            </a:r>
            <a:r>
              <a:rPr lang="en-US" sz="4000" dirty="0" err="1">
                <a:latin typeface="Arial" pitchFamily="34" charset="0"/>
                <a:cs typeface="Arial" pitchFamily="34" charset="0"/>
              </a:rPr>
              <a:t>Bebas</a:t>
            </a:r>
            <a:r>
              <a:rPr lang="en-US" sz="4000" dirty="0">
                <a:latin typeface="Arial" pitchFamily="34" charset="0"/>
                <a:cs typeface="Arial" pitchFamily="34" charset="0"/>
              </a:rPr>
              <a:t> </a:t>
            </a:r>
            <a:r>
              <a:rPr lang="en-US" sz="4000" dirty="0" err="1">
                <a:latin typeface="Arial" pitchFamily="34" charset="0"/>
                <a:cs typeface="Arial" pitchFamily="34" charset="0"/>
              </a:rPr>
              <a:t>tindak</a:t>
            </a:r>
            <a:r>
              <a:rPr lang="en-US" sz="4000" dirty="0">
                <a:latin typeface="Arial" pitchFamily="34" charset="0"/>
                <a:cs typeface="Arial" pitchFamily="34" charset="0"/>
              </a:rPr>
              <a:t> (</a:t>
            </a:r>
            <a:r>
              <a:rPr lang="en-US" sz="4000" dirty="0" err="1">
                <a:latin typeface="Arial" pitchFamily="34" charset="0"/>
                <a:cs typeface="Arial" pitchFamily="34" charset="0"/>
              </a:rPr>
              <a:t>Laisses</a:t>
            </a:r>
            <a:r>
              <a:rPr lang="en-US" sz="4000" dirty="0">
                <a:latin typeface="Arial" pitchFamily="34" charset="0"/>
                <a:cs typeface="Arial" pitchFamily="34" charset="0"/>
              </a:rPr>
              <a:t>-faire)</a:t>
            </a:r>
          </a:p>
          <a:p>
            <a:pPr marL="274320" indent="-274320" eaLnBrk="1" fontAlgn="auto" hangingPunct="1">
              <a:spcAft>
                <a:spcPts val="0"/>
              </a:spcAft>
              <a:buFont typeface="Wingdings 2"/>
              <a:buNone/>
              <a:defRPr/>
            </a:pPr>
            <a:endParaRPr lang="en-US" dirty="0"/>
          </a:p>
        </p:txBody>
      </p:sp>
    </p:spTree>
    <p:extLst>
      <p:ext uri="{BB962C8B-B14F-4D97-AF65-F5344CB8AC3E}">
        <p14:creationId xmlns:p14="http://schemas.microsoft.com/office/powerpoint/2010/main" val="335928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eaLnBrk="1" hangingPunct="1"/>
            <a:r>
              <a:rPr lang="en-US" sz="3200" dirty="0">
                <a:solidFill>
                  <a:srgbClr val="FF3300"/>
                </a:solidFill>
                <a:latin typeface="Arial" pitchFamily="34" charset="0"/>
                <a:cs typeface="Arial" pitchFamily="34" charset="0"/>
              </a:rPr>
              <a:t>4. KEPEMIMPINAN SITUASIONAL</a:t>
            </a:r>
            <a:br>
              <a:rPr lang="en-US" sz="3200" dirty="0">
                <a:solidFill>
                  <a:srgbClr val="FF3300"/>
                </a:solidFill>
                <a:latin typeface="Arial" pitchFamily="34" charset="0"/>
                <a:cs typeface="Arial" pitchFamily="34" charset="0"/>
              </a:rPr>
            </a:br>
            <a:r>
              <a:rPr lang="en-US" sz="3200" dirty="0">
                <a:solidFill>
                  <a:srgbClr val="FF3300"/>
                </a:solidFill>
                <a:latin typeface="Arial" pitchFamily="34" charset="0"/>
                <a:cs typeface="Arial" pitchFamily="34" charset="0"/>
              </a:rPr>
              <a:t>(Hersey </a:t>
            </a:r>
            <a:r>
              <a:rPr lang="en-US" sz="3200" dirty="0" err="1">
                <a:solidFill>
                  <a:srgbClr val="FF3300"/>
                </a:solidFill>
                <a:latin typeface="Arial" pitchFamily="34" charset="0"/>
                <a:cs typeface="Arial" pitchFamily="34" charset="0"/>
              </a:rPr>
              <a:t>dan</a:t>
            </a:r>
            <a:r>
              <a:rPr lang="en-US" sz="3200" dirty="0">
                <a:solidFill>
                  <a:srgbClr val="FF3300"/>
                </a:solidFill>
                <a:latin typeface="Arial" pitchFamily="34" charset="0"/>
                <a:cs typeface="Arial" pitchFamily="34" charset="0"/>
              </a:rPr>
              <a:t> Blanchard)</a:t>
            </a:r>
          </a:p>
        </p:txBody>
      </p:sp>
      <p:sp>
        <p:nvSpPr>
          <p:cNvPr id="76803" name="Rectangle 3"/>
          <p:cNvSpPr>
            <a:spLocks noGrp="1" noChangeArrowheads="1"/>
          </p:cNvSpPr>
          <p:nvPr>
            <p:ph sz="quarter" idx="1"/>
          </p:nvPr>
        </p:nvSpPr>
        <p:spPr>
          <a:xfrm>
            <a:off x="395536" y="1484784"/>
            <a:ext cx="8136904" cy="5040560"/>
          </a:xfrm>
          <a:prstGeom prst="rect">
            <a:avLst/>
          </a:prstGeom>
        </p:spPr>
        <p:txBody>
          <a:bodyPr/>
          <a:lstStyle/>
          <a:p>
            <a:pPr marL="609600" indent="-609600" eaLnBrk="1" hangingPunct="1">
              <a:buFont typeface="Wingdings" pitchFamily="2" charset="2"/>
              <a:buNone/>
            </a:pPr>
            <a:r>
              <a:rPr lang="en-US" sz="2400" dirty="0" err="1">
                <a:latin typeface="Arial" pitchFamily="34" charset="0"/>
                <a:cs typeface="Arial" pitchFamily="34" charset="0"/>
              </a:rPr>
              <a:t>Kepemimpinan</a:t>
            </a:r>
            <a:r>
              <a:rPr lang="en-US" sz="2400" dirty="0">
                <a:latin typeface="Arial" pitchFamily="34" charset="0"/>
                <a:cs typeface="Arial" pitchFamily="34" charset="0"/>
              </a:rPr>
              <a:t> </a:t>
            </a:r>
            <a:r>
              <a:rPr lang="en-US" sz="2400" dirty="0" err="1">
                <a:latin typeface="Arial" pitchFamily="34" charset="0"/>
                <a:cs typeface="Arial" pitchFamily="34" charset="0"/>
              </a:rPr>
              <a:t>situasional</a:t>
            </a:r>
            <a:r>
              <a:rPr lang="en-US" sz="2400" dirty="0">
                <a:latin typeface="Arial" pitchFamily="34" charset="0"/>
                <a:cs typeface="Arial" pitchFamily="34" charset="0"/>
              </a:rPr>
              <a:t> </a:t>
            </a:r>
            <a:r>
              <a:rPr lang="en-US" sz="2400" dirty="0" err="1">
                <a:latin typeface="Arial" pitchFamily="34" charset="0"/>
                <a:cs typeface="Arial" pitchFamily="34" charset="0"/>
              </a:rPr>
              <a:t>didasarkan</a:t>
            </a:r>
            <a:r>
              <a:rPr lang="en-US" sz="2400" dirty="0">
                <a:latin typeface="Arial" pitchFamily="34" charset="0"/>
                <a:cs typeface="Arial" pitchFamily="34" charset="0"/>
              </a:rPr>
              <a:t> </a:t>
            </a:r>
            <a:r>
              <a:rPr lang="en-US" sz="2400" dirty="0" err="1">
                <a:latin typeface="Arial" pitchFamily="34" charset="0"/>
                <a:cs typeface="Arial" pitchFamily="34" charset="0"/>
              </a:rPr>
              <a:t>atas</a:t>
            </a:r>
            <a:r>
              <a:rPr lang="en-US" sz="2400" dirty="0">
                <a:latin typeface="Arial" pitchFamily="34" charset="0"/>
                <a:cs typeface="Arial" pitchFamily="34" charset="0"/>
              </a:rPr>
              <a:t> </a:t>
            </a:r>
            <a:r>
              <a:rPr lang="en-US" sz="2400" dirty="0" err="1">
                <a:latin typeface="Arial" pitchFamily="34" charset="0"/>
                <a:cs typeface="Arial" pitchFamily="34" charset="0"/>
              </a:rPr>
              <a:t>saling</a:t>
            </a:r>
            <a:r>
              <a:rPr lang="en-US" sz="2400" dirty="0">
                <a:latin typeface="Arial" pitchFamily="34" charset="0"/>
                <a:cs typeface="Arial" pitchFamily="34" charset="0"/>
              </a:rPr>
              <a:t> </a:t>
            </a:r>
            <a:r>
              <a:rPr lang="en-US" sz="2400" dirty="0" err="1">
                <a:latin typeface="Arial" pitchFamily="34" charset="0"/>
                <a:cs typeface="Arial" pitchFamily="34" charset="0"/>
              </a:rPr>
              <a:t>berhubungannya</a:t>
            </a:r>
            <a:r>
              <a:rPr lang="en-US" sz="2400" dirty="0" smtClean="0">
                <a:latin typeface="Arial" pitchFamily="34" charset="0"/>
                <a:cs typeface="Arial" pitchFamily="34" charset="0"/>
              </a:rPr>
              <a:t>:</a:t>
            </a:r>
          </a:p>
          <a:p>
            <a:pPr marL="609600" indent="-609600" eaLnBrk="1" hangingPunct="1">
              <a:buFont typeface="Wingdings" pitchFamily="2" charset="2"/>
              <a:buNone/>
            </a:pPr>
            <a:endParaRPr lang="en-US" sz="2400" dirty="0">
              <a:latin typeface="Arial" pitchFamily="34" charset="0"/>
              <a:cs typeface="Arial" pitchFamily="34" charset="0"/>
            </a:endParaRPr>
          </a:p>
          <a:p>
            <a:pPr marL="609600" indent="-609600" eaLnBrk="1" hangingPunct="1">
              <a:buFontTx/>
              <a:buAutoNum type="arabicPeriod"/>
            </a:pPr>
            <a:r>
              <a:rPr lang="en-US" sz="2400" dirty="0" err="1">
                <a:latin typeface="Arial" pitchFamily="34" charset="0"/>
                <a:cs typeface="Arial" pitchFamily="34" charset="0"/>
              </a:rPr>
              <a:t>Jumlah</a:t>
            </a:r>
            <a:r>
              <a:rPr lang="en-US" sz="2400" dirty="0">
                <a:latin typeface="Arial" pitchFamily="34" charset="0"/>
                <a:cs typeface="Arial" pitchFamily="34" charset="0"/>
              </a:rPr>
              <a:t> </a:t>
            </a:r>
            <a:r>
              <a:rPr lang="en-US" sz="2400" dirty="0" err="1">
                <a:latin typeface="Arial" pitchFamily="34" charset="0"/>
                <a:cs typeface="Arial" pitchFamily="34" charset="0"/>
              </a:rPr>
              <a:t>petunjuk</a:t>
            </a:r>
            <a:r>
              <a:rPr lang="en-US" sz="2400" dirty="0">
                <a:latin typeface="Arial" pitchFamily="34" charset="0"/>
                <a:cs typeface="Arial" pitchFamily="34" charset="0"/>
              </a:rPr>
              <a:t> </a:t>
            </a:r>
            <a:r>
              <a:rPr lang="en-US" sz="2400" dirty="0" err="1">
                <a:latin typeface="Arial" pitchFamily="34" charset="0"/>
                <a:cs typeface="Arial" pitchFamily="34" charset="0"/>
              </a:rPr>
              <a:t>dan</a:t>
            </a:r>
            <a:r>
              <a:rPr lang="en-US" sz="2400" dirty="0">
                <a:latin typeface="Arial" pitchFamily="34" charset="0"/>
                <a:cs typeface="Arial" pitchFamily="34" charset="0"/>
              </a:rPr>
              <a:t> </a:t>
            </a:r>
            <a:r>
              <a:rPr lang="en-US" sz="2400" dirty="0" err="1">
                <a:latin typeface="Arial" pitchFamily="34" charset="0"/>
                <a:cs typeface="Arial" pitchFamily="34" charset="0"/>
              </a:rPr>
              <a:t>pengarahan</a:t>
            </a:r>
            <a:r>
              <a:rPr lang="en-US" sz="2400" dirty="0">
                <a:latin typeface="Arial" pitchFamily="34" charset="0"/>
                <a:cs typeface="Arial" pitchFamily="34" charset="0"/>
              </a:rPr>
              <a:t> yang </a:t>
            </a:r>
            <a:r>
              <a:rPr lang="en-US" sz="2400" dirty="0" err="1">
                <a:latin typeface="Arial" pitchFamily="34" charset="0"/>
                <a:cs typeface="Arial" pitchFamily="34" charset="0"/>
              </a:rPr>
              <a:t>diberikan</a:t>
            </a:r>
            <a:r>
              <a:rPr lang="en-US" sz="2400" dirty="0">
                <a:latin typeface="Arial" pitchFamily="34" charset="0"/>
                <a:cs typeface="Arial" pitchFamily="34" charset="0"/>
              </a:rPr>
              <a:t> </a:t>
            </a:r>
            <a:r>
              <a:rPr lang="en-US" sz="2400" dirty="0" err="1">
                <a:latin typeface="Arial" pitchFamily="34" charset="0"/>
                <a:cs typeface="Arial" pitchFamily="34" charset="0"/>
              </a:rPr>
              <a:t>oleh</a:t>
            </a:r>
            <a:r>
              <a:rPr lang="en-US" sz="2400" dirty="0">
                <a:latin typeface="Arial" pitchFamily="34" charset="0"/>
                <a:cs typeface="Arial" pitchFamily="34" charset="0"/>
              </a:rPr>
              <a:t> </a:t>
            </a:r>
            <a:r>
              <a:rPr lang="en-US" sz="2400" dirty="0" err="1">
                <a:latin typeface="Arial" pitchFamily="34" charset="0"/>
                <a:cs typeface="Arial" pitchFamily="34" charset="0"/>
              </a:rPr>
              <a:t>pimpinan</a:t>
            </a:r>
            <a:r>
              <a:rPr lang="en-US" sz="2400" dirty="0">
                <a:latin typeface="Arial" pitchFamily="34" charset="0"/>
                <a:cs typeface="Arial" pitchFamily="34" charset="0"/>
              </a:rPr>
              <a:t>,</a:t>
            </a:r>
          </a:p>
          <a:p>
            <a:pPr marL="609600" indent="-609600" eaLnBrk="1" hangingPunct="1">
              <a:buFontTx/>
              <a:buAutoNum type="arabicPeriod"/>
            </a:pPr>
            <a:r>
              <a:rPr lang="en-US" sz="2400" dirty="0" err="1">
                <a:latin typeface="Arial" pitchFamily="34" charset="0"/>
                <a:cs typeface="Arial" pitchFamily="34" charset="0"/>
              </a:rPr>
              <a:t>Jumlah</a:t>
            </a:r>
            <a:r>
              <a:rPr lang="en-US" sz="2400" dirty="0">
                <a:latin typeface="Arial" pitchFamily="34" charset="0"/>
                <a:cs typeface="Arial" pitchFamily="34" charset="0"/>
              </a:rPr>
              <a:t> </a:t>
            </a:r>
            <a:r>
              <a:rPr lang="en-US" sz="2400" dirty="0" err="1">
                <a:latin typeface="Arial" pitchFamily="34" charset="0"/>
                <a:cs typeface="Arial" pitchFamily="34" charset="0"/>
              </a:rPr>
              <a:t>dukungan</a:t>
            </a:r>
            <a:r>
              <a:rPr lang="en-US" sz="2400" dirty="0">
                <a:latin typeface="Arial" pitchFamily="34" charset="0"/>
                <a:cs typeface="Arial" pitchFamily="34" charset="0"/>
              </a:rPr>
              <a:t> </a:t>
            </a:r>
            <a:r>
              <a:rPr lang="en-US" sz="2400" dirty="0" err="1">
                <a:latin typeface="Arial" pitchFamily="34" charset="0"/>
                <a:cs typeface="Arial" pitchFamily="34" charset="0"/>
              </a:rPr>
              <a:t>sosioemosional</a:t>
            </a:r>
            <a:r>
              <a:rPr lang="en-US" sz="2400" dirty="0">
                <a:latin typeface="Arial" pitchFamily="34" charset="0"/>
                <a:cs typeface="Arial" pitchFamily="34" charset="0"/>
              </a:rPr>
              <a:t> yang </a:t>
            </a:r>
            <a:r>
              <a:rPr lang="en-US" sz="2400" dirty="0" err="1">
                <a:latin typeface="Arial" pitchFamily="34" charset="0"/>
                <a:cs typeface="Arial" pitchFamily="34" charset="0"/>
              </a:rPr>
              <a:t>diberikan</a:t>
            </a:r>
            <a:r>
              <a:rPr lang="en-US" sz="2400" dirty="0">
                <a:latin typeface="Arial" pitchFamily="34" charset="0"/>
                <a:cs typeface="Arial" pitchFamily="34" charset="0"/>
              </a:rPr>
              <a:t> </a:t>
            </a:r>
            <a:r>
              <a:rPr lang="en-US" sz="2400" dirty="0" err="1">
                <a:latin typeface="Arial" pitchFamily="34" charset="0"/>
                <a:cs typeface="Arial" pitchFamily="34" charset="0"/>
              </a:rPr>
              <a:t>oleh</a:t>
            </a:r>
            <a:r>
              <a:rPr lang="en-US" sz="2400" dirty="0">
                <a:latin typeface="Arial" pitchFamily="34" charset="0"/>
                <a:cs typeface="Arial" pitchFamily="34" charset="0"/>
              </a:rPr>
              <a:t> </a:t>
            </a:r>
            <a:r>
              <a:rPr lang="en-US" sz="2400" dirty="0" err="1">
                <a:latin typeface="Arial" pitchFamily="34" charset="0"/>
                <a:cs typeface="Arial" pitchFamily="34" charset="0"/>
              </a:rPr>
              <a:t>pimpinan</a:t>
            </a:r>
            <a:r>
              <a:rPr lang="en-US" sz="2400" dirty="0">
                <a:latin typeface="Arial" pitchFamily="34" charset="0"/>
                <a:cs typeface="Arial" pitchFamily="34" charset="0"/>
              </a:rPr>
              <a:t>,</a:t>
            </a:r>
          </a:p>
          <a:p>
            <a:pPr marL="609600" indent="-609600" eaLnBrk="1" hangingPunct="1">
              <a:buFontTx/>
              <a:buAutoNum type="arabicPeriod"/>
            </a:pPr>
            <a:r>
              <a:rPr lang="en-US" sz="2400" dirty="0">
                <a:latin typeface="Arial" pitchFamily="34" charset="0"/>
                <a:cs typeface="Arial" pitchFamily="34" charset="0"/>
              </a:rPr>
              <a:t>Tingkat </a:t>
            </a:r>
            <a:r>
              <a:rPr lang="en-US" sz="2400" dirty="0" err="1">
                <a:latin typeface="Arial" pitchFamily="34" charset="0"/>
                <a:cs typeface="Arial" pitchFamily="34" charset="0"/>
              </a:rPr>
              <a:t>kesiapan</a:t>
            </a:r>
            <a:r>
              <a:rPr lang="en-US" sz="2400" dirty="0">
                <a:latin typeface="Arial" pitchFamily="34" charset="0"/>
                <a:cs typeface="Arial" pitchFamily="34" charset="0"/>
              </a:rPr>
              <a:t> </a:t>
            </a:r>
            <a:r>
              <a:rPr lang="en-US" sz="2400" dirty="0" err="1">
                <a:latin typeface="Arial" pitchFamily="34" charset="0"/>
                <a:cs typeface="Arial" pitchFamily="34" charset="0"/>
              </a:rPr>
              <a:t>atau</a:t>
            </a:r>
            <a:r>
              <a:rPr lang="en-US" sz="2400" dirty="0">
                <a:latin typeface="Arial" pitchFamily="34" charset="0"/>
                <a:cs typeface="Arial" pitchFamily="34" charset="0"/>
              </a:rPr>
              <a:t> </a:t>
            </a:r>
            <a:r>
              <a:rPr lang="en-US" sz="2400" dirty="0" err="1">
                <a:latin typeface="Arial" pitchFamily="34" charset="0"/>
                <a:cs typeface="Arial" pitchFamily="34" charset="0"/>
              </a:rPr>
              <a:t>kematangan</a:t>
            </a:r>
            <a:r>
              <a:rPr lang="en-US" sz="2400" dirty="0">
                <a:latin typeface="Arial" pitchFamily="34" charset="0"/>
                <a:cs typeface="Arial" pitchFamily="34" charset="0"/>
              </a:rPr>
              <a:t> </a:t>
            </a:r>
            <a:r>
              <a:rPr lang="en-US" sz="2400" dirty="0" err="1">
                <a:latin typeface="Arial" pitchFamily="34" charset="0"/>
                <a:cs typeface="Arial" pitchFamily="34" charset="0"/>
              </a:rPr>
              <a:t>para</a:t>
            </a:r>
            <a:r>
              <a:rPr lang="en-US" sz="2400" dirty="0">
                <a:latin typeface="Arial" pitchFamily="34" charset="0"/>
                <a:cs typeface="Arial" pitchFamily="34" charset="0"/>
              </a:rPr>
              <a:t> </a:t>
            </a:r>
            <a:r>
              <a:rPr lang="en-US" sz="2400" dirty="0" err="1">
                <a:latin typeface="Arial" pitchFamily="34" charset="0"/>
                <a:cs typeface="Arial" pitchFamily="34" charset="0"/>
              </a:rPr>
              <a:t>pengikut</a:t>
            </a:r>
            <a:r>
              <a:rPr lang="en-US" sz="2400" dirty="0">
                <a:latin typeface="Arial" pitchFamily="34" charset="0"/>
                <a:cs typeface="Arial" pitchFamily="34" charset="0"/>
              </a:rPr>
              <a:t>/ </a:t>
            </a:r>
            <a:r>
              <a:rPr lang="en-US" sz="2400" dirty="0" err="1">
                <a:latin typeface="Arial" pitchFamily="34" charset="0"/>
                <a:cs typeface="Arial" pitchFamily="34" charset="0"/>
              </a:rPr>
              <a:t>bawahan</a:t>
            </a:r>
            <a:r>
              <a:rPr lang="en-US" sz="2400" dirty="0">
                <a:latin typeface="Arial" pitchFamily="34" charset="0"/>
                <a:cs typeface="Arial" pitchFamily="34" charset="0"/>
              </a:rPr>
              <a:t> yang </a:t>
            </a:r>
            <a:r>
              <a:rPr lang="en-US" sz="2400" dirty="0" err="1">
                <a:latin typeface="Arial" pitchFamily="34" charset="0"/>
                <a:cs typeface="Arial" pitchFamily="34" charset="0"/>
              </a:rPr>
              <a:t>ditunjukkan</a:t>
            </a:r>
            <a:r>
              <a:rPr lang="en-US" sz="2400" dirty="0">
                <a:latin typeface="Arial" pitchFamily="34" charset="0"/>
                <a:cs typeface="Arial" pitchFamily="34" charset="0"/>
              </a:rPr>
              <a:t> </a:t>
            </a:r>
            <a:r>
              <a:rPr lang="en-US" sz="2400" dirty="0" err="1">
                <a:latin typeface="Arial" pitchFamily="34" charset="0"/>
                <a:cs typeface="Arial" pitchFamily="34" charset="0"/>
              </a:rPr>
              <a:t>dalam</a:t>
            </a:r>
            <a:r>
              <a:rPr lang="en-US" sz="2400" dirty="0">
                <a:latin typeface="Arial" pitchFamily="34" charset="0"/>
                <a:cs typeface="Arial" pitchFamily="34" charset="0"/>
              </a:rPr>
              <a:t> </a:t>
            </a:r>
            <a:r>
              <a:rPr lang="en-US" sz="2400" dirty="0" err="1">
                <a:latin typeface="Arial" pitchFamily="34" charset="0"/>
                <a:cs typeface="Arial" pitchFamily="34" charset="0"/>
              </a:rPr>
              <a:t>melaksanakan</a:t>
            </a:r>
            <a:r>
              <a:rPr lang="en-US" sz="2400" dirty="0">
                <a:latin typeface="Arial" pitchFamily="34" charset="0"/>
                <a:cs typeface="Arial" pitchFamily="34" charset="0"/>
              </a:rPr>
              <a:t> </a:t>
            </a:r>
            <a:r>
              <a:rPr lang="en-US" sz="2400" dirty="0" err="1">
                <a:latin typeface="Arial" pitchFamily="34" charset="0"/>
                <a:cs typeface="Arial" pitchFamily="34" charset="0"/>
              </a:rPr>
              <a:t>tugas</a:t>
            </a:r>
            <a:r>
              <a:rPr lang="en-US" sz="2400" dirty="0">
                <a:latin typeface="Arial" pitchFamily="34" charset="0"/>
                <a:cs typeface="Arial" pitchFamily="34" charset="0"/>
              </a:rPr>
              <a:t>, </a:t>
            </a:r>
            <a:r>
              <a:rPr lang="en-US" sz="2400" dirty="0" err="1">
                <a:latin typeface="Arial" pitchFamily="34" charset="0"/>
                <a:cs typeface="Arial" pitchFamily="34" charset="0"/>
              </a:rPr>
              <a:t>fungsi</a:t>
            </a:r>
            <a:r>
              <a:rPr lang="en-US" sz="2400" dirty="0">
                <a:latin typeface="Arial" pitchFamily="34" charset="0"/>
                <a:cs typeface="Arial" pitchFamily="34" charset="0"/>
              </a:rPr>
              <a:t> </a:t>
            </a:r>
            <a:r>
              <a:rPr lang="en-US" sz="2400" dirty="0" err="1">
                <a:latin typeface="Arial" pitchFamily="34" charset="0"/>
                <a:cs typeface="Arial" pitchFamily="34" charset="0"/>
              </a:rPr>
              <a:t>atau</a:t>
            </a:r>
            <a:r>
              <a:rPr lang="en-US" sz="2400" dirty="0">
                <a:latin typeface="Arial" pitchFamily="34" charset="0"/>
                <a:cs typeface="Arial" pitchFamily="34" charset="0"/>
              </a:rPr>
              <a:t> </a:t>
            </a:r>
            <a:r>
              <a:rPr lang="en-US" sz="2400" dirty="0" err="1"/>
              <a:t>tujuan</a:t>
            </a:r>
            <a:r>
              <a:rPr lang="en-US" sz="2400" dirty="0"/>
              <a:t> </a:t>
            </a:r>
            <a:r>
              <a:rPr lang="en-US" sz="2400" dirty="0" err="1"/>
              <a:t>tertentu</a:t>
            </a:r>
            <a:endParaRPr lang="en-US" sz="2400" dirty="0"/>
          </a:p>
        </p:txBody>
      </p:sp>
    </p:spTree>
    <p:extLst>
      <p:ext uri="{BB962C8B-B14F-4D97-AF65-F5344CB8AC3E}">
        <p14:creationId xmlns:p14="http://schemas.microsoft.com/office/powerpoint/2010/main" val="20713154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5976664"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2689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2411413" y="908050"/>
            <a:ext cx="1223962" cy="1800225"/>
          </a:xfrm>
          <a:prstGeom prst="rect">
            <a:avLst/>
          </a:prstGeom>
          <a:solidFill>
            <a:srgbClr val="800080"/>
          </a:solidFill>
          <a:ln w="9525">
            <a:solidFill>
              <a:schemeClr val="tx1"/>
            </a:solidFill>
            <a:miter lim="800000"/>
            <a:headEnd/>
            <a:tailEnd/>
          </a:ln>
        </p:spPr>
        <p:txBody>
          <a:bodyPr wrap="none" anchor="ctr"/>
          <a:lstStyle/>
          <a:p>
            <a:pPr algn="ctr" eaLnBrk="1" hangingPunct="1"/>
            <a:r>
              <a:rPr lang="en-US" sz="1600" b="1"/>
              <a:t>Hubungan</a:t>
            </a:r>
          </a:p>
          <a:p>
            <a:pPr algn="ctr" eaLnBrk="1" hangingPunct="1"/>
            <a:r>
              <a:rPr lang="en-US"/>
              <a:t>Tinggi</a:t>
            </a:r>
          </a:p>
          <a:p>
            <a:pPr algn="ctr" eaLnBrk="1" hangingPunct="1"/>
            <a:r>
              <a:rPr lang="en-US"/>
              <a:t>Tugas </a:t>
            </a:r>
          </a:p>
          <a:p>
            <a:pPr algn="ctr" eaLnBrk="1" hangingPunct="1"/>
            <a:r>
              <a:rPr lang="en-US"/>
              <a:t>rendah</a:t>
            </a:r>
          </a:p>
        </p:txBody>
      </p:sp>
      <p:sp>
        <p:nvSpPr>
          <p:cNvPr id="27652" name="Rectangle 4"/>
          <p:cNvSpPr>
            <a:spLocks noChangeArrowheads="1"/>
          </p:cNvSpPr>
          <p:nvPr/>
        </p:nvSpPr>
        <p:spPr bwMode="auto">
          <a:xfrm>
            <a:off x="6084888" y="908050"/>
            <a:ext cx="1295400" cy="1800225"/>
          </a:xfrm>
          <a:prstGeom prst="rect">
            <a:avLst/>
          </a:prstGeom>
          <a:solidFill>
            <a:srgbClr val="663300"/>
          </a:solidFill>
          <a:ln w="9525">
            <a:solidFill>
              <a:schemeClr val="tx1"/>
            </a:solidFill>
            <a:miter lim="800000"/>
            <a:headEnd/>
            <a:tailEnd/>
          </a:ln>
        </p:spPr>
        <p:txBody>
          <a:bodyPr wrap="none" anchor="ctr"/>
          <a:lstStyle/>
          <a:p>
            <a:pPr algn="ctr" eaLnBrk="1" hangingPunct="1"/>
            <a:r>
              <a:rPr lang="en-US" sz="1600" b="1"/>
              <a:t>tugas</a:t>
            </a:r>
          </a:p>
          <a:p>
            <a:pPr algn="ctr" eaLnBrk="1" hangingPunct="1"/>
            <a:r>
              <a:rPr lang="en-US"/>
              <a:t>Tinggi</a:t>
            </a:r>
          </a:p>
          <a:p>
            <a:pPr algn="ctr" eaLnBrk="1" hangingPunct="1"/>
            <a:r>
              <a:rPr lang="en-US"/>
              <a:t>Hubungan </a:t>
            </a:r>
          </a:p>
          <a:p>
            <a:pPr algn="ctr" eaLnBrk="1" hangingPunct="1"/>
            <a:r>
              <a:rPr lang="en-US"/>
              <a:t>tinggi</a:t>
            </a:r>
          </a:p>
        </p:txBody>
      </p:sp>
      <p:sp>
        <p:nvSpPr>
          <p:cNvPr id="27653" name="Rectangle 5"/>
          <p:cNvSpPr>
            <a:spLocks noChangeArrowheads="1"/>
          </p:cNvSpPr>
          <p:nvPr/>
        </p:nvSpPr>
        <p:spPr bwMode="auto">
          <a:xfrm>
            <a:off x="2411413" y="2708275"/>
            <a:ext cx="1223962" cy="1800225"/>
          </a:xfrm>
          <a:prstGeom prst="rect">
            <a:avLst/>
          </a:prstGeom>
          <a:solidFill>
            <a:schemeClr val="bg2"/>
          </a:solidFill>
          <a:ln w="9525">
            <a:solidFill>
              <a:schemeClr val="tx1"/>
            </a:solidFill>
            <a:miter lim="800000"/>
            <a:headEnd/>
            <a:tailEnd/>
          </a:ln>
        </p:spPr>
        <p:txBody>
          <a:bodyPr wrap="none" anchor="ctr"/>
          <a:lstStyle/>
          <a:p>
            <a:pPr algn="ctr" eaLnBrk="1" hangingPunct="1"/>
            <a:endParaRPr lang="en-US"/>
          </a:p>
          <a:p>
            <a:pPr algn="ctr" eaLnBrk="1" hangingPunct="1"/>
            <a:endParaRPr lang="en-US"/>
          </a:p>
          <a:p>
            <a:pPr algn="ctr" eaLnBrk="1" hangingPunct="1"/>
            <a:endParaRPr lang="en-US"/>
          </a:p>
          <a:p>
            <a:pPr algn="ctr" eaLnBrk="1" hangingPunct="1"/>
            <a:endParaRPr lang="en-US"/>
          </a:p>
          <a:p>
            <a:pPr algn="ctr" eaLnBrk="1" hangingPunct="1"/>
            <a:endParaRPr lang="en-US"/>
          </a:p>
          <a:p>
            <a:pPr algn="ctr" eaLnBrk="1" hangingPunct="1"/>
            <a:r>
              <a:rPr lang="en-US"/>
              <a:t>S4</a:t>
            </a:r>
          </a:p>
        </p:txBody>
      </p:sp>
      <p:sp>
        <p:nvSpPr>
          <p:cNvPr id="27654" name="Rectangle 6"/>
          <p:cNvSpPr>
            <a:spLocks noChangeArrowheads="1"/>
          </p:cNvSpPr>
          <p:nvPr/>
        </p:nvSpPr>
        <p:spPr bwMode="auto">
          <a:xfrm>
            <a:off x="4859338" y="2708275"/>
            <a:ext cx="1225550" cy="1800225"/>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b="1"/>
              <a:t>tugas</a:t>
            </a:r>
          </a:p>
          <a:p>
            <a:pPr algn="ctr" eaLnBrk="1" hangingPunct="1"/>
            <a:r>
              <a:rPr lang="en-US"/>
              <a:t>Tinggi</a:t>
            </a:r>
          </a:p>
          <a:p>
            <a:pPr algn="ctr" eaLnBrk="1" hangingPunct="1"/>
            <a:r>
              <a:rPr lang="en-US"/>
              <a:t>Hubungan </a:t>
            </a:r>
          </a:p>
          <a:p>
            <a:pPr algn="ctr" eaLnBrk="1" hangingPunct="1"/>
            <a:r>
              <a:rPr lang="en-US"/>
              <a:t>rendah</a:t>
            </a:r>
          </a:p>
        </p:txBody>
      </p:sp>
      <p:sp>
        <p:nvSpPr>
          <p:cNvPr id="27655" name="Rectangle 7"/>
          <p:cNvSpPr>
            <a:spLocks noChangeArrowheads="1"/>
          </p:cNvSpPr>
          <p:nvPr/>
        </p:nvSpPr>
        <p:spPr bwMode="auto">
          <a:xfrm>
            <a:off x="3635375" y="2708275"/>
            <a:ext cx="1223963" cy="1800225"/>
          </a:xfrm>
          <a:prstGeom prst="rect">
            <a:avLst/>
          </a:prstGeom>
          <a:solidFill>
            <a:schemeClr val="bg2"/>
          </a:solidFill>
          <a:ln w="9525">
            <a:solidFill>
              <a:schemeClr val="tx1"/>
            </a:solidFill>
            <a:miter lim="800000"/>
            <a:headEnd/>
            <a:tailEnd/>
          </a:ln>
        </p:spPr>
        <p:txBody>
          <a:bodyPr wrap="none" anchor="ctr"/>
          <a:lstStyle/>
          <a:p>
            <a:pPr algn="ctr" eaLnBrk="1" hangingPunct="1"/>
            <a:r>
              <a:rPr lang="en-US" b="1"/>
              <a:t>Hubungan</a:t>
            </a:r>
          </a:p>
          <a:p>
            <a:pPr algn="ctr" eaLnBrk="1" hangingPunct="1"/>
            <a:r>
              <a:rPr lang="en-US"/>
              <a:t>rendah</a:t>
            </a:r>
            <a:endParaRPr lang="en-US" b="1"/>
          </a:p>
          <a:p>
            <a:pPr algn="ctr" eaLnBrk="1" hangingPunct="1"/>
            <a:r>
              <a:rPr lang="en-US"/>
              <a:t>Tugas </a:t>
            </a:r>
          </a:p>
          <a:p>
            <a:pPr algn="ctr" eaLnBrk="1" hangingPunct="1"/>
            <a:r>
              <a:rPr lang="en-US"/>
              <a:t>Tinggi</a:t>
            </a:r>
          </a:p>
        </p:txBody>
      </p:sp>
      <p:sp>
        <p:nvSpPr>
          <p:cNvPr id="27656" name="Rectangle 8"/>
          <p:cNvSpPr>
            <a:spLocks noChangeArrowheads="1"/>
          </p:cNvSpPr>
          <p:nvPr/>
        </p:nvSpPr>
        <p:spPr bwMode="auto">
          <a:xfrm>
            <a:off x="6084888" y="2708275"/>
            <a:ext cx="1295400" cy="1800225"/>
          </a:xfrm>
          <a:prstGeom prst="rect">
            <a:avLst/>
          </a:prstGeom>
          <a:solidFill>
            <a:schemeClr val="accent1"/>
          </a:solidFill>
          <a:ln w="9525">
            <a:solidFill>
              <a:schemeClr val="tx1"/>
            </a:solidFill>
            <a:miter lim="800000"/>
            <a:headEnd/>
            <a:tailEnd/>
          </a:ln>
        </p:spPr>
        <p:txBody>
          <a:bodyPr wrap="none" anchor="ctr"/>
          <a:lstStyle/>
          <a:p>
            <a:pPr algn="ctr" eaLnBrk="1" hangingPunct="1"/>
            <a:endParaRPr lang="en-US"/>
          </a:p>
          <a:p>
            <a:pPr algn="ctr" eaLnBrk="1" hangingPunct="1"/>
            <a:endParaRPr lang="en-US"/>
          </a:p>
          <a:p>
            <a:pPr algn="ctr" eaLnBrk="1" hangingPunct="1"/>
            <a:endParaRPr lang="en-US"/>
          </a:p>
          <a:p>
            <a:pPr algn="ctr" eaLnBrk="1" hangingPunct="1"/>
            <a:endParaRPr lang="en-US"/>
          </a:p>
          <a:p>
            <a:pPr algn="ctr" eaLnBrk="1" hangingPunct="1"/>
            <a:endParaRPr lang="en-US"/>
          </a:p>
          <a:p>
            <a:pPr algn="ctr" eaLnBrk="1" hangingPunct="1"/>
            <a:r>
              <a:rPr lang="en-US"/>
              <a:t>S1</a:t>
            </a:r>
          </a:p>
        </p:txBody>
      </p:sp>
      <p:sp>
        <p:nvSpPr>
          <p:cNvPr id="27657" name="Rectangle 9"/>
          <p:cNvSpPr>
            <a:spLocks noChangeArrowheads="1"/>
          </p:cNvSpPr>
          <p:nvPr/>
        </p:nvSpPr>
        <p:spPr bwMode="auto">
          <a:xfrm>
            <a:off x="3635375" y="908050"/>
            <a:ext cx="1223963" cy="1800225"/>
          </a:xfrm>
          <a:prstGeom prst="rect">
            <a:avLst/>
          </a:prstGeom>
          <a:solidFill>
            <a:srgbClr val="800080"/>
          </a:solidFill>
          <a:ln w="9525">
            <a:solidFill>
              <a:schemeClr val="tx1"/>
            </a:solidFill>
            <a:miter lim="800000"/>
            <a:headEnd/>
            <a:tailEnd/>
          </a:ln>
        </p:spPr>
        <p:txBody>
          <a:bodyPr wrap="none" anchor="ctr"/>
          <a:lstStyle/>
          <a:p>
            <a:pPr algn="ctr" eaLnBrk="1" hangingPunct="1"/>
            <a:endParaRPr lang="en-US"/>
          </a:p>
          <a:p>
            <a:pPr algn="ctr" eaLnBrk="1" hangingPunct="1"/>
            <a:endParaRPr lang="en-US"/>
          </a:p>
          <a:p>
            <a:pPr algn="ctr" eaLnBrk="1" hangingPunct="1"/>
            <a:endParaRPr lang="en-US"/>
          </a:p>
          <a:p>
            <a:pPr algn="ctr" eaLnBrk="1" hangingPunct="1"/>
            <a:endParaRPr lang="en-US"/>
          </a:p>
          <a:p>
            <a:pPr algn="ctr" eaLnBrk="1" hangingPunct="1"/>
            <a:endParaRPr lang="en-US"/>
          </a:p>
          <a:p>
            <a:pPr algn="ctr" eaLnBrk="1" hangingPunct="1"/>
            <a:r>
              <a:rPr lang="en-US"/>
              <a:t>S3</a:t>
            </a:r>
          </a:p>
        </p:txBody>
      </p:sp>
      <p:sp>
        <p:nvSpPr>
          <p:cNvPr id="27658" name="Rectangle 10"/>
          <p:cNvSpPr>
            <a:spLocks noChangeArrowheads="1"/>
          </p:cNvSpPr>
          <p:nvPr/>
        </p:nvSpPr>
        <p:spPr bwMode="auto">
          <a:xfrm>
            <a:off x="4859338" y="908050"/>
            <a:ext cx="1223962" cy="1800225"/>
          </a:xfrm>
          <a:prstGeom prst="rect">
            <a:avLst/>
          </a:prstGeom>
          <a:solidFill>
            <a:srgbClr val="663300"/>
          </a:solidFill>
          <a:ln w="9525">
            <a:solidFill>
              <a:schemeClr val="tx1"/>
            </a:solidFill>
            <a:miter lim="800000"/>
            <a:headEnd/>
            <a:tailEnd/>
          </a:ln>
        </p:spPr>
        <p:txBody>
          <a:bodyPr wrap="none" anchor="ctr"/>
          <a:lstStyle/>
          <a:p>
            <a:pPr algn="ctr" eaLnBrk="1" hangingPunct="1"/>
            <a:endParaRPr lang="en-US"/>
          </a:p>
          <a:p>
            <a:pPr algn="ctr" eaLnBrk="1" hangingPunct="1"/>
            <a:endParaRPr lang="en-US"/>
          </a:p>
          <a:p>
            <a:pPr algn="ctr" eaLnBrk="1" hangingPunct="1"/>
            <a:endParaRPr lang="en-US"/>
          </a:p>
          <a:p>
            <a:pPr algn="ctr" eaLnBrk="1" hangingPunct="1"/>
            <a:endParaRPr lang="en-US"/>
          </a:p>
          <a:p>
            <a:pPr algn="ctr" eaLnBrk="1" hangingPunct="1"/>
            <a:endParaRPr lang="en-US"/>
          </a:p>
          <a:p>
            <a:pPr algn="ctr" eaLnBrk="1" hangingPunct="1"/>
            <a:r>
              <a:rPr lang="en-US"/>
              <a:t>S2</a:t>
            </a:r>
          </a:p>
        </p:txBody>
      </p:sp>
      <p:sp>
        <p:nvSpPr>
          <p:cNvPr id="27659" name="Rectangle 11"/>
          <p:cNvSpPr>
            <a:spLocks noChangeArrowheads="1"/>
          </p:cNvSpPr>
          <p:nvPr/>
        </p:nvSpPr>
        <p:spPr bwMode="auto">
          <a:xfrm rot="-5400000">
            <a:off x="899319" y="2637631"/>
            <a:ext cx="2305050" cy="287338"/>
          </a:xfrm>
          <a:prstGeom prst="rect">
            <a:avLst/>
          </a:prstGeom>
          <a:solidFill>
            <a:srgbClr val="993366"/>
          </a:solidFill>
          <a:ln w="9525">
            <a:solidFill>
              <a:schemeClr val="tx1"/>
            </a:solidFill>
            <a:miter lim="800000"/>
            <a:headEnd/>
            <a:tailEnd/>
          </a:ln>
        </p:spPr>
        <p:txBody>
          <a:bodyPr wrap="none" anchor="ctr"/>
          <a:lstStyle/>
          <a:p>
            <a:pPr algn="ctr" eaLnBrk="1" hangingPunct="1"/>
            <a:r>
              <a:rPr lang="en-US"/>
              <a:t>Perilaku Hubungan</a:t>
            </a:r>
          </a:p>
        </p:txBody>
      </p:sp>
      <p:sp>
        <p:nvSpPr>
          <p:cNvPr id="27660" name="Rectangle 12"/>
          <p:cNvSpPr>
            <a:spLocks noChangeArrowheads="1"/>
          </p:cNvSpPr>
          <p:nvPr/>
        </p:nvSpPr>
        <p:spPr bwMode="auto">
          <a:xfrm>
            <a:off x="3419475" y="4652963"/>
            <a:ext cx="2952750" cy="358775"/>
          </a:xfrm>
          <a:prstGeom prst="rect">
            <a:avLst/>
          </a:prstGeom>
          <a:solidFill>
            <a:srgbClr val="FF00FF"/>
          </a:solidFill>
          <a:ln w="9525">
            <a:solidFill>
              <a:schemeClr val="tx1"/>
            </a:solidFill>
            <a:miter lim="800000"/>
            <a:headEnd/>
            <a:tailEnd/>
          </a:ln>
        </p:spPr>
        <p:txBody>
          <a:bodyPr wrap="none" anchor="ctr"/>
          <a:lstStyle/>
          <a:p>
            <a:pPr algn="ctr" eaLnBrk="1" hangingPunct="1"/>
            <a:r>
              <a:rPr lang="en-US"/>
              <a:t>Perilaku Tugas</a:t>
            </a:r>
          </a:p>
        </p:txBody>
      </p:sp>
      <p:sp>
        <p:nvSpPr>
          <p:cNvPr id="27661" name="Rectangle 13"/>
          <p:cNvSpPr>
            <a:spLocks noChangeArrowheads="1"/>
          </p:cNvSpPr>
          <p:nvPr/>
        </p:nvSpPr>
        <p:spPr bwMode="auto">
          <a:xfrm>
            <a:off x="1331913" y="4652963"/>
            <a:ext cx="1008062" cy="287337"/>
          </a:xfrm>
          <a:prstGeom prst="rect">
            <a:avLst/>
          </a:prstGeom>
          <a:solidFill>
            <a:srgbClr val="663300"/>
          </a:solidFill>
          <a:ln w="9525">
            <a:solidFill>
              <a:schemeClr val="tx1"/>
            </a:solidFill>
            <a:miter lim="800000"/>
            <a:headEnd/>
            <a:tailEnd/>
          </a:ln>
        </p:spPr>
        <p:txBody>
          <a:bodyPr wrap="none" anchor="ctr"/>
          <a:lstStyle/>
          <a:p>
            <a:pPr algn="ctr" eaLnBrk="1" hangingPunct="1"/>
            <a:r>
              <a:rPr lang="en-US"/>
              <a:t>Rendah</a:t>
            </a:r>
          </a:p>
        </p:txBody>
      </p:sp>
      <p:sp>
        <p:nvSpPr>
          <p:cNvPr id="27662" name="Rectangle 14"/>
          <p:cNvSpPr>
            <a:spLocks noChangeArrowheads="1"/>
          </p:cNvSpPr>
          <p:nvPr/>
        </p:nvSpPr>
        <p:spPr bwMode="auto">
          <a:xfrm>
            <a:off x="7451725" y="4724400"/>
            <a:ext cx="1008063" cy="287338"/>
          </a:xfrm>
          <a:prstGeom prst="rect">
            <a:avLst/>
          </a:prstGeom>
          <a:solidFill>
            <a:srgbClr val="800000"/>
          </a:solidFill>
          <a:ln w="9525">
            <a:solidFill>
              <a:schemeClr val="tx1"/>
            </a:solidFill>
            <a:miter lim="800000"/>
            <a:headEnd/>
            <a:tailEnd/>
          </a:ln>
        </p:spPr>
        <p:txBody>
          <a:bodyPr wrap="none" anchor="ctr"/>
          <a:lstStyle/>
          <a:p>
            <a:pPr algn="ctr" eaLnBrk="1" hangingPunct="1"/>
            <a:r>
              <a:rPr lang="en-US"/>
              <a:t>Tinggi</a:t>
            </a:r>
          </a:p>
        </p:txBody>
      </p:sp>
      <p:grpSp>
        <p:nvGrpSpPr>
          <p:cNvPr id="2" name="Group 15"/>
          <p:cNvGrpSpPr>
            <a:grpSpLocks/>
          </p:cNvGrpSpPr>
          <p:nvPr/>
        </p:nvGrpSpPr>
        <p:grpSpPr bwMode="auto">
          <a:xfrm>
            <a:off x="2403475" y="1196975"/>
            <a:ext cx="4976813" cy="3203575"/>
            <a:chOff x="1519" y="754"/>
            <a:chExt cx="3135" cy="2018"/>
          </a:xfrm>
        </p:grpSpPr>
        <p:sp>
          <p:nvSpPr>
            <p:cNvPr id="78885" name="Freeform 16"/>
            <p:cNvSpPr>
              <a:spLocks/>
            </p:cNvSpPr>
            <p:nvPr/>
          </p:nvSpPr>
          <p:spPr bwMode="auto">
            <a:xfrm>
              <a:off x="1519" y="754"/>
              <a:ext cx="3135" cy="1678"/>
            </a:xfrm>
            <a:custGeom>
              <a:avLst/>
              <a:gdLst>
                <a:gd name="T0" fmla="*/ 0 w 3130"/>
                <a:gd name="T1" fmla="*/ 1313 h 1821"/>
                <a:gd name="T2" fmla="*/ 412 w 3130"/>
                <a:gd name="T3" fmla="*/ 1084 h 1821"/>
                <a:gd name="T4" fmla="*/ 1550 w 3130"/>
                <a:gd name="T5" fmla="*/ 6 h 1821"/>
                <a:gd name="T6" fmla="*/ 2692 w 3130"/>
                <a:gd name="T7" fmla="*/ 1051 h 1821"/>
                <a:gd name="T8" fmla="*/ 3150 w 3130"/>
                <a:gd name="T9" fmla="*/ 1281 h 1821"/>
                <a:gd name="T10" fmla="*/ 0 60000 65536"/>
                <a:gd name="T11" fmla="*/ 0 60000 65536"/>
                <a:gd name="T12" fmla="*/ 0 60000 65536"/>
                <a:gd name="T13" fmla="*/ 0 60000 65536"/>
                <a:gd name="T14" fmla="*/ 0 60000 65536"/>
                <a:gd name="T15" fmla="*/ 0 w 3130"/>
                <a:gd name="T16" fmla="*/ 0 h 1821"/>
                <a:gd name="T17" fmla="*/ 3130 w 3130"/>
                <a:gd name="T18" fmla="*/ 1821 h 1821"/>
              </a:gdLst>
              <a:ahLst/>
              <a:cxnLst>
                <a:cxn ang="T10">
                  <a:pos x="T0" y="T1"/>
                </a:cxn>
                <a:cxn ang="T11">
                  <a:pos x="T2" y="T3"/>
                </a:cxn>
                <a:cxn ang="T12">
                  <a:pos x="T4" y="T5"/>
                </a:cxn>
                <a:cxn ang="T13">
                  <a:pos x="T6" y="T7"/>
                </a:cxn>
                <a:cxn ang="T14">
                  <a:pos x="T8" y="T9"/>
                </a:cxn>
              </a:cxnLst>
              <a:rect l="T15" t="T16" r="T17" b="T18"/>
              <a:pathLst>
                <a:path w="3130" h="1821">
                  <a:moveTo>
                    <a:pt x="0" y="1821"/>
                  </a:moveTo>
                  <a:cubicBezTo>
                    <a:pt x="75" y="1813"/>
                    <a:pt x="151" y="1805"/>
                    <a:pt x="408" y="1503"/>
                  </a:cubicBezTo>
                  <a:cubicBezTo>
                    <a:pt x="665" y="1201"/>
                    <a:pt x="1164" y="14"/>
                    <a:pt x="1542" y="7"/>
                  </a:cubicBezTo>
                  <a:cubicBezTo>
                    <a:pt x="1920" y="0"/>
                    <a:pt x="2411" y="1163"/>
                    <a:pt x="2676" y="1458"/>
                  </a:cubicBezTo>
                  <a:cubicBezTo>
                    <a:pt x="2941" y="1753"/>
                    <a:pt x="3035" y="1764"/>
                    <a:pt x="3130" y="17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78886" name="Freeform 17"/>
            <p:cNvSpPr>
              <a:spLocks/>
            </p:cNvSpPr>
            <p:nvPr/>
          </p:nvSpPr>
          <p:spPr bwMode="auto">
            <a:xfrm>
              <a:off x="1519" y="1087"/>
              <a:ext cx="3130" cy="1685"/>
            </a:xfrm>
            <a:custGeom>
              <a:avLst/>
              <a:gdLst>
                <a:gd name="T0" fmla="*/ 0 w 3130"/>
                <a:gd name="T1" fmla="*/ 1335 h 1821"/>
                <a:gd name="T2" fmla="*/ 408 w 3130"/>
                <a:gd name="T3" fmla="*/ 1102 h 1821"/>
                <a:gd name="T4" fmla="*/ 1542 w 3130"/>
                <a:gd name="T5" fmla="*/ 6 h 1821"/>
                <a:gd name="T6" fmla="*/ 2676 w 3130"/>
                <a:gd name="T7" fmla="*/ 1069 h 1821"/>
                <a:gd name="T8" fmla="*/ 3130 w 3130"/>
                <a:gd name="T9" fmla="*/ 1301 h 1821"/>
                <a:gd name="T10" fmla="*/ 0 60000 65536"/>
                <a:gd name="T11" fmla="*/ 0 60000 65536"/>
                <a:gd name="T12" fmla="*/ 0 60000 65536"/>
                <a:gd name="T13" fmla="*/ 0 60000 65536"/>
                <a:gd name="T14" fmla="*/ 0 60000 65536"/>
                <a:gd name="T15" fmla="*/ 0 w 3130"/>
                <a:gd name="T16" fmla="*/ 0 h 1821"/>
                <a:gd name="T17" fmla="*/ 3130 w 3130"/>
                <a:gd name="T18" fmla="*/ 1821 h 1821"/>
              </a:gdLst>
              <a:ahLst/>
              <a:cxnLst>
                <a:cxn ang="T10">
                  <a:pos x="T0" y="T1"/>
                </a:cxn>
                <a:cxn ang="T11">
                  <a:pos x="T2" y="T3"/>
                </a:cxn>
                <a:cxn ang="T12">
                  <a:pos x="T4" y="T5"/>
                </a:cxn>
                <a:cxn ang="T13">
                  <a:pos x="T6" y="T7"/>
                </a:cxn>
                <a:cxn ang="T14">
                  <a:pos x="T8" y="T9"/>
                </a:cxn>
              </a:cxnLst>
              <a:rect l="T15" t="T16" r="T17" b="T18"/>
              <a:pathLst>
                <a:path w="3130" h="1821">
                  <a:moveTo>
                    <a:pt x="0" y="1821"/>
                  </a:moveTo>
                  <a:cubicBezTo>
                    <a:pt x="75" y="1813"/>
                    <a:pt x="151" y="1805"/>
                    <a:pt x="408" y="1503"/>
                  </a:cubicBezTo>
                  <a:cubicBezTo>
                    <a:pt x="665" y="1201"/>
                    <a:pt x="1164" y="14"/>
                    <a:pt x="1542" y="7"/>
                  </a:cubicBezTo>
                  <a:cubicBezTo>
                    <a:pt x="1920" y="0"/>
                    <a:pt x="2411" y="1163"/>
                    <a:pt x="2676" y="1458"/>
                  </a:cubicBezTo>
                  <a:cubicBezTo>
                    <a:pt x="2941" y="1753"/>
                    <a:pt x="3035" y="1764"/>
                    <a:pt x="3130" y="17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grpSp>
      <p:sp>
        <p:nvSpPr>
          <p:cNvPr id="27666" name="WordArt 18"/>
          <p:cNvSpPr>
            <a:spLocks noChangeArrowheads="1" noChangeShapeType="1" noTextEdit="1"/>
          </p:cNvSpPr>
          <p:nvPr/>
        </p:nvSpPr>
        <p:spPr bwMode="auto">
          <a:xfrm rot="2737776">
            <a:off x="4893469" y="1770857"/>
            <a:ext cx="781050" cy="100012"/>
          </a:xfrm>
          <a:prstGeom prst="rect">
            <a:avLst/>
          </a:prstGeom>
        </p:spPr>
        <p:txBody>
          <a:bodyPr spcFirstLastPara="1" wrap="none" fromWordArt="1">
            <a:prstTxWarp prst="textArchUp">
              <a:avLst>
                <a:gd name="adj" fmla="val 10800004"/>
              </a:avLst>
            </a:prstTxWarp>
          </a:bodyPr>
          <a:lstStyle/>
          <a:p>
            <a:pPr algn="ctr"/>
            <a:r>
              <a:rPr lang="id-ID" sz="1000" kern="10">
                <a:ln w="9525">
                  <a:solidFill>
                    <a:srgbClr val="000000"/>
                  </a:solidFill>
                  <a:round/>
                  <a:headEnd/>
                  <a:tailEnd/>
                </a:ln>
                <a:solidFill>
                  <a:srgbClr val="000000"/>
                </a:solidFill>
                <a:latin typeface="Arial Narrow"/>
              </a:rPr>
              <a:t>MENJUAL</a:t>
            </a:r>
          </a:p>
        </p:txBody>
      </p:sp>
      <p:sp>
        <p:nvSpPr>
          <p:cNvPr id="27667" name="WordArt 19"/>
          <p:cNvSpPr>
            <a:spLocks noChangeArrowheads="1" noChangeShapeType="1" noTextEdit="1"/>
          </p:cNvSpPr>
          <p:nvPr/>
        </p:nvSpPr>
        <p:spPr bwMode="auto">
          <a:xfrm rot="-2749819">
            <a:off x="3725863" y="1804988"/>
            <a:ext cx="1293812" cy="347662"/>
          </a:xfrm>
          <a:prstGeom prst="rect">
            <a:avLst/>
          </a:prstGeom>
        </p:spPr>
        <p:txBody>
          <a:bodyPr spcFirstLastPara="1" wrap="none" fromWordArt="1">
            <a:prstTxWarp prst="textArchUp">
              <a:avLst>
                <a:gd name="adj" fmla="val 10800004"/>
              </a:avLst>
            </a:prstTxWarp>
          </a:bodyPr>
          <a:lstStyle/>
          <a:p>
            <a:pPr algn="ctr"/>
            <a:r>
              <a:rPr lang="id-ID" sz="1000" kern="10">
                <a:ln w="9525">
                  <a:solidFill>
                    <a:srgbClr val="000000"/>
                  </a:solidFill>
                  <a:round/>
                  <a:headEnd/>
                  <a:tailEnd/>
                </a:ln>
                <a:solidFill>
                  <a:srgbClr val="000000"/>
                </a:solidFill>
                <a:latin typeface="Arial Narrow"/>
              </a:rPr>
              <a:t>BERPERANSERTA</a:t>
            </a:r>
          </a:p>
        </p:txBody>
      </p:sp>
      <p:sp>
        <p:nvSpPr>
          <p:cNvPr id="27668" name="WordArt 20"/>
          <p:cNvSpPr>
            <a:spLocks noChangeArrowheads="1" noChangeShapeType="1" noTextEdit="1"/>
          </p:cNvSpPr>
          <p:nvPr/>
        </p:nvSpPr>
        <p:spPr bwMode="auto">
          <a:xfrm rot="-2035592">
            <a:off x="2555875" y="3335338"/>
            <a:ext cx="1079500" cy="381000"/>
          </a:xfrm>
          <a:prstGeom prst="rect">
            <a:avLst/>
          </a:prstGeom>
        </p:spPr>
        <p:txBody>
          <a:bodyPr wrap="none" fromWordArt="1">
            <a:prstTxWarp prst="textSlantUp">
              <a:avLst>
                <a:gd name="adj" fmla="val 55556"/>
              </a:avLst>
            </a:prstTxWarp>
          </a:bodyPr>
          <a:lstStyle/>
          <a:p>
            <a:pPr algn="ctr"/>
            <a:r>
              <a:rPr lang="id-ID" sz="1000" kern="10">
                <a:ln w="9525">
                  <a:solidFill>
                    <a:srgbClr val="000000"/>
                  </a:solidFill>
                  <a:round/>
                  <a:headEnd/>
                  <a:tailEnd/>
                </a:ln>
                <a:solidFill>
                  <a:srgbClr val="000000"/>
                </a:solidFill>
                <a:latin typeface="Arial Narrow"/>
              </a:rPr>
              <a:t>MENDELEGASIKAN</a:t>
            </a:r>
          </a:p>
        </p:txBody>
      </p:sp>
      <p:sp>
        <p:nvSpPr>
          <p:cNvPr id="27669" name="WordArt 21"/>
          <p:cNvSpPr>
            <a:spLocks noChangeArrowheads="1" noChangeShapeType="1" noTextEdit="1"/>
          </p:cNvSpPr>
          <p:nvPr/>
        </p:nvSpPr>
        <p:spPr bwMode="auto">
          <a:xfrm rot="2935619">
            <a:off x="6112669" y="3455194"/>
            <a:ext cx="1220788" cy="184150"/>
          </a:xfrm>
          <a:prstGeom prst="rect">
            <a:avLst/>
          </a:prstGeom>
        </p:spPr>
        <p:txBody>
          <a:bodyPr wrap="none" fromWordArt="1">
            <a:prstTxWarp prst="textCanDown">
              <a:avLst>
                <a:gd name="adj" fmla="val 33333"/>
              </a:avLst>
            </a:prstTxWarp>
          </a:bodyPr>
          <a:lstStyle/>
          <a:p>
            <a:pPr algn="ctr"/>
            <a:r>
              <a:rPr lang="id-ID" sz="1000" kern="10">
                <a:ln w="9525">
                  <a:solidFill>
                    <a:srgbClr val="000000"/>
                  </a:solidFill>
                  <a:round/>
                  <a:headEnd/>
                  <a:tailEnd/>
                </a:ln>
                <a:solidFill>
                  <a:srgbClr val="000000"/>
                </a:solidFill>
                <a:latin typeface="Arial Narrow"/>
              </a:rPr>
              <a:t>MENGATAKAN</a:t>
            </a:r>
          </a:p>
        </p:txBody>
      </p:sp>
      <p:sp>
        <p:nvSpPr>
          <p:cNvPr id="27670" name="Line 22"/>
          <p:cNvSpPr>
            <a:spLocks noChangeShapeType="1"/>
          </p:cNvSpPr>
          <p:nvPr/>
        </p:nvSpPr>
        <p:spPr bwMode="auto">
          <a:xfrm>
            <a:off x="6372225" y="4868863"/>
            <a:ext cx="9366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7671" name="Line 23"/>
          <p:cNvSpPr>
            <a:spLocks noChangeShapeType="1"/>
          </p:cNvSpPr>
          <p:nvPr/>
        </p:nvSpPr>
        <p:spPr bwMode="auto">
          <a:xfrm flipH="1">
            <a:off x="2555875" y="4868863"/>
            <a:ext cx="863600" cy="0"/>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7672" name="Rectangle 24"/>
          <p:cNvSpPr>
            <a:spLocks noChangeArrowheads="1"/>
          </p:cNvSpPr>
          <p:nvPr/>
        </p:nvSpPr>
        <p:spPr bwMode="auto">
          <a:xfrm>
            <a:off x="2411413" y="5543550"/>
            <a:ext cx="1223962" cy="1223963"/>
          </a:xfrm>
          <a:prstGeom prst="rect">
            <a:avLst/>
          </a:prstGeom>
          <a:solidFill>
            <a:schemeClr val="bg2"/>
          </a:solidFill>
          <a:ln w="9525">
            <a:solidFill>
              <a:schemeClr val="tx1"/>
            </a:solidFill>
            <a:miter lim="800000"/>
            <a:headEnd/>
            <a:tailEnd/>
          </a:ln>
        </p:spPr>
        <p:txBody>
          <a:bodyPr wrap="none" anchor="ctr"/>
          <a:lstStyle/>
          <a:p>
            <a:pPr algn="ctr"/>
            <a:r>
              <a:rPr lang="en-US">
                <a:latin typeface="Tahoma" pitchFamily="34" charset="0"/>
              </a:rPr>
              <a:t>M4</a:t>
            </a:r>
          </a:p>
          <a:p>
            <a:pPr algn="ctr"/>
            <a:r>
              <a:rPr lang="en-US">
                <a:latin typeface="Tahoma" pitchFamily="34" charset="0"/>
              </a:rPr>
              <a:t>Mampu</a:t>
            </a:r>
          </a:p>
          <a:p>
            <a:pPr algn="ctr"/>
            <a:r>
              <a:rPr lang="en-US">
                <a:latin typeface="Tahoma" pitchFamily="34" charset="0"/>
              </a:rPr>
              <a:t>&amp;</a:t>
            </a:r>
          </a:p>
          <a:p>
            <a:pPr algn="ctr"/>
            <a:r>
              <a:rPr lang="en-US">
                <a:latin typeface="Tahoma" pitchFamily="34" charset="0"/>
              </a:rPr>
              <a:t>Mau </a:t>
            </a:r>
          </a:p>
        </p:txBody>
      </p:sp>
      <p:sp>
        <p:nvSpPr>
          <p:cNvPr id="27673" name="Rectangle 25"/>
          <p:cNvSpPr>
            <a:spLocks noChangeArrowheads="1"/>
          </p:cNvSpPr>
          <p:nvPr/>
        </p:nvSpPr>
        <p:spPr bwMode="auto">
          <a:xfrm>
            <a:off x="3635375" y="5543550"/>
            <a:ext cx="1223963" cy="1223963"/>
          </a:xfrm>
          <a:prstGeom prst="rect">
            <a:avLst/>
          </a:prstGeom>
          <a:solidFill>
            <a:srgbClr val="800080"/>
          </a:solidFill>
          <a:ln w="9525">
            <a:solidFill>
              <a:schemeClr val="tx1"/>
            </a:solidFill>
            <a:miter lim="800000"/>
            <a:headEnd/>
            <a:tailEnd/>
          </a:ln>
        </p:spPr>
        <p:txBody>
          <a:bodyPr wrap="none" anchor="ctr"/>
          <a:lstStyle/>
          <a:p>
            <a:pPr algn="ctr"/>
            <a:r>
              <a:rPr lang="en-US">
                <a:latin typeface="Tahoma" pitchFamily="34" charset="0"/>
              </a:rPr>
              <a:t>M3</a:t>
            </a:r>
          </a:p>
          <a:p>
            <a:pPr algn="ctr"/>
            <a:r>
              <a:rPr lang="en-US">
                <a:latin typeface="Tahoma" pitchFamily="34" charset="0"/>
              </a:rPr>
              <a:t>Mampu</a:t>
            </a:r>
          </a:p>
          <a:p>
            <a:pPr algn="ctr"/>
            <a:r>
              <a:rPr lang="en-US">
                <a:latin typeface="Tahoma" pitchFamily="34" charset="0"/>
              </a:rPr>
              <a:t>&amp;</a:t>
            </a:r>
          </a:p>
          <a:p>
            <a:pPr algn="ctr"/>
            <a:r>
              <a:rPr lang="en-US">
                <a:latin typeface="Tahoma" pitchFamily="34" charset="0"/>
              </a:rPr>
              <a:t>Tidak Mau </a:t>
            </a:r>
          </a:p>
        </p:txBody>
      </p:sp>
      <p:sp>
        <p:nvSpPr>
          <p:cNvPr id="27674" name="Rectangle 26"/>
          <p:cNvSpPr>
            <a:spLocks noChangeArrowheads="1"/>
          </p:cNvSpPr>
          <p:nvPr/>
        </p:nvSpPr>
        <p:spPr bwMode="auto">
          <a:xfrm>
            <a:off x="4860925" y="5543550"/>
            <a:ext cx="1223963" cy="1223963"/>
          </a:xfrm>
          <a:prstGeom prst="rect">
            <a:avLst/>
          </a:prstGeom>
          <a:solidFill>
            <a:srgbClr val="663300"/>
          </a:solidFill>
          <a:ln w="9525">
            <a:solidFill>
              <a:schemeClr val="tx1"/>
            </a:solidFill>
            <a:miter lim="800000"/>
            <a:headEnd/>
            <a:tailEnd/>
          </a:ln>
        </p:spPr>
        <p:txBody>
          <a:bodyPr wrap="none" anchor="ctr"/>
          <a:lstStyle/>
          <a:p>
            <a:pPr algn="ctr"/>
            <a:r>
              <a:rPr lang="en-US">
                <a:latin typeface="Tahoma" pitchFamily="34" charset="0"/>
              </a:rPr>
              <a:t>M2</a:t>
            </a:r>
          </a:p>
          <a:p>
            <a:pPr algn="ctr"/>
            <a:r>
              <a:rPr lang="en-US">
                <a:latin typeface="Tahoma" pitchFamily="34" charset="0"/>
              </a:rPr>
              <a:t>Tdk Mampu</a:t>
            </a:r>
          </a:p>
          <a:p>
            <a:pPr algn="ctr"/>
            <a:r>
              <a:rPr lang="en-US">
                <a:latin typeface="Tahoma" pitchFamily="34" charset="0"/>
              </a:rPr>
              <a:t>&amp;</a:t>
            </a:r>
          </a:p>
          <a:p>
            <a:pPr algn="ctr"/>
            <a:r>
              <a:rPr lang="en-US">
                <a:latin typeface="Tahoma" pitchFamily="34" charset="0"/>
              </a:rPr>
              <a:t>Mau </a:t>
            </a:r>
          </a:p>
        </p:txBody>
      </p:sp>
      <p:sp>
        <p:nvSpPr>
          <p:cNvPr id="27675" name="Rectangle 27"/>
          <p:cNvSpPr>
            <a:spLocks noChangeArrowheads="1"/>
          </p:cNvSpPr>
          <p:nvPr/>
        </p:nvSpPr>
        <p:spPr bwMode="auto">
          <a:xfrm>
            <a:off x="6084888" y="5545138"/>
            <a:ext cx="1295400" cy="1223962"/>
          </a:xfrm>
          <a:prstGeom prst="rect">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M1</a:t>
            </a:r>
          </a:p>
          <a:p>
            <a:pPr algn="ctr"/>
            <a:r>
              <a:rPr lang="en-US">
                <a:latin typeface="Tahoma" pitchFamily="34" charset="0"/>
              </a:rPr>
              <a:t>Tdk Mampu</a:t>
            </a:r>
          </a:p>
          <a:p>
            <a:pPr algn="ctr"/>
            <a:r>
              <a:rPr lang="en-US">
                <a:latin typeface="Tahoma" pitchFamily="34" charset="0"/>
              </a:rPr>
              <a:t>&amp;</a:t>
            </a:r>
          </a:p>
          <a:p>
            <a:pPr algn="ctr"/>
            <a:r>
              <a:rPr lang="en-US">
                <a:latin typeface="Tahoma" pitchFamily="34" charset="0"/>
              </a:rPr>
              <a:t>Tidak Mau </a:t>
            </a:r>
          </a:p>
        </p:txBody>
      </p:sp>
      <p:sp>
        <p:nvSpPr>
          <p:cNvPr id="27676" name="Rectangle 28"/>
          <p:cNvSpPr>
            <a:spLocks noChangeArrowheads="1"/>
          </p:cNvSpPr>
          <p:nvPr/>
        </p:nvSpPr>
        <p:spPr bwMode="auto">
          <a:xfrm rot="-5400000">
            <a:off x="1116806" y="5517357"/>
            <a:ext cx="1152525" cy="433388"/>
          </a:xfrm>
          <a:prstGeom prst="rect">
            <a:avLst/>
          </a:prstGeom>
          <a:solidFill>
            <a:srgbClr val="990000"/>
          </a:solidFill>
          <a:ln w="9525">
            <a:solidFill>
              <a:schemeClr val="tx1"/>
            </a:solidFill>
            <a:miter lim="800000"/>
            <a:headEnd/>
            <a:tailEnd/>
          </a:ln>
        </p:spPr>
        <p:txBody>
          <a:bodyPr wrap="none" anchor="ctr"/>
          <a:lstStyle/>
          <a:p>
            <a:pPr algn="ctr"/>
            <a:r>
              <a:rPr lang="en-US">
                <a:latin typeface="Tahoma" pitchFamily="34" charset="0"/>
              </a:rPr>
              <a:t>Matang</a:t>
            </a:r>
          </a:p>
        </p:txBody>
      </p:sp>
      <p:sp>
        <p:nvSpPr>
          <p:cNvPr id="27677" name="Rectangle 29"/>
          <p:cNvSpPr>
            <a:spLocks noChangeArrowheads="1"/>
          </p:cNvSpPr>
          <p:nvPr/>
        </p:nvSpPr>
        <p:spPr bwMode="auto">
          <a:xfrm rot="-5400000">
            <a:off x="7453313" y="5516563"/>
            <a:ext cx="1150937" cy="433387"/>
          </a:xfrm>
          <a:prstGeom prst="rect">
            <a:avLst/>
          </a:prstGeom>
          <a:solidFill>
            <a:srgbClr val="990000"/>
          </a:solidFill>
          <a:ln w="9525">
            <a:solidFill>
              <a:schemeClr val="tx1"/>
            </a:solidFill>
            <a:miter lim="800000"/>
            <a:headEnd/>
            <a:tailEnd/>
          </a:ln>
        </p:spPr>
        <p:txBody>
          <a:bodyPr wrap="none" anchor="ctr"/>
          <a:lstStyle/>
          <a:p>
            <a:pPr algn="ctr"/>
            <a:r>
              <a:rPr lang="en-US">
                <a:latin typeface="Tahoma" pitchFamily="34" charset="0"/>
              </a:rPr>
              <a:t>Tdk Matang</a:t>
            </a:r>
          </a:p>
        </p:txBody>
      </p:sp>
      <p:sp>
        <p:nvSpPr>
          <p:cNvPr id="27678" name="Rectangle 30"/>
          <p:cNvSpPr>
            <a:spLocks noChangeArrowheads="1"/>
          </p:cNvSpPr>
          <p:nvPr/>
        </p:nvSpPr>
        <p:spPr bwMode="auto">
          <a:xfrm>
            <a:off x="1331913" y="765175"/>
            <a:ext cx="1008062" cy="287338"/>
          </a:xfrm>
          <a:prstGeom prst="rect">
            <a:avLst/>
          </a:prstGeom>
          <a:solidFill>
            <a:srgbClr val="990000"/>
          </a:solidFill>
          <a:ln w="9525">
            <a:solidFill>
              <a:schemeClr val="tx1"/>
            </a:solidFill>
            <a:miter lim="800000"/>
            <a:headEnd/>
            <a:tailEnd/>
          </a:ln>
        </p:spPr>
        <p:txBody>
          <a:bodyPr wrap="none" anchor="ctr"/>
          <a:lstStyle/>
          <a:p>
            <a:pPr algn="ctr" eaLnBrk="1" hangingPunct="1"/>
            <a:r>
              <a:rPr lang="en-US"/>
              <a:t>Tinggi</a:t>
            </a:r>
          </a:p>
        </p:txBody>
      </p:sp>
      <p:sp>
        <p:nvSpPr>
          <p:cNvPr id="27679" name="Line 31"/>
          <p:cNvSpPr>
            <a:spLocks noChangeShapeType="1"/>
          </p:cNvSpPr>
          <p:nvPr/>
        </p:nvSpPr>
        <p:spPr bwMode="auto">
          <a:xfrm>
            <a:off x="2051050" y="3933825"/>
            <a:ext cx="0" cy="574675"/>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7680" name="Line 32"/>
          <p:cNvSpPr>
            <a:spLocks noChangeShapeType="1"/>
          </p:cNvSpPr>
          <p:nvPr/>
        </p:nvSpPr>
        <p:spPr bwMode="auto">
          <a:xfrm flipV="1">
            <a:off x="2051050" y="1125538"/>
            <a:ext cx="0" cy="503237"/>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7681" name="Rectangle 33"/>
          <p:cNvSpPr>
            <a:spLocks noChangeArrowheads="1"/>
          </p:cNvSpPr>
          <p:nvPr/>
        </p:nvSpPr>
        <p:spPr bwMode="auto">
          <a:xfrm>
            <a:off x="2843213" y="5157788"/>
            <a:ext cx="3816350" cy="287337"/>
          </a:xfrm>
          <a:prstGeom prst="rect">
            <a:avLst/>
          </a:prstGeom>
          <a:solidFill>
            <a:srgbClr val="FF0000"/>
          </a:solidFill>
          <a:ln w="9525">
            <a:solidFill>
              <a:schemeClr val="tx1"/>
            </a:solidFill>
            <a:miter lim="800000"/>
            <a:headEnd/>
            <a:tailEnd/>
          </a:ln>
        </p:spPr>
        <p:txBody>
          <a:bodyPr wrap="none" anchor="ctr"/>
          <a:lstStyle/>
          <a:p>
            <a:pPr algn="ctr"/>
            <a:r>
              <a:rPr lang="en-US" sz="1600">
                <a:latin typeface="Tahoma" pitchFamily="34" charset="0"/>
              </a:rPr>
              <a:t>Kematangan bawahan</a:t>
            </a:r>
          </a:p>
        </p:txBody>
      </p:sp>
      <p:sp>
        <p:nvSpPr>
          <p:cNvPr id="27682" name="Rectangle 34"/>
          <p:cNvSpPr>
            <a:spLocks noChangeArrowheads="1"/>
          </p:cNvSpPr>
          <p:nvPr/>
        </p:nvSpPr>
        <p:spPr bwMode="auto">
          <a:xfrm>
            <a:off x="3708400" y="476250"/>
            <a:ext cx="2952750" cy="358775"/>
          </a:xfrm>
          <a:prstGeom prst="rect">
            <a:avLst/>
          </a:prstGeom>
          <a:solidFill>
            <a:srgbClr val="FF0000"/>
          </a:solidFill>
          <a:ln w="9525">
            <a:solidFill>
              <a:schemeClr val="tx1"/>
            </a:solidFill>
            <a:miter lim="800000"/>
            <a:headEnd/>
            <a:tailEnd/>
          </a:ln>
        </p:spPr>
        <p:txBody>
          <a:bodyPr wrap="none" anchor="ctr"/>
          <a:lstStyle/>
          <a:p>
            <a:pPr algn="ctr" eaLnBrk="1" hangingPunct="1"/>
            <a:r>
              <a:rPr lang="en-US"/>
              <a:t>Perilaku Pemimpin</a:t>
            </a:r>
          </a:p>
        </p:txBody>
      </p:sp>
      <p:sp>
        <p:nvSpPr>
          <p:cNvPr id="27683" name="Line 35"/>
          <p:cNvSpPr>
            <a:spLocks noChangeShapeType="1"/>
          </p:cNvSpPr>
          <p:nvPr/>
        </p:nvSpPr>
        <p:spPr bwMode="auto">
          <a:xfrm>
            <a:off x="6732588" y="5300663"/>
            <a:ext cx="863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7684" name="Line 36"/>
          <p:cNvSpPr>
            <a:spLocks noChangeShapeType="1"/>
          </p:cNvSpPr>
          <p:nvPr/>
        </p:nvSpPr>
        <p:spPr bwMode="auto">
          <a:xfrm flipH="1">
            <a:off x="1979613" y="5300663"/>
            <a:ext cx="863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7685" name="Rectangle 37"/>
          <p:cNvSpPr>
            <a:spLocks noRot="1" noChangeArrowheads="1"/>
          </p:cNvSpPr>
          <p:nvPr/>
        </p:nvSpPr>
        <p:spPr bwMode="auto">
          <a:xfrm>
            <a:off x="0" y="0"/>
            <a:ext cx="8964613" cy="7893050"/>
          </a:xfrm>
          <a:prstGeom prst="rect">
            <a:avLst/>
          </a:prstGeom>
          <a:noFill/>
          <a:ln w="9525">
            <a:noFill/>
            <a:miter lim="800000"/>
            <a:headEnd/>
            <a:tailEnd/>
          </a:ln>
          <a:effectLst/>
        </p:spPr>
        <p:txBody>
          <a:bodyPr/>
          <a:lstStyle/>
          <a:p>
            <a:pPr marL="342900" indent="-342900" eaLnBrk="1" hangingPunct="1">
              <a:spcBef>
                <a:spcPct val="20000"/>
              </a:spcBef>
              <a:buClr>
                <a:schemeClr val="hlink"/>
              </a:buClr>
              <a:buFont typeface="Wingdings" pitchFamily="2" charset="2"/>
              <a:buNone/>
              <a:defRPr/>
            </a:pPr>
            <a:endParaRPr lang="en-US" sz="2400">
              <a:effectLst>
                <a:outerShdw blurRad="38100" dist="38100" dir="2700000" algn="tl">
                  <a:srgbClr val="000000"/>
                </a:outerShdw>
              </a:effectLst>
            </a:endParaRPr>
          </a:p>
        </p:txBody>
      </p:sp>
      <p:sp>
        <p:nvSpPr>
          <p:cNvPr id="27686" name="Text Box 38"/>
          <p:cNvSpPr txBox="1">
            <a:spLocks noChangeArrowheads="1"/>
          </p:cNvSpPr>
          <p:nvPr/>
        </p:nvSpPr>
        <p:spPr bwMode="auto">
          <a:xfrm>
            <a:off x="152400" y="1066800"/>
            <a:ext cx="1600200" cy="1465263"/>
          </a:xfrm>
          <a:prstGeom prst="rect">
            <a:avLst/>
          </a:prstGeom>
          <a:noFill/>
          <a:ln w="9525">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latin typeface="Garamond" pitchFamily="18" charset="0"/>
              </a:rPr>
              <a:t>Model Kepemimpinan Situasional Hersey dan Blanchard</a:t>
            </a:r>
          </a:p>
        </p:txBody>
      </p:sp>
    </p:spTree>
    <p:extLst>
      <p:ext uri="{BB962C8B-B14F-4D97-AF65-F5344CB8AC3E}">
        <p14:creationId xmlns:p14="http://schemas.microsoft.com/office/powerpoint/2010/main" val="506401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7682"/>
                                        </p:tgtEl>
                                        <p:attrNameLst>
                                          <p:attrName>style.visibility</p:attrName>
                                        </p:attrNameLst>
                                      </p:cBhvr>
                                      <p:to>
                                        <p:strVal val="visible"/>
                                      </p:to>
                                    </p:set>
                                    <p:animEffect transition="in" filter="diamond(in)">
                                      <p:cBhvr>
                                        <p:cTn id="7" dur="2000"/>
                                        <p:tgtEl>
                                          <p:spTgt spid="27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7680"/>
                                        </p:tgtEl>
                                        <p:attrNameLst>
                                          <p:attrName>style.visibility</p:attrName>
                                        </p:attrNameLst>
                                      </p:cBhvr>
                                      <p:to>
                                        <p:strVal val="visible"/>
                                      </p:to>
                                    </p:set>
                                    <p:animEffect transition="in" filter="diamond(in)">
                                      <p:cBhvr>
                                        <p:cTn id="12" dur="2000"/>
                                        <p:tgtEl>
                                          <p:spTgt spid="27680"/>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27678"/>
                                        </p:tgtEl>
                                        <p:attrNameLst>
                                          <p:attrName>style.visibility</p:attrName>
                                        </p:attrNameLst>
                                      </p:cBhvr>
                                      <p:to>
                                        <p:strVal val="visible"/>
                                      </p:to>
                                    </p:set>
                                    <p:animEffect transition="in" filter="diamond(in)">
                                      <p:cBhvr>
                                        <p:cTn id="15" dur="2000"/>
                                        <p:tgtEl>
                                          <p:spTgt spid="27678"/>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27659"/>
                                        </p:tgtEl>
                                        <p:attrNameLst>
                                          <p:attrName>style.visibility</p:attrName>
                                        </p:attrNameLst>
                                      </p:cBhvr>
                                      <p:to>
                                        <p:strVal val="visible"/>
                                      </p:to>
                                    </p:set>
                                    <p:animEffect transition="in" filter="diamond(in)">
                                      <p:cBhvr>
                                        <p:cTn id="18" dur="2000"/>
                                        <p:tgtEl>
                                          <p:spTgt spid="27659"/>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27679"/>
                                        </p:tgtEl>
                                        <p:attrNameLst>
                                          <p:attrName>style.visibility</p:attrName>
                                        </p:attrNameLst>
                                      </p:cBhvr>
                                      <p:to>
                                        <p:strVal val="visible"/>
                                      </p:to>
                                    </p:set>
                                    <p:animEffect transition="in" filter="diamond(in)">
                                      <p:cBhvr>
                                        <p:cTn id="21" dur="2000"/>
                                        <p:tgtEl>
                                          <p:spTgt spid="27679"/>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27661"/>
                                        </p:tgtEl>
                                        <p:attrNameLst>
                                          <p:attrName>style.visibility</p:attrName>
                                        </p:attrNameLst>
                                      </p:cBhvr>
                                      <p:to>
                                        <p:strVal val="visible"/>
                                      </p:to>
                                    </p:set>
                                    <p:animEffect transition="in" filter="diamond(in)">
                                      <p:cBhvr>
                                        <p:cTn id="24" dur="2000"/>
                                        <p:tgtEl>
                                          <p:spTgt spid="276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27670"/>
                                        </p:tgtEl>
                                        <p:attrNameLst>
                                          <p:attrName>style.visibility</p:attrName>
                                        </p:attrNameLst>
                                      </p:cBhvr>
                                      <p:to>
                                        <p:strVal val="visible"/>
                                      </p:to>
                                    </p:set>
                                    <p:animEffect transition="in" filter="diamond(in)">
                                      <p:cBhvr>
                                        <p:cTn id="29" dur="2000"/>
                                        <p:tgtEl>
                                          <p:spTgt spid="27670"/>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27660"/>
                                        </p:tgtEl>
                                        <p:attrNameLst>
                                          <p:attrName>style.visibility</p:attrName>
                                        </p:attrNameLst>
                                      </p:cBhvr>
                                      <p:to>
                                        <p:strVal val="visible"/>
                                      </p:to>
                                    </p:set>
                                    <p:animEffect transition="in" filter="diamond(in)">
                                      <p:cBhvr>
                                        <p:cTn id="32" dur="2000"/>
                                        <p:tgtEl>
                                          <p:spTgt spid="27660"/>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27662"/>
                                        </p:tgtEl>
                                        <p:attrNameLst>
                                          <p:attrName>style.visibility</p:attrName>
                                        </p:attrNameLst>
                                      </p:cBhvr>
                                      <p:to>
                                        <p:strVal val="visible"/>
                                      </p:to>
                                    </p:set>
                                    <p:animEffect transition="in" filter="diamond(in)">
                                      <p:cBhvr>
                                        <p:cTn id="35" dur="2000"/>
                                        <p:tgtEl>
                                          <p:spTgt spid="27662"/>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27671"/>
                                        </p:tgtEl>
                                        <p:attrNameLst>
                                          <p:attrName>style.visibility</p:attrName>
                                        </p:attrNameLst>
                                      </p:cBhvr>
                                      <p:to>
                                        <p:strVal val="visible"/>
                                      </p:to>
                                    </p:set>
                                    <p:animEffect transition="in" filter="diamond(in)">
                                      <p:cBhvr>
                                        <p:cTn id="38" dur="2000"/>
                                        <p:tgtEl>
                                          <p:spTgt spid="27671"/>
                                        </p:tgtEl>
                                      </p:cBhvr>
                                    </p:animEffect>
                                  </p:childTnLst>
                                </p:cTn>
                              </p:par>
                              <p:par>
                                <p:cTn id="39" presetID="8" presetClass="entr" presetSubtype="16" fill="hold" grpId="1" nodeType="withEffect">
                                  <p:stCondLst>
                                    <p:cond delay="0"/>
                                  </p:stCondLst>
                                  <p:childTnLst>
                                    <p:set>
                                      <p:cBhvr>
                                        <p:cTn id="40" dur="1" fill="hold">
                                          <p:stCondLst>
                                            <p:cond delay="0"/>
                                          </p:stCondLst>
                                        </p:cTn>
                                        <p:tgtEl>
                                          <p:spTgt spid="27661"/>
                                        </p:tgtEl>
                                        <p:attrNameLst>
                                          <p:attrName>style.visibility</p:attrName>
                                        </p:attrNameLst>
                                      </p:cBhvr>
                                      <p:to>
                                        <p:strVal val="visible"/>
                                      </p:to>
                                    </p:set>
                                    <p:animEffect transition="in" filter="diamond(in)">
                                      <p:cBhvr>
                                        <p:cTn id="41" dur="2000"/>
                                        <p:tgtEl>
                                          <p:spTgt spid="276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27656"/>
                                        </p:tgtEl>
                                        <p:attrNameLst>
                                          <p:attrName>style.visibility</p:attrName>
                                        </p:attrNameLst>
                                      </p:cBhvr>
                                      <p:to>
                                        <p:strVal val="visible"/>
                                      </p:to>
                                    </p:set>
                                    <p:animEffect transition="in" filter="diamond(in)">
                                      <p:cBhvr>
                                        <p:cTn id="46" dur="2000"/>
                                        <p:tgtEl>
                                          <p:spTgt spid="27656"/>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27654"/>
                                        </p:tgtEl>
                                        <p:attrNameLst>
                                          <p:attrName>style.visibility</p:attrName>
                                        </p:attrNameLst>
                                      </p:cBhvr>
                                      <p:to>
                                        <p:strVal val="visible"/>
                                      </p:to>
                                    </p:set>
                                    <p:animEffect transition="in" filter="diamond(in)">
                                      <p:cBhvr>
                                        <p:cTn id="49" dur="2000"/>
                                        <p:tgtEl>
                                          <p:spTgt spid="27654"/>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27669"/>
                                        </p:tgtEl>
                                        <p:attrNameLst>
                                          <p:attrName>style.visibility</p:attrName>
                                        </p:attrNameLst>
                                      </p:cBhvr>
                                      <p:to>
                                        <p:strVal val="visible"/>
                                      </p:to>
                                    </p:set>
                                    <p:animEffect transition="in" filter="diamond(in)">
                                      <p:cBhvr>
                                        <p:cTn id="52" dur="2000"/>
                                        <p:tgtEl>
                                          <p:spTgt spid="276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27658"/>
                                        </p:tgtEl>
                                        <p:attrNameLst>
                                          <p:attrName>style.visibility</p:attrName>
                                        </p:attrNameLst>
                                      </p:cBhvr>
                                      <p:to>
                                        <p:strVal val="visible"/>
                                      </p:to>
                                    </p:set>
                                    <p:animEffect transition="in" filter="diamond(in)">
                                      <p:cBhvr>
                                        <p:cTn id="57" dur="2000"/>
                                        <p:tgtEl>
                                          <p:spTgt spid="27658"/>
                                        </p:tgtEl>
                                      </p:cBhvr>
                                    </p:animEffect>
                                  </p:childTnLst>
                                </p:cTn>
                              </p:par>
                              <p:par>
                                <p:cTn id="58" presetID="8" presetClass="entr" presetSubtype="16" fill="hold" grpId="0" nodeType="withEffect">
                                  <p:stCondLst>
                                    <p:cond delay="0"/>
                                  </p:stCondLst>
                                  <p:childTnLst>
                                    <p:set>
                                      <p:cBhvr>
                                        <p:cTn id="59" dur="1" fill="hold">
                                          <p:stCondLst>
                                            <p:cond delay="0"/>
                                          </p:stCondLst>
                                        </p:cTn>
                                        <p:tgtEl>
                                          <p:spTgt spid="27666"/>
                                        </p:tgtEl>
                                        <p:attrNameLst>
                                          <p:attrName>style.visibility</p:attrName>
                                        </p:attrNameLst>
                                      </p:cBhvr>
                                      <p:to>
                                        <p:strVal val="visible"/>
                                      </p:to>
                                    </p:set>
                                    <p:animEffect transition="in" filter="diamond(in)">
                                      <p:cBhvr>
                                        <p:cTn id="60" dur="2000"/>
                                        <p:tgtEl>
                                          <p:spTgt spid="27666"/>
                                        </p:tgtEl>
                                      </p:cBhvr>
                                    </p:animEffect>
                                  </p:childTnLst>
                                </p:cTn>
                              </p:par>
                              <p:par>
                                <p:cTn id="61" presetID="8" presetClass="entr" presetSubtype="16" fill="hold" grpId="0" nodeType="withEffect">
                                  <p:stCondLst>
                                    <p:cond delay="0"/>
                                  </p:stCondLst>
                                  <p:childTnLst>
                                    <p:set>
                                      <p:cBhvr>
                                        <p:cTn id="62" dur="1" fill="hold">
                                          <p:stCondLst>
                                            <p:cond delay="0"/>
                                          </p:stCondLst>
                                        </p:cTn>
                                        <p:tgtEl>
                                          <p:spTgt spid="27652"/>
                                        </p:tgtEl>
                                        <p:attrNameLst>
                                          <p:attrName>style.visibility</p:attrName>
                                        </p:attrNameLst>
                                      </p:cBhvr>
                                      <p:to>
                                        <p:strVal val="visible"/>
                                      </p:to>
                                    </p:set>
                                    <p:animEffect transition="in" filter="diamond(in)">
                                      <p:cBhvr>
                                        <p:cTn id="63" dur="2000"/>
                                        <p:tgtEl>
                                          <p:spTgt spid="2765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8" presetClass="entr" presetSubtype="16" fill="hold" grpId="0" nodeType="clickEffect">
                                  <p:stCondLst>
                                    <p:cond delay="0"/>
                                  </p:stCondLst>
                                  <p:childTnLst>
                                    <p:set>
                                      <p:cBhvr>
                                        <p:cTn id="67" dur="1" fill="hold">
                                          <p:stCondLst>
                                            <p:cond delay="0"/>
                                          </p:stCondLst>
                                        </p:cTn>
                                        <p:tgtEl>
                                          <p:spTgt spid="27651"/>
                                        </p:tgtEl>
                                        <p:attrNameLst>
                                          <p:attrName>style.visibility</p:attrName>
                                        </p:attrNameLst>
                                      </p:cBhvr>
                                      <p:to>
                                        <p:strVal val="visible"/>
                                      </p:to>
                                    </p:set>
                                    <p:animEffect transition="in" filter="diamond(in)">
                                      <p:cBhvr>
                                        <p:cTn id="68" dur="2000"/>
                                        <p:tgtEl>
                                          <p:spTgt spid="27651"/>
                                        </p:tgtEl>
                                      </p:cBhvr>
                                    </p:animEffect>
                                  </p:childTnLst>
                                </p:cTn>
                              </p:par>
                              <p:par>
                                <p:cTn id="69" presetID="8" presetClass="entr" presetSubtype="16" fill="hold" grpId="0" nodeType="withEffect">
                                  <p:stCondLst>
                                    <p:cond delay="0"/>
                                  </p:stCondLst>
                                  <p:childTnLst>
                                    <p:set>
                                      <p:cBhvr>
                                        <p:cTn id="70" dur="1" fill="hold">
                                          <p:stCondLst>
                                            <p:cond delay="0"/>
                                          </p:stCondLst>
                                        </p:cTn>
                                        <p:tgtEl>
                                          <p:spTgt spid="27667"/>
                                        </p:tgtEl>
                                        <p:attrNameLst>
                                          <p:attrName>style.visibility</p:attrName>
                                        </p:attrNameLst>
                                      </p:cBhvr>
                                      <p:to>
                                        <p:strVal val="visible"/>
                                      </p:to>
                                    </p:set>
                                    <p:animEffect transition="in" filter="diamond(in)">
                                      <p:cBhvr>
                                        <p:cTn id="71" dur="2000"/>
                                        <p:tgtEl>
                                          <p:spTgt spid="27667"/>
                                        </p:tgtEl>
                                      </p:cBhvr>
                                    </p:animEffect>
                                  </p:childTnLst>
                                </p:cTn>
                              </p:par>
                              <p:par>
                                <p:cTn id="72" presetID="8" presetClass="entr" presetSubtype="16" fill="hold" grpId="0" nodeType="withEffect">
                                  <p:stCondLst>
                                    <p:cond delay="0"/>
                                  </p:stCondLst>
                                  <p:childTnLst>
                                    <p:set>
                                      <p:cBhvr>
                                        <p:cTn id="73" dur="1" fill="hold">
                                          <p:stCondLst>
                                            <p:cond delay="0"/>
                                          </p:stCondLst>
                                        </p:cTn>
                                        <p:tgtEl>
                                          <p:spTgt spid="27657"/>
                                        </p:tgtEl>
                                        <p:attrNameLst>
                                          <p:attrName>style.visibility</p:attrName>
                                        </p:attrNameLst>
                                      </p:cBhvr>
                                      <p:to>
                                        <p:strVal val="visible"/>
                                      </p:to>
                                    </p:set>
                                    <p:animEffect transition="in" filter="diamond(in)">
                                      <p:cBhvr>
                                        <p:cTn id="74" dur="2000"/>
                                        <p:tgtEl>
                                          <p:spTgt spid="2765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8" presetClass="entr" presetSubtype="16" fill="hold" grpId="0" nodeType="clickEffect">
                                  <p:stCondLst>
                                    <p:cond delay="0"/>
                                  </p:stCondLst>
                                  <p:childTnLst>
                                    <p:set>
                                      <p:cBhvr>
                                        <p:cTn id="78" dur="1" fill="hold">
                                          <p:stCondLst>
                                            <p:cond delay="0"/>
                                          </p:stCondLst>
                                        </p:cTn>
                                        <p:tgtEl>
                                          <p:spTgt spid="27653"/>
                                        </p:tgtEl>
                                        <p:attrNameLst>
                                          <p:attrName>style.visibility</p:attrName>
                                        </p:attrNameLst>
                                      </p:cBhvr>
                                      <p:to>
                                        <p:strVal val="visible"/>
                                      </p:to>
                                    </p:set>
                                    <p:animEffect transition="in" filter="diamond(in)">
                                      <p:cBhvr>
                                        <p:cTn id="79" dur="2000"/>
                                        <p:tgtEl>
                                          <p:spTgt spid="27653"/>
                                        </p:tgtEl>
                                      </p:cBhvr>
                                    </p:animEffect>
                                  </p:childTnLst>
                                </p:cTn>
                              </p:par>
                              <p:par>
                                <p:cTn id="80" presetID="8" presetClass="entr" presetSubtype="16" fill="hold" grpId="0" nodeType="withEffect">
                                  <p:stCondLst>
                                    <p:cond delay="0"/>
                                  </p:stCondLst>
                                  <p:childTnLst>
                                    <p:set>
                                      <p:cBhvr>
                                        <p:cTn id="81" dur="1" fill="hold">
                                          <p:stCondLst>
                                            <p:cond delay="0"/>
                                          </p:stCondLst>
                                        </p:cTn>
                                        <p:tgtEl>
                                          <p:spTgt spid="27668"/>
                                        </p:tgtEl>
                                        <p:attrNameLst>
                                          <p:attrName>style.visibility</p:attrName>
                                        </p:attrNameLst>
                                      </p:cBhvr>
                                      <p:to>
                                        <p:strVal val="visible"/>
                                      </p:to>
                                    </p:set>
                                    <p:animEffect transition="in" filter="diamond(in)">
                                      <p:cBhvr>
                                        <p:cTn id="82" dur="2000"/>
                                        <p:tgtEl>
                                          <p:spTgt spid="27668"/>
                                        </p:tgtEl>
                                      </p:cBhvr>
                                    </p:animEffect>
                                  </p:childTnLst>
                                </p:cTn>
                              </p:par>
                              <p:par>
                                <p:cTn id="83" presetID="8" presetClass="entr" presetSubtype="16" fill="hold" grpId="0" nodeType="withEffect">
                                  <p:stCondLst>
                                    <p:cond delay="0"/>
                                  </p:stCondLst>
                                  <p:childTnLst>
                                    <p:set>
                                      <p:cBhvr>
                                        <p:cTn id="84" dur="1" fill="hold">
                                          <p:stCondLst>
                                            <p:cond delay="0"/>
                                          </p:stCondLst>
                                        </p:cTn>
                                        <p:tgtEl>
                                          <p:spTgt spid="27655"/>
                                        </p:tgtEl>
                                        <p:attrNameLst>
                                          <p:attrName>style.visibility</p:attrName>
                                        </p:attrNameLst>
                                      </p:cBhvr>
                                      <p:to>
                                        <p:strVal val="visible"/>
                                      </p:to>
                                    </p:set>
                                    <p:animEffect transition="in" filter="diamond(in)">
                                      <p:cBhvr>
                                        <p:cTn id="85" dur="2000"/>
                                        <p:tgtEl>
                                          <p:spTgt spid="2765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4" fill="hold" nodeType="clickEffect">
                                  <p:stCondLst>
                                    <p:cond delay="0"/>
                                  </p:stCondLst>
                                  <p:childTnLst>
                                    <p:set>
                                      <p:cBhvr>
                                        <p:cTn id="89" dur="1" fill="hold">
                                          <p:stCondLst>
                                            <p:cond delay="0"/>
                                          </p:stCondLst>
                                        </p:cTn>
                                        <p:tgtEl>
                                          <p:spTgt spid="2"/>
                                        </p:tgtEl>
                                        <p:attrNameLst>
                                          <p:attrName>style.visibility</p:attrName>
                                        </p:attrNameLst>
                                      </p:cBhvr>
                                      <p:to>
                                        <p:strVal val="visible"/>
                                      </p:to>
                                    </p:set>
                                    <p:anim calcmode="lin" valueType="num">
                                      <p:cBhvr additive="base">
                                        <p:cTn id="90" dur="500" fill="hold"/>
                                        <p:tgtEl>
                                          <p:spTgt spid="2"/>
                                        </p:tgtEl>
                                        <p:attrNameLst>
                                          <p:attrName>ppt_x</p:attrName>
                                        </p:attrNameLst>
                                      </p:cBhvr>
                                      <p:tavLst>
                                        <p:tav tm="0">
                                          <p:val>
                                            <p:strVal val="#ppt_x"/>
                                          </p:val>
                                        </p:tav>
                                        <p:tav tm="100000">
                                          <p:val>
                                            <p:strVal val="#ppt_x"/>
                                          </p:val>
                                        </p:tav>
                                      </p:tavLst>
                                    </p:anim>
                                    <p:anim calcmode="lin" valueType="num">
                                      <p:cBhvr additive="base">
                                        <p:cTn id="9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8" presetClass="entr" presetSubtype="16" fill="hold" grpId="0" nodeType="clickEffect">
                                  <p:stCondLst>
                                    <p:cond delay="0"/>
                                  </p:stCondLst>
                                  <p:childTnLst>
                                    <p:set>
                                      <p:cBhvr>
                                        <p:cTn id="95" dur="1" fill="hold">
                                          <p:stCondLst>
                                            <p:cond delay="0"/>
                                          </p:stCondLst>
                                        </p:cTn>
                                        <p:tgtEl>
                                          <p:spTgt spid="27681"/>
                                        </p:tgtEl>
                                        <p:attrNameLst>
                                          <p:attrName>style.visibility</p:attrName>
                                        </p:attrNameLst>
                                      </p:cBhvr>
                                      <p:to>
                                        <p:strVal val="visible"/>
                                      </p:to>
                                    </p:set>
                                    <p:animEffect transition="in" filter="diamond(in)">
                                      <p:cBhvr>
                                        <p:cTn id="96" dur="2000"/>
                                        <p:tgtEl>
                                          <p:spTgt spid="27681"/>
                                        </p:tgtEl>
                                      </p:cBhvr>
                                    </p:animEffect>
                                  </p:childTnLst>
                                </p:cTn>
                              </p:par>
                              <p:par>
                                <p:cTn id="97" presetID="8" presetClass="entr" presetSubtype="16" fill="hold" grpId="0" nodeType="withEffect">
                                  <p:stCondLst>
                                    <p:cond delay="0"/>
                                  </p:stCondLst>
                                  <p:childTnLst>
                                    <p:set>
                                      <p:cBhvr>
                                        <p:cTn id="98" dur="1" fill="hold">
                                          <p:stCondLst>
                                            <p:cond delay="0"/>
                                          </p:stCondLst>
                                        </p:cTn>
                                        <p:tgtEl>
                                          <p:spTgt spid="27684"/>
                                        </p:tgtEl>
                                        <p:attrNameLst>
                                          <p:attrName>style.visibility</p:attrName>
                                        </p:attrNameLst>
                                      </p:cBhvr>
                                      <p:to>
                                        <p:strVal val="visible"/>
                                      </p:to>
                                    </p:set>
                                    <p:animEffect transition="in" filter="diamond(in)">
                                      <p:cBhvr>
                                        <p:cTn id="99" dur="2000"/>
                                        <p:tgtEl>
                                          <p:spTgt spid="27684"/>
                                        </p:tgtEl>
                                      </p:cBhvr>
                                    </p:animEffect>
                                  </p:childTnLst>
                                </p:cTn>
                              </p:par>
                              <p:par>
                                <p:cTn id="100" presetID="8" presetClass="entr" presetSubtype="16" fill="hold" grpId="0" nodeType="withEffect">
                                  <p:stCondLst>
                                    <p:cond delay="0"/>
                                  </p:stCondLst>
                                  <p:childTnLst>
                                    <p:set>
                                      <p:cBhvr>
                                        <p:cTn id="101" dur="1" fill="hold">
                                          <p:stCondLst>
                                            <p:cond delay="0"/>
                                          </p:stCondLst>
                                        </p:cTn>
                                        <p:tgtEl>
                                          <p:spTgt spid="27676"/>
                                        </p:tgtEl>
                                        <p:attrNameLst>
                                          <p:attrName>style.visibility</p:attrName>
                                        </p:attrNameLst>
                                      </p:cBhvr>
                                      <p:to>
                                        <p:strVal val="visible"/>
                                      </p:to>
                                    </p:set>
                                    <p:animEffect transition="in" filter="diamond(in)">
                                      <p:cBhvr>
                                        <p:cTn id="102" dur="2000"/>
                                        <p:tgtEl>
                                          <p:spTgt spid="27676"/>
                                        </p:tgtEl>
                                      </p:cBhvr>
                                    </p:animEffect>
                                  </p:childTnLst>
                                </p:cTn>
                              </p:par>
                              <p:par>
                                <p:cTn id="103" presetID="8" presetClass="entr" presetSubtype="16" fill="hold" grpId="0" nodeType="withEffect">
                                  <p:stCondLst>
                                    <p:cond delay="0"/>
                                  </p:stCondLst>
                                  <p:childTnLst>
                                    <p:set>
                                      <p:cBhvr>
                                        <p:cTn id="104" dur="1" fill="hold">
                                          <p:stCondLst>
                                            <p:cond delay="0"/>
                                          </p:stCondLst>
                                        </p:cTn>
                                        <p:tgtEl>
                                          <p:spTgt spid="27683"/>
                                        </p:tgtEl>
                                        <p:attrNameLst>
                                          <p:attrName>style.visibility</p:attrName>
                                        </p:attrNameLst>
                                      </p:cBhvr>
                                      <p:to>
                                        <p:strVal val="visible"/>
                                      </p:to>
                                    </p:set>
                                    <p:animEffect transition="in" filter="diamond(in)">
                                      <p:cBhvr>
                                        <p:cTn id="105" dur="2000"/>
                                        <p:tgtEl>
                                          <p:spTgt spid="27683"/>
                                        </p:tgtEl>
                                      </p:cBhvr>
                                    </p:animEffect>
                                  </p:childTnLst>
                                </p:cTn>
                              </p:par>
                              <p:par>
                                <p:cTn id="106" presetID="8" presetClass="entr" presetSubtype="16" fill="hold" grpId="0" nodeType="withEffect">
                                  <p:stCondLst>
                                    <p:cond delay="0"/>
                                  </p:stCondLst>
                                  <p:childTnLst>
                                    <p:set>
                                      <p:cBhvr>
                                        <p:cTn id="107" dur="1" fill="hold">
                                          <p:stCondLst>
                                            <p:cond delay="0"/>
                                          </p:stCondLst>
                                        </p:cTn>
                                        <p:tgtEl>
                                          <p:spTgt spid="27677"/>
                                        </p:tgtEl>
                                        <p:attrNameLst>
                                          <p:attrName>style.visibility</p:attrName>
                                        </p:attrNameLst>
                                      </p:cBhvr>
                                      <p:to>
                                        <p:strVal val="visible"/>
                                      </p:to>
                                    </p:set>
                                    <p:animEffect transition="in" filter="diamond(in)">
                                      <p:cBhvr>
                                        <p:cTn id="108" dur="2000"/>
                                        <p:tgtEl>
                                          <p:spTgt spid="2767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8" presetClass="entr" presetSubtype="16" fill="hold" grpId="0" nodeType="clickEffect">
                                  <p:stCondLst>
                                    <p:cond delay="0"/>
                                  </p:stCondLst>
                                  <p:childTnLst>
                                    <p:set>
                                      <p:cBhvr>
                                        <p:cTn id="112" dur="1" fill="hold">
                                          <p:stCondLst>
                                            <p:cond delay="0"/>
                                          </p:stCondLst>
                                        </p:cTn>
                                        <p:tgtEl>
                                          <p:spTgt spid="27675"/>
                                        </p:tgtEl>
                                        <p:attrNameLst>
                                          <p:attrName>style.visibility</p:attrName>
                                        </p:attrNameLst>
                                      </p:cBhvr>
                                      <p:to>
                                        <p:strVal val="visible"/>
                                      </p:to>
                                    </p:set>
                                    <p:animEffect transition="in" filter="diamond(in)">
                                      <p:cBhvr>
                                        <p:cTn id="113" dur="2000"/>
                                        <p:tgtEl>
                                          <p:spTgt spid="2767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8" presetClass="entr" presetSubtype="16" fill="hold" grpId="0" nodeType="clickEffect">
                                  <p:stCondLst>
                                    <p:cond delay="0"/>
                                  </p:stCondLst>
                                  <p:childTnLst>
                                    <p:set>
                                      <p:cBhvr>
                                        <p:cTn id="117" dur="1" fill="hold">
                                          <p:stCondLst>
                                            <p:cond delay="0"/>
                                          </p:stCondLst>
                                        </p:cTn>
                                        <p:tgtEl>
                                          <p:spTgt spid="27674"/>
                                        </p:tgtEl>
                                        <p:attrNameLst>
                                          <p:attrName>style.visibility</p:attrName>
                                        </p:attrNameLst>
                                      </p:cBhvr>
                                      <p:to>
                                        <p:strVal val="visible"/>
                                      </p:to>
                                    </p:set>
                                    <p:animEffect transition="in" filter="diamond(in)">
                                      <p:cBhvr>
                                        <p:cTn id="118" dur="2000"/>
                                        <p:tgtEl>
                                          <p:spTgt spid="2767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8" presetClass="entr" presetSubtype="16" fill="hold" grpId="0" nodeType="clickEffect">
                                  <p:stCondLst>
                                    <p:cond delay="0"/>
                                  </p:stCondLst>
                                  <p:childTnLst>
                                    <p:set>
                                      <p:cBhvr>
                                        <p:cTn id="122" dur="1" fill="hold">
                                          <p:stCondLst>
                                            <p:cond delay="0"/>
                                          </p:stCondLst>
                                        </p:cTn>
                                        <p:tgtEl>
                                          <p:spTgt spid="27673"/>
                                        </p:tgtEl>
                                        <p:attrNameLst>
                                          <p:attrName>style.visibility</p:attrName>
                                        </p:attrNameLst>
                                      </p:cBhvr>
                                      <p:to>
                                        <p:strVal val="visible"/>
                                      </p:to>
                                    </p:set>
                                    <p:animEffect transition="in" filter="diamond(in)">
                                      <p:cBhvr>
                                        <p:cTn id="123" dur="2000"/>
                                        <p:tgtEl>
                                          <p:spTgt spid="2767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8" presetClass="entr" presetSubtype="16" fill="hold" grpId="0" nodeType="clickEffect">
                                  <p:stCondLst>
                                    <p:cond delay="0"/>
                                  </p:stCondLst>
                                  <p:childTnLst>
                                    <p:set>
                                      <p:cBhvr>
                                        <p:cTn id="127" dur="1" fill="hold">
                                          <p:stCondLst>
                                            <p:cond delay="0"/>
                                          </p:stCondLst>
                                        </p:cTn>
                                        <p:tgtEl>
                                          <p:spTgt spid="27672"/>
                                        </p:tgtEl>
                                        <p:attrNameLst>
                                          <p:attrName>style.visibility</p:attrName>
                                        </p:attrNameLst>
                                      </p:cBhvr>
                                      <p:to>
                                        <p:strVal val="visible"/>
                                      </p:to>
                                    </p:set>
                                    <p:animEffect transition="in" filter="diamond(in)">
                                      <p:cBhvr>
                                        <p:cTn id="128" dur="2000"/>
                                        <p:tgtEl>
                                          <p:spTgt spid="27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1" grpId="1" animBg="1"/>
      <p:bldP spid="27662"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P spid="27682" grpId="0" animBg="1"/>
      <p:bldP spid="27683" grpId="0" animBg="1"/>
      <p:bldP spid="2768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atin typeface="Arial" pitchFamily="34" charset="0"/>
                <a:cs typeface="Arial" pitchFamily="34" charset="0"/>
              </a:rPr>
              <a:t>Leadership Styles</a:t>
            </a:r>
          </a:p>
        </p:txBody>
      </p:sp>
      <p:sp>
        <p:nvSpPr>
          <p:cNvPr id="79875" name="Rectangle 3"/>
          <p:cNvSpPr>
            <a:spLocks noGrp="1" noChangeArrowheads="1"/>
          </p:cNvSpPr>
          <p:nvPr>
            <p:ph sz="quarter" idx="1"/>
          </p:nvPr>
        </p:nvSpPr>
        <p:spPr>
          <a:xfrm>
            <a:off x="533400" y="1295400"/>
            <a:ext cx="8305800" cy="4876800"/>
          </a:xfrm>
          <a:prstGeom prst="rect">
            <a:avLst/>
          </a:prstGeom>
        </p:spPr>
        <p:txBody>
          <a:bodyPr/>
          <a:lstStyle/>
          <a:p>
            <a:pPr eaLnBrk="1" hangingPunct="1">
              <a:buFontTx/>
              <a:buNone/>
            </a:pPr>
            <a:r>
              <a:rPr lang="en-US" sz="9600"/>
              <a:t>   </a:t>
            </a:r>
          </a:p>
          <a:p>
            <a:pPr eaLnBrk="1" hangingPunct="1">
              <a:buFontTx/>
              <a:buNone/>
            </a:pPr>
            <a:r>
              <a:rPr lang="en-US" sz="9600"/>
              <a:t>    </a:t>
            </a:r>
          </a:p>
        </p:txBody>
      </p:sp>
      <p:pic>
        <p:nvPicPr>
          <p:cNvPr id="79876" name="Picture 4" descr="maslo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93" y="1268760"/>
            <a:ext cx="7315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916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en-US" dirty="0" err="1">
                <a:latin typeface="Arial" pitchFamily="34" charset="0"/>
                <a:cs typeface="Arial" pitchFamily="34" charset="0"/>
              </a:rPr>
              <a:t>Pemimpin</a:t>
            </a:r>
            <a:r>
              <a:rPr lang="en-US" dirty="0">
                <a:latin typeface="Arial" pitchFamily="34" charset="0"/>
                <a:cs typeface="Arial" pitchFamily="34" charset="0"/>
              </a:rPr>
              <a:t> </a:t>
            </a:r>
            <a:r>
              <a:rPr lang="en-US" dirty="0" err="1">
                <a:latin typeface="Arial" pitchFamily="34" charset="0"/>
                <a:cs typeface="Arial" pitchFamily="34" charset="0"/>
              </a:rPr>
              <a:t>Karismatik</a:t>
            </a:r>
            <a:r>
              <a:rPr lang="en-US" dirty="0">
                <a:latin typeface="Arial" pitchFamily="34" charset="0"/>
                <a:cs typeface="Arial" pitchFamily="34" charset="0"/>
              </a:rPr>
              <a:t>?</a:t>
            </a:r>
          </a:p>
        </p:txBody>
      </p:sp>
      <p:sp>
        <p:nvSpPr>
          <p:cNvPr id="23555" name="Rectangle 3"/>
          <p:cNvSpPr>
            <a:spLocks noGrp="1" noRot="1" noChangeArrowheads="1"/>
          </p:cNvSpPr>
          <p:nvPr>
            <p:ph sz="quarter" idx="1"/>
          </p:nvPr>
        </p:nvSpPr>
        <p:spPr/>
        <p:txBody>
          <a:bodyPr>
            <a:normAutofit/>
          </a:bodyPr>
          <a:lstStyle/>
          <a:p>
            <a:pPr>
              <a:defRPr/>
            </a:pPr>
            <a:r>
              <a:rPr lang="en-US" sz="3200" dirty="0" err="1">
                <a:latin typeface="Arial" pitchFamily="34" charset="0"/>
                <a:cs typeface="Arial" pitchFamily="34" charset="0"/>
              </a:rPr>
              <a:t>Karisma</a:t>
            </a:r>
            <a:r>
              <a:rPr lang="en-US" sz="3200" dirty="0">
                <a:latin typeface="Arial" pitchFamily="34" charset="0"/>
                <a:cs typeface="Arial" pitchFamily="34" charset="0"/>
              </a:rPr>
              <a:t> = </a:t>
            </a:r>
            <a:r>
              <a:rPr lang="en-US" sz="3200" dirty="0" err="1">
                <a:latin typeface="Arial" pitchFamily="34" charset="0"/>
                <a:cs typeface="Arial" pitchFamily="34" charset="0"/>
              </a:rPr>
              <a:t>karakteristik</a:t>
            </a:r>
            <a:r>
              <a:rPr lang="en-US" sz="3200" dirty="0">
                <a:latin typeface="Arial" pitchFamily="34" charset="0"/>
                <a:cs typeface="Arial" pitchFamily="34" charset="0"/>
              </a:rPr>
              <a:t> </a:t>
            </a:r>
            <a:r>
              <a:rPr lang="en-US" sz="3200" dirty="0" err="1">
                <a:latin typeface="Arial" pitchFamily="34" charset="0"/>
                <a:cs typeface="Arial" pitchFamily="34" charset="0"/>
              </a:rPr>
              <a:t>kepribadian</a:t>
            </a:r>
            <a:r>
              <a:rPr lang="en-US" sz="3200" dirty="0">
                <a:latin typeface="Arial" pitchFamily="34" charset="0"/>
                <a:cs typeface="Arial" pitchFamily="34" charset="0"/>
              </a:rPr>
              <a:t>, </a:t>
            </a:r>
            <a:r>
              <a:rPr lang="en-US" sz="3200" dirty="0" err="1">
                <a:latin typeface="Arial" pitchFamily="34" charset="0"/>
                <a:cs typeface="Arial" pitchFamily="34" charset="0"/>
              </a:rPr>
              <a:t>kualitas</a:t>
            </a:r>
            <a:r>
              <a:rPr lang="en-US" sz="3200" dirty="0">
                <a:latin typeface="Arial" pitchFamily="34" charset="0"/>
                <a:cs typeface="Arial" pitchFamily="34" charset="0"/>
              </a:rPr>
              <a:t> </a:t>
            </a:r>
            <a:r>
              <a:rPr lang="en-US" sz="3200" dirty="0" err="1">
                <a:latin typeface="Arial" pitchFamily="34" charset="0"/>
                <a:cs typeface="Arial" pitchFamily="34" charset="0"/>
              </a:rPr>
              <a:t>spesial</a:t>
            </a:r>
            <a:r>
              <a:rPr lang="en-US" sz="3200" dirty="0">
                <a:latin typeface="Arial" pitchFamily="34" charset="0"/>
                <a:cs typeface="Arial" pitchFamily="34" charset="0"/>
              </a:rPr>
              <a:t>, yang </a:t>
            </a:r>
            <a:r>
              <a:rPr lang="en-US" sz="3200" dirty="0" err="1">
                <a:latin typeface="Arial" pitchFamily="34" charset="0"/>
                <a:cs typeface="Arial" pitchFamily="34" charset="0"/>
              </a:rPr>
              <a:t>tujuan</a:t>
            </a:r>
            <a:r>
              <a:rPr lang="en-US" sz="3200" dirty="0">
                <a:latin typeface="Arial" pitchFamily="34" charset="0"/>
                <a:cs typeface="Arial" pitchFamily="34" charset="0"/>
              </a:rPr>
              <a:t>, </a:t>
            </a:r>
            <a:r>
              <a:rPr lang="en-US" sz="3200" dirty="0" err="1">
                <a:latin typeface="Arial" pitchFamily="34" charset="0"/>
                <a:cs typeface="Arial" pitchFamily="34" charset="0"/>
              </a:rPr>
              <a:t>kekuasaannya</a:t>
            </a:r>
            <a:r>
              <a:rPr lang="en-US" sz="3200" dirty="0">
                <a:latin typeface="Arial" pitchFamily="34" charset="0"/>
                <a:cs typeface="Arial" pitchFamily="34" charset="0"/>
              </a:rPr>
              <a:t> </a:t>
            </a:r>
            <a:r>
              <a:rPr lang="en-US" sz="3200" dirty="0" err="1">
                <a:latin typeface="Arial" pitchFamily="34" charset="0"/>
                <a:cs typeface="Arial" pitchFamily="34" charset="0"/>
              </a:rPr>
              <a:t>dan</a:t>
            </a:r>
            <a:r>
              <a:rPr lang="en-US" sz="3200" dirty="0">
                <a:latin typeface="Arial" pitchFamily="34" charset="0"/>
                <a:cs typeface="Arial" pitchFamily="34" charset="0"/>
              </a:rPr>
              <a:t> </a:t>
            </a:r>
            <a:r>
              <a:rPr lang="en-US" sz="3200" dirty="0" err="1">
                <a:latin typeface="Arial" pitchFamily="34" charset="0"/>
                <a:cs typeface="Arial" pitchFamily="34" charset="0"/>
              </a:rPr>
              <a:t>ketegasannya</a:t>
            </a:r>
            <a:r>
              <a:rPr lang="en-US" sz="3200" dirty="0">
                <a:latin typeface="Arial" pitchFamily="34" charset="0"/>
                <a:cs typeface="Arial" pitchFamily="34" charset="0"/>
              </a:rPr>
              <a:t> </a:t>
            </a:r>
            <a:r>
              <a:rPr lang="en-US" sz="3200" dirty="0" err="1">
                <a:latin typeface="Arial" pitchFamily="34" charset="0"/>
                <a:cs typeface="Arial" pitchFamily="34" charset="0"/>
              </a:rPr>
              <a:t>berbeda</a:t>
            </a:r>
            <a:r>
              <a:rPr lang="en-US" sz="3200" dirty="0">
                <a:latin typeface="Arial" pitchFamily="34" charset="0"/>
                <a:cs typeface="Arial" pitchFamily="34" charset="0"/>
              </a:rPr>
              <a:t> </a:t>
            </a:r>
            <a:r>
              <a:rPr lang="en-US" sz="3200" dirty="0" err="1">
                <a:latin typeface="Arial" pitchFamily="34" charset="0"/>
                <a:cs typeface="Arial" pitchFamily="34" charset="0"/>
              </a:rPr>
              <a:t>dengan</a:t>
            </a:r>
            <a:r>
              <a:rPr lang="en-US" sz="3200" dirty="0">
                <a:latin typeface="Arial" pitchFamily="34" charset="0"/>
                <a:cs typeface="Arial" pitchFamily="34" charset="0"/>
              </a:rPr>
              <a:t> </a:t>
            </a:r>
            <a:r>
              <a:rPr lang="en-US" sz="3200" dirty="0" err="1">
                <a:latin typeface="Arial" pitchFamily="34" charset="0"/>
                <a:cs typeface="Arial" pitchFamily="34" charset="0"/>
              </a:rPr>
              <a:t>pemimpin</a:t>
            </a:r>
            <a:r>
              <a:rPr lang="en-US" sz="3200" dirty="0">
                <a:latin typeface="Arial" pitchFamily="34" charset="0"/>
                <a:cs typeface="Arial" pitchFamily="34" charset="0"/>
              </a:rPr>
              <a:t> yang lain.</a:t>
            </a:r>
          </a:p>
          <a:p>
            <a:pPr>
              <a:defRPr/>
            </a:pPr>
            <a:r>
              <a:rPr lang="en-US" sz="3200" dirty="0" err="1">
                <a:latin typeface="Arial" pitchFamily="34" charset="0"/>
                <a:cs typeface="Arial" pitchFamily="34" charset="0"/>
              </a:rPr>
              <a:t>Karisma</a:t>
            </a:r>
            <a:r>
              <a:rPr lang="en-US" sz="3200" dirty="0">
                <a:latin typeface="Arial" pitchFamily="34" charset="0"/>
                <a:cs typeface="Arial" pitchFamily="34" charset="0"/>
              </a:rPr>
              <a:t>, </a:t>
            </a:r>
            <a:r>
              <a:rPr lang="en-US" sz="3200" dirty="0" err="1">
                <a:latin typeface="Arial" pitchFamily="34" charset="0"/>
                <a:cs typeface="Arial" pitchFamily="34" charset="0"/>
              </a:rPr>
              <a:t>persepsi</a:t>
            </a:r>
            <a:r>
              <a:rPr lang="en-US" sz="3200" dirty="0">
                <a:latin typeface="Arial" pitchFamily="34" charset="0"/>
                <a:cs typeface="Arial" pitchFamily="34" charset="0"/>
              </a:rPr>
              <a:t> </a:t>
            </a:r>
            <a:r>
              <a:rPr lang="en-US" sz="3200" dirty="0" err="1">
                <a:latin typeface="Arial" pitchFamily="34" charset="0"/>
                <a:cs typeface="Arial" pitchFamily="34" charset="0"/>
              </a:rPr>
              <a:t>subyektif</a:t>
            </a:r>
            <a:r>
              <a:rPr lang="en-US" sz="3200" dirty="0">
                <a:latin typeface="Arial" pitchFamily="34" charset="0"/>
                <a:cs typeface="Arial" pitchFamily="34" charset="0"/>
              </a:rPr>
              <a:t>, </a:t>
            </a:r>
            <a:r>
              <a:rPr lang="en-US" sz="3200" dirty="0" err="1">
                <a:latin typeface="Arial" pitchFamily="34" charset="0"/>
                <a:cs typeface="Arial" pitchFamily="34" charset="0"/>
              </a:rPr>
              <a:t>misalnya</a:t>
            </a:r>
            <a:r>
              <a:rPr lang="en-US" sz="3200" dirty="0">
                <a:latin typeface="Arial" pitchFamily="34" charset="0"/>
                <a:cs typeface="Arial" pitchFamily="34" charset="0"/>
              </a:rPr>
              <a:t> </a:t>
            </a:r>
            <a:r>
              <a:rPr lang="en-US" sz="3200" dirty="0" err="1">
                <a:latin typeface="Arial" pitchFamily="34" charset="0"/>
                <a:cs typeface="Arial" pitchFamily="34" charset="0"/>
              </a:rPr>
              <a:t>pemimpin</a:t>
            </a:r>
            <a:r>
              <a:rPr lang="en-US" sz="3200" dirty="0">
                <a:latin typeface="Arial" pitchFamily="34" charset="0"/>
                <a:cs typeface="Arial" pitchFamily="34" charset="0"/>
              </a:rPr>
              <a:t> </a:t>
            </a:r>
            <a:r>
              <a:rPr lang="en-US" sz="3200" dirty="0" err="1">
                <a:latin typeface="Arial" pitchFamily="34" charset="0"/>
                <a:cs typeface="Arial" pitchFamily="34" charset="0"/>
              </a:rPr>
              <a:t>karismatik</a:t>
            </a:r>
            <a:r>
              <a:rPr lang="en-US" sz="3200" dirty="0">
                <a:latin typeface="Arial" pitchFamily="34" charset="0"/>
                <a:cs typeface="Arial" pitchFamily="34" charset="0"/>
              </a:rPr>
              <a:t> </a:t>
            </a:r>
            <a:r>
              <a:rPr lang="en-US" sz="3200" dirty="0" err="1">
                <a:latin typeface="Arial" pitchFamily="34" charset="0"/>
                <a:cs typeface="Arial" pitchFamily="34" charset="0"/>
              </a:rPr>
              <a:t>karena</a:t>
            </a:r>
            <a:r>
              <a:rPr lang="en-US" sz="3200" dirty="0">
                <a:latin typeface="Arial" pitchFamily="34" charset="0"/>
                <a:cs typeface="Arial" pitchFamily="34" charset="0"/>
              </a:rPr>
              <a:t> </a:t>
            </a:r>
            <a:r>
              <a:rPr lang="en-US" sz="3200" dirty="0" err="1">
                <a:latin typeface="Arial" pitchFamily="34" charset="0"/>
                <a:cs typeface="Arial" pitchFamily="34" charset="0"/>
              </a:rPr>
              <a:t>visi</a:t>
            </a:r>
            <a:r>
              <a:rPr lang="en-US" sz="3200" dirty="0">
                <a:latin typeface="Arial" pitchFamily="34" charset="0"/>
                <a:cs typeface="Arial" pitchFamily="34" charset="0"/>
              </a:rPr>
              <a:t> </a:t>
            </a:r>
            <a:r>
              <a:rPr lang="en-US" sz="3200" dirty="0" err="1">
                <a:latin typeface="Arial" pitchFamily="34" charset="0"/>
                <a:cs typeface="Arial" pitchFamily="34" charset="0"/>
              </a:rPr>
              <a:t>besar</a:t>
            </a:r>
            <a:r>
              <a:rPr lang="en-US" sz="3200" dirty="0">
                <a:latin typeface="Arial" pitchFamily="34" charset="0"/>
                <a:cs typeface="Arial" pitchFamily="34" charset="0"/>
              </a:rPr>
              <a:t>, public figure, </a:t>
            </a:r>
            <a:r>
              <a:rPr lang="en-US" sz="3200" dirty="0" err="1">
                <a:latin typeface="Arial" pitchFamily="34" charset="0"/>
                <a:cs typeface="Arial" pitchFamily="34" charset="0"/>
              </a:rPr>
              <a:t>populis</a:t>
            </a:r>
            <a:r>
              <a:rPr lang="en-US" sz="3200" dirty="0">
                <a:latin typeface="Arial" pitchFamily="34" charset="0"/>
                <a:cs typeface="Arial" pitchFamily="34" charset="0"/>
              </a:rPr>
              <a:t>, </a:t>
            </a:r>
            <a:r>
              <a:rPr lang="en-US" sz="3200" dirty="0" err="1">
                <a:latin typeface="Arial" pitchFamily="34" charset="0"/>
                <a:cs typeface="Arial" pitchFamily="34" charset="0"/>
              </a:rPr>
              <a:t>jenius</a:t>
            </a:r>
            <a:r>
              <a:rPr lang="en-US" sz="3200" dirty="0">
                <a:latin typeface="Arial" pitchFamily="34" charset="0"/>
                <a:cs typeface="Arial" pitchFamily="34" charset="0"/>
              </a:rPr>
              <a:t> </a:t>
            </a:r>
            <a:r>
              <a:rPr lang="en-US" sz="3200" dirty="0" err="1">
                <a:latin typeface="Arial" pitchFamily="34" charset="0"/>
                <a:cs typeface="Arial" pitchFamily="34" charset="0"/>
              </a:rPr>
              <a:t>dan</a:t>
            </a:r>
            <a:r>
              <a:rPr lang="en-US" sz="3200" dirty="0">
                <a:latin typeface="Arial" pitchFamily="34" charset="0"/>
                <a:cs typeface="Arial" pitchFamily="34" charset="0"/>
              </a:rPr>
              <a:t> </a:t>
            </a:r>
            <a:r>
              <a:rPr lang="en-US" sz="3200" dirty="0" err="1">
                <a:latin typeface="Arial" pitchFamily="34" charset="0"/>
                <a:cs typeface="Arial" pitchFamily="34" charset="0"/>
              </a:rPr>
              <a:t>inspiratif</a:t>
            </a:r>
            <a:r>
              <a:rPr lang="en-US" sz="3200" dirty="0">
                <a:latin typeface="Arial" pitchFamily="34" charset="0"/>
                <a:cs typeface="Arial" pitchFamily="34" charset="0"/>
              </a:rPr>
              <a:t>, </a:t>
            </a:r>
            <a:r>
              <a:rPr lang="en-US" sz="3200" dirty="0" err="1">
                <a:latin typeface="Arial" pitchFamily="34" charset="0"/>
                <a:cs typeface="Arial" pitchFamily="34" charset="0"/>
              </a:rPr>
              <a:t>relawan</a:t>
            </a:r>
            <a:endParaRPr lang="en-US" sz="3200" dirty="0">
              <a:latin typeface="Arial" pitchFamily="34" charset="0"/>
              <a:cs typeface="Arial" pitchFamily="34" charset="0"/>
            </a:endParaRPr>
          </a:p>
          <a:p>
            <a:pPr>
              <a:defRPr/>
            </a:pPr>
            <a:endParaRPr lang="en-US" sz="3200" b="1" dirty="0">
              <a:latin typeface="Monotype Corsiva" pitchFamily="66" charset="0"/>
            </a:endParaRPr>
          </a:p>
        </p:txBody>
      </p:sp>
    </p:spTree>
    <p:extLst>
      <p:ext uri="{BB962C8B-B14F-4D97-AF65-F5344CB8AC3E}">
        <p14:creationId xmlns:p14="http://schemas.microsoft.com/office/powerpoint/2010/main" val="3671920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r>
              <a:rPr lang="en-US">
                <a:latin typeface="Kristen ITC" pitchFamily="66" charset="0"/>
              </a:rPr>
              <a:t>Pemimpin Karismatik?</a:t>
            </a:r>
          </a:p>
        </p:txBody>
      </p:sp>
      <p:sp>
        <p:nvSpPr>
          <p:cNvPr id="47107" name="Rectangle 3"/>
          <p:cNvSpPr>
            <a:spLocks noGrp="1" noRot="1" noChangeArrowheads="1"/>
          </p:cNvSpPr>
          <p:nvPr>
            <p:ph sz="quarter" idx="1"/>
          </p:nvPr>
        </p:nvSpPr>
        <p:spPr/>
        <p:txBody>
          <a:bodyPr>
            <a:normAutofit/>
          </a:bodyPr>
          <a:lstStyle/>
          <a:p>
            <a:pPr>
              <a:lnSpc>
                <a:spcPct val="90000"/>
              </a:lnSpc>
              <a:defRPr/>
            </a:pPr>
            <a:r>
              <a:rPr lang="en-US" sz="2800" dirty="0" err="1">
                <a:latin typeface="Arial" pitchFamily="34" charset="0"/>
                <a:cs typeface="Arial" pitchFamily="34" charset="0"/>
              </a:rPr>
              <a:t>Karisma</a:t>
            </a:r>
            <a:r>
              <a:rPr lang="en-US" sz="2800" dirty="0">
                <a:latin typeface="Arial" pitchFamily="34" charset="0"/>
                <a:cs typeface="Arial" pitchFamily="34" charset="0"/>
              </a:rPr>
              <a:t> = </a:t>
            </a:r>
            <a:r>
              <a:rPr lang="en-US" sz="2800" dirty="0" err="1">
                <a:latin typeface="Arial" pitchFamily="34" charset="0"/>
                <a:cs typeface="Arial" pitchFamily="34" charset="0"/>
              </a:rPr>
              <a:t>karakteristik</a:t>
            </a:r>
            <a:r>
              <a:rPr lang="en-US" sz="2800" dirty="0">
                <a:latin typeface="Arial" pitchFamily="34" charset="0"/>
                <a:cs typeface="Arial" pitchFamily="34" charset="0"/>
              </a:rPr>
              <a:t> </a:t>
            </a:r>
            <a:r>
              <a:rPr lang="en-US" sz="2800" dirty="0" err="1">
                <a:latin typeface="Arial" pitchFamily="34" charset="0"/>
                <a:cs typeface="Arial" pitchFamily="34" charset="0"/>
              </a:rPr>
              <a:t>kepribadian</a:t>
            </a:r>
            <a:r>
              <a:rPr lang="en-US" sz="2800" dirty="0">
                <a:latin typeface="Arial" pitchFamily="34" charset="0"/>
                <a:cs typeface="Arial" pitchFamily="34" charset="0"/>
              </a:rPr>
              <a:t>, </a:t>
            </a:r>
            <a:r>
              <a:rPr lang="en-US" sz="2800" dirty="0" err="1">
                <a:latin typeface="Arial" pitchFamily="34" charset="0"/>
                <a:cs typeface="Arial" pitchFamily="34" charset="0"/>
              </a:rPr>
              <a:t>pesona</a:t>
            </a:r>
            <a:r>
              <a:rPr lang="en-US" sz="2800" dirty="0">
                <a:latin typeface="Arial" pitchFamily="34" charset="0"/>
                <a:cs typeface="Arial" pitchFamily="34" charset="0"/>
              </a:rPr>
              <a:t> personal, </a:t>
            </a:r>
            <a:r>
              <a:rPr lang="en-US" sz="2800" dirty="0" err="1">
                <a:latin typeface="Arial" pitchFamily="34" charset="0"/>
                <a:cs typeface="Arial" pitchFamily="34" charset="0"/>
              </a:rPr>
              <a:t>daya</a:t>
            </a:r>
            <a:r>
              <a:rPr lang="en-US" sz="2800" dirty="0">
                <a:latin typeface="Arial" pitchFamily="34" charset="0"/>
                <a:cs typeface="Arial" pitchFamily="34" charset="0"/>
              </a:rPr>
              <a:t> </a:t>
            </a:r>
            <a:r>
              <a:rPr lang="en-US" sz="2800" dirty="0" err="1">
                <a:latin typeface="Arial" pitchFamily="34" charset="0"/>
                <a:cs typeface="Arial" pitchFamily="34" charset="0"/>
              </a:rPr>
              <a:t>tarik</a:t>
            </a:r>
            <a:r>
              <a:rPr lang="en-US" sz="2800" dirty="0">
                <a:latin typeface="Arial" pitchFamily="34" charset="0"/>
                <a:cs typeface="Arial" pitchFamily="34" charset="0"/>
              </a:rPr>
              <a:t> </a:t>
            </a:r>
            <a:r>
              <a:rPr lang="en-US" sz="2800" dirty="0" err="1">
                <a:latin typeface="Arial" pitchFamily="34" charset="0"/>
                <a:cs typeface="Arial" pitchFamily="34" charset="0"/>
              </a:rPr>
              <a:t>pribadi</a:t>
            </a:r>
            <a:r>
              <a:rPr lang="en-US" sz="2800" dirty="0">
                <a:latin typeface="Arial" pitchFamily="34" charset="0"/>
                <a:cs typeface="Arial" pitchFamily="34" charset="0"/>
              </a:rPr>
              <a:t>, </a:t>
            </a:r>
            <a:r>
              <a:rPr lang="en-US" sz="2800" dirty="0" err="1">
                <a:latin typeface="Arial" pitchFamily="34" charset="0"/>
                <a:cs typeface="Arial" pitchFamily="34" charset="0"/>
              </a:rPr>
              <a:t>kualitas</a:t>
            </a:r>
            <a:r>
              <a:rPr lang="en-US" sz="2800" dirty="0">
                <a:latin typeface="Arial" pitchFamily="34" charset="0"/>
                <a:cs typeface="Arial" pitchFamily="34" charset="0"/>
              </a:rPr>
              <a:t> </a:t>
            </a:r>
            <a:r>
              <a:rPr lang="en-US" sz="2800" dirty="0" err="1">
                <a:latin typeface="Arial" pitchFamily="34" charset="0"/>
                <a:cs typeface="Arial" pitchFamily="34" charset="0"/>
              </a:rPr>
              <a:t>spesial</a:t>
            </a:r>
            <a:r>
              <a:rPr lang="en-US" sz="2800" dirty="0">
                <a:latin typeface="Arial" pitchFamily="34" charset="0"/>
                <a:cs typeface="Arial" pitchFamily="34" charset="0"/>
              </a:rPr>
              <a:t>, yang </a:t>
            </a:r>
            <a:r>
              <a:rPr lang="en-US" sz="2800" dirty="0" err="1">
                <a:latin typeface="Arial" pitchFamily="34" charset="0"/>
                <a:cs typeface="Arial" pitchFamily="34" charset="0"/>
              </a:rPr>
              <a:t>tujuan</a:t>
            </a:r>
            <a:r>
              <a:rPr lang="en-US" sz="2800" dirty="0">
                <a:latin typeface="Arial" pitchFamily="34" charset="0"/>
                <a:cs typeface="Arial" pitchFamily="34" charset="0"/>
              </a:rPr>
              <a:t>, </a:t>
            </a:r>
            <a:r>
              <a:rPr lang="en-US" sz="2800" dirty="0" err="1">
                <a:latin typeface="Arial" pitchFamily="34" charset="0"/>
                <a:cs typeface="Arial" pitchFamily="34" charset="0"/>
              </a:rPr>
              <a:t>kekuasaannya</a:t>
            </a:r>
            <a:r>
              <a:rPr lang="en-US" sz="2800" dirty="0">
                <a:latin typeface="Arial" pitchFamily="34" charset="0"/>
                <a:cs typeface="Arial" pitchFamily="34" charset="0"/>
              </a:rPr>
              <a:t>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dirty="0" err="1">
                <a:latin typeface="Arial" pitchFamily="34" charset="0"/>
                <a:cs typeface="Arial" pitchFamily="34" charset="0"/>
              </a:rPr>
              <a:t>ketegasannya</a:t>
            </a:r>
            <a:r>
              <a:rPr lang="en-US" sz="2800" dirty="0">
                <a:latin typeface="Arial" pitchFamily="34" charset="0"/>
                <a:cs typeface="Arial" pitchFamily="34" charset="0"/>
              </a:rPr>
              <a:t> </a:t>
            </a:r>
            <a:r>
              <a:rPr lang="en-US" sz="2800" dirty="0" err="1">
                <a:latin typeface="Arial" pitchFamily="34" charset="0"/>
                <a:cs typeface="Arial" pitchFamily="34" charset="0"/>
              </a:rPr>
              <a:t>berbeda</a:t>
            </a:r>
            <a:r>
              <a:rPr lang="en-US" sz="2800" dirty="0">
                <a:latin typeface="Arial" pitchFamily="34" charset="0"/>
                <a:cs typeface="Arial" pitchFamily="34" charset="0"/>
              </a:rPr>
              <a:t> </a:t>
            </a:r>
            <a:r>
              <a:rPr lang="en-US" sz="2800" dirty="0" err="1">
                <a:latin typeface="Arial" pitchFamily="34" charset="0"/>
                <a:cs typeface="Arial" pitchFamily="34" charset="0"/>
              </a:rPr>
              <a:t>dengan</a:t>
            </a:r>
            <a:r>
              <a:rPr lang="en-US" sz="2800" dirty="0">
                <a:latin typeface="Arial" pitchFamily="34" charset="0"/>
                <a:cs typeface="Arial" pitchFamily="34" charset="0"/>
              </a:rPr>
              <a:t> </a:t>
            </a:r>
            <a:r>
              <a:rPr lang="en-US" sz="2800" dirty="0" err="1">
                <a:latin typeface="Arial" pitchFamily="34" charset="0"/>
                <a:cs typeface="Arial" pitchFamily="34" charset="0"/>
              </a:rPr>
              <a:t>pemimpin</a:t>
            </a:r>
            <a:r>
              <a:rPr lang="en-US" sz="2800" dirty="0">
                <a:latin typeface="Arial" pitchFamily="34" charset="0"/>
                <a:cs typeface="Arial" pitchFamily="34" charset="0"/>
              </a:rPr>
              <a:t> yang lain.</a:t>
            </a:r>
          </a:p>
          <a:p>
            <a:pPr>
              <a:lnSpc>
                <a:spcPct val="90000"/>
              </a:lnSpc>
              <a:defRPr/>
            </a:pPr>
            <a:r>
              <a:rPr lang="en-US" sz="2800" dirty="0" err="1">
                <a:latin typeface="Arial" pitchFamily="34" charset="0"/>
                <a:cs typeface="Arial" pitchFamily="34" charset="0"/>
              </a:rPr>
              <a:t>Karisma</a:t>
            </a:r>
            <a:r>
              <a:rPr lang="en-US" sz="2800" dirty="0">
                <a:latin typeface="Arial" pitchFamily="34" charset="0"/>
                <a:cs typeface="Arial" pitchFamily="34" charset="0"/>
              </a:rPr>
              <a:t> = </a:t>
            </a:r>
            <a:r>
              <a:rPr lang="en-US" sz="2800" dirty="0" err="1">
                <a:latin typeface="Arial" pitchFamily="34" charset="0"/>
                <a:cs typeface="Arial" pitchFamily="34" charset="0"/>
              </a:rPr>
              <a:t>persepsi</a:t>
            </a:r>
            <a:r>
              <a:rPr lang="en-US" sz="2800" dirty="0">
                <a:latin typeface="Arial" pitchFamily="34" charset="0"/>
                <a:cs typeface="Arial" pitchFamily="34" charset="0"/>
              </a:rPr>
              <a:t> </a:t>
            </a:r>
            <a:r>
              <a:rPr lang="en-US" sz="2800" dirty="0" err="1">
                <a:latin typeface="Arial" pitchFamily="34" charset="0"/>
                <a:cs typeface="Arial" pitchFamily="34" charset="0"/>
              </a:rPr>
              <a:t>subyektif</a:t>
            </a:r>
            <a:r>
              <a:rPr lang="en-US" sz="2800" dirty="0">
                <a:latin typeface="Arial" pitchFamily="34" charset="0"/>
                <a:cs typeface="Arial" pitchFamily="34" charset="0"/>
              </a:rPr>
              <a:t>, </a:t>
            </a:r>
            <a:r>
              <a:rPr lang="en-US" sz="2800" dirty="0" err="1">
                <a:latin typeface="Arial" pitchFamily="34" charset="0"/>
                <a:cs typeface="Arial" pitchFamily="34" charset="0"/>
              </a:rPr>
              <a:t>misalnya</a:t>
            </a:r>
            <a:r>
              <a:rPr lang="en-US" sz="2800" dirty="0">
                <a:latin typeface="Arial" pitchFamily="34" charset="0"/>
                <a:cs typeface="Arial" pitchFamily="34" charset="0"/>
              </a:rPr>
              <a:t> </a:t>
            </a:r>
            <a:r>
              <a:rPr lang="en-US" sz="2800" dirty="0" err="1">
                <a:latin typeface="Arial" pitchFamily="34" charset="0"/>
                <a:cs typeface="Arial" pitchFamily="34" charset="0"/>
              </a:rPr>
              <a:t>pemimpin</a:t>
            </a:r>
            <a:r>
              <a:rPr lang="en-US" sz="2800" dirty="0">
                <a:latin typeface="Arial" pitchFamily="34" charset="0"/>
                <a:cs typeface="Arial" pitchFamily="34" charset="0"/>
              </a:rPr>
              <a:t> </a:t>
            </a:r>
            <a:r>
              <a:rPr lang="en-US" sz="2800" dirty="0" err="1">
                <a:latin typeface="Arial" pitchFamily="34" charset="0"/>
                <a:cs typeface="Arial" pitchFamily="34" charset="0"/>
              </a:rPr>
              <a:t>karismatik</a:t>
            </a:r>
            <a:r>
              <a:rPr lang="en-US" sz="2800" dirty="0">
                <a:latin typeface="Arial" pitchFamily="34" charset="0"/>
                <a:cs typeface="Arial" pitchFamily="34" charset="0"/>
              </a:rPr>
              <a:t> </a:t>
            </a:r>
            <a:r>
              <a:rPr lang="en-US" sz="2800" dirty="0" err="1">
                <a:latin typeface="Arial" pitchFamily="34" charset="0"/>
                <a:cs typeface="Arial" pitchFamily="34" charset="0"/>
              </a:rPr>
              <a:t>karena</a:t>
            </a:r>
            <a:r>
              <a:rPr lang="en-US" sz="2800" dirty="0">
                <a:latin typeface="Arial" pitchFamily="34" charset="0"/>
                <a:cs typeface="Arial" pitchFamily="34" charset="0"/>
              </a:rPr>
              <a:t> </a:t>
            </a:r>
            <a:r>
              <a:rPr lang="en-US" sz="2800" dirty="0" err="1">
                <a:latin typeface="Arial" pitchFamily="34" charset="0"/>
                <a:cs typeface="Arial" pitchFamily="34" charset="0"/>
              </a:rPr>
              <a:t>berjasa</a:t>
            </a:r>
            <a:r>
              <a:rPr lang="en-US" sz="2800" dirty="0">
                <a:latin typeface="Arial" pitchFamily="34" charset="0"/>
                <a:cs typeface="Arial" pitchFamily="34" charset="0"/>
              </a:rPr>
              <a:t> </a:t>
            </a:r>
            <a:r>
              <a:rPr lang="en-US" sz="2800" dirty="0" err="1">
                <a:latin typeface="Arial" pitchFamily="34" charset="0"/>
                <a:cs typeface="Arial" pitchFamily="34" charset="0"/>
              </a:rPr>
              <a:t>besar</a:t>
            </a:r>
            <a:r>
              <a:rPr lang="en-US" sz="2800" dirty="0">
                <a:latin typeface="Arial" pitchFamily="34" charset="0"/>
                <a:cs typeface="Arial" pitchFamily="34" charset="0"/>
              </a:rPr>
              <a:t>, </a:t>
            </a:r>
            <a:r>
              <a:rPr lang="en-US" sz="2800" dirty="0" err="1">
                <a:latin typeface="Arial" pitchFamily="34" charset="0"/>
                <a:cs typeface="Arial" pitchFamily="34" charset="0"/>
              </a:rPr>
              <a:t>visi</a:t>
            </a:r>
            <a:r>
              <a:rPr lang="en-US" sz="2800" dirty="0">
                <a:latin typeface="Arial" pitchFamily="34" charset="0"/>
                <a:cs typeface="Arial" pitchFamily="34" charset="0"/>
              </a:rPr>
              <a:t> </a:t>
            </a:r>
            <a:r>
              <a:rPr lang="en-US" sz="2800" dirty="0" err="1">
                <a:latin typeface="Arial" pitchFamily="34" charset="0"/>
                <a:cs typeface="Arial" pitchFamily="34" charset="0"/>
              </a:rPr>
              <a:t>besar</a:t>
            </a:r>
            <a:r>
              <a:rPr lang="en-US" sz="2800" dirty="0">
                <a:latin typeface="Arial" pitchFamily="34" charset="0"/>
                <a:cs typeface="Arial" pitchFamily="34" charset="0"/>
              </a:rPr>
              <a:t>, public figure, </a:t>
            </a:r>
            <a:r>
              <a:rPr lang="en-US" sz="2800" dirty="0" err="1">
                <a:latin typeface="Arial" pitchFamily="34" charset="0"/>
                <a:cs typeface="Arial" pitchFamily="34" charset="0"/>
              </a:rPr>
              <a:t>populis</a:t>
            </a:r>
            <a:r>
              <a:rPr lang="en-US" sz="2800" dirty="0">
                <a:latin typeface="Arial" pitchFamily="34" charset="0"/>
                <a:cs typeface="Arial" pitchFamily="34" charset="0"/>
              </a:rPr>
              <a:t>, </a:t>
            </a:r>
            <a:r>
              <a:rPr lang="en-US" sz="2800" dirty="0" err="1">
                <a:latin typeface="Arial" pitchFamily="34" charset="0"/>
                <a:cs typeface="Arial" pitchFamily="34" charset="0"/>
              </a:rPr>
              <a:t>jenius</a:t>
            </a:r>
            <a:r>
              <a:rPr lang="en-US" sz="2800" dirty="0">
                <a:latin typeface="Arial" pitchFamily="34" charset="0"/>
                <a:cs typeface="Arial" pitchFamily="34" charset="0"/>
              </a:rPr>
              <a:t>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dirty="0" err="1">
                <a:latin typeface="Arial" pitchFamily="34" charset="0"/>
                <a:cs typeface="Arial" pitchFamily="34" charset="0"/>
              </a:rPr>
              <a:t>inspiratif</a:t>
            </a:r>
            <a:r>
              <a:rPr lang="en-US" sz="2800" dirty="0">
                <a:latin typeface="Arial" pitchFamily="34" charset="0"/>
                <a:cs typeface="Arial" pitchFamily="34" charset="0"/>
              </a:rPr>
              <a:t>, </a:t>
            </a:r>
            <a:r>
              <a:rPr lang="en-US" sz="2800" dirty="0" err="1">
                <a:latin typeface="Arial" pitchFamily="34" charset="0"/>
                <a:cs typeface="Arial" pitchFamily="34" charset="0"/>
              </a:rPr>
              <a:t>relawan</a:t>
            </a:r>
            <a:endParaRPr lang="en-US" sz="2800" dirty="0">
              <a:latin typeface="Arial" pitchFamily="34" charset="0"/>
              <a:cs typeface="Arial" pitchFamily="34" charset="0"/>
            </a:endParaRPr>
          </a:p>
          <a:p>
            <a:pPr>
              <a:lnSpc>
                <a:spcPct val="90000"/>
              </a:lnSpc>
              <a:defRPr/>
            </a:pPr>
            <a:r>
              <a:rPr lang="en-US" sz="2800" dirty="0" err="1">
                <a:latin typeface="Arial" pitchFamily="34" charset="0"/>
                <a:cs typeface="Arial" pitchFamily="34" charset="0"/>
              </a:rPr>
              <a:t>Karisma</a:t>
            </a:r>
            <a:r>
              <a:rPr lang="en-US" sz="2800" dirty="0">
                <a:latin typeface="Arial" pitchFamily="34" charset="0"/>
                <a:cs typeface="Arial" pitchFamily="34" charset="0"/>
              </a:rPr>
              <a:t> = </a:t>
            </a:r>
            <a:r>
              <a:rPr lang="en-US" sz="2800" dirty="0" err="1">
                <a:latin typeface="Arial" pitchFamily="34" charset="0"/>
                <a:cs typeface="Arial" pitchFamily="34" charset="0"/>
              </a:rPr>
              <a:t>kualitas</a:t>
            </a:r>
            <a:r>
              <a:rPr lang="en-US" sz="2800" dirty="0">
                <a:latin typeface="Arial" pitchFamily="34" charset="0"/>
                <a:cs typeface="Arial" pitchFamily="34" charset="0"/>
              </a:rPr>
              <a:t> yang </a:t>
            </a:r>
            <a:r>
              <a:rPr lang="en-US" sz="2800" dirty="0" err="1">
                <a:latin typeface="Arial" pitchFamily="34" charset="0"/>
                <a:cs typeface="Arial" pitchFamily="34" charset="0"/>
              </a:rPr>
              <a:t>bisa</a:t>
            </a:r>
            <a:r>
              <a:rPr lang="en-US" sz="2800" dirty="0">
                <a:latin typeface="Arial" pitchFamily="34" charset="0"/>
                <a:cs typeface="Arial" pitchFamily="34" charset="0"/>
              </a:rPr>
              <a:t> </a:t>
            </a:r>
            <a:r>
              <a:rPr lang="en-US" sz="2800" dirty="0" err="1">
                <a:latin typeface="Arial" pitchFamily="34" charset="0"/>
                <a:cs typeface="Arial" pitchFamily="34" charset="0"/>
              </a:rPr>
              <a:t>dikembangkan</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639039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normAutofit/>
          </a:bodyPr>
          <a:lstStyle/>
          <a:p>
            <a:r>
              <a:rPr lang="en-US">
                <a:latin typeface="Kristen ITC" pitchFamily="66" charset="0"/>
              </a:rPr>
              <a:t>Kualitas Luar Biasa Pemimpin Karismatik</a:t>
            </a:r>
          </a:p>
        </p:txBody>
      </p:sp>
      <p:sp>
        <p:nvSpPr>
          <p:cNvPr id="82947" name="Rectangle 3"/>
          <p:cNvSpPr>
            <a:spLocks noGrp="1" noRot="1" noChangeArrowheads="1"/>
          </p:cNvSpPr>
          <p:nvPr>
            <p:ph sz="quarter" idx="1"/>
          </p:nvPr>
        </p:nvSpPr>
        <p:spPr/>
        <p:txBody>
          <a:bodyPr/>
          <a:lstStyle/>
          <a:p>
            <a:r>
              <a:rPr lang="en-US" sz="2800" b="1" dirty="0" err="1">
                <a:latin typeface="Anson" pitchFamily="34" charset="0"/>
              </a:rPr>
              <a:t>Selalu</a:t>
            </a:r>
            <a:r>
              <a:rPr lang="en-US" sz="2800" b="1" dirty="0">
                <a:latin typeface="Anson" pitchFamily="34" charset="0"/>
              </a:rPr>
              <a:t> </a:t>
            </a:r>
            <a:r>
              <a:rPr lang="en-US" sz="2800" b="1" dirty="0" err="1">
                <a:latin typeface="Anson" pitchFamily="34" charset="0"/>
              </a:rPr>
              <a:t>bersemangat</a:t>
            </a:r>
            <a:endParaRPr lang="en-US" sz="2800" b="1" dirty="0">
              <a:latin typeface="Anson" pitchFamily="34" charset="0"/>
            </a:endParaRPr>
          </a:p>
          <a:p>
            <a:r>
              <a:rPr lang="en-US" sz="2800" b="1" dirty="0" err="1">
                <a:latin typeface="Anson" pitchFamily="34" charset="0"/>
              </a:rPr>
              <a:t>Optimis</a:t>
            </a:r>
            <a:endParaRPr lang="en-US" sz="2800" b="1" dirty="0">
              <a:latin typeface="Anson" pitchFamily="34" charset="0"/>
            </a:endParaRPr>
          </a:p>
          <a:p>
            <a:r>
              <a:rPr lang="en-US" sz="2800" b="1" dirty="0" err="1">
                <a:latin typeface="Anson" pitchFamily="34" charset="0"/>
              </a:rPr>
              <a:t>Energetik</a:t>
            </a:r>
            <a:r>
              <a:rPr lang="en-US" sz="2800" b="1" dirty="0">
                <a:latin typeface="Anson" pitchFamily="34" charset="0"/>
              </a:rPr>
              <a:t> </a:t>
            </a:r>
            <a:r>
              <a:rPr lang="en-US" sz="2800" b="1" dirty="0" err="1">
                <a:latin typeface="Anson" pitchFamily="34" charset="0"/>
              </a:rPr>
              <a:t>disetiap</a:t>
            </a:r>
            <a:r>
              <a:rPr lang="en-US" sz="2800" b="1" dirty="0">
                <a:latin typeface="Anson" pitchFamily="34" charset="0"/>
              </a:rPr>
              <a:t> </a:t>
            </a:r>
            <a:r>
              <a:rPr lang="en-US" sz="2800" b="1" dirty="0" err="1">
                <a:latin typeface="Anson" pitchFamily="34" charset="0"/>
              </a:rPr>
              <a:t>waktu</a:t>
            </a:r>
            <a:endParaRPr lang="en-US" sz="2800" b="1" dirty="0">
              <a:latin typeface="Anson" pitchFamily="34" charset="0"/>
            </a:endParaRPr>
          </a:p>
          <a:p>
            <a:r>
              <a:rPr lang="en-US" sz="2800" b="1" dirty="0" err="1">
                <a:latin typeface="Anson" pitchFamily="34" charset="0"/>
              </a:rPr>
              <a:t>Berlaku</a:t>
            </a:r>
            <a:r>
              <a:rPr lang="en-US" sz="2800" b="1" dirty="0">
                <a:latin typeface="Anson" pitchFamily="34" charset="0"/>
              </a:rPr>
              <a:t> </a:t>
            </a:r>
            <a:r>
              <a:rPr lang="en-US" sz="2800" b="1" dirty="0" err="1">
                <a:latin typeface="Anson" pitchFamily="34" charset="0"/>
              </a:rPr>
              <a:t>jujur</a:t>
            </a:r>
            <a:r>
              <a:rPr lang="en-US" sz="2800" b="1" dirty="0">
                <a:latin typeface="Anson" pitchFamily="34" charset="0"/>
              </a:rPr>
              <a:t> </a:t>
            </a:r>
            <a:r>
              <a:rPr lang="en-US" sz="2800" b="1" dirty="0" err="1">
                <a:latin typeface="Anson" pitchFamily="34" charset="0"/>
              </a:rPr>
              <a:t>dan</a:t>
            </a:r>
            <a:r>
              <a:rPr lang="en-US" sz="2800" b="1" dirty="0">
                <a:latin typeface="Anson" pitchFamily="34" charset="0"/>
              </a:rPr>
              <a:t> </a:t>
            </a:r>
            <a:r>
              <a:rPr lang="en-US" sz="2800" b="1" dirty="0" err="1">
                <a:latin typeface="Anson" pitchFamily="34" charset="0"/>
              </a:rPr>
              <a:t>terbuka</a:t>
            </a:r>
            <a:endParaRPr lang="en-US" sz="2800" b="1" dirty="0">
              <a:latin typeface="Anson" pitchFamily="34" charset="0"/>
            </a:endParaRPr>
          </a:p>
          <a:p>
            <a:r>
              <a:rPr lang="en-US" sz="2800" b="1" dirty="0" err="1">
                <a:latin typeface="Anson" pitchFamily="34" charset="0"/>
              </a:rPr>
              <a:t>Tindakan</a:t>
            </a:r>
            <a:r>
              <a:rPr lang="en-US" sz="2800" b="1" dirty="0">
                <a:latin typeface="Anson" pitchFamily="34" charset="0"/>
              </a:rPr>
              <a:t> </a:t>
            </a:r>
            <a:r>
              <a:rPr lang="en-US" sz="2800" b="1" dirty="0" err="1">
                <a:latin typeface="Anson" pitchFamily="34" charset="0"/>
              </a:rPr>
              <a:t>dan</a:t>
            </a:r>
            <a:r>
              <a:rPr lang="en-US" sz="2800" b="1" dirty="0">
                <a:latin typeface="Anson" pitchFamily="34" charset="0"/>
              </a:rPr>
              <a:t> </a:t>
            </a:r>
            <a:r>
              <a:rPr lang="en-US" sz="2800" b="1" dirty="0" err="1">
                <a:latin typeface="Anson" pitchFamily="34" charset="0"/>
              </a:rPr>
              <a:t>gerakan</a:t>
            </a:r>
            <a:r>
              <a:rPr lang="en-US" sz="2800" b="1" dirty="0">
                <a:latin typeface="Anson" pitchFamily="34" charset="0"/>
              </a:rPr>
              <a:t> </a:t>
            </a:r>
            <a:r>
              <a:rPr lang="en-US" sz="2800" b="1" dirty="0" err="1">
                <a:latin typeface="Anson" pitchFamily="34" charset="0"/>
              </a:rPr>
              <a:t>selalu</a:t>
            </a:r>
            <a:r>
              <a:rPr lang="en-US" sz="2800" b="1" dirty="0">
                <a:latin typeface="Anson" pitchFamily="34" charset="0"/>
              </a:rPr>
              <a:t> </a:t>
            </a:r>
            <a:r>
              <a:rPr lang="en-US" sz="2800" b="1" dirty="0" err="1">
                <a:latin typeface="Anson" pitchFamily="34" charset="0"/>
              </a:rPr>
              <a:t>ada</a:t>
            </a:r>
            <a:r>
              <a:rPr lang="en-US" sz="2800" b="1" dirty="0">
                <a:latin typeface="Anson" pitchFamily="34" charset="0"/>
              </a:rPr>
              <a:t> </a:t>
            </a:r>
            <a:r>
              <a:rPr lang="en-US" sz="2800" b="1" dirty="0" err="1">
                <a:latin typeface="Anson" pitchFamily="34" charset="0"/>
              </a:rPr>
              <a:t>tujuan</a:t>
            </a:r>
            <a:endParaRPr lang="en-US" sz="2800" b="1" dirty="0">
              <a:latin typeface="Anson" pitchFamily="34" charset="0"/>
            </a:endParaRPr>
          </a:p>
          <a:p>
            <a:r>
              <a:rPr lang="en-US" sz="2800" b="1" dirty="0" err="1">
                <a:latin typeface="Anson" pitchFamily="34" charset="0"/>
              </a:rPr>
              <a:t>Pandai</a:t>
            </a:r>
            <a:r>
              <a:rPr lang="en-US" sz="2800" b="1" dirty="0">
                <a:latin typeface="Anson" pitchFamily="34" charset="0"/>
              </a:rPr>
              <a:t> </a:t>
            </a:r>
            <a:r>
              <a:rPr lang="en-US" sz="2800" b="1" dirty="0" err="1">
                <a:latin typeface="Anson" pitchFamily="34" charset="0"/>
              </a:rPr>
              <a:t>memuji</a:t>
            </a:r>
            <a:r>
              <a:rPr lang="en-US" sz="2800" b="1" dirty="0">
                <a:latin typeface="Anson" pitchFamily="34" charset="0"/>
              </a:rPr>
              <a:t> yang </a:t>
            </a:r>
            <a:r>
              <a:rPr lang="en-US" sz="2800" b="1" dirty="0" err="1">
                <a:latin typeface="Anson" pitchFamily="34" charset="0"/>
              </a:rPr>
              <a:t>beralasan</a:t>
            </a:r>
            <a:endParaRPr lang="en-US" sz="2800" b="1" dirty="0">
              <a:latin typeface="Anson" pitchFamily="34" charset="0"/>
            </a:endParaRPr>
          </a:p>
          <a:p>
            <a:r>
              <a:rPr lang="en-US" sz="2800" b="1" dirty="0" err="1">
                <a:latin typeface="Anson" pitchFamily="34" charset="0"/>
              </a:rPr>
              <a:t>Gunakan</a:t>
            </a:r>
            <a:r>
              <a:rPr lang="en-US" sz="2800" b="1" dirty="0">
                <a:latin typeface="Anson" pitchFamily="34" charset="0"/>
              </a:rPr>
              <a:t> </a:t>
            </a:r>
            <a:r>
              <a:rPr lang="en-US" sz="2800" b="1" dirty="0" err="1">
                <a:latin typeface="Anson" pitchFamily="34" charset="0"/>
              </a:rPr>
              <a:t>ekspresi</a:t>
            </a:r>
            <a:r>
              <a:rPr lang="en-US" sz="2800" b="1" dirty="0">
                <a:latin typeface="Anson" pitchFamily="34" charset="0"/>
              </a:rPr>
              <a:t> </a:t>
            </a:r>
            <a:r>
              <a:rPr lang="en-US" sz="2800" b="1" dirty="0" err="1">
                <a:latin typeface="Anson" pitchFamily="34" charset="0"/>
              </a:rPr>
              <a:t>wajah</a:t>
            </a:r>
            <a:r>
              <a:rPr lang="en-US" sz="2800" b="1" dirty="0">
                <a:latin typeface="Anson" pitchFamily="34" charset="0"/>
              </a:rPr>
              <a:t> yang </a:t>
            </a:r>
            <a:r>
              <a:rPr lang="en-US" sz="2800" b="1" dirty="0" err="1">
                <a:latin typeface="Anson" pitchFamily="34" charset="0"/>
              </a:rPr>
              <a:t>hidup</a:t>
            </a:r>
            <a:endParaRPr lang="en-US" sz="2800" b="1" dirty="0">
              <a:latin typeface="Anson" pitchFamily="34" charset="0"/>
            </a:endParaRPr>
          </a:p>
          <a:p>
            <a:r>
              <a:rPr lang="en-US" sz="2800" b="1" dirty="0" err="1">
                <a:latin typeface="Anson" pitchFamily="34" charset="0"/>
              </a:rPr>
              <a:t>Tampil</a:t>
            </a:r>
            <a:r>
              <a:rPr lang="en-US" sz="2800" b="1" dirty="0">
                <a:latin typeface="Anson" pitchFamily="34" charset="0"/>
              </a:rPr>
              <a:t> </a:t>
            </a:r>
            <a:r>
              <a:rPr lang="en-US" sz="2800" b="1" dirty="0" err="1">
                <a:latin typeface="Anson" pitchFamily="34" charset="0"/>
              </a:rPr>
              <a:t>gagah</a:t>
            </a:r>
            <a:r>
              <a:rPr lang="en-US" sz="2800" b="1" dirty="0">
                <a:latin typeface="Anson" pitchFamily="34" charset="0"/>
              </a:rPr>
              <a:t> </a:t>
            </a:r>
            <a:r>
              <a:rPr lang="en-US" sz="2800" b="1" dirty="0" err="1">
                <a:latin typeface="Anson" pitchFamily="34" charset="0"/>
              </a:rPr>
              <a:t>dan</a:t>
            </a:r>
            <a:r>
              <a:rPr lang="en-US" sz="2800" b="1" dirty="0">
                <a:latin typeface="Anson" pitchFamily="34" charset="0"/>
              </a:rPr>
              <a:t> </a:t>
            </a:r>
            <a:r>
              <a:rPr lang="en-US" sz="2800" b="1" dirty="0" err="1">
                <a:latin typeface="Anson" pitchFamily="34" charset="0"/>
              </a:rPr>
              <a:t>bertindak</a:t>
            </a:r>
            <a:r>
              <a:rPr lang="en-US" sz="2800" b="1" dirty="0">
                <a:latin typeface="Anson" pitchFamily="34" charset="0"/>
              </a:rPr>
              <a:t> </a:t>
            </a:r>
            <a:r>
              <a:rPr lang="en-US" sz="2800" b="1" dirty="0" err="1">
                <a:latin typeface="Anson" pitchFamily="34" charset="0"/>
              </a:rPr>
              <a:t>tegas</a:t>
            </a:r>
            <a:endParaRPr lang="en-US" sz="2800" dirty="0"/>
          </a:p>
        </p:txBody>
      </p:sp>
    </p:spTree>
    <p:extLst>
      <p:ext uri="{BB962C8B-B14F-4D97-AF65-F5344CB8AC3E}">
        <p14:creationId xmlns:p14="http://schemas.microsoft.com/office/powerpoint/2010/main" val="525217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7584" y="404664"/>
            <a:ext cx="7488832" cy="6048672"/>
          </a:xfrm>
          <a:prstGeom prst="rect">
            <a:avLst/>
          </a:prstGeom>
        </p:spPr>
        <p:txBody>
          <a:bodyPr>
            <a:normAutofit fontScale="92500" lnSpcReduction="20000"/>
          </a:bodyPr>
          <a:lstStyle/>
          <a:p>
            <a:pPr marL="0" indent="0" algn="ctr">
              <a:buNone/>
            </a:pPr>
            <a:r>
              <a:rPr lang="en-GB" sz="2800" b="1" dirty="0">
                <a:solidFill>
                  <a:srgbClr val="FF0000"/>
                </a:solidFill>
              </a:rPr>
              <a:t>Gaya </a:t>
            </a:r>
            <a:r>
              <a:rPr lang="en-GB" sz="2800" b="1" dirty="0" err="1">
                <a:solidFill>
                  <a:srgbClr val="FF0000"/>
                </a:solidFill>
              </a:rPr>
              <a:t>Kepemimpinan</a:t>
            </a:r>
            <a:r>
              <a:rPr lang="en-GB" sz="2800" b="1" dirty="0">
                <a:solidFill>
                  <a:srgbClr val="FF0000"/>
                </a:solidFill>
              </a:rPr>
              <a:t> </a:t>
            </a:r>
            <a:r>
              <a:rPr lang="en-GB" sz="2800" b="1" dirty="0" err="1">
                <a:solidFill>
                  <a:srgbClr val="FF0000"/>
                </a:solidFill>
              </a:rPr>
              <a:t>Berbasis</a:t>
            </a:r>
            <a:r>
              <a:rPr lang="en-GB" sz="2800" b="1" dirty="0">
                <a:solidFill>
                  <a:srgbClr val="FF0000"/>
                </a:solidFill>
              </a:rPr>
              <a:t> </a:t>
            </a:r>
            <a:r>
              <a:rPr lang="en-GB" sz="2800" b="1" dirty="0" err="1">
                <a:solidFill>
                  <a:srgbClr val="FF0000"/>
                </a:solidFill>
              </a:rPr>
              <a:t>Perilaku</a:t>
            </a:r>
            <a:r>
              <a:rPr lang="en-GB" dirty="0">
                <a:solidFill>
                  <a:srgbClr val="FF0000"/>
                </a:solidFill>
              </a:rPr>
              <a:t>:</a:t>
            </a:r>
            <a:endParaRPr lang="id-ID" dirty="0">
              <a:solidFill>
                <a:srgbClr val="FF0000"/>
              </a:solidFill>
            </a:endParaRPr>
          </a:p>
          <a:p>
            <a:pPr marL="0" indent="0" algn="ctr">
              <a:buNone/>
            </a:pPr>
            <a:endParaRPr lang="en-GB" sz="1200" dirty="0"/>
          </a:p>
          <a:p>
            <a:pPr marL="0" indent="0">
              <a:buNone/>
            </a:pPr>
            <a:r>
              <a:rPr lang="id-ID" b="1" i="1" dirty="0"/>
              <a:t>a. </a:t>
            </a:r>
            <a:r>
              <a:rPr lang="en-GB" b="1" i="1" dirty="0"/>
              <a:t>Autocratic-Democratic Leadership</a:t>
            </a:r>
            <a:endParaRPr lang="id-ID" b="1" i="1" dirty="0"/>
          </a:p>
          <a:p>
            <a:pPr marL="0" indent="0">
              <a:buNone/>
            </a:pPr>
            <a:r>
              <a:rPr lang="id-ID" dirty="0"/>
              <a:t>	</a:t>
            </a:r>
            <a:r>
              <a:rPr lang="id-ID" i="1" dirty="0"/>
              <a:t>Autocratic Leadership Styles</a:t>
            </a:r>
            <a:r>
              <a:rPr lang="id-ID" dirty="0"/>
              <a:t>, membuat keputusan, memberitahu karyawan apa yang harus dilakukan, dan secara ketat mensupervisi karyawan.</a:t>
            </a:r>
          </a:p>
          <a:p>
            <a:pPr marL="0" indent="0">
              <a:buNone/>
            </a:pPr>
            <a:r>
              <a:rPr lang="id-ID" i="1" dirty="0"/>
              <a:t>	Democratic Leadership Styles, mendorong partisipasi dalam keputusan, bekerja dengan karyawan untuk mempertimbangkan apa yang perlu dilakukan, dan tidak terlalu ketat mensupervisi karyawan.</a:t>
            </a:r>
          </a:p>
          <a:p>
            <a:pPr marL="0" indent="0">
              <a:buNone/>
            </a:pPr>
            <a:r>
              <a:rPr lang="id-ID" i="1" dirty="0"/>
              <a:t>	</a:t>
            </a:r>
            <a:r>
              <a:rPr lang="en-GB" i="1" dirty="0"/>
              <a:t>Autocratic-Democratic Leadership</a:t>
            </a:r>
            <a:r>
              <a:rPr lang="id-ID" i="1" dirty="0"/>
              <a:t> styles </a:t>
            </a:r>
            <a:r>
              <a:rPr lang="id-ID" dirty="0"/>
              <a:t>diajukan oleh Kurt Lewin melalui studi university of lowa, sebelum teori perilaku menjadi populer yang sering ditempatkan pada ujung yang berlawanan dari suatu kontinum. Studi university of lowa ini telah memberikan kontribusi pada gerakan perilaku dan memimpin era perilaku. Dengan pergeseran paradigma dari manajemen ke kepemimpinan, gaya kepemimpinan dari manaer yang efektif tidak lagi otokratik, tetapi lebih demokratik.</a:t>
            </a:r>
            <a:endParaRPr lang="en-GB" dirty="0"/>
          </a:p>
          <a:p>
            <a:pPr marL="0" indent="0">
              <a:buNone/>
            </a:pPr>
            <a:endParaRPr lang="en-GB" dirty="0"/>
          </a:p>
        </p:txBody>
      </p:sp>
    </p:spTree>
    <p:extLst>
      <p:ext uri="{BB962C8B-B14F-4D97-AF65-F5344CB8AC3E}">
        <p14:creationId xmlns:p14="http://schemas.microsoft.com/office/powerpoint/2010/main" val="4190125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908720"/>
            <a:ext cx="8316416" cy="5256584"/>
          </a:xfrm>
          <a:prstGeom prst="rect">
            <a:avLst/>
          </a:prstGeom>
        </p:spPr>
        <p:txBody>
          <a:bodyPr>
            <a:normAutofit lnSpcReduction="10000"/>
          </a:bodyPr>
          <a:lstStyle/>
          <a:p>
            <a:pPr marL="0" indent="0">
              <a:buNone/>
            </a:pPr>
            <a:r>
              <a:rPr lang="en-GB" b="1" i="1" dirty="0"/>
              <a:t>b. Initiating Structure And Consideration Leadership</a:t>
            </a:r>
          </a:p>
          <a:p>
            <a:pPr marL="0" indent="0">
              <a:buNone/>
            </a:pPr>
            <a:r>
              <a:rPr lang="id-ID" i="1" dirty="0"/>
              <a:t>	</a:t>
            </a:r>
            <a:r>
              <a:rPr lang="en-GB" i="1" dirty="0"/>
              <a:t>Initiating Structure </a:t>
            </a:r>
            <a:r>
              <a:rPr lang="id-ID" i="1" dirty="0"/>
              <a:t>Behavior, </a:t>
            </a:r>
            <a:r>
              <a:rPr lang="id-ID" dirty="0"/>
              <a:t>memfokuskan pada membuat tugas terselesaikan. </a:t>
            </a:r>
          </a:p>
          <a:p>
            <a:pPr marL="0" indent="0">
              <a:buNone/>
            </a:pPr>
            <a:r>
              <a:rPr lang="id-ID" i="1" dirty="0"/>
              <a:t>	</a:t>
            </a:r>
            <a:r>
              <a:rPr lang="en-GB" i="1" dirty="0"/>
              <a:t>Consideration</a:t>
            </a:r>
            <a:r>
              <a:rPr lang="id-ID" i="1" dirty="0"/>
              <a:t> Behavior, </a:t>
            </a:r>
            <a:r>
              <a:rPr lang="id-ID" dirty="0"/>
              <a:t>memfokuskan pada memenuhi kebutuhan orang dan mengembangkan hubungan.</a:t>
            </a:r>
          </a:p>
          <a:p>
            <a:pPr marL="0" indent="0">
              <a:buNone/>
            </a:pPr>
            <a:r>
              <a:rPr lang="id-ID" i="1" dirty="0"/>
              <a:t>	</a:t>
            </a:r>
            <a:r>
              <a:rPr lang="id-ID" dirty="0"/>
              <a:t>Pemimpin mungkin mempunyai </a:t>
            </a:r>
            <a:r>
              <a:rPr lang="id-ID" i="1" dirty="0"/>
              <a:t>intiating structure </a:t>
            </a:r>
            <a:r>
              <a:rPr lang="id-ID" dirty="0"/>
              <a:t>dan/atau </a:t>
            </a:r>
            <a:r>
              <a:rPr lang="id-ID" i="1" dirty="0"/>
              <a:t>consideration</a:t>
            </a:r>
            <a:r>
              <a:rPr lang="id-ID" dirty="0"/>
              <a:t> rendah atau tinggi, maka dapat dikembangkan 4 (empat) </a:t>
            </a:r>
            <a:r>
              <a:rPr lang="id-ID" i="1" dirty="0"/>
              <a:t>leadership styles</a:t>
            </a:r>
            <a:r>
              <a:rPr lang="id-ID" dirty="0"/>
              <a:t>:</a:t>
            </a:r>
          </a:p>
          <a:p>
            <a:pPr marL="457200" indent="-457200">
              <a:buFont typeface="+mj-lt"/>
              <a:buAutoNum type="arabicPeriod"/>
            </a:pPr>
            <a:r>
              <a:rPr lang="id-ID" i="1" dirty="0"/>
              <a:t>Low Structure And High Consideration</a:t>
            </a:r>
          </a:p>
          <a:p>
            <a:pPr marL="457200" indent="-457200">
              <a:buFont typeface="+mj-lt"/>
              <a:buAutoNum type="arabicPeriod"/>
            </a:pPr>
            <a:r>
              <a:rPr lang="id-ID" i="1" dirty="0"/>
              <a:t>High Structure And High Consideration</a:t>
            </a:r>
          </a:p>
          <a:p>
            <a:pPr marL="457200" indent="-457200">
              <a:buFont typeface="+mj-lt"/>
              <a:buAutoNum type="arabicPeriod"/>
            </a:pPr>
            <a:r>
              <a:rPr lang="id-ID" i="1" dirty="0"/>
              <a:t>Low</a:t>
            </a:r>
            <a:r>
              <a:rPr lang="en-GB" i="1" dirty="0"/>
              <a:t> Structure And </a:t>
            </a:r>
            <a:r>
              <a:rPr lang="id-ID" i="1" dirty="0"/>
              <a:t>Low</a:t>
            </a:r>
            <a:r>
              <a:rPr lang="en-GB" i="1" dirty="0"/>
              <a:t> Consideration</a:t>
            </a:r>
          </a:p>
          <a:p>
            <a:pPr marL="457200" indent="-457200">
              <a:buFont typeface="+mj-lt"/>
              <a:buAutoNum type="arabicPeriod"/>
            </a:pPr>
            <a:r>
              <a:rPr lang="id-ID" i="1" dirty="0"/>
              <a:t>High</a:t>
            </a:r>
            <a:r>
              <a:rPr lang="en-GB" i="1" dirty="0"/>
              <a:t> Structure And Low Consideration</a:t>
            </a:r>
          </a:p>
          <a:p>
            <a:pPr marL="457200" indent="-457200">
              <a:buFont typeface="+mj-lt"/>
              <a:buAutoNum type="arabicPeriod"/>
            </a:pPr>
            <a:endParaRPr lang="en-GB" i="1" dirty="0"/>
          </a:p>
          <a:p>
            <a:pPr marL="0" indent="0">
              <a:buNone/>
            </a:pPr>
            <a:endParaRPr lang="en-GB" dirty="0"/>
          </a:p>
        </p:txBody>
      </p:sp>
    </p:spTree>
    <p:extLst>
      <p:ext uri="{BB962C8B-B14F-4D97-AF65-F5344CB8AC3E}">
        <p14:creationId xmlns:p14="http://schemas.microsoft.com/office/powerpoint/2010/main" val="1072472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2492896"/>
            <a:ext cx="8229600" cy="2365723"/>
          </a:xfrm>
          <a:prstGeom prst="rect">
            <a:avLst/>
          </a:prstGeom>
        </p:spPr>
        <p:txBody>
          <a:bodyPr>
            <a:normAutofit/>
          </a:bodyPr>
          <a:lstStyle/>
          <a:p>
            <a:pPr marL="0" indent="0" algn="ctr">
              <a:buNone/>
            </a:pPr>
            <a:r>
              <a:rPr lang="id-ID" sz="7200" dirty="0"/>
              <a:t>Terima Kasih</a:t>
            </a:r>
          </a:p>
        </p:txBody>
      </p:sp>
    </p:spTree>
    <p:extLst>
      <p:ext uri="{BB962C8B-B14F-4D97-AF65-F5344CB8AC3E}">
        <p14:creationId xmlns:p14="http://schemas.microsoft.com/office/powerpoint/2010/main" val="400718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atin typeface="Arial" pitchFamily="34" charset="0"/>
                <a:cs typeface="Arial" pitchFamily="34" charset="0"/>
              </a:rPr>
              <a:t>Macam Gaya Kepemimpinan</a:t>
            </a:r>
          </a:p>
        </p:txBody>
      </p:sp>
      <p:sp>
        <p:nvSpPr>
          <p:cNvPr id="50179" name="Content Placeholder 2"/>
          <p:cNvSpPr>
            <a:spLocks noGrp="1"/>
          </p:cNvSpPr>
          <p:nvPr>
            <p:ph sz="quarter" idx="1"/>
          </p:nvPr>
        </p:nvSpPr>
        <p:spPr/>
        <p:txBody>
          <a:bodyPr>
            <a:normAutofit lnSpcReduction="10000"/>
          </a:bodyPr>
          <a:lstStyle/>
          <a:p>
            <a:pPr eaLnBrk="1" hangingPunct="1"/>
            <a:r>
              <a:rPr lang="en-US" sz="2800" b="1" dirty="0">
                <a:latin typeface="Arial" pitchFamily="34" charset="0"/>
                <a:cs typeface="Arial" pitchFamily="34" charset="0"/>
              </a:rPr>
              <a:t>Gaya </a:t>
            </a:r>
            <a:r>
              <a:rPr lang="en-US" sz="2800" b="1" dirty="0" err="1">
                <a:latin typeface="Arial" pitchFamily="34" charset="0"/>
                <a:cs typeface="Arial" pitchFamily="34" charset="0"/>
              </a:rPr>
              <a:t>Kepemimpinan</a:t>
            </a:r>
            <a:r>
              <a:rPr lang="en-US" sz="2800" b="1" dirty="0">
                <a:latin typeface="Arial" pitchFamily="34" charset="0"/>
                <a:cs typeface="Arial" pitchFamily="34" charset="0"/>
              </a:rPr>
              <a:t> </a:t>
            </a:r>
            <a:r>
              <a:rPr lang="en-US" sz="2800" b="1" dirty="0" err="1">
                <a:latin typeface="Arial" pitchFamily="34" charset="0"/>
                <a:cs typeface="Arial" pitchFamily="34" charset="0"/>
              </a:rPr>
              <a:t>Demokratis</a:t>
            </a:r>
            <a:r>
              <a:rPr lang="en-US" sz="2800" b="1" dirty="0">
                <a:latin typeface="Arial" pitchFamily="34" charset="0"/>
                <a:cs typeface="Arial" pitchFamily="34" charset="0"/>
              </a:rPr>
              <a:t> </a:t>
            </a:r>
            <a:endParaRPr lang="en-US" sz="2800" dirty="0">
              <a:latin typeface="Arial" pitchFamily="34" charset="0"/>
              <a:cs typeface="Arial" pitchFamily="34" charset="0"/>
            </a:endParaRPr>
          </a:p>
          <a:p>
            <a:pPr lvl="1" eaLnBrk="1" hangingPunct="1"/>
            <a:r>
              <a:rPr lang="en-US" sz="2800" dirty="0" err="1">
                <a:latin typeface="Arial" pitchFamily="34" charset="0"/>
                <a:cs typeface="Arial" pitchFamily="34" charset="0"/>
              </a:rPr>
              <a:t>orang-orang</a:t>
            </a:r>
            <a:r>
              <a:rPr lang="en-US" sz="2800" dirty="0">
                <a:latin typeface="Arial" pitchFamily="34" charset="0"/>
                <a:cs typeface="Arial" pitchFamily="34" charset="0"/>
              </a:rPr>
              <a:t> yang </a:t>
            </a:r>
            <a:r>
              <a:rPr lang="en-US" sz="2800" dirty="0" err="1">
                <a:latin typeface="Arial" pitchFamily="34" charset="0"/>
                <a:cs typeface="Arial" pitchFamily="34" charset="0"/>
              </a:rPr>
              <a:t>dipimpinnya</a:t>
            </a:r>
            <a:r>
              <a:rPr lang="en-US" sz="2800" dirty="0">
                <a:latin typeface="Arial" pitchFamily="34" charset="0"/>
                <a:cs typeface="Arial" pitchFamily="34" charset="0"/>
              </a:rPr>
              <a:t> </a:t>
            </a:r>
            <a:r>
              <a:rPr lang="en-US" sz="2800" dirty="0" err="1">
                <a:latin typeface="Arial" pitchFamily="34" charset="0"/>
                <a:cs typeface="Arial" pitchFamily="34" charset="0"/>
              </a:rPr>
              <a:t>sebagai</a:t>
            </a:r>
            <a:r>
              <a:rPr lang="en-US" sz="2800" dirty="0">
                <a:latin typeface="Arial" pitchFamily="34" charset="0"/>
                <a:cs typeface="Arial" pitchFamily="34" charset="0"/>
              </a:rPr>
              <a:t> </a:t>
            </a:r>
            <a:r>
              <a:rPr lang="en-US" sz="2800" dirty="0" err="1">
                <a:latin typeface="Arial" pitchFamily="34" charset="0"/>
                <a:cs typeface="Arial" pitchFamily="34" charset="0"/>
              </a:rPr>
              <a:t>subjek</a:t>
            </a:r>
            <a:endParaRPr lang="en-US" sz="2800" dirty="0">
              <a:latin typeface="Arial" pitchFamily="34" charset="0"/>
              <a:cs typeface="Arial" pitchFamily="34" charset="0"/>
            </a:endParaRPr>
          </a:p>
          <a:p>
            <a:pPr lvl="1" eaLnBrk="1" hangingPunct="1"/>
            <a:r>
              <a:rPr lang="en-US" sz="2800" dirty="0" err="1">
                <a:latin typeface="Arial" pitchFamily="34" charset="0"/>
                <a:cs typeface="Arial" pitchFamily="34" charset="0"/>
              </a:rPr>
              <a:t>usaha</a:t>
            </a:r>
            <a:r>
              <a:rPr lang="en-US" sz="2800" dirty="0">
                <a:latin typeface="Arial" pitchFamily="34" charset="0"/>
                <a:cs typeface="Arial" pitchFamily="34" charset="0"/>
              </a:rPr>
              <a:t> </a:t>
            </a:r>
            <a:r>
              <a:rPr lang="en-US" sz="2800" dirty="0" err="1">
                <a:latin typeface="Arial" pitchFamily="34" charset="0"/>
                <a:cs typeface="Arial" pitchFamily="34" charset="0"/>
              </a:rPr>
              <a:t>untuk</a:t>
            </a:r>
            <a:r>
              <a:rPr lang="en-US" sz="2800" dirty="0">
                <a:latin typeface="Arial" pitchFamily="34" charset="0"/>
                <a:cs typeface="Arial" pitchFamily="34" charset="0"/>
              </a:rPr>
              <a:t> </a:t>
            </a:r>
            <a:r>
              <a:rPr lang="en-US" sz="2800" dirty="0" err="1">
                <a:latin typeface="Arial" pitchFamily="34" charset="0"/>
                <a:cs typeface="Arial" pitchFamily="34" charset="0"/>
              </a:rPr>
              <a:t>memanfaatkan</a:t>
            </a:r>
            <a:r>
              <a:rPr lang="en-US" sz="2800" dirty="0">
                <a:latin typeface="Arial" pitchFamily="34" charset="0"/>
                <a:cs typeface="Arial" pitchFamily="34" charset="0"/>
              </a:rPr>
              <a:t> </a:t>
            </a:r>
            <a:r>
              <a:rPr lang="en-US" sz="2800" dirty="0" err="1">
                <a:latin typeface="Arial" pitchFamily="34" charset="0"/>
                <a:cs typeface="Arial" pitchFamily="34" charset="0"/>
              </a:rPr>
              <a:t>kemampuan</a:t>
            </a:r>
            <a:r>
              <a:rPr lang="en-US" sz="2800" dirty="0">
                <a:latin typeface="Arial" pitchFamily="34" charset="0"/>
                <a:cs typeface="Arial" pitchFamily="34" charset="0"/>
              </a:rPr>
              <a:t> </a:t>
            </a:r>
            <a:r>
              <a:rPr lang="en-US" sz="2800" dirty="0" err="1">
                <a:latin typeface="Arial" pitchFamily="34" charset="0"/>
                <a:cs typeface="Arial" pitchFamily="34" charset="0"/>
              </a:rPr>
              <a:t>setiap</a:t>
            </a:r>
            <a:r>
              <a:rPr lang="en-US" sz="2800" dirty="0">
                <a:latin typeface="Arial" pitchFamily="34" charset="0"/>
                <a:cs typeface="Arial" pitchFamily="34" charset="0"/>
              </a:rPr>
              <a:t> </a:t>
            </a:r>
            <a:r>
              <a:rPr lang="en-US" sz="2800" dirty="0" err="1">
                <a:latin typeface="Arial" pitchFamily="34" charset="0"/>
                <a:cs typeface="Arial" pitchFamily="34" charset="0"/>
              </a:rPr>
              <a:t>orang</a:t>
            </a:r>
            <a:r>
              <a:rPr lang="en-US" sz="2800" dirty="0">
                <a:latin typeface="Arial" pitchFamily="34" charset="0"/>
                <a:cs typeface="Arial" pitchFamily="34" charset="0"/>
              </a:rPr>
              <a:t> yang </a:t>
            </a:r>
            <a:r>
              <a:rPr lang="en-US" sz="2800" dirty="0" err="1">
                <a:latin typeface="Arial" pitchFamily="34" charset="0"/>
                <a:cs typeface="Arial" pitchFamily="34" charset="0"/>
              </a:rPr>
              <a:t>ada</a:t>
            </a:r>
            <a:r>
              <a:rPr lang="en-US" sz="2800" dirty="0">
                <a:latin typeface="Arial" pitchFamily="34" charset="0"/>
                <a:cs typeface="Arial" pitchFamily="34" charset="0"/>
              </a:rPr>
              <a:t> </a:t>
            </a:r>
            <a:r>
              <a:rPr lang="en-US" sz="2800" dirty="0" err="1">
                <a:latin typeface="Arial" pitchFamily="34" charset="0"/>
                <a:cs typeface="Arial" pitchFamily="34" charset="0"/>
              </a:rPr>
              <a:t>dalam</a:t>
            </a:r>
            <a:r>
              <a:rPr lang="en-US" sz="2800" dirty="0">
                <a:latin typeface="Arial" pitchFamily="34" charset="0"/>
                <a:cs typeface="Arial" pitchFamily="34" charset="0"/>
              </a:rPr>
              <a:t> </a:t>
            </a:r>
            <a:r>
              <a:rPr lang="en-US" sz="2800" dirty="0" err="1">
                <a:latin typeface="Arial" pitchFamily="34" charset="0"/>
                <a:cs typeface="Arial" pitchFamily="34" charset="0"/>
              </a:rPr>
              <a:t>organisasi</a:t>
            </a:r>
            <a:r>
              <a:rPr lang="en-US" sz="2800" dirty="0">
                <a:latin typeface="Arial" pitchFamily="34" charset="0"/>
                <a:cs typeface="Arial" pitchFamily="34" charset="0"/>
              </a:rPr>
              <a:t> </a:t>
            </a:r>
            <a:r>
              <a:rPr lang="en-US" sz="2800" dirty="0" err="1">
                <a:latin typeface="Arial" pitchFamily="34" charset="0"/>
                <a:cs typeface="Arial" pitchFamily="34" charset="0"/>
              </a:rPr>
              <a:t>untuk</a:t>
            </a:r>
            <a:r>
              <a:rPr lang="en-US" sz="2800" dirty="0">
                <a:latin typeface="Arial" pitchFamily="34" charset="0"/>
                <a:cs typeface="Arial" pitchFamily="34" charset="0"/>
              </a:rPr>
              <a:t> </a:t>
            </a:r>
            <a:r>
              <a:rPr lang="en-US" sz="2800" dirty="0" err="1">
                <a:latin typeface="Arial" pitchFamily="34" charset="0"/>
                <a:cs typeface="Arial" pitchFamily="34" charset="0"/>
              </a:rPr>
              <a:t>berpartisipasi</a:t>
            </a:r>
            <a:r>
              <a:rPr lang="en-US" sz="2800" dirty="0">
                <a:latin typeface="Arial" pitchFamily="34" charset="0"/>
                <a:cs typeface="Arial" pitchFamily="34" charset="0"/>
              </a:rPr>
              <a:t> </a:t>
            </a:r>
            <a:r>
              <a:rPr lang="en-US" sz="2800" dirty="0" err="1">
                <a:latin typeface="Arial" pitchFamily="34" charset="0"/>
                <a:cs typeface="Arial" pitchFamily="34" charset="0"/>
              </a:rPr>
              <a:t>dalam</a:t>
            </a:r>
            <a:r>
              <a:rPr lang="en-US" sz="2800" dirty="0">
                <a:latin typeface="Arial" pitchFamily="34" charset="0"/>
                <a:cs typeface="Arial" pitchFamily="34" charset="0"/>
              </a:rPr>
              <a:t> </a:t>
            </a:r>
            <a:r>
              <a:rPr lang="en-US" sz="2800" dirty="0" err="1">
                <a:latin typeface="Arial" pitchFamily="34" charset="0"/>
                <a:cs typeface="Arial" pitchFamily="34" charset="0"/>
              </a:rPr>
              <a:t>setiap</a:t>
            </a:r>
            <a:r>
              <a:rPr lang="en-US" sz="2800" dirty="0">
                <a:latin typeface="Arial" pitchFamily="34" charset="0"/>
                <a:cs typeface="Arial" pitchFamily="34" charset="0"/>
              </a:rPr>
              <a:t> </a:t>
            </a:r>
            <a:r>
              <a:rPr lang="en-US" sz="2800" dirty="0" err="1">
                <a:latin typeface="Arial" pitchFamily="34" charset="0"/>
                <a:cs typeface="Arial" pitchFamily="34" charset="0"/>
              </a:rPr>
              <a:t>kegiatan</a:t>
            </a:r>
            <a:endParaRPr lang="en-US" sz="2800" dirty="0">
              <a:latin typeface="Arial" pitchFamily="34" charset="0"/>
              <a:cs typeface="Arial" pitchFamily="34" charset="0"/>
            </a:endParaRPr>
          </a:p>
          <a:p>
            <a:pPr lvl="1" eaLnBrk="1" hangingPunct="1"/>
            <a:r>
              <a:rPr lang="en-US" sz="2800" dirty="0" err="1">
                <a:latin typeface="Arial" pitchFamily="34" charset="0"/>
                <a:cs typeface="Arial" pitchFamily="34" charset="0"/>
              </a:rPr>
              <a:t>mengambil</a:t>
            </a:r>
            <a:r>
              <a:rPr lang="en-US" sz="2800" dirty="0">
                <a:latin typeface="Arial" pitchFamily="34" charset="0"/>
                <a:cs typeface="Arial" pitchFamily="34" charset="0"/>
              </a:rPr>
              <a:t> </a:t>
            </a:r>
            <a:r>
              <a:rPr lang="en-US" sz="2800" dirty="0" err="1">
                <a:latin typeface="Arial" pitchFamily="34" charset="0"/>
                <a:cs typeface="Arial" pitchFamily="34" charset="0"/>
              </a:rPr>
              <a:t>keputusan</a:t>
            </a:r>
            <a:r>
              <a:rPr lang="en-US" sz="2800" dirty="0">
                <a:latin typeface="Arial" pitchFamily="34" charset="0"/>
                <a:cs typeface="Arial" pitchFamily="34" charset="0"/>
              </a:rPr>
              <a:t> </a:t>
            </a:r>
            <a:r>
              <a:rPr lang="en-US" sz="2800" dirty="0" err="1">
                <a:latin typeface="Arial" pitchFamily="34" charset="0"/>
                <a:cs typeface="Arial" pitchFamily="34" charset="0"/>
              </a:rPr>
              <a:t>sangat</a:t>
            </a:r>
            <a:r>
              <a:rPr lang="en-US" sz="2800" dirty="0">
                <a:latin typeface="Arial" pitchFamily="34" charset="0"/>
                <a:cs typeface="Arial" pitchFamily="34" charset="0"/>
              </a:rPr>
              <a:t> </a:t>
            </a:r>
            <a:r>
              <a:rPr lang="en-US" sz="2800" dirty="0" err="1">
                <a:latin typeface="Arial" pitchFamily="34" charset="0"/>
                <a:cs typeface="Arial" pitchFamily="34" charset="0"/>
              </a:rPr>
              <a:t>mementingkan</a:t>
            </a:r>
            <a:r>
              <a:rPr lang="en-US" sz="2800" dirty="0">
                <a:latin typeface="Arial" pitchFamily="34" charset="0"/>
                <a:cs typeface="Arial" pitchFamily="34" charset="0"/>
              </a:rPr>
              <a:t> </a:t>
            </a:r>
            <a:r>
              <a:rPr lang="en-US" sz="2800" dirty="0" err="1">
                <a:latin typeface="Arial" pitchFamily="34" charset="0"/>
                <a:cs typeface="Arial" pitchFamily="34" charset="0"/>
              </a:rPr>
              <a:t>diskusi</a:t>
            </a:r>
            <a:r>
              <a:rPr lang="en-US" sz="2800" dirty="0">
                <a:latin typeface="Arial" pitchFamily="34" charset="0"/>
                <a:cs typeface="Arial" pitchFamily="34" charset="0"/>
              </a:rPr>
              <a:t>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dirty="0" err="1">
                <a:latin typeface="Arial" pitchFamily="34" charset="0"/>
                <a:cs typeface="Arial" pitchFamily="34" charset="0"/>
              </a:rPr>
              <a:t>musyawarah</a:t>
            </a:r>
            <a:endParaRPr lang="en-US" sz="2800" dirty="0">
              <a:latin typeface="Arial" pitchFamily="34" charset="0"/>
              <a:cs typeface="Arial" pitchFamily="34" charset="0"/>
            </a:endParaRPr>
          </a:p>
          <a:p>
            <a:pPr lvl="1" eaLnBrk="1" hangingPunct="1"/>
            <a:r>
              <a:rPr lang="en-US" sz="2800" dirty="0" err="1">
                <a:latin typeface="Arial" pitchFamily="34" charset="0"/>
                <a:cs typeface="Arial" pitchFamily="34" charset="0"/>
              </a:rPr>
              <a:t>berusaha</a:t>
            </a:r>
            <a:r>
              <a:rPr lang="en-US" sz="2800" dirty="0">
                <a:latin typeface="Arial" pitchFamily="34" charset="0"/>
                <a:cs typeface="Arial" pitchFamily="34" charset="0"/>
              </a:rPr>
              <a:t> </a:t>
            </a:r>
            <a:r>
              <a:rPr lang="en-US" sz="2800" dirty="0" err="1">
                <a:latin typeface="Arial" pitchFamily="34" charset="0"/>
                <a:cs typeface="Arial" pitchFamily="34" charset="0"/>
              </a:rPr>
              <a:t>mengutamakan</a:t>
            </a:r>
            <a:r>
              <a:rPr lang="en-US" sz="2800" dirty="0">
                <a:latin typeface="Arial" pitchFamily="34" charset="0"/>
                <a:cs typeface="Arial" pitchFamily="34" charset="0"/>
              </a:rPr>
              <a:t> </a:t>
            </a:r>
            <a:r>
              <a:rPr lang="en-US" sz="2800" dirty="0" err="1">
                <a:latin typeface="Arial" pitchFamily="34" charset="0"/>
                <a:cs typeface="Arial" pitchFamily="34" charset="0"/>
              </a:rPr>
              <a:t>kerjasama</a:t>
            </a:r>
            <a:r>
              <a:rPr lang="en-US" sz="2800" dirty="0">
                <a:latin typeface="Arial" pitchFamily="34" charset="0"/>
                <a:cs typeface="Arial" pitchFamily="34" charset="0"/>
              </a:rPr>
              <a:t>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i="1" dirty="0">
                <a:latin typeface="Arial" pitchFamily="34" charset="0"/>
                <a:cs typeface="Arial" pitchFamily="34" charset="0"/>
              </a:rPr>
              <a:t>teamwork </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99881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atin typeface="Arial" pitchFamily="34" charset="0"/>
                <a:cs typeface="Arial" pitchFamily="34" charset="0"/>
              </a:rPr>
              <a:t>Gaya Kepemimpinan Otoriter </a:t>
            </a:r>
          </a:p>
        </p:txBody>
      </p:sp>
      <p:sp>
        <p:nvSpPr>
          <p:cNvPr id="51203" name="Content Placeholder 2"/>
          <p:cNvSpPr>
            <a:spLocks noGrp="1"/>
          </p:cNvSpPr>
          <p:nvPr>
            <p:ph sz="quarter" idx="1"/>
          </p:nvPr>
        </p:nvSpPr>
        <p:spPr/>
        <p:txBody>
          <a:bodyPr>
            <a:normAutofit/>
          </a:bodyPr>
          <a:lstStyle/>
          <a:p>
            <a:pPr algn="just" eaLnBrk="1" hangingPunct="1">
              <a:spcBef>
                <a:spcPct val="0"/>
              </a:spcBef>
              <a:spcAft>
                <a:spcPts val="1800"/>
              </a:spcAft>
            </a:pPr>
            <a:r>
              <a:rPr lang="en-US" sz="3200" dirty="0" err="1">
                <a:latin typeface="Arial" pitchFamily="34" charset="0"/>
                <a:cs typeface="Arial" pitchFamily="34" charset="0"/>
              </a:rPr>
              <a:t>menempatkan</a:t>
            </a:r>
            <a:r>
              <a:rPr lang="en-US" sz="3200" dirty="0">
                <a:latin typeface="Arial" pitchFamily="34" charset="0"/>
                <a:cs typeface="Arial" pitchFamily="34" charset="0"/>
              </a:rPr>
              <a:t> </a:t>
            </a:r>
            <a:r>
              <a:rPr lang="en-US" sz="3200" dirty="0" err="1">
                <a:latin typeface="Arial" pitchFamily="34" charset="0"/>
                <a:cs typeface="Arial" pitchFamily="34" charset="0"/>
              </a:rPr>
              <a:t>kekuasaan</a:t>
            </a:r>
            <a:r>
              <a:rPr lang="en-US" sz="3200" dirty="0">
                <a:latin typeface="Arial" pitchFamily="34" charset="0"/>
                <a:cs typeface="Arial" pitchFamily="34" charset="0"/>
              </a:rPr>
              <a:t> </a:t>
            </a:r>
            <a:r>
              <a:rPr lang="en-US" sz="3200" dirty="0" err="1">
                <a:latin typeface="Arial" pitchFamily="34" charset="0"/>
                <a:cs typeface="Arial" pitchFamily="34" charset="0"/>
              </a:rPr>
              <a:t>di</a:t>
            </a:r>
            <a:r>
              <a:rPr lang="en-US" sz="3200" dirty="0">
                <a:latin typeface="Arial" pitchFamily="34" charset="0"/>
                <a:cs typeface="Arial" pitchFamily="34" charset="0"/>
              </a:rPr>
              <a:t> </a:t>
            </a:r>
            <a:r>
              <a:rPr lang="en-US" sz="3200" dirty="0" err="1">
                <a:latin typeface="Arial" pitchFamily="34" charset="0"/>
                <a:cs typeface="Arial" pitchFamily="34" charset="0"/>
              </a:rPr>
              <a:t>tangan</a:t>
            </a:r>
            <a:r>
              <a:rPr lang="en-US" sz="3200" dirty="0">
                <a:latin typeface="Arial" pitchFamily="34" charset="0"/>
                <a:cs typeface="Arial" pitchFamily="34" charset="0"/>
              </a:rPr>
              <a:t> </a:t>
            </a:r>
            <a:r>
              <a:rPr lang="en-US" sz="3200" dirty="0" err="1">
                <a:latin typeface="Arial" pitchFamily="34" charset="0"/>
                <a:cs typeface="Arial" pitchFamily="34" charset="0"/>
              </a:rPr>
              <a:t>satu</a:t>
            </a:r>
            <a:r>
              <a:rPr lang="en-US" sz="3200" dirty="0">
                <a:latin typeface="Arial" pitchFamily="34" charset="0"/>
                <a:cs typeface="Arial" pitchFamily="34" charset="0"/>
              </a:rPr>
              <a:t> </a:t>
            </a:r>
            <a:r>
              <a:rPr lang="en-US" sz="3200" dirty="0" err="1">
                <a:latin typeface="Arial" pitchFamily="34" charset="0"/>
                <a:cs typeface="Arial" pitchFamily="34" charset="0"/>
              </a:rPr>
              <a:t>orang</a:t>
            </a:r>
            <a:r>
              <a:rPr lang="en-US" sz="3200" dirty="0">
                <a:latin typeface="Arial" pitchFamily="34" charset="0"/>
                <a:cs typeface="Arial" pitchFamily="34" charset="0"/>
              </a:rPr>
              <a:t> </a:t>
            </a:r>
            <a:r>
              <a:rPr lang="en-US" sz="3200" dirty="0" err="1">
                <a:latin typeface="Arial" pitchFamily="34" charset="0"/>
                <a:cs typeface="Arial" pitchFamily="34" charset="0"/>
              </a:rPr>
              <a:t>atau</a:t>
            </a:r>
            <a:r>
              <a:rPr lang="en-US" sz="3200" dirty="0">
                <a:latin typeface="Arial" pitchFamily="34" charset="0"/>
                <a:cs typeface="Arial" pitchFamily="34" charset="0"/>
              </a:rPr>
              <a:t> </a:t>
            </a:r>
            <a:r>
              <a:rPr lang="en-US" sz="3200" dirty="0" err="1">
                <a:latin typeface="Arial" pitchFamily="34" charset="0"/>
                <a:cs typeface="Arial" pitchFamily="34" charset="0"/>
              </a:rPr>
              <a:t>sekelompok</a:t>
            </a:r>
            <a:r>
              <a:rPr lang="en-US" sz="3200" dirty="0">
                <a:latin typeface="Arial" pitchFamily="34" charset="0"/>
                <a:cs typeface="Arial" pitchFamily="34" charset="0"/>
              </a:rPr>
              <a:t> </a:t>
            </a:r>
            <a:r>
              <a:rPr lang="en-US" sz="3200" dirty="0" err="1">
                <a:latin typeface="Arial" pitchFamily="34" charset="0"/>
                <a:cs typeface="Arial" pitchFamily="34" charset="0"/>
              </a:rPr>
              <a:t>kecil</a:t>
            </a:r>
            <a:r>
              <a:rPr lang="en-US" sz="3200" dirty="0">
                <a:latin typeface="Arial" pitchFamily="34" charset="0"/>
                <a:cs typeface="Arial" pitchFamily="34" charset="0"/>
              </a:rPr>
              <a:t> </a:t>
            </a:r>
          </a:p>
          <a:p>
            <a:pPr algn="just" eaLnBrk="1" hangingPunct="1">
              <a:spcBef>
                <a:spcPct val="0"/>
              </a:spcBef>
              <a:spcAft>
                <a:spcPts val="1800"/>
              </a:spcAft>
            </a:pPr>
            <a:r>
              <a:rPr lang="en-US" sz="3200" dirty="0" err="1">
                <a:latin typeface="Arial" pitchFamily="34" charset="0"/>
                <a:cs typeface="Arial" pitchFamily="34" charset="0"/>
              </a:rPr>
              <a:t>Pemimpin</a:t>
            </a:r>
            <a:r>
              <a:rPr lang="en-US" sz="3200" dirty="0">
                <a:latin typeface="Arial" pitchFamily="34" charset="0"/>
                <a:cs typeface="Arial" pitchFamily="34" charset="0"/>
              </a:rPr>
              <a:t> </a:t>
            </a:r>
            <a:r>
              <a:rPr lang="en-US" sz="3200" dirty="0" err="1">
                <a:latin typeface="Arial" pitchFamily="34" charset="0"/>
                <a:cs typeface="Arial" pitchFamily="34" charset="0"/>
              </a:rPr>
              <a:t>bertindak</a:t>
            </a:r>
            <a:r>
              <a:rPr lang="en-US" sz="3200" dirty="0">
                <a:latin typeface="Arial" pitchFamily="34" charset="0"/>
                <a:cs typeface="Arial" pitchFamily="34" charset="0"/>
              </a:rPr>
              <a:t> </a:t>
            </a:r>
            <a:r>
              <a:rPr lang="en-US" sz="3200" dirty="0" err="1">
                <a:latin typeface="Arial" pitchFamily="34" charset="0"/>
                <a:cs typeface="Arial" pitchFamily="34" charset="0"/>
              </a:rPr>
              <a:t>sebagai</a:t>
            </a:r>
            <a:r>
              <a:rPr lang="en-US" sz="3200" dirty="0">
                <a:latin typeface="Arial" pitchFamily="34" charset="0"/>
                <a:cs typeface="Arial" pitchFamily="34" charset="0"/>
              </a:rPr>
              <a:t> </a:t>
            </a:r>
            <a:r>
              <a:rPr lang="en-US" sz="3200" dirty="0" err="1">
                <a:latin typeface="Arial" pitchFamily="34" charset="0"/>
                <a:cs typeface="Arial" pitchFamily="34" charset="0"/>
              </a:rPr>
              <a:t>penguasa</a:t>
            </a:r>
            <a:r>
              <a:rPr lang="en-US" sz="3200" dirty="0">
                <a:latin typeface="Arial" pitchFamily="34" charset="0"/>
                <a:cs typeface="Arial" pitchFamily="34" charset="0"/>
              </a:rPr>
              <a:t> </a:t>
            </a:r>
            <a:r>
              <a:rPr lang="en-US" sz="3200" dirty="0" err="1">
                <a:latin typeface="Arial" pitchFamily="34" charset="0"/>
                <a:cs typeface="Arial" pitchFamily="34" charset="0"/>
              </a:rPr>
              <a:t>tunggal</a:t>
            </a:r>
            <a:endParaRPr lang="en-US" sz="3200" dirty="0">
              <a:latin typeface="Arial" pitchFamily="34" charset="0"/>
              <a:cs typeface="Arial" pitchFamily="34" charset="0"/>
            </a:endParaRPr>
          </a:p>
          <a:p>
            <a:pPr algn="just" eaLnBrk="1" hangingPunct="1">
              <a:spcBef>
                <a:spcPct val="0"/>
              </a:spcBef>
              <a:spcAft>
                <a:spcPts val="1800"/>
              </a:spcAft>
            </a:pPr>
            <a:r>
              <a:rPr lang="en-US" sz="3200" dirty="0" err="1">
                <a:latin typeface="Arial" pitchFamily="34" charset="0"/>
                <a:cs typeface="Arial" pitchFamily="34" charset="0"/>
              </a:rPr>
              <a:t>Kedudukan</a:t>
            </a:r>
            <a:r>
              <a:rPr lang="en-US" sz="3200" dirty="0">
                <a:latin typeface="Arial" pitchFamily="34" charset="0"/>
                <a:cs typeface="Arial" pitchFamily="34" charset="0"/>
              </a:rPr>
              <a:t> </a:t>
            </a:r>
            <a:r>
              <a:rPr lang="en-US" sz="3200" dirty="0" err="1">
                <a:latin typeface="Arial" pitchFamily="34" charset="0"/>
                <a:cs typeface="Arial" pitchFamily="34" charset="0"/>
              </a:rPr>
              <a:t>bawahan</a:t>
            </a:r>
            <a:r>
              <a:rPr lang="en-US" sz="3200" dirty="0">
                <a:latin typeface="Arial" pitchFamily="34" charset="0"/>
                <a:cs typeface="Arial" pitchFamily="34" charset="0"/>
              </a:rPr>
              <a:t> </a:t>
            </a:r>
            <a:r>
              <a:rPr lang="en-US" sz="3200" dirty="0" err="1">
                <a:latin typeface="Arial" pitchFamily="34" charset="0"/>
                <a:cs typeface="Arial" pitchFamily="34" charset="0"/>
              </a:rPr>
              <a:t>semata-mata</a:t>
            </a:r>
            <a:r>
              <a:rPr lang="en-US" sz="3200" dirty="0">
                <a:latin typeface="Arial" pitchFamily="34" charset="0"/>
                <a:cs typeface="Arial" pitchFamily="34" charset="0"/>
              </a:rPr>
              <a:t> </a:t>
            </a:r>
            <a:r>
              <a:rPr lang="en-US" sz="3200" dirty="0" err="1">
                <a:latin typeface="Arial" pitchFamily="34" charset="0"/>
                <a:cs typeface="Arial" pitchFamily="34" charset="0"/>
              </a:rPr>
              <a:t>sebagai</a:t>
            </a:r>
            <a:r>
              <a:rPr lang="en-US" sz="3200" dirty="0">
                <a:latin typeface="Arial" pitchFamily="34" charset="0"/>
                <a:cs typeface="Arial" pitchFamily="34" charset="0"/>
              </a:rPr>
              <a:t> </a:t>
            </a:r>
            <a:r>
              <a:rPr lang="en-US" sz="3200" dirty="0" err="1">
                <a:latin typeface="Arial" pitchFamily="34" charset="0"/>
                <a:cs typeface="Arial" pitchFamily="34" charset="0"/>
              </a:rPr>
              <a:t>pelaksana</a:t>
            </a:r>
            <a:r>
              <a:rPr lang="en-US" sz="3200" dirty="0">
                <a:latin typeface="Arial" pitchFamily="34" charset="0"/>
                <a:cs typeface="Arial" pitchFamily="34" charset="0"/>
              </a:rPr>
              <a:t> </a:t>
            </a:r>
            <a:r>
              <a:rPr lang="en-US" sz="3200" dirty="0" err="1">
                <a:latin typeface="Arial" pitchFamily="34" charset="0"/>
                <a:cs typeface="Arial" pitchFamily="34" charset="0"/>
              </a:rPr>
              <a:t>keputusan</a:t>
            </a:r>
            <a:r>
              <a:rPr lang="en-US" sz="3200" dirty="0">
                <a:latin typeface="Arial" pitchFamily="34" charset="0"/>
                <a:cs typeface="Arial" pitchFamily="34" charset="0"/>
              </a:rPr>
              <a:t>, </a:t>
            </a:r>
            <a:r>
              <a:rPr lang="en-US" sz="3200" dirty="0" err="1">
                <a:latin typeface="Arial" pitchFamily="34" charset="0"/>
                <a:cs typeface="Arial" pitchFamily="34" charset="0"/>
              </a:rPr>
              <a:t>perint</a:t>
            </a:r>
            <a:r>
              <a:rPr lang="en-US" sz="3200" dirty="0" err="1"/>
              <a:t>ah</a:t>
            </a:r>
            <a:r>
              <a:rPr lang="en-US" sz="3200" dirty="0"/>
              <a:t>, </a:t>
            </a:r>
            <a:r>
              <a:rPr lang="en-US" sz="3200" dirty="0" err="1"/>
              <a:t>dan</a:t>
            </a:r>
            <a:r>
              <a:rPr lang="en-US" sz="3200" dirty="0"/>
              <a:t> </a:t>
            </a:r>
            <a:r>
              <a:rPr lang="en-US" sz="3200" dirty="0" err="1"/>
              <a:t>bahkan</a:t>
            </a:r>
            <a:r>
              <a:rPr lang="en-US" sz="3200" dirty="0"/>
              <a:t> </a:t>
            </a:r>
            <a:r>
              <a:rPr lang="en-US" sz="3200" dirty="0" err="1"/>
              <a:t>kehendak</a:t>
            </a:r>
            <a:r>
              <a:rPr lang="en-US" sz="3200" dirty="0"/>
              <a:t> </a:t>
            </a:r>
            <a:r>
              <a:rPr lang="en-US" sz="3200" dirty="0" err="1"/>
              <a:t>pimpinan</a:t>
            </a:r>
            <a:endParaRPr lang="en-US" sz="3200" dirty="0"/>
          </a:p>
        </p:txBody>
      </p:sp>
    </p:spTree>
    <p:extLst>
      <p:ext uri="{BB962C8B-B14F-4D97-AF65-F5344CB8AC3E}">
        <p14:creationId xmlns:p14="http://schemas.microsoft.com/office/powerpoint/2010/main" val="92478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atin typeface="Arial" pitchFamily="34" charset="0"/>
                <a:cs typeface="Arial" pitchFamily="34" charset="0"/>
              </a:rPr>
              <a:t>Gaya Kepemimpinan Bebas  </a:t>
            </a:r>
          </a:p>
        </p:txBody>
      </p:sp>
      <p:sp>
        <p:nvSpPr>
          <p:cNvPr id="52227" name="Content Placeholder 2"/>
          <p:cNvSpPr>
            <a:spLocks noGrp="1"/>
          </p:cNvSpPr>
          <p:nvPr>
            <p:ph sz="quarter" idx="1"/>
          </p:nvPr>
        </p:nvSpPr>
        <p:spPr/>
        <p:txBody>
          <a:bodyPr>
            <a:normAutofit fontScale="92500"/>
          </a:bodyPr>
          <a:lstStyle/>
          <a:p>
            <a:pPr algn="just" eaLnBrk="1" hangingPunct="1">
              <a:spcBef>
                <a:spcPct val="0"/>
              </a:spcBef>
              <a:spcAft>
                <a:spcPts val="1800"/>
              </a:spcAft>
            </a:pPr>
            <a:r>
              <a:rPr lang="en-US" sz="2800">
                <a:latin typeface="Arial" pitchFamily="34" charset="0"/>
                <a:cs typeface="Arial" pitchFamily="34" charset="0"/>
              </a:rPr>
              <a:t>kebalikan dari tipe atau gaya kepemimpinan otoriter</a:t>
            </a:r>
          </a:p>
          <a:p>
            <a:pPr algn="just" eaLnBrk="1" hangingPunct="1">
              <a:spcBef>
                <a:spcPct val="0"/>
              </a:spcBef>
              <a:spcAft>
                <a:spcPts val="1800"/>
              </a:spcAft>
            </a:pPr>
            <a:r>
              <a:rPr lang="en-US" sz="2800">
                <a:latin typeface="Arial" pitchFamily="34" charset="0"/>
                <a:cs typeface="Arial" pitchFamily="34" charset="0"/>
              </a:rPr>
              <a:t>cenderung didominasi oleh perilaku kepemimpinan kompromi (</a:t>
            </a:r>
            <a:r>
              <a:rPr lang="en-US" sz="2800" i="1">
                <a:latin typeface="Arial" pitchFamily="34" charset="0"/>
                <a:cs typeface="Arial" pitchFamily="34" charset="0"/>
              </a:rPr>
              <a:t>compromiser</a:t>
            </a:r>
            <a:r>
              <a:rPr lang="en-US" sz="2800">
                <a:latin typeface="Arial" pitchFamily="34" charset="0"/>
                <a:cs typeface="Arial" pitchFamily="34" charset="0"/>
              </a:rPr>
              <a:t>) dan perilaku kepemimpinan pembelot (</a:t>
            </a:r>
            <a:r>
              <a:rPr lang="en-US" sz="2800" i="1">
                <a:latin typeface="Arial" pitchFamily="34" charset="0"/>
                <a:cs typeface="Arial" pitchFamily="34" charset="0"/>
              </a:rPr>
              <a:t>deserter</a:t>
            </a:r>
            <a:r>
              <a:rPr lang="en-US" sz="2800">
                <a:latin typeface="Arial" pitchFamily="34" charset="0"/>
                <a:cs typeface="Arial" pitchFamily="34" charset="0"/>
              </a:rPr>
              <a:t>)</a:t>
            </a:r>
          </a:p>
          <a:p>
            <a:pPr algn="just" eaLnBrk="1" hangingPunct="1">
              <a:spcBef>
                <a:spcPct val="0"/>
              </a:spcBef>
              <a:spcAft>
                <a:spcPts val="1800"/>
              </a:spcAft>
            </a:pPr>
            <a:r>
              <a:rPr lang="en-US" sz="2800">
                <a:latin typeface="Arial" pitchFamily="34" charset="0"/>
                <a:cs typeface="Arial" pitchFamily="34" charset="0"/>
              </a:rPr>
              <a:t>Pemimpin berkedudukan sebagai symbol </a:t>
            </a:r>
          </a:p>
          <a:p>
            <a:pPr algn="just" eaLnBrk="1" hangingPunct="1">
              <a:spcBef>
                <a:spcPct val="0"/>
              </a:spcBef>
              <a:spcAft>
                <a:spcPts val="1800"/>
              </a:spcAft>
            </a:pPr>
            <a:r>
              <a:rPr lang="en-US" sz="2800">
                <a:latin typeface="Arial" pitchFamily="34" charset="0"/>
                <a:cs typeface="Arial" pitchFamily="34" charset="0"/>
              </a:rPr>
              <a:t>Pimpinan melimpahkan wewenang sepenuhnya kepada bawahannya dan keputusan lebih banyak dibuat oleh para bawahan</a:t>
            </a:r>
          </a:p>
        </p:txBody>
      </p:sp>
    </p:spTree>
    <p:extLst>
      <p:ext uri="{BB962C8B-B14F-4D97-AF65-F5344CB8AC3E}">
        <p14:creationId xmlns:p14="http://schemas.microsoft.com/office/powerpoint/2010/main" val="289523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Partisipatif</a:t>
            </a:r>
          </a:p>
        </p:txBody>
      </p:sp>
      <p:sp>
        <p:nvSpPr>
          <p:cNvPr id="53251" name="Rectangle 3"/>
          <p:cNvSpPr>
            <a:spLocks noGrp="1" noChangeArrowheads="1"/>
          </p:cNvSpPr>
          <p:nvPr>
            <p:ph sz="quarter" idx="1"/>
          </p:nvPr>
        </p:nvSpPr>
        <p:spPr/>
        <p:txBody>
          <a:bodyPr>
            <a:normAutofit/>
          </a:bodyPr>
          <a:lstStyle/>
          <a:p>
            <a:pPr algn="just" eaLnBrk="1" hangingPunct="1"/>
            <a:r>
              <a:rPr lang="en-US" sz="2800" dirty="0" err="1">
                <a:latin typeface="Arial" pitchFamily="34" charset="0"/>
                <a:cs typeface="Arial" pitchFamily="34" charset="0"/>
              </a:rPr>
              <a:t>Merupakan</a:t>
            </a:r>
            <a:r>
              <a:rPr lang="en-US" sz="2800" dirty="0">
                <a:latin typeface="Arial" pitchFamily="34" charset="0"/>
                <a:cs typeface="Arial" pitchFamily="34" charset="0"/>
              </a:rPr>
              <a:t> </a:t>
            </a:r>
            <a:r>
              <a:rPr lang="en-US" sz="2800" dirty="0" err="1">
                <a:latin typeface="Arial" pitchFamily="34" charset="0"/>
                <a:cs typeface="Arial" pitchFamily="34" charset="0"/>
              </a:rPr>
              <a:t>gabungan</a:t>
            </a:r>
            <a:r>
              <a:rPr lang="en-US" sz="2800" dirty="0">
                <a:latin typeface="Arial" pitchFamily="34" charset="0"/>
                <a:cs typeface="Arial" pitchFamily="34" charset="0"/>
              </a:rPr>
              <a:t> </a:t>
            </a:r>
            <a:r>
              <a:rPr lang="en-US" sz="2800" dirty="0" err="1">
                <a:latin typeface="Arial" pitchFamily="34" charset="0"/>
                <a:cs typeface="Arial" pitchFamily="34" charset="0"/>
              </a:rPr>
              <a:t>antara</a:t>
            </a:r>
            <a:r>
              <a:rPr lang="en-US" sz="2800" dirty="0">
                <a:latin typeface="Arial" pitchFamily="34" charset="0"/>
                <a:cs typeface="Arial" pitchFamily="34" charset="0"/>
              </a:rPr>
              <a:t> </a:t>
            </a:r>
            <a:r>
              <a:rPr lang="en-US" sz="2800" dirty="0" err="1">
                <a:latin typeface="Arial" pitchFamily="34" charset="0"/>
                <a:cs typeface="Arial" pitchFamily="34" charset="0"/>
              </a:rPr>
              <a:t>otokratik</a:t>
            </a:r>
            <a:r>
              <a:rPr lang="en-US" sz="2800" dirty="0">
                <a:latin typeface="Arial" pitchFamily="34" charset="0"/>
                <a:cs typeface="Arial" pitchFamily="34" charset="0"/>
              </a:rPr>
              <a:t>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dirty="0" err="1">
                <a:latin typeface="Arial" pitchFamily="34" charset="0"/>
                <a:cs typeface="Arial" pitchFamily="34" charset="0"/>
              </a:rPr>
              <a:t>demokratik</a:t>
            </a:r>
            <a:endParaRPr lang="en-US" sz="2800" dirty="0">
              <a:latin typeface="Arial" pitchFamily="34" charset="0"/>
              <a:cs typeface="Arial" pitchFamily="34" charset="0"/>
            </a:endParaRPr>
          </a:p>
          <a:p>
            <a:pPr algn="just" eaLnBrk="1" hangingPunct="1"/>
            <a:r>
              <a:rPr lang="en-US" sz="2800" dirty="0" err="1">
                <a:latin typeface="Arial" pitchFamily="34" charset="0"/>
                <a:cs typeface="Arial" pitchFamily="34" charset="0"/>
              </a:rPr>
              <a:t>Pemimpin</a:t>
            </a:r>
            <a:r>
              <a:rPr lang="en-US" sz="2800" dirty="0">
                <a:latin typeface="Arial" pitchFamily="34" charset="0"/>
                <a:cs typeface="Arial" pitchFamily="34" charset="0"/>
              </a:rPr>
              <a:t> </a:t>
            </a:r>
            <a:r>
              <a:rPr lang="en-US" sz="2800" dirty="0" err="1">
                <a:latin typeface="Arial" pitchFamily="34" charset="0"/>
                <a:cs typeface="Arial" pitchFamily="34" charset="0"/>
              </a:rPr>
              <a:t>menyampaikan</a:t>
            </a:r>
            <a:r>
              <a:rPr lang="en-US" sz="2800" dirty="0">
                <a:latin typeface="Arial" pitchFamily="34" charset="0"/>
                <a:cs typeface="Arial" pitchFamily="34" charset="0"/>
              </a:rPr>
              <a:t> </a:t>
            </a:r>
            <a:r>
              <a:rPr lang="en-US" sz="2800" dirty="0" err="1">
                <a:latin typeface="Arial" pitchFamily="34" charset="0"/>
                <a:cs typeface="Arial" pitchFamily="34" charset="0"/>
              </a:rPr>
              <a:t>hasil</a:t>
            </a:r>
            <a:r>
              <a:rPr lang="en-US" sz="2800" dirty="0">
                <a:latin typeface="Arial" pitchFamily="34" charset="0"/>
                <a:cs typeface="Arial" pitchFamily="34" charset="0"/>
              </a:rPr>
              <a:t> </a:t>
            </a:r>
            <a:r>
              <a:rPr lang="en-US" sz="2800" dirty="0" err="1">
                <a:latin typeface="Arial" pitchFamily="34" charset="0"/>
                <a:cs typeface="Arial" pitchFamily="34" charset="0"/>
              </a:rPr>
              <a:t>analisa</a:t>
            </a:r>
            <a:r>
              <a:rPr lang="en-US" sz="2800" dirty="0">
                <a:latin typeface="Arial" pitchFamily="34" charset="0"/>
                <a:cs typeface="Arial" pitchFamily="34" charset="0"/>
              </a:rPr>
              <a:t> </a:t>
            </a:r>
            <a:r>
              <a:rPr lang="en-US" sz="2800" dirty="0" err="1">
                <a:latin typeface="Arial" pitchFamily="34" charset="0"/>
                <a:cs typeface="Arial" pitchFamily="34" charset="0"/>
              </a:rPr>
              <a:t>masalah</a:t>
            </a:r>
            <a:r>
              <a:rPr lang="en-US" sz="2800" dirty="0">
                <a:latin typeface="Arial" pitchFamily="34" charset="0"/>
                <a:cs typeface="Arial" pitchFamily="34" charset="0"/>
              </a:rPr>
              <a:t>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dirty="0" err="1">
                <a:latin typeface="Arial" pitchFamily="34" charset="0"/>
                <a:cs typeface="Arial" pitchFamily="34" charset="0"/>
              </a:rPr>
              <a:t>mengusulkan</a:t>
            </a:r>
            <a:r>
              <a:rPr lang="en-US" sz="2800" dirty="0">
                <a:latin typeface="Arial" pitchFamily="34" charset="0"/>
                <a:cs typeface="Arial" pitchFamily="34" charset="0"/>
              </a:rPr>
              <a:t> </a:t>
            </a:r>
            <a:r>
              <a:rPr lang="en-US" sz="2800" dirty="0" err="1">
                <a:latin typeface="Arial" pitchFamily="34" charset="0"/>
                <a:cs typeface="Arial" pitchFamily="34" charset="0"/>
              </a:rPr>
              <a:t>tindakannya</a:t>
            </a:r>
            <a:endParaRPr lang="en-US" sz="2800" dirty="0">
              <a:latin typeface="Arial" pitchFamily="34" charset="0"/>
              <a:cs typeface="Arial" pitchFamily="34" charset="0"/>
            </a:endParaRPr>
          </a:p>
          <a:p>
            <a:pPr algn="just" eaLnBrk="1" hangingPunct="1"/>
            <a:r>
              <a:rPr lang="en-US" sz="2800" dirty="0" err="1">
                <a:latin typeface="Arial" pitchFamily="34" charset="0"/>
                <a:cs typeface="Arial" pitchFamily="34" charset="0"/>
              </a:rPr>
              <a:t>Staf</a:t>
            </a:r>
            <a:r>
              <a:rPr lang="en-US" sz="2800" dirty="0">
                <a:latin typeface="Arial" pitchFamily="34" charset="0"/>
                <a:cs typeface="Arial" pitchFamily="34" charset="0"/>
              </a:rPr>
              <a:t> </a:t>
            </a:r>
            <a:r>
              <a:rPr lang="en-US" sz="2800" dirty="0" err="1">
                <a:latin typeface="Arial" pitchFamily="34" charset="0"/>
                <a:cs typeface="Arial" pitchFamily="34" charset="0"/>
              </a:rPr>
              <a:t>diminta</a:t>
            </a:r>
            <a:r>
              <a:rPr lang="en-US" sz="2800" dirty="0">
                <a:latin typeface="Arial" pitchFamily="34" charset="0"/>
                <a:cs typeface="Arial" pitchFamily="34" charset="0"/>
              </a:rPr>
              <a:t> saran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dirty="0" err="1">
                <a:latin typeface="Arial" pitchFamily="34" charset="0"/>
                <a:cs typeface="Arial" pitchFamily="34" charset="0"/>
              </a:rPr>
              <a:t>kritiknya</a:t>
            </a:r>
            <a:r>
              <a:rPr lang="en-US" sz="2800" dirty="0">
                <a:latin typeface="Arial" pitchFamily="34" charset="0"/>
                <a:cs typeface="Arial" pitchFamily="34" charset="0"/>
              </a:rPr>
              <a:t> </a:t>
            </a:r>
            <a:r>
              <a:rPr lang="en-US" sz="2800" dirty="0" err="1">
                <a:latin typeface="Arial" pitchFamily="34" charset="0"/>
                <a:cs typeface="Arial" pitchFamily="34" charset="0"/>
              </a:rPr>
              <a:t>serta</a:t>
            </a:r>
            <a:r>
              <a:rPr lang="en-US" sz="2800" dirty="0">
                <a:latin typeface="Arial" pitchFamily="34" charset="0"/>
                <a:cs typeface="Arial" pitchFamily="34" charset="0"/>
              </a:rPr>
              <a:t> </a:t>
            </a:r>
            <a:r>
              <a:rPr lang="en-US" sz="2800" dirty="0" err="1">
                <a:latin typeface="Arial" pitchFamily="34" charset="0"/>
                <a:cs typeface="Arial" pitchFamily="34" charset="0"/>
              </a:rPr>
              <a:t>mempertimbangkan</a:t>
            </a:r>
            <a:r>
              <a:rPr lang="en-US" sz="2800" dirty="0">
                <a:latin typeface="Arial" pitchFamily="34" charset="0"/>
                <a:cs typeface="Arial" pitchFamily="34" charset="0"/>
              </a:rPr>
              <a:t> </a:t>
            </a:r>
            <a:r>
              <a:rPr lang="en-US" sz="2800" dirty="0" err="1">
                <a:latin typeface="Arial" pitchFamily="34" charset="0"/>
                <a:cs typeface="Arial" pitchFamily="34" charset="0"/>
              </a:rPr>
              <a:t>respon</a:t>
            </a:r>
            <a:r>
              <a:rPr lang="en-US" sz="2800" dirty="0">
                <a:latin typeface="Arial" pitchFamily="34" charset="0"/>
                <a:cs typeface="Arial" pitchFamily="34" charset="0"/>
              </a:rPr>
              <a:t> </a:t>
            </a:r>
            <a:r>
              <a:rPr lang="en-US" sz="2800" dirty="0" err="1">
                <a:latin typeface="Arial" pitchFamily="34" charset="0"/>
                <a:cs typeface="Arial" pitchFamily="34" charset="0"/>
              </a:rPr>
              <a:t>staf</a:t>
            </a:r>
            <a:r>
              <a:rPr lang="en-US" sz="2800" dirty="0">
                <a:latin typeface="Arial" pitchFamily="34" charset="0"/>
                <a:cs typeface="Arial" pitchFamily="34" charset="0"/>
              </a:rPr>
              <a:t> </a:t>
            </a:r>
            <a:r>
              <a:rPr lang="en-US" sz="2800" dirty="0" err="1">
                <a:latin typeface="Arial" pitchFamily="34" charset="0"/>
                <a:cs typeface="Arial" pitchFamily="34" charset="0"/>
              </a:rPr>
              <a:t>terhadap</a:t>
            </a:r>
            <a:r>
              <a:rPr lang="en-US" sz="2800" dirty="0">
                <a:latin typeface="Arial" pitchFamily="34" charset="0"/>
                <a:cs typeface="Arial" pitchFamily="34" charset="0"/>
              </a:rPr>
              <a:t> </a:t>
            </a:r>
            <a:r>
              <a:rPr lang="en-US" sz="2800" dirty="0" err="1">
                <a:latin typeface="Arial" pitchFamily="34" charset="0"/>
                <a:cs typeface="Arial" pitchFamily="34" charset="0"/>
              </a:rPr>
              <a:t>usulnya</a:t>
            </a:r>
            <a:endParaRPr lang="en-US" sz="2800" dirty="0">
              <a:latin typeface="Arial" pitchFamily="34" charset="0"/>
              <a:cs typeface="Arial" pitchFamily="34" charset="0"/>
            </a:endParaRPr>
          </a:p>
          <a:p>
            <a:pPr algn="just" eaLnBrk="1" hangingPunct="1"/>
            <a:r>
              <a:rPr lang="en-US" sz="2800" dirty="0" err="1">
                <a:latin typeface="Arial" pitchFamily="34" charset="0"/>
                <a:cs typeface="Arial" pitchFamily="34" charset="0"/>
              </a:rPr>
              <a:t>Keputusan</a:t>
            </a:r>
            <a:r>
              <a:rPr lang="en-US" sz="2800" dirty="0">
                <a:latin typeface="Arial" pitchFamily="34" charset="0"/>
                <a:cs typeface="Arial" pitchFamily="34" charset="0"/>
              </a:rPr>
              <a:t> </a:t>
            </a:r>
            <a:r>
              <a:rPr lang="en-US" sz="2800" dirty="0" err="1">
                <a:latin typeface="Arial" pitchFamily="34" charset="0"/>
                <a:cs typeface="Arial" pitchFamily="34" charset="0"/>
              </a:rPr>
              <a:t>akhir</a:t>
            </a:r>
            <a:r>
              <a:rPr lang="en-US" sz="2800" dirty="0">
                <a:latin typeface="Arial" pitchFamily="34" charset="0"/>
                <a:cs typeface="Arial" pitchFamily="34" charset="0"/>
              </a:rPr>
              <a:t> </a:t>
            </a:r>
            <a:r>
              <a:rPr lang="en-US" sz="2800" dirty="0" err="1">
                <a:latin typeface="Arial" pitchFamily="34" charset="0"/>
                <a:cs typeface="Arial" pitchFamily="34" charset="0"/>
              </a:rPr>
              <a:t>oleh</a:t>
            </a:r>
            <a:r>
              <a:rPr lang="en-US" sz="2800" dirty="0">
                <a:latin typeface="Arial" pitchFamily="34" charset="0"/>
                <a:cs typeface="Arial" pitchFamily="34" charset="0"/>
              </a:rPr>
              <a:t> </a:t>
            </a:r>
            <a:r>
              <a:rPr lang="en-US" sz="2800" dirty="0" err="1">
                <a:latin typeface="Arial" pitchFamily="34" charset="0"/>
                <a:cs typeface="Arial" pitchFamily="34" charset="0"/>
              </a:rPr>
              <a:t>kelompok</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1999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301625"/>
            <a:ext cx="7772400" cy="967135"/>
          </a:xfrm>
        </p:spPr>
        <p:txBody>
          <a:bodyPr/>
          <a:lstStyle/>
          <a:p>
            <a:pPr eaLnBrk="1" hangingPunct="1"/>
            <a:r>
              <a:rPr lang="en-US" dirty="0" err="1">
                <a:latin typeface="Arial" pitchFamily="34" charset="0"/>
                <a:cs typeface="Arial" pitchFamily="34" charset="0"/>
              </a:rPr>
              <a:t>Bebas</a:t>
            </a:r>
            <a:r>
              <a:rPr lang="en-US" dirty="0">
                <a:latin typeface="Arial" pitchFamily="34" charset="0"/>
                <a:cs typeface="Arial" pitchFamily="34" charset="0"/>
              </a:rPr>
              <a:t> </a:t>
            </a:r>
            <a:r>
              <a:rPr lang="en-US" dirty="0" err="1">
                <a:latin typeface="Arial" pitchFamily="34" charset="0"/>
                <a:cs typeface="Arial" pitchFamily="34" charset="0"/>
              </a:rPr>
              <a:t>tindak</a:t>
            </a:r>
            <a:endParaRPr lang="en-US" dirty="0">
              <a:latin typeface="Arial" pitchFamily="34" charset="0"/>
              <a:cs typeface="Arial" pitchFamily="34" charset="0"/>
            </a:endParaRPr>
          </a:p>
        </p:txBody>
      </p:sp>
      <p:sp>
        <p:nvSpPr>
          <p:cNvPr id="54275" name="Rectangle 3"/>
          <p:cNvSpPr>
            <a:spLocks noGrp="1" noChangeArrowheads="1"/>
          </p:cNvSpPr>
          <p:nvPr>
            <p:ph sz="quarter" idx="1"/>
          </p:nvPr>
        </p:nvSpPr>
        <p:spPr>
          <a:xfrm>
            <a:off x="301625" y="1371600"/>
            <a:ext cx="8504238" cy="4727575"/>
          </a:xfrm>
          <a:prstGeom prst="rect">
            <a:avLst/>
          </a:prstGeom>
        </p:spPr>
        <p:txBody>
          <a:bodyPr>
            <a:normAutofit/>
          </a:bodyPr>
          <a:lstStyle/>
          <a:p>
            <a:pPr eaLnBrk="1" hangingPunct="1">
              <a:lnSpc>
                <a:spcPct val="80000"/>
              </a:lnSpc>
            </a:pPr>
            <a:r>
              <a:rPr lang="en-US" sz="2800" dirty="0" err="1">
                <a:latin typeface="Arial" pitchFamily="34" charset="0"/>
                <a:cs typeface="Arial" pitchFamily="34" charset="0"/>
              </a:rPr>
              <a:t>Merupakan</a:t>
            </a:r>
            <a:r>
              <a:rPr lang="en-US" sz="2800" dirty="0">
                <a:latin typeface="Arial" pitchFamily="34" charset="0"/>
                <a:cs typeface="Arial" pitchFamily="34" charset="0"/>
              </a:rPr>
              <a:t> </a:t>
            </a:r>
            <a:r>
              <a:rPr lang="en-US" sz="2800" dirty="0" err="1">
                <a:latin typeface="Arial" pitchFamily="34" charset="0"/>
                <a:cs typeface="Arial" pitchFamily="34" charset="0"/>
              </a:rPr>
              <a:t>pimpinan</a:t>
            </a:r>
            <a:r>
              <a:rPr lang="en-US" sz="2800" dirty="0">
                <a:latin typeface="Arial" pitchFamily="34" charset="0"/>
                <a:cs typeface="Arial" pitchFamily="34" charset="0"/>
              </a:rPr>
              <a:t> </a:t>
            </a:r>
            <a:r>
              <a:rPr lang="en-US" sz="2800" dirty="0" err="1">
                <a:latin typeface="Arial" pitchFamily="34" charset="0"/>
                <a:cs typeface="Arial" pitchFamily="34" charset="0"/>
              </a:rPr>
              <a:t>offisial</a:t>
            </a:r>
            <a:endParaRPr lang="en-US" sz="2800" dirty="0">
              <a:latin typeface="Arial" pitchFamily="34" charset="0"/>
              <a:cs typeface="Arial" pitchFamily="34" charset="0"/>
            </a:endParaRPr>
          </a:p>
          <a:p>
            <a:pPr eaLnBrk="1" hangingPunct="1">
              <a:lnSpc>
                <a:spcPct val="80000"/>
              </a:lnSpc>
            </a:pPr>
            <a:r>
              <a:rPr lang="en-US" sz="2800" dirty="0" err="1">
                <a:latin typeface="Arial" pitchFamily="34" charset="0"/>
                <a:cs typeface="Arial" pitchFamily="34" charset="0"/>
              </a:rPr>
              <a:t>Pimpinan</a:t>
            </a:r>
            <a:r>
              <a:rPr lang="en-US" sz="2800" dirty="0">
                <a:latin typeface="Arial" pitchFamily="34" charset="0"/>
                <a:cs typeface="Arial" pitchFamily="34" charset="0"/>
              </a:rPr>
              <a:t> </a:t>
            </a:r>
            <a:r>
              <a:rPr lang="en-US" sz="2800" dirty="0" err="1">
                <a:latin typeface="Arial" pitchFamily="34" charset="0"/>
                <a:cs typeface="Arial" pitchFamily="34" charset="0"/>
              </a:rPr>
              <a:t>melimpahkan</a:t>
            </a:r>
            <a:r>
              <a:rPr lang="en-US" sz="2800" dirty="0">
                <a:latin typeface="Arial" pitchFamily="34" charset="0"/>
                <a:cs typeface="Arial" pitchFamily="34" charset="0"/>
              </a:rPr>
              <a:t> </a:t>
            </a:r>
            <a:r>
              <a:rPr lang="en-US" sz="2800" dirty="0" err="1">
                <a:latin typeface="Arial" pitchFamily="34" charset="0"/>
                <a:cs typeface="Arial" pitchFamily="34" charset="0"/>
              </a:rPr>
              <a:t>wewenang</a:t>
            </a:r>
            <a:r>
              <a:rPr lang="en-US" sz="2800" dirty="0">
                <a:latin typeface="Arial" pitchFamily="34" charset="0"/>
                <a:cs typeface="Arial" pitchFamily="34" charset="0"/>
              </a:rPr>
              <a:t> </a:t>
            </a:r>
            <a:r>
              <a:rPr lang="en-US" sz="2800" dirty="0" err="1">
                <a:latin typeface="Arial" pitchFamily="34" charset="0"/>
                <a:cs typeface="Arial" pitchFamily="34" charset="0"/>
              </a:rPr>
              <a:t>sepenuhnya</a:t>
            </a:r>
            <a:r>
              <a:rPr lang="en-US" sz="2800" dirty="0">
                <a:latin typeface="Arial" pitchFamily="34" charset="0"/>
                <a:cs typeface="Arial" pitchFamily="34" charset="0"/>
              </a:rPr>
              <a:t> </a:t>
            </a:r>
            <a:r>
              <a:rPr lang="en-US" sz="2800" dirty="0" err="1">
                <a:latin typeface="Arial" pitchFamily="34" charset="0"/>
                <a:cs typeface="Arial" pitchFamily="34" charset="0"/>
              </a:rPr>
              <a:t>kepada</a:t>
            </a:r>
            <a:r>
              <a:rPr lang="en-US" sz="2800" dirty="0">
                <a:latin typeface="Arial" pitchFamily="34" charset="0"/>
                <a:cs typeface="Arial" pitchFamily="34" charset="0"/>
              </a:rPr>
              <a:t> </a:t>
            </a:r>
            <a:r>
              <a:rPr lang="en-US" sz="2800" dirty="0" err="1">
                <a:latin typeface="Arial" pitchFamily="34" charset="0"/>
                <a:cs typeface="Arial" pitchFamily="34" charset="0"/>
              </a:rPr>
              <a:t>bawahan</a:t>
            </a:r>
            <a:endParaRPr lang="en-US" sz="2800" dirty="0">
              <a:latin typeface="Arial" pitchFamily="34" charset="0"/>
              <a:cs typeface="Arial" pitchFamily="34" charset="0"/>
            </a:endParaRPr>
          </a:p>
          <a:p>
            <a:pPr eaLnBrk="1" hangingPunct="1">
              <a:lnSpc>
                <a:spcPct val="80000"/>
              </a:lnSpc>
            </a:pPr>
            <a:r>
              <a:rPr lang="en-US" sz="2800" dirty="0" err="1">
                <a:latin typeface="Arial" pitchFamily="34" charset="0"/>
                <a:cs typeface="Arial" pitchFamily="34" charset="0"/>
              </a:rPr>
              <a:t>Karyawan</a:t>
            </a:r>
            <a:r>
              <a:rPr lang="en-US" sz="2800" dirty="0">
                <a:latin typeface="Arial" pitchFamily="34" charset="0"/>
                <a:cs typeface="Arial" pitchFamily="34" charset="0"/>
              </a:rPr>
              <a:t> </a:t>
            </a:r>
            <a:r>
              <a:rPr lang="en-US" sz="2800" dirty="0" err="1">
                <a:latin typeface="Arial" pitchFamily="34" charset="0"/>
                <a:cs typeface="Arial" pitchFamily="34" charset="0"/>
              </a:rPr>
              <a:t>menentukan</a:t>
            </a:r>
            <a:r>
              <a:rPr lang="en-US" sz="2800" dirty="0">
                <a:latin typeface="Arial" pitchFamily="34" charset="0"/>
                <a:cs typeface="Arial" pitchFamily="34" charset="0"/>
              </a:rPr>
              <a:t> </a:t>
            </a:r>
            <a:r>
              <a:rPr lang="en-US" sz="2800" dirty="0" err="1">
                <a:latin typeface="Arial" pitchFamily="34" charset="0"/>
                <a:cs typeface="Arial" pitchFamily="34" charset="0"/>
              </a:rPr>
              <a:t>sendiri</a:t>
            </a:r>
            <a:r>
              <a:rPr lang="en-US" sz="2800" dirty="0">
                <a:latin typeface="Arial" pitchFamily="34" charset="0"/>
                <a:cs typeface="Arial" pitchFamily="34" charset="0"/>
              </a:rPr>
              <a:t> </a:t>
            </a:r>
            <a:r>
              <a:rPr lang="en-US" sz="2800" dirty="0" err="1">
                <a:latin typeface="Arial" pitchFamily="34" charset="0"/>
                <a:cs typeface="Arial" pitchFamily="34" charset="0"/>
              </a:rPr>
              <a:t>kegiatan</a:t>
            </a:r>
            <a:r>
              <a:rPr lang="en-US" sz="2800" dirty="0">
                <a:latin typeface="Arial" pitchFamily="34" charset="0"/>
                <a:cs typeface="Arial" pitchFamily="34" charset="0"/>
              </a:rPr>
              <a:t> </a:t>
            </a:r>
            <a:r>
              <a:rPr lang="en-US" sz="2800" dirty="0" err="1">
                <a:latin typeface="Arial" pitchFamily="34" charset="0"/>
                <a:cs typeface="Arial" pitchFamily="34" charset="0"/>
              </a:rPr>
              <a:t>tanpa</a:t>
            </a:r>
            <a:r>
              <a:rPr lang="en-US" sz="2800" dirty="0">
                <a:latin typeface="Arial" pitchFamily="34" charset="0"/>
                <a:cs typeface="Arial" pitchFamily="34" charset="0"/>
              </a:rPr>
              <a:t> </a:t>
            </a:r>
            <a:r>
              <a:rPr lang="en-US" sz="2800" dirty="0" err="1">
                <a:latin typeface="Arial" pitchFamily="34" charset="0"/>
                <a:cs typeface="Arial" pitchFamily="34" charset="0"/>
              </a:rPr>
              <a:t>pengarahan</a:t>
            </a:r>
            <a:r>
              <a:rPr lang="en-US" sz="2800" dirty="0">
                <a:latin typeface="Arial" pitchFamily="34" charset="0"/>
                <a:cs typeface="Arial" pitchFamily="34" charset="0"/>
              </a:rPr>
              <a:t>, </a:t>
            </a:r>
            <a:r>
              <a:rPr lang="en-US" sz="2800" dirty="0" err="1">
                <a:latin typeface="Arial" pitchFamily="34" charset="0"/>
                <a:cs typeface="Arial" pitchFamily="34" charset="0"/>
              </a:rPr>
              <a:t>supervisi</a:t>
            </a:r>
            <a:r>
              <a:rPr lang="en-US" sz="2800" dirty="0">
                <a:latin typeface="Arial" pitchFamily="34" charset="0"/>
                <a:cs typeface="Arial" pitchFamily="34" charset="0"/>
              </a:rPr>
              <a:t>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dirty="0" err="1">
                <a:latin typeface="Arial" pitchFamily="34" charset="0"/>
                <a:cs typeface="Arial" pitchFamily="34" charset="0"/>
              </a:rPr>
              <a:t>koordinasi</a:t>
            </a:r>
            <a:r>
              <a:rPr lang="en-US" sz="2800" dirty="0">
                <a:latin typeface="Arial" pitchFamily="34" charset="0"/>
                <a:cs typeface="Arial" pitchFamily="34" charset="0"/>
              </a:rPr>
              <a:t> </a:t>
            </a:r>
          </a:p>
          <a:p>
            <a:pPr eaLnBrk="1" hangingPunct="1">
              <a:lnSpc>
                <a:spcPct val="80000"/>
              </a:lnSpc>
            </a:pPr>
            <a:r>
              <a:rPr lang="en-US" sz="2800" dirty="0" err="1">
                <a:latin typeface="Arial" pitchFamily="34" charset="0"/>
                <a:cs typeface="Arial" pitchFamily="34" charset="0"/>
              </a:rPr>
              <a:t>Keputusan</a:t>
            </a:r>
            <a:r>
              <a:rPr lang="en-US" sz="2800" dirty="0">
                <a:latin typeface="Arial" pitchFamily="34" charset="0"/>
                <a:cs typeface="Arial" pitchFamily="34" charset="0"/>
              </a:rPr>
              <a:t> </a:t>
            </a:r>
            <a:r>
              <a:rPr lang="en-US" sz="2800" dirty="0" err="1">
                <a:latin typeface="Arial" pitchFamily="34" charset="0"/>
                <a:cs typeface="Arial" pitchFamily="34" charset="0"/>
              </a:rPr>
              <a:t>lebih</a:t>
            </a:r>
            <a:r>
              <a:rPr lang="en-US" sz="2800" dirty="0">
                <a:latin typeface="Arial" pitchFamily="34" charset="0"/>
                <a:cs typeface="Arial" pitchFamily="34" charset="0"/>
              </a:rPr>
              <a:t> </a:t>
            </a:r>
            <a:r>
              <a:rPr lang="en-US" sz="2800" dirty="0" err="1">
                <a:latin typeface="Arial" pitchFamily="34" charset="0"/>
                <a:cs typeface="Arial" pitchFamily="34" charset="0"/>
              </a:rPr>
              <a:t>banyak</a:t>
            </a:r>
            <a:r>
              <a:rPr lang="en-US" sz="2800" dirty="0">
                <a:latin typeface="Arial" pitchFamily="34" charset="0"/>
                <a:cs typeface="Arial" pitchFamily="34" charset="0"/>
              </a:rPr>
              <a:t> </a:t>
            </a:r>
            <a:r>
              <a:rPr lang="en-US" sz="2800" dirty="0" err="1">
                <a:latin typeface="Arial" pitchFamily="34" charset="0"/>
                <a:cs typeface="Arial" pitchFamily="34" charset="0"/>
              </a:rPr>
              <a:t>dibuat</a:t>
            </a:r>
            <a:r>
              <a:rPr lang="en-US" sz="2800" dirty="0">
                <a:latin typeface="Arial" pitchFamily="34" charset="0"/>
                <a:cs typeface="Arial" pitchFamily="34" charset="0"/>
              </a:rPr>
              <a:t> </a:t>
            </a:r>
            <a:r>
              <a:rPr lang="en-US" sz="2800" dirty="0" err="1">
                <a:latin typeface="Arial" pitchFamily="34" charset="0"/>
                <a:cs typeface="Arial" pitchFamily="34" charset="0"/>
              </a:rPr>
              <a:t>oleh</a:t>
            </a:r>
            <a:r>
              <a:rPr lang="en-US" sz="2800" dirty="0">
                <a:latin typeface="Arial" pitchFamily="34" charset="0"/>
                <a:cs typeface="Arial" pitchFamily="34" charset="0"/>
              </a:rPr>
              <a:t> </a:t>
            </a:r>
            <a:r>
              <a:rPr lang="en-US" sz="2800" dirty="0" err="1">
                <a:latin typeface="Arial" pitchFamily="34" charset="0"/>
                <a:cs typeface="Arial" pitchFamily="34" charset="0"/>
              </a:rPr>
              <a:t>para</a:t>
            </a:r>
            <a:r>
              <a:rPr lang="en-US" sz="2800" dirty="0">
                <a:latin typeface="Arial" pitchFamily="34" charset="0"/>
                <a:cs typeface="Arial" pitchFamily="34" charset="0"/>
              </a:rPr>
              <a:t> </a:t>
            </a:r>
            <a:r>
              <a:rPr lang="en-US" sz="2800" dirty="0" err="1">
                <a:latin typeface="Arial" pitchFamily="34" charset="0"/>
                <a:cs typeface="Arial" pitchFamily="34" charset="0"/>
              </a:rPr>
              <a:t>bawahan</a:t>
            </a:r>
            <a:endParaRPr lang="en-US" sz="2800" dirty="0">
              <a:latin typeface="Arial" pitchFamily="34" charset="0"/>
              <a:cs typeface="Arial" pitchFamily="34" charset="0"/>
            </a:endParaRPr>
          </a:p>
          <a:p>
            <a:pPr eaLnBrk="1" hangingPunct="1">
              <a:lnSpc>
                <a:spcPct val="80000"/>
              </a:lnSpc>
            </a:pPr>
            <a:r>
              <a:rPr lang="en-US" sz="2800" dirty="0" err="1">
                <a:latin typeface="Arial" pitchFamily="34" charset="0"/>
                <a:cs typeface="Arial" pitchFamily="34" charset="0"/>
              </a:rPr>
              <a:t>Kebijaksanaan</a:t>
            </a:r>
            <a:r>
              <a:rPr lang="en-US" sz="2800" dirty="0">
                <a:latin typeface="Arial" pitchFamily="34" charset="0"/>
                <a:cs typeface="Arial" pitchFamily="34" charset="0"/>
              </a:rPr>
              <a:t> </a:t>
            </a:r>
            <a:r>
              <a:rPr lang="en-US" sz="2800" dirty="0" err="1">
                <a:latin typeface="Arial" pitchFamily="34" charset="0"/>
                <a:cs typeface="Arial" pitchFamily="34" charset="0"/>
              </a:rPr>
              <a:t>lebih</a:t>
            </a:r>
            <a:r>
              <a:rPr lang="en-US" sz="2800" dirty="0">
                <a:latin typeface="Arial" pitchFamily="34" charset="0"/>
                <a:cs typeface="Arial" pitchFamily="34" charset="0"/>
              </a:rPr>
              <a:t> </a:t>
            </a:r>
            <a:r>
              <a:rPr lang="en-US" sz="2800" dirty="0" err="1">
                <a:latin typeface="Arial" pitchFamily="34" charset="0"/>
                <a:cs typeface="Arial" pitchFamily="34" charset="0"/>
              </a:rPr>
              <a:t>banyak</a:t>
            </a:r>
            <a:r>
              <a:rPr lang="en-US" sz="2800" dirty="0">
                <a:latin typeface="Arial" pitchFamily="34" charset="0"/>
                <a:cs typeface="Arial" pitchFamily="34" charset="0"/>
              </a:rPr>
              <a:t> </a:t>
            </a:r>
            <a:r>
              <a:rPr lang="en-US" sz="2800" dirty="0" err="1">
                <a:latin typeface="Arial" pitchFamily="34" charset="0"/>
                <a:cs typeface="Arial" pitchFamily="34" charset="0"/>
              </a:rPr>
              <a:t>dibuat</a:t>
            </a:r>
            <a:r>
              <a:rPr lang="en-US" sz="2800" dirty="0">
                <a:latin typeface="Arial" pitchFamily="34" charset="0"/>
                <a:cs typeface="Arial" pitchFamily="34" charset="0"/>
              </a:rPr>
              <a:t> </a:t>
            </a:r>
            <a:r>
              <a:rPr lang="en-US" sz="2800" dirty="0" err="1">
                <a:latin typeface="Arial" pitchFamily="34" charset="0"/>
                <a:cs typeface="Arial" pitchFamily="34" charset="0"/>
              </a:rPr>
              <a:t>oleh</a:t>
            </a:r>
            <a:r>
              <a:rPr lang="en-US" sz="2800" dirty="0">
                <a:latin typeface="Arial" pitchFamily="34" charset="0"/>
                <a:cs typeface="Arial" pitchFamily="34" charset="0"/>
              </a:rPr>
              <a:t> </a:t>
            </a:r>
            <a:r>
              <a:rPr lang="en-US" sz="2800" dirty="0" err="1">
                <a:latin typeface="Arial" pitchFamily="34" charset="0"/>
                <a:cs typeface="Arial" pitchFamily="34" charset="0"/>
              </a:rPr>
              <a:t>para</a:t>
            </a:r>
            <a:r>
              <a:rPr lang="en-US" sz="2800" dirty="0">
                <a:latin typeface="Arial" pitchFamily="34" charset="0"/>
                <a:cs typeface="Arial" pitchFamily="34" charset="0"/>
              </a:rPr>
              <a:t> </a:t>
            </a:r>
            <a:r>
              <a:rPr lang="en-US" sz="2800" dirty="0" err="1">
                <a:latin typeface="Arial" pitchFamily="34" charset="0"/>
                <a:cs typeface="Arial" pitchFamily="34" charset="0"/>
              </a:rPr>
              <a:t>bawahan</a:t>
            </a:r>
            <a:endParaRPr lang="en-US" sz="2800" dirty="0">
              <a:latin typeface="Arial" pitchFamily="34" charset="0"/>
              <a:cs typeface="Arial" pitchFamily="34" charset="0"/>
            </a:endParaRPr>
          </a:p>
          <a:p>
            <a:pPr eaLnBrk="1" hangingPunct="1">
              <a:lnSpc>
                <a:spcPct val="80000"/>
              </a:lnSpc>
            </a:pPr>
            <a:r>
              <a:rPr lang="en-US" sz="2800" dirty="0" err="1">
                <a:latin typeface="Arial" pitchFamily="34" charset="0"/>
                <a:cs typeface="Arial" pitchFamily="34" charset="0"/>
              </a:rPr>
              <a:t>Karyawan</a:t>
            </a:r>
            <a:r>
              <a:rPr lang="en-US" sz="2800" dirty="0">
                <a:latin typeface="Arial" pitchFamily="34" charset="0"/>
                <a:cs typeface="Arial" pitchFamily="34" charset="0"/>
              </a:rPr>
              <a:t> </a:t>
            </a:r>
            <a:r>
              <a:rPr lang="en-US" sz="2800" dirty="0" err="1">
                <a:latin typeface="Arial" pitchFamily="34" charset="0"/>
                <a:cs typeface="Arial" pitchFamily="34" charset="0"/>
              </a:rPr>
              <a:t>mengevaluasi</a:t>
            </a:r>
            <a:r>
              <a:rPr lang="en-US" sz="2800" dirty="0">
                <a:latin typeface="Arial" pitchFamily="34" charset="0"/>
                <a:cs typeface="Arial" pitchFamily="34" charset="0"/>
              </a:rPr>
              <a:t> </a:t>
            </a:r>
            <a:r>
              <a:rPr lang="en-US" sz="2800" dirty="0" err="1">
                <a:latin typeface="Arial" pitchFamily="34" charset="0"/>
                <a:cs typeface="Arial" pitchFamily="34" charset="0"/>
              </a:rPr>
              <a:t>pekerjaan</a:t>
            </a:r>
            <a:r>
              <a:rPr lang="en-US" sz="2800" dirty="0">
                <a:latin typeface="Arial" pitchFamily="34" charset="0"/>
                <a:cs typeface="Arial" pitchFamily="34" charset="0"/>
              </a:rPr>
              <a:t> </a:t>
            </a:r>
            <a:r>
              <a:rPr lang="en-US" sz="2800" dirty="0" err="1">
                <a:latin typeface="Arial" pitchFamily="34" charset="0"/>
                <a:cs typeface="Arial" pitchFamily="34" charset="0"/>
              </a:rPr>
              <a:t>sesuai</a:t>
            </a:r>
            <a:r>
              <a:rPr lang="en-US" sz="2800" dirty="0">
                <a:latin typeface="Arial" pitchFamily="34" charset="0"/>
                <a:cs typeface="Arial" pitchFamily="34" charset="0"/>
              </a:rPr>
              <a:t> </a:t>
            </a:r>
            <a:r>
              <a:rPr lang="en-US" sz="2800" dirty="0" err="1">
                <a:latin typeface="Arial" pitchFamily="34" charset="0"/>
                <a:cs typeface="Arial" pitchFamily="34" charset="0"/>
              </a:rPr>
              <a:t>dengan</a:t>
            </a:r>
            <a:r>
              <a:rPr lang="en-US" sz="2800" dirty="0">
                <a:latin typeface="Arial" pitchFamily="34" charset="0"/>
                <a:cs typeface="Arial" pitchFamily="34" charset="0"/>
              </a:rPr>
              <a:t> </a:t>
            </a:r>
            <a:r>
              <a:rPr lang="en-US" sz="2800" dirty="0" err="1">
                <a:latin typeface="Arial" pitchFamily="34" charset="0"/>
                <a:cs typeface="Arial" pitchFamily="34" charset="0"/>
              </a:rPr>
              <a:t>caranya</a:t>
            </a:r>
            <a:r>
              <a:rPr lang="en-US" sz="2800" dirty="0">
                <a:latin typeface="Arial" pitchFamily="34" charset="0"/>
                <a:cs typeface="Arial" pitchFamily="34" charset="0"/>
              </a:rPr>
              <a:t> </a:t>
            </a:r>
            <a:r>
              <a:rPr lang="en-US" sz="2800" dirty="0" err="1">
                <a:latin typeface="Arial" pitchFamily="34" charset="0"/>
                <a:cs typeface="Arial" pitchFamily="34" charset="0"/>
              </a:rPr>
              <a:t>sendiri</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264027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sz="quarter" idx="1"/>
          </p:nvPr>
        </p:nvSpPr>
        <p:spPr>
          <a:xfrm>
            <a:off x="301625" y="1143000"/>
            <a:ext cx="8504238" cy="4956175"/>
          </a:xfrm>
          <a:prstGeom prst="rect">
            <a:avLst/>
          </a:prstGeom>
        </p:spPr>
        <p:txBody>
          <a:bodyPr>
            <a:normAutofit/>
          </a:bodyPr>
          <a:lstStyle/>
          <a:p>
            <a:pPr eaLnBrk="1" hangingPunct="1">
              <a:lnSpc>
                <a:spcPct val="80000"/>
              </a:lnSpc>
            </a:pPr>
            <a:r>
              <a:rPr lang="en-US" sz="2800" dirty="0" err="1">
                <a:latin typeface="Arial" pitchFamily="34" charset="0"/>
                <a:cs typeface="Arial" pitchFamily="34" charset="0"/>
              </a:rPr>
              <a:t>Pimpinan</a:t>
            </a:r>
            <a:r>
              <a:rPr lang="en-US" sz="2800" dirty="0">
                <a:latin typeface="Arial" pitchFamily="34" charset="0"/>
                <a:cs typeface="Arial" pitchFamily="34" charset="0"/>
              </a:rPr>
              <a:t> </a:t>
            </a:r>
            <a:r>
              <a:rPr lang="en-US" sz="2800" dirty="0" err="1">
                <a:latin typeface="Arial" pitchFamily="34" charset="0"/>
                <a:cs typeface="Arial" pitchFamily="34" charset="0"/>
              </a:rPr>
              <a:t>hanya</a:t>
            </a:r>
            <a:r>
              <a:rPr lang="en-US" sz="2800" dirty="0">
                <a:latin typeface="Arial" pitchFamily="34" charset="0"/>
                <a:cs typeface="Arial" pitchFamily="34" charset="0"/>
              </a:rPr>
              <a:t> </a:t>
            </a:r>
            <a:r>
              <a:rPr lang="en-US" sz="2800" dirty="0" err="1">
                <a:latin typeface="Arial" pitchFamily="34" charset="0"/>
                <a:cs typeface="Arial" pitchFamily="34" charset="0"/>
              </a:rPr>
              <a:t>sebagai</a:t>
            </a:r>
            <a:r>
              <a:rPr lang="en-US" sz="2800" dirty="0">
                <a:latin typeface="Arial" pitchFamily="34" charset="0"/>
                <a:cs typeface="Arial" pitchFamily="34" charset="0"/>
              </a:rPr>
              <a:t> </a:t>
            </a:r>
            <a:r>
              <a:rPr lang="en-US" sz="2800" dirty="0" err="1">
                <a:latin typeface="Arial" pitchFamily="34" charset="0"/>
                <a:cs typeface="Arial" pitchFamily="34" charset="0"/>
              </a:rPr>
              <a:t>sumber</a:t>
            </a:r>
            <a:r>
              <a:rPr lang="en-US" sz="2800" dirty="0">
                <a:latin typeface="Arial" pitchFamily="34" charset="0"/>
                <a:cs typeface="Arial" pitchFamily="34" charset="0"/>
              </a:rPr>
              <a:t> </a:t>
            </a:r>
            <a:r>
              <a:rPr lang="en-US" sz="2800" dirty="0" err="1">
                <a:latin typeface="Arial" pitchFamily="34" charset="0"/>
                <a:cs typeface="Arial" pitchFamily="34" charset="0"/>
              </a:rPr>
              <a:t>informasi</a:t>
            </a:r>
            <a:r>
              <a:rPr lang="en-US" sz="2800" dirty="0">
                <a:latin typeface="Arial" pitchFamily="34" charset="0"/>
                <a:cs typeface="Arial" pitchFamily="34" charset="0"/>
              </a:rPr>
              <a:t> </a:t>
            </a:r>
            <a:r>
              <a:rPr lang="en-US" sz="2800" dirty="0" err="1">
                <a:latin typeface="Arial" pitchFamily="34" charset="0"/>
                <a:cs typeface="Arial" pitchFamily="34" charset="0"/>
              </a:rPr>
              <a:t>dan</a:t>
            </a:r>
            <a:r>
              <a:rPr lang="en-US" sz="2800" dirty="0">
                <a:latin typeface="Arial" pitchFamily="34" charset="0"/>
                <a:cs typeface="Arial" pitchFamily="34" charset="0"/>
              </a:rPr>
              <a:t> </a:t>
            </a:r>
            <a:r>
              <a:rPr lang="en-US" sz="2800" dirty="0" err="1">
                <a:latin typeface="Arial" pitchFamily="34" charset="0"/>
                <a:cs typeface="Arial" pitchFamily="34" charset="0"/>
              </a:rPr>
              <a:t>pengendalian</a:t>
            </a:r>
            <a:r>
              <a:rPr lang="en-US" sz="2800" dirty="0">
                <a:latin typeface="Arial" pitchFamily="34" charset="0"/>
                <a:cs typeface="Arial" pitchFamily="34" charset="0"/>
              </a:rPr>
              <a:t> minimal</a:t>
            </a:r>
          </a:p>
          <a:p>
            <a:pPr eaLnBrk="1" hangingPunct="1">
              <a:lnSpc>
                <a:spcPct val="80000"/>
              </a:lnSpc>
            </a:pPr>
            <a:r>
              <a:rPr lang="en-US" sz="2800" dirty="0" err="1">
                <a:latin typeface="Arial" pitchFamily="34" charset="0"/>
                <a:cs typeface="Arial" pitchFamily="34" charset="0"/>
              </a:rPr>
              <a:t>Pimpinan</a:t>
            </a:r>
            <a:r>
              <a:rPr lang="en-US" sz="2800" dirty="0">
                <a:latin typeface="Arial" pitchFamily="34" charset="0"/>
                <a:cs typeface="Arial" pitchFamily="34" charset="0"/>
              </a:rPr>
              <a:t> </a:t>
            </a:r>
            <a:r>
              <a:rPr lang="en-US" sz="2800" dirty="0" err="1">
                <a:latin typeface="Arial" pitchFamily="34" charset="0"/>
                <a:cs typeface="Arial" pitchFamily="34" charset="0"/>
              </a:rPr>
              <a:t>hanya</a:t>
            </a:r>
            <a:r>
              <a:rPr lang="en-US" sz="2800" dirty="0">
                <a:latin typeface="Arial" pitchFamily="34" charset="0"/>
                <a:cs typeface="Arial" pitchFamily="34" charset="0"/>
              </a:rPr>
              <a:t> </a:t>
            </a:r>
            <a:r>
              <a:rPr lang="en-US" sz="2800" dirty="0" err="1">
                <a:latin typeface="Arial" pitchFamily="34" charset="0"/>
                <a:cs typeface="Arial" pitchFamily="34" charset="0"/>
              </a:rPr>
              <a:t>berkomunikasi</a:t>
            </a:r>
            <a:r>
              <a:rPr lang="en-US" sz="2800" dirty="0">
                <a:latin typeface="Arial" pitchFamily="34" charset="0"/>
                <a:cs typeface="Arial" pitchFamily="34" charset="0"/>
              </a:rPr>
              <a:t> </a:t>
            </a:r>
            <a:r>
              <a:rPr lang="en-US" sz="2800" dirty="0" err="1">
                <a:latin typeface="Arial" pitchFamily="34" charset="0"/>
                <a:cs typeface="Arial" pitchFamily="34" charset="0"/>
              </a:rPr>
              <a:t>apabila</a:t>
            </a:r>
            <a:r>
              <a:rPr lang="en-US" sz="2800" dirty="0">
                <a:latin typeface="Arial" pitchFamily="34" charset="0"/>
                <a:cs typeface="Arial" pitchFamily="34" charset="0"/>
              </a:rPr>
              <a:t> </a:t>
            </a:r>
            <a:r>
              <a:rPr lang="en-US" sz="2800" dirty="0" err="1">
                <a:latin typeface="Arial" pitchFamily="34" charset="0"/>
                <a:cs typeface="Arial" pitchFamily="34" charset="0"/>
              </a:rPr>
              <a:t>diperlukan</a:t>
            </a:r>
            <a:r>
              <a:rPr lang="en-US" sz="2800" dirty="0">
                <a:latin typeface="Arial" pitchFamily="34" charset="0"/>
                <a:cs typeface="Arial" pitchFamily="34" charset="0"/>
              </a:rPr>
              <a:t> </a:t>
            </a:r>
            <a:r>
              <a:rPr lang="en-US" sz="2800" dirty="0" err="1">
                <a:latin typeface="Arial" pitchFamily="34" charset="0"/>
                <a:cs typeface="Arial" pitchFamily="34" charset="0"/>
              </a:rPr>
              <a:t>oleh</a:t>
            </a:r>
            <a:r>
              <a:rPr lang="en-US" sz="2800" dirty="0">
                <a:latin typeface="Arial" pitchFamily="34" charset="0"/>
                <a:cs typeface="Arial" pitchFamily="34" charset="0"/>
              </a:rPr>
              <a:t> </a:t>
            </a:r>
            <a:r>
              <a:rPr lang="en-US" sz="2800" dirty="0" err="1">
                <a:latin typeface="Arial" pitchFamily="34" charset="0"/>
                <a:cs typeface="Arial" pitchFamily="34" charset="0"/>
              </a:rPr>
              <a:t>bawahannya</a:t>
            </a:r>
            <a:endParaRPr lang="en-US" sz="2800" dirty="0">
              <a:latin typeface="Arial" pitchFamily="34" charset="0"/>
              <a:cs typeface="Arial" pitchFamily="34" charset="0"/>
            </a:endParaRPr>
          </a:p>
          <a:p>
            <a:pPr eaLnBrk="1" hangingPunct="1">
              <a:lnSpc>
                <a:spcPct val="80000"/>
              </a:lnSpc>
            </a:pPr>
            <a:r>
              <a:rPr lang="en-US" sz="2800" dirty="0">
                <a:latin typeface="Arial" pitchFamily="34" charset="0"/>
                <a:cs typeface="Arial" pitchFamily="34" charset="0"/>
              </a:rPr>
              <a:t>Prakarsa </a:t>
            </a:r>
            <a:r>
              <a:rPr lang="en-US" sz="2800" dirty="0" err="1">
                <a:latin typeface="Arial" pitchFamily="34" charset="0"/>
                <a:cs typeface="Arial" pitchFamily="34" charset="0"/>
              </a:rPr>
              <a:t>selalu</a:t>
            </a:r>
            <a:r>
              <a:rPr lang="en-US" sz="2800" dirty="0">
                <a:latin typeface="Arial" pitchFamily="34" charset="0"/>
                <a:cs typeface="Arial" pitchFamily="34" charset="0"/>
              </a:rPr>
              <a:t> </a:t>
            </a:r>
            <a:r>
              <a:rPr lang="en-US" sz="2800" dirty="0" err="1">
                <a:latin typeface="Arial" pitchFamily="34" charset="0"/>
                <a:cs typeface="Arial" pitchFamily="34" charset="0"/>
              </a:rPr>
              <a:t>datang</a:t>
            </a:r>
            <a:r>
              <a:rPr lang="en-US" sz="2800" dirty="0">
                <a:latin typeface="Arial" pitchFamily="34" charset="0"/>
                <a:cs typeface="Arial" pitchFamily="34" charset="0"/>
              </a:rPr>
              <a:t> </a:t>
            </a:r>
            <a:r>
              <a:rPr lang="en-US" sz="2800" dirty="0" err="1">
                <a:latin typeface="Arial" pitchFamily="34" charset="0"/>
                <a:cs typeface="Arial" pitchFamily="34" charset="0"/>
              </a:rPr>
              <a:t>dari</a:t>
            </a:r>
            <a:r>
              <a:rPr lang="en-US" sz="2800" dirty="0">
                <a:latin typeface="Arial" pitchFamily="34" charset="0"/>
                <a:cs typeface="Arial" pitchFamily="34" charset="0"/>
              </a:rPr>
              <a:t> </a:t>
            </a:r>
            <a:r>
              <a:rPr lang="en-US" sz="2800" dirty="0" err="1">
                <a:latin typeface="Arial" pitchFamily="34" charset="0"/>
                <a:cs typeface="Arial" pitchFamily="34" charset="0"/>
              </a:rPr>
              <a:t>bawahan</a:t>
            </a:r>
            <a:endParaRPr lang="en-US" sz="2800" dirty="0">
              <a:latin typeface="Arial" pitchFamily="34" charset="0"/>
              <a:cs typeface="Arial" pitchFamily="34" charset="0"/>
            </a:endParaRPr>
          </a:p>
          <a:p>
            <a:pPr eaLnBrk="1" hangingPunct="1">
              <a:lnSpc>
                <a:spcPct val="80000"/>
              </a:lnSpc>
            </a:pPr>
            <a:r>
              <a:rPr lang="en-US" sz="2800" dirty="0" err="1">
                <a:latin typeface="Arial" pitchFamily="34" charset="0"/>
                <a:cs typeface="Arial" pitchFamily="34" charset="0"/>
              </a:rPr>
              <a:t>Hampir</a:t>
            </a:r>
            <a:r>
              <a:rPr lang="en-US" sz="2800" dirty="0">
                <a:latin typeface="Arial" pitchFamily="34" charset="0"/>
                <a:cs typeface="Arial" pitchFamily="34" charset="0"/>
              </a:rPr>
              <a:t> </a:t>
            </a:r>
            <a:r>
              <a:rPr lang="en-US" sz="2800" dirty="0" err="1">
                <a:latin typeface="Arial" pitchFamily="34" charset="0"/>
                <a:cs typeface="Arial" pitchFamily="34" charset="0"/>
              </a:rPr>
              <a:t>tiada</a:t>
            </a:r>
            <a:r>
              <a:rPr lang="en-US" sz="2800" dirty="0">
                <a:latin typeface="Arial" pitchFamily="34" charset="0"/>
                <a:cs typeface="Arial" pitchFamily="34" charset="0"/>
              </a:rPr>
              <a:t> </a:t>
            </a:r>
            <a:r>
              <a:rPr lang="en-US" sz="2800" dirty="0" err="1">
                <a:latin typeface="Arial" pitchFamily="34" charset="0"/>
                <a:cs typeface="Arial" pitchFamily="34" charset="0"/>
              </a:rPr>
              <a:t>pengarahan</a:t>
            </a:r>
            <a:r>
              <a:rPr lang="en-US" sz="2800" dirty="0">
                <a:latin typeface="Arial" pitchFamily="34" charset="0"/>
                <a:cs typeface="Arial" pitchFamily="34" charset="0"/>
              </a:rPr>
              <a:t> </a:t>
            </a:r>
            <a:r>
              <a:rPr lang="en-US" sz="2800" dirty="0" err="1">
                <a:latin typeface="Arial" pitchFamily="34" charset="0"/>
                <a:cs typeface="Arial" pitchFamily="34" charset="0"/>
              </a:rPr>
              <a:t>dari</a:t>
            </a:r>
            <a:r>
              <a:rPr lang="en-US" sz="2800" dirty="0">
                <a:latin typeface="Arial" pitchFamily="34" charset="0"/>
                <a:cs typeface="Arial" pitchFamily="34" charset="0"/>
              </a:rPr>
              <a:t> </a:t>
            </a:r>
            <a:r>
              <a:rPr lang="en-US" sz="2800" dirty="0" err="1">
                <a:latin typeface="Arial" pitchFamily="34" charset="0"/>
                <a:cs typeface="Arial" pitchFamily="34" charset="0"/>
              </a:rPr>
              <a:t>pimpinan</a:t>
            </a:r>
            <a:endParaRPr lang="en-US" sz="2800" dirty="0">
              <a:latin typeface="Arial" pitchFamily="34" charset="0"/>
              <a:cs typeface="Arial" pitchFamily="34" charset="0"/>
            </a:endParaRPr>
          </a:p>
          <a:p>
            <a:pPr eaLnBrk="1" hangingPunct="1">
              <a:lnSpc>
                <a:spcPct val="80000"/>
              </a:lnSpc>
            </a:pPr>
            <a:r>
              <a:rPr lang="en-US" sz="2800" dirty="0" err="1">
                <a:latin typeface="Arial" pitchFamily="34" charset="0"/>
                <a:cs typeface="Arial" pitchFamily="34" charset="0"/>
              </a:rPr>
              <a:t>Tanggungjawab</a:t>
            </a:r>
            <a:r>
              <a:rPr lang="en-US" sz="2800" dirty="0">
                <a:latin typeface="Arial" pitchFamily="34" charset="0"/>
                <a:cs typeface="Arial" pitchFamily="34" charset="0"/>
              </a:rPr>
              <a:t> </a:t>
            </a:r>
            <a:r>
              <a:rPr lang="en-US" sz="2800" dirty="0" err="1">
                <a:latin typeface="Arial" pitchFamily="34" charset="0"/>
                <a:cs typeface="Arial" pitchFamily="34" charset="0"/>
              </a:rPr>
              <a:t>keberhasilan</a:t>
            </a:r>
            <a:r>
              <a:rPr lang="en-US" sz="2800" dirty="0">
                <a:latin typeface="Arial" pitchFamily="34" charset="0"/>
                <a:cs typeface="Arial" pitchFamily="34" charset="0"/>
              </a:rPr>
              <a:t> </a:t>
            </a:r>
            <a:r>
              <a:rPr lang="en-US" sz="2800" dirty="0" err="1">
                <a:latin typeface="Arial" pitchFamily="34" charset="0"/>
                <a:cs typeface="Arial" pitchFamily="34" charset="0"/>
              </a:rPr>
              <a:t>organisasi</a:t>
            </a:r>
            <a:r>
              <a:rPr lang="en-US" sz="2800" dirty="0">
                <a:latin typeface="Arial" pitchFamily="34" charset="0"/>
                <a:cs typeface="Arial" pitchFamily="34" charset="0"/>
              </a:rPr>
              <a:t> </a:t>
            </a:r>
            <a:r>
              <a:rPr lang="en-US" sz="2800" dirty="0" err="1">
                <a:latin typeface="Arial" pitchFamily="34" charset="0"/>
                <a:cs typeface="Arial" pitchFamily="34" charset="0"/>
              </a:rPr>
              <a:t>dipikul</a:t>
            </a:r>
            <a:r>
              <a:rPr lang="en-US" sz="2800" dirty="0">
                <a:latin typeface="Arial" pitchFamily="34" charset="0"/>
                <a:cs typeface="Arial" pitchFamily="34" charset="0"/>
              </a:rPr>
              <a:t> </a:t>
            </a:r>
            <a:r>
              <a:rPr lang="en-US" sz="2800" dirty="0" err="1">
                <a:latin typeface="Arial" pitchFamily="34" charset="0"/>
                <a:cs typeface="Arial" pitchFamily="34" charset="0"/>
              </a:rPr>
              <a:t>oleh</a:t>
            </a:r>
            <a:r>
              <a:rPr lang="en-US" sz="2800" dirty="0">
                <a:latin typeface="Arial" pitchFamily="34" charset="0"/>
                <a:cs typeface="Arial" pitchFamily="34" charset="0"/>
              </a:rPr>
              <a:t> </a:t>
            </a:r>
            <a:r>
              <a:rPr lang="en-US" sz="2800" dirty="0" err="1">
                <a:latin typeface="Arial" pitchFamily="34" charset="0"/>
                <a:cs typeface="Arial" pitchFamily="34" charset="0"/>
              </a:rPr>
              <a:t>orang</a:t>
            </a:r>
            <a:r>
              <a:rPr lang="en-US" sz="2800" dirty="0">
                <a:latin typeface="Arial" pitchFamily="34" charset="0"/>
                <a:cs typeface="Arial" pitchFamily="34" charset="0"/>
              </a:rPr>
              <a:t> </a:t>
            </a:r>
            <a:r>
              <a:rPr lang="en-US" sz="2800" dirty="0" err="1">
                <a:latin typeface="Arial" pitchFamily="34" charset="0"/>
                <a:cs typeface="Arial" pitchFamily="34" charset="0"/>
              </a:rPr>
              <a:t>perorang</a:t>
            </a:r>
            <a:endParaRPr lang="en-US" sz="2800" dirty="0">
              <a:latin typeface="Arial" pitchFamily="34" charset="0"/>
              <a:cs typeface="Arial" pitchFamily="34" charset="0"/>
            </a:endParaRPr>
          </a:p>
          <a:p>
            <a:pPr eaLnBrk="1" hangingPunct="1"/>
            <a:endParaRPr lang="en-US" sz="2800" dirty="0"/>
          </a:p>
        </p:txBody>
      </p:sp>
    </p:spTree>
    <p:extLst>
      <p:ext uri="{BB962C8B-B14F-4D97-AF65-F5344CB8AC3E}">
        <p14:creationId xmlns:p14="http://schemas.microsoft.com/office/powerpoint/2010/main" val="2719214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276</TotalTime>
  <Words>1464</Words>
  <Application>Microsoft Office PowerPoint</Application>
  <PresentationFormat>On-screen Show (4:3)</PresentationFormat>
  <Paragraphs>292</Paragraphs>
  <Slides>39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Oriel</vt:lpstr>
      <vt:lpstr>Clip</vt:lpstr>
      <vt:lpstr>Pertemuan 5  Gaya Kepemimpinan     Tim MK Kepemimpinan</vt:lpstr>
      <vt:lpstr>Gaya Kepemimpinan</vt:lpstr>
      <vt:lpstr>Gaya Kepemimpinan</vt:lpstr>
      <vt:lpstr>Macam Gaya Kepemimpinan</vt:lpstr>
      <vt:lpstr>Gaya Kepemimpinan Otoriter </vt:lpstr>
      <vt:lpstr>Gaya Kepemimpinan Bebas  </vt:lpstr>
      <vt:lpstr>Partisipatif</vt:lpstr>
      <vt:lpstr>Bebas tindak</vt:lpstr>
      <vt:lpstr>PowerPoint Presentation</vt:lpstr>
      <vt:lpstr>Bagaimanakah gaya kepemimpinan yang efektif ?</vt:lpstr>
      <vt:lpstr>Gaya Kepemimpinan</vt:lpstr>
      <vt:lpstr>Gaya kepemimpinan</vt:lpstr>
      <vt:lpstr>Kesimpulan</vt:lpstr>
      <vt:lpstr>Gaya Kepemimpinan</vt:lpstr>
      <vt:lpstr>Studi Universitas Iowa</vt:lpstr>
      <vt:lpstr>GAYA KEPEMIMPINAN</vt:lpstr>
      <vt:lpstr>Ciri Gaya Otoriter</vt:lpstr>
      <vt:lpstr>Ciri Gaya Demokratis</vt:lpstr>
      <vt:lpstr>Ciri Gaya  laissez faire/Liberal</vt:lpstr>
      <vt:lpstr>Gaya kepemimpinan Kontinum</vt:lpstr>
      <vt:lpstr>Gaya manajerial Grid</vt:lpstr>
      <vt:lpstr>Model Manajerial Grid</vt:lpstr>
      <vt:lpstr>PowerPoint Presentation</vt:lpstr>
      <vt:lpstr>3. Gaya Kepemimpinan 3 dimensi Reddin</vt:lpstr>
      <vt:lpstr>Gaya kepemimpinan yang tidak efektif:</vt:lpstr>
      <vt:lpstr>Empat Sistem Manajemen dari Likert</vt:lpstr>
      <vt:lpstr>PowerPoint Presentation</vt:lpstr>
      <vt:lpstr>PowerPoint Presentation</vt:lpstr>
      <vt:lpstr>PowerPoint Presentation</vt:lpstr>
      <vt:lpstr>4. KEPEMIMPINAN SITUASIONAL (Hersey dan Blanchard)</vt:lpstr>
      <vt:lpstr>PowerPoint Presentation</vt:lpstr>
      <vt:lpstr>PowerPoint Presentation</vt:lpstr>
      <vt:lpstr>Leadership Styles</vt:lpstr>
      <vt:lpstr>Pemimpin Karismatik?</vt:lpstr>
      <vt:lpstr>Pemimpin Karismatik?</vt:lpstr>
      <vt:lpstr>Kualitas Luar Biasa Pemimpin Karismatik</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5  Gaya Kepemimpinan</dc:title>
  <dc:creator>user</dc:creator>
  <cp:lastModifiedBy>USER</cp:lastModifiedBy>
  <cp:revision>26</cp:revision>
  <dcterms:created xsi:type="dcterms:W3CDTF">2018-01-11T08:03:40Z</dcterms:created>
  <dcterms:modified xsi:type="dcterms:W3CDTF">2022-02-03T16:03:03Z</dcterms:modified>
</cp:coreProperties>
</file>