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77" r:id="rId24"/>
    <p:sldId id="278" r:id="rId25"/>
    <p:sldId id="279" r:id="rId26"/>
    <p:sldId id="280" r:id="rId27"/>
    <p:sldId id="281" r:id="rId28"/>
    <p:sldId id="282" r:id="rId29"/>
    <p:sldId id="289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83" d="100"/>
          <a:sy n="83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43684-4999-48BB-83C9-2143EAEA084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6B49887C-4D10-4366-B4C0-6B8DF897E851}">
      <dgm:prSet phldrT="[Text]" custT="1"/>
      <dgm:spPr/>
      <dgm:t>
        <a:bodyPr/>
        <a:lstStyle/>
        <a:p>
          <a:r>
            <a:rPr lang="en-US" sz="4800" dirty="0" err="1"/>
            <a:t>Objek</a:t>
          </a:r>
          <a:endParaRPr lang="en-GB" sz="4800" dirty="0"/>
        </a:p>
      </dgm:t>
    </dgm:pt>
    <dgm:pt modelId="{49134AB7-064F-47D5-AACE-D80769E39194}" type="parTrans" cxnId="{D29DD961-E877-485F-8C75-D03628DB63D0}">
      <dgm:prSet/>
      <dgm:spPr/>
      <dgm:t>
        <a:bodyPr/>
        <a:lstStyle/>
        <a:p>
          <a:endParaRPr lang="en-GB"/>
        </a:p>
      </dgm:t>
    </dgm:pt>
    <dgm:pt modelId="{F18A265E-435F-40EB-A2BC-9451E2ED2285}" type="sibTrans" cxnId="{D29DD961-E877-485F-8C75-D03628DB63D0}">
      <dgm:prSet/>
      <dgm:spPr/>
      <dgm:t>
        <a:bodyPr/>
        <a:lstStyle/>
        <a:p>
          <a:endParaRPr lang="en-GB"/>
        </a:p>
      </dgm:t>
    </dgm:pt>
    <dgm:pt modelId="{9C7CA510-47AC-48CB-955F-4F22E3384A74}">
      <dgm:prSet phldrT="[Text]" custT="1"/>
      <dgm:spPr/>
      <dgm:t>
        <a:bodyPr/>
        <a:lstStyle/>
        <a:p>
          <a:r>
            <a:rPr lang="en-US" sz="2400" b="1" dirty="0"/>
            <a:t>Property</a:t>
          </a:r>
          <a:r>
            <a:rPr lang="en-US" sz="1200" dirty="0"/>
            <a:t> </a:t>
          </a:r>
          <a:r>
            <a:rPr lang="en-US" sz="1800" dirty="0"/>
            <a:t>(</a:t>
          </a:r>
          <a:r>
            <a:rPr lang="en-US" sz="1800" dirty="0" err="1"/>
            <a:t>sifat</a:t>
          </a:r>
          <a:r>
            <a:rPr lang="en-US" sz="1800" dirty="0"/>
            <a:t>/</a:t>
          </a:r>
          <a:r>
            <a:rPr lang="en-US" sz="1800" dirty="0" err="1"/>
            <a:t>atribut</a:t>
          </a:r>
          <a:r>
            <a:rPr lang="en-US" sz="1800" dirty="0"/>
            <a:t> </a:t>
          </a:r>
          <a:r>
            <a:rPr lang="en-US" sz="1800" dirty="0" err="1"/>
            <a:t>objek</a:t>
          </a:r>
          <a:r>
            <a:rPr lang="en-US" sz="1800" dirty="0"/>
            <a:t>)</a:t>
          </a:r>
          <a:endParaRPr lang="en-GB" sz="1800" dirty="0"/>
        </a:p>
      </dgm:t>
    </dgm:pt>
    <dgm:pt modelId="{94281889-C2F5-4B3C-8B1F-A702813CDCAA}" type="parTrans" cxnId="{3CF4494D-1FE6-4A8C-9884-BE4576F891D1}">
      <dgm:prSet/>
      <dgm:spPr/>
      <dgm:t>
        <a:bodyPr/>
        <a:lstStyle/>
        <a:p>
          <a:endParaRPr lang="en-GB"/>
        </a:p>
      </dgm:t>
    </dgm:pt>
    <dgm:pt modelId="{C04D4EB6-F635-44A0-AF11-51374C3F29E1}" type="sibTrans" cxnId="{3CF4494D-1FE6-4A8C-9884-BE4576F891D1}">
      <dgm:prSet/>
      <dgm:spPr/>
      <dgm:t>
        <a:bodyPr/>
        <a:lstStyle/>
        <a:p>
          <a:endParaRPr lang="en-GB"/>
        </a:p>
      </dgm:t>
    </dgm:pt>
    <dgm:pt modelId="{D0D3B4CD-917A-405D-BAEA-6DB1BC94CBDC}">
      <dgm:prSet phldrT="[Text]" custT="1"/>
      <dgm:spPr/>
      <dgm:t>
        <a:bodyPr/>
        <a:lstStyle/>
        <a:p>
          <a:r>
            <a:rPr lang="en-US" sz="2000" b="1" dirty="0"/>
            <a:t>Method/</a:t>
          </a:r>
          <a:r>
            <a:rPr lang="en-US" sz="2000" b="1" dirty="0" err="1"/>
            <a:t>Fungsi</a:t>
          </a:r>
          <a:r>
            <a:rPr lang="en-US" sz="1800" dirty="0"/>
            <a:t> (</a:t>
          </a:r>
          <a:r>
            <a:rPr lang="en-US" sz="1800" dirty="0" err="1"/>
            <a:t>sesuatu</a:t>
          </a:r>
          <a:r>
            <a:rPr lang="en-US" sz="1800" dirty="0"/>
            <a:t> </a:t>
          </a:r>
          <a:r>
            <a:rPr lang="en-US" sz="1800" dirty="0" err="1"/>
            <a:t>yg</a:t>
          </a:r>
          <a:r>
            <a:rPr lang="en-US" sz="1800" dirty="0"/>
            <a:t> </a:t>
          </a:r>
          <a:r>
            <a:rPr lang="en-US" sz="1800" dirty="0" err="1"/>
            <a:t>dilakukan</a:t>
          </a:r>
          <a:r>
            <a:rPr lang="en-US" sz="1800" dirty="0"/>
            <a:t> </a:t>
          </a:r>
          <a:r>
            <a:rPr lang="en-US" sz="1800" dirty="0" err="1"/>
            <a:t>terhadap</a:t>
          </a:r>
          <a:r>
            <a:rPr lang="en-US" sz="1800" dirty="0"/>
            <a:t> </a:t>
          </a:r>
          <a:r>
            <a:rPr lang="en-US" sz="1800" dirty="0" err="1"/>
            <a:t>objek</a:t>
          </a:r>
          <a:r>
            <a:rPr lang="en-US" sz="1800" dirty="0"/>
            <a:t>)</a:t>
          </a:r>
          <a:endParaRPr lang="en-GB" sz="1800" dirty="0"/>
        </a:p>
      </dgm:t>
    </dgm:pt>
    <dgm:pt modelId="{DB3C7288-0CFA-4D83-B437-2206E9B37F96}" type="parTrans" cxnId="{983416A8-23DF-4CFE-8405-A2672873D452}">
      <dgm:prSet/>
      <dgm:spPr/>
      <dgm:t>
        <a:bodyPr/>
        <a:lstStyle/>
        <a:p>
          <a:endParaRPr lang="en-GB"/>
        </a:p>
      </dgm:t>
    </dgm:pt>
    <dgm:pt modelId="{281039CB-47E6-444B-A3FE-D0BEAFD604CD}" type="sibTrans" cxnId="{983416A8-23DF-4CFE-8405-A2672873D452}">
      <dgm:prSet/>
      <dgm:spPr/>
      <dgm:t>
        <a:bodyPr/>
        <a:lstStyle/>
        <a:p>
          <a:endParaRPr lang="en-GB"/>
        </a:p>
      </dgm:t>
    </dgm:pt>
    <dgm:pt modelId="{7E018837-C943-4C85-987F-9BF019FA4F1F}" type="pres">
      <dgm:prSet presAssocID="{39743684-4999-48BB-83C9-2143EAEA08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E75F19-2225-43C3-9FDF-49023DEE91C4}" type="pres">
      <dgm:prSet presAssocID="{6B49887C-4D10-4366-B4C0-6B8DF897E851}" presName="hierRoot1" presStyleCnt="0"/>
      <dgm:spPr/>
    </dgm:pt>
    <dgm:pt modelId="{DB4F21A3-BC94-4190-A0C9-EBF7056D51E1}" type="pres">
      <dgm:prSet presAssocID="{6B49887C-4D10-4366-B4C0-6B8DF897E851}" presName="composite" presStyleCnt="0"/>
      <dgm:spPr/>
    </dgm:pt>
    <dgm:pt modelId="{2B4C6E90-E169-4BB4-9470-424BCA92DB46}" type="pres">
      <dgm:prSet presAssocID="{6B49887C-4D10-4366-B4C0-6B8DF897E851}" presName="background" presStyleLbl="node0" presStyleIdx="0" presStyleCnt="1"/>
      <dgm:spPr/>
    </dgm:pt>
    <dgm:pt modelId="{360EF746-055B-426D-9E70-857274F0A23D}" type="pres">
      <dgm:prSet presAssocID="{6B49887C-4D10-4366-B4C0-6B8DF897E851}" presName="text" presStyleLbl="fgAcc0" presStyleIdx="0" presStyleCnt="1">
        <dgm:presLayoutVars>
          <dgm:chPref val="3"/>
        </dgm:presLayoutVars>
      </dgm:prSet>
      <dgm:spPr/>
    </dgm:pt>
    <dgm:pt modelId="{4DEEAA53-6547-4D3C-83E3-1EC0B409213B}" type="pres">
      <dgm:prSet presAssocID="{6B49887C-4D10-4366-B4C0-6B8DF897E851}" presName="hierChild2" presStyleCnt="0"/>
      <dgm:spPr/>
    </dgm:pt>
    <dgm:pt modelId="{E7E71A5F-9445-471B-B908-4A0317E8A773}" type="pres">
      <dgm:prSet presAssocID="{94281889-C2F5-4B3C-8B1F-A702813CDCAA}" presName="Name10" presStyleLbl="parChTrans1D2" presStyleIdx="0" presStyleCnt="2"/>
      <dgm:spPr/>
    </dgm:pt>
    <dgm:pt modelId="{0FC7AD20-EDBF-4E2D-AFF2-FFF65AE7D5D4}" type="pres">
      <dgm:prSet presAssocID="{9C7CA510-47AC-48CB-955F-4F22E3384A74}" presName="hierRoot2" presStyleCnt="0"/>
      <dgm:spPr/>
    </dgm:pt>
    <dgm:pt modelId="{37C1F1A2-9F71-41EA-9895-5151257E70F5}" type="pres">
      <dgm:prSet presAssocID="{9C7CA510-47AC-48CB-955F-4F22E3384A74}" presName="composite2" presStyleCnt="0"/>
      <dgm:spPr/>
    </dgm:pt>
    <dgm:pt modelId="{A831FFF3-D866-4699-8812-DFB3DD7B51CB}" type="pres">
      <dgm:prSet presAssocID="{9C7CA510-47AC-48CB-955F-4F22E3384A74}" presName="background2" presStyleLbl="node2" presStyleIdx="0" presStyleCnt="2"/>
      <dgm:spPr/>
    </dgm:pt>
    <dgm:pt modelId="{41E2E1C8-104C-4757-8951-0E744764C1FD}" type="pres">
      <dgm:prSet presAssocID="{9C7CA510-47AC-48CB-955F-4F22E3384A74}" presName="text2" presStyleLbl="fgAcc2" presStyleIdx="0" presStyleCnt="2">
        <dgm:presLayoutVars>
          <dgm:chPref val="3"/>
        </dgm:presLayoutVars>
      </dgm:prSet>
      <dgm:spPr/>
    </dgm:pt>
    <dgm:pt modelId="{74E9E1E3-A53E-4E39-9F06-F51747C710D9}" type="pres">
      <dgm:prSet presAssocID="{9C7CA510-47AC-48CB-955F-4F22E3384A74}" presName="hierChild3" presStyleCnt="0"/>
      <dgm:spPr/>
    </dgm:pt>
    <dgm:pt modelId="{5397FC2F-1A35-4848-B370-7BB511AB1C23}" type="pres">
      <dgm:prSet presAssocID="{DB3C7288-0CFA-4D83-B437-2206E9B37F96}" presName="Name10" presStyleLbl="parChTrans1D2" presStyleIdx="1" presStyleCnt="2"/>
      <dgm:spPr/>
    </dgm:pt>
    <dgm:pt modelId="{276A2630-B0FF-4359-9A0E-E1336F6EBDD5}" type="pres">
      <dgm:prSet presAssocID="{D0D3B4CD-917A-405D-BAEA-6DB1BC94CBDC}" presName="hierRoot2" presStyleCnt="0"/>
      <dgm:spPr/>
    </dgm:pt>
    <dgm:pt modelId="{91F53D26-1FF9-4295-8892-88971C949AB0}" type="pres">
      <dgm:prSet presAssocID="{D0D3B4CD-917A-405D-BAEA-6DB1BC94CBDC}" presName="composite2" presStyleCnt="0"/>
      <dgm:spPr/>
    </dgm:pt>
    <dgm:pt modelId="{FA2DB6A5-3F9E-43C8-AB3B-49502A1A961F}" type="pres">
      <dgm:prSet presAssocID="{D0D3B4CD-917A-405D-BAEA-6DB1BC94CBDC}" presName="background2" presStyleLbl="node2" presStyleIdx="1" presStyleCnt="2"/>
      <dgm:spPr/>
    </dgm:pt>
    <dgm:pt modelId="{B6ABB3DB-7021-403E-BA3E-028C39F1BCD4}" type="pres">
      <dgm:prSet presAssocID="{D0D3B4CD-917A-405D-BAEA-6DB1BC94CBDC}" presName="text2" presStyleLbl="fgAcc2" presStyleIdx="1" presStyleCnt="2">
        <dgm:presLayoutVars>
          <dgm:chPref val="3"/>
        </dgm:presLayoutVars>
      </dgm:prSet>
      <dgm:spPr/>
    </dgm:pt>
    <dgm:pt modelId="{9C99E6AB-93C7-4DE4-92FF-A0B958D5BC7E}" type="pres">
      <dgm:prSet presAssocID="{D0D3B4CD-917A-405D-BAEA-6DB1BC94CBDC}" presName="hierChild3" presStyleCnt="0"/>
      <dgm:spPr/>
    </dgm:pt>
  </dgm:ptLst>
  <dgm:cxnLst>
    <dgm:cxn modelId="{63406127-8DA6-42FD-B1B5-744292EB95FE}" type="presOf" srcId="{94281889-C2F5-4B3C-8B1F-A702813CDCAA}" destId="{E7E71A5F-9445-471B-B908-4A0317E8A773}" srcOrd="0" destOrd="0" presId="urn:microsoft.com/office/officeart/2005/8/layout/hierarchy1"/>
    <dgm:cxn modelId="{D29DD961-E877-485F-8C75-D03628DB63D0}" srcId="{39743684-4999-48BB-83C9-2143EAEA0842}" destId="{6B49887C-4D10-4366-B4C0-6B8DF897E851}" srcOrd="0" destOrd="0" parTransId="{49134AB7-064F-47D5-AACE-D80769E39194}" sibTransId="{F18A265E-435F-40EB-A2BC-9451E2ED2285}"/>
    <dgm:cxn modelId="{F0C7D06B-8E78-47CE-8D10-6122F83ECC9A}" type="presOf" srcId="{D0D3B4CD-917A-405D-BAEA-6DB1BC94CBDC}" destId="{B6ABB3DB-7021-403E-BA3E-028C39F1BCD4}" srcOrd="0" destOrd="0" presId="urn:microsoft.com/office/officeart/2005/8/layout/hierarchy1"/>
    <dgm:cxn modelId="{3CF4494D-1FE6-4A8C-9884-BE4576F891D1}" srcId="{6B49887C-4D10-4366-B4C0-6B8DF897E851}" destId="{9C7CA510-47AC-48CB-955F-4F22E3384A74}" srcOrd="0" destOrd="0" parTransId="{94281889-C2F5-4B3C-8B1F-A702813CDCAA}" sibTransId="{C04D4EB6-F635-44A0-AF11-51374C3F29E1}"/>
    <dgm:cxn modelId="{2731CB81-8EDF-4395-98CB-EEA2AE8B32B6}" type="presOf" srcId="{6B49887C-4D10-4366-B4C0-6B8DF897E851}" destId="{360EF746-055B-426D-9E70-857274F0A23D}" srcOrd="0" destOrd="0" presId="urn:microsoft.com/office/officeart/2005/8/layout/hierarchy1"/>
    <dgm:cxn modelId="{983416A8-23DF-4CFE-8405-A2672873D452}" srcId="{6B49887C-4D10-4366-B4C0-6B8DF897E851}" destId="{D0D3B4CD-917A-405D-BAEA-6DB1BC94CBDC}" srcOrd="1" destOrd="0" parTransId="{DB3C7288-0CFA-4D83-B437-2206E9B37F96}" sibTransId="{281039CB-47E6-444B-A3FE-D0BEAFD604CD}"/>
    <dgm:cxn modelId="{41A400AA-9644-4149-B2EF-4F5C41883DD1}" type="presOf" srcId="{DB3C7288-0CFA-4D83-B437-2206E9B37F96}" destId="{5397FC2F-1A35-4848-B370-7BB511AB1C23}" srcOrd="0" destOrd="0" presId="urn:microsoft.com/office/officeart/2005/8/layout/hierarchy1"/>
    <dgm:cxn modelId="{094934C2-3065-4CC7-8550-DA2F9147F0ED}" type="presOf" srcId="{9C7CA510-47AC-48CB-955F-4F22E3384A74}" destId="{41E2E1C8-104C-4757-8951-0E744764C1FD}" srcOrd="0" destOrd="0" presId="urn:microsoft.com/office/officeart/2005/8/layout/hierarchy1"/>
    <dgm:cxn modelId="{EF577FD7-06C0-4AE1-A900-BF69DC38A558}" type="presOf" srcId="{39743684-4999-48BB-83C9-2143EAEA0842}" destId="{7E018837-C943-4C85-987F-9BF019FA4F1F}" srcOrd="0" destOrd="0" presId="urn:microsoft.com/office/officeart/2005/8/layout/hierarchy1"/>
    <dgm:cxn modelId="{0A8EB769-078C-431A-8BF1-7622E229DFF4}" type="presParOf" srcId="{7E018837-C943-4C85-987F-9BF019FA4F1F}" destId="{2AE75F19-2225-43C3-9FDF-49023DEE91C4}" srcOrd="0" destOrd="0" presId="urn:microsoft.com/office/officeart/2005/8/layout/hierarchy1"/>
    <dgm:cxn modelId="{E344568F-4993-4448-8CAD-7E0105A4FD11}" type="presParOf" srcId="{2AE75F19-2225-43C3-9FDF-49023DEE91C4}" destId="{DB4F21A3-BC94-4190-A0C9-EBF7056D51E1}" srcOrd="0" destOrd="0" presId="urn:microsoft.com/office/officeart/2005/8/layout/hierarchy1"/>
    <dgm:cxn modelId="{D993225F-33E6-4640-B5A6-474DA30F2EDE}" type="presParOf" srcId="{DB4F21A3-BC94-4190-A0C9-EBF7056D51E1}" destId="{2B4C6E90-E169-4BB4-9470-424BCA92DB46}" srcOrd="0" destOrd="0" presId="urn:microsoft.com/office/officeart/2005/8/layout/hierarchy1"/>
    <dgm:cxn modelId="{17476010-ECEF-4C69-A443-FA35430AF467}" type="presParOf" srcId="{DB4F21A3-BC94-4190-A0C9-EBF7056D51E1}" destId="{360EF746-055B-426D-9E70-857274F0A23D}" srcOrd="1" destOrd="0" presId="urn:microsoft.com/office/officeart/2005/8/layout/hierarchy1"/>
    <dgm:cxn modelId="{EB61B0B5-73E2-4740-9861-34360FD6AB1B}" type="presParOf" srcId="{2AE75F19-2225-43C3-9FDF-49023DEE91C4}" destId="{4DEEAA53-6547-4D3C-83E3-1EC0B409213B}" srcOrd="1" destOrd="0" presId="urn:microsoft.com/office/officeart/2005/8/layout/hierarchy1"/>
    <dgm:cxn modelId="{10D1D039-3C6D-415E-B613-09D15FB74817}" type="presParOf" srcId="{4DEEAA53-6547-4D3C-83E3-1EC0B409213B}" destId="{E7E71A5F-9445-471B-B908-4A0317E8A773}" srcOrd="0" destOrd="0" presId="urn:microsoft.com/office/officeart/2005/8/layout/hierarchy1"/>
    <dgm:cxn modelId="{4FC9D214-4467-46CB-A701-C21652ED1FE6}" type="presParOf" srcId="{4DEEAA53-6547-4D3C-83E3-1EC0B409213B}" destId="{0FC7AD20-EDBF-4E2D-AFF2-FFF65AE7D5D4}" srcOrd="1" destOrd="0" presId="urn:microsoft.com/office/officeart/2005/8/layout/hierarchy1"/>
    <dgm:cxn modelId="{560F0A45-8C96-4063-94B9-B4C1C5C32CBD}" type="presParOf" srcId="{0FC7AD20-EDBF-4E2D-AFF2-FFF65AE7D5D4}" destId="{37C1F1A2-9F71-41EA-9895-5151257E70F5}" srcOrd="0" destOrd="0" presId="urn:microsoft.com/office/officeart/2005/8/layout/hierarchy1"/>
    <dgm:cxn modelId="{B4F44054-792B-41A8-B119-E76D0914D28F}" type="presParOf" srcId="{37C1F1A2-9F71-41EA-9895-5151257E70F5}" destId="{A831FFF3-D866-4699-8812-DFB3DD7B51CB}" srcOrd="0" destOrd="0" presId="urn:microsoft.com/office/officeart/2005/8/layout/hierarchy1"/>
    <dgm:cxn modelId="{2063C3F4-458D-411E-A466-623D9EEFC953}" type="presParOf" srcId="{37C1F1A2-9F71-41EA-9895-5151257E70F5}" destId="{41E2E1C8-104C-4757-8951-0E744764C1FD}" srcOrd="1" destOrd="0" presId="urn:microsoft.com/office/officeart/2005/8/layout/hierarchy1"/>
    <dgm:cxn modelId="{CC264050-513E-4C2F-9F42-41E80A04CAD0}" type="presParOf" srcId="{0FC7AD20-EDBF-4E2D-AFF2-FFF65AE7D5D4}" destId="{74E9E1E3-A53E-4E39-9F06-F51747C710D9}" srcOrd="1" destOrd="0" presId="urn:microsoft.com/office/officeart/2005/8/layout/hierarchy1"/>
    <dgm:cxn modelId="{B4A06974-1E1F-455D-B395-73EA2022099C}" type="presParOf" srcId="{4DEEAA53-6547-4D3C-83E3-1EC0B409213B}" destId="{5397FC2F-1A35-4848-B370-7BB511AB1C23}" srcOrd="2" destOrd="0" presId="urn:microsoft.com/office/officeart/2005/8/layout/hierarchy1"/>
    <dgm:cxn modelId="{B88B70ED-FE36-4FB1-A3B4-2FEBDAD22F40}" type="presParOf" srcId="{4DEEAA53-6547-4D3C-83E3-1EC0B409213B}" destId="{276A2630-B0FF-4359-9A0E-E1336F6EBDD5}" srcOrd="3" destOrd="0" presId="urn:microsoft.com/office/officeart/2005/8/layout/hierarchy1"/>
    <dgm:cxn modelId="{C6B13BAA-D21B-4993-BAB6-1A23EA6F0974}" type="presParOf" srcId="{276A2630-B0FF-4359-9A0E-E1336F6EBDD5}" destId="{91F53D26-1FF9-4295-8892-88971C949AB0}" srcOrd="0" destOrd="0" presId="urn:microsoft.com/office/officeart/2005/8/layout/hierarchy1"/>
    <dgm:cxn modelId="{5A371F71-67F9-4A8B-BDAB-2A847836AE44}" type="presParOf" srcId="{91F53D26-1FF9-4295-8892-88971C949AB0}" destId="{FA2DB6A5-3F9E-43C8-AB3B-49502A1A961F}" srcOrd="0" destOrd="0" presId="urn:microsoft.com/office/officeart/2005/8/layout/hierarchy1"/>
    <dgm:cxn modelId="{C63F8B12-2AC4-474A-8239-253B4ABE7E56}" type="presParOf" srcId="{91F53D26-1FF9-4295-8892-88971C949AB0}" destId="{B6ABB3DB-7021-403E-BA3E-028C39F1BCD4}" srcOrd="1" destOrd="0" presId="urn:microsoft.com/office/officeart/2005/8/layout/hierarchy1"/>
    <dgm:cxn modelId="{C411322D-91C8-4AA4-A9BA-661D0D46E5D0}" type="presParOf" srcId="{276A2630-B0FF-4359-9A0E-E1336F6EBDD5}" destId="{9C99E6AB-93C7-4DE4-92FF-A0B958D5BC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7FC2F-1A35-4848-B370-7BB511AB1C23}">
      <dsp:nvSpPr>
        <dsp:cNvPr id="0" name=""/>
        <dsp:cNvSpPr/>
      </dsp:nvSpPr>
      <dsp:spPr>
        <a:xfrm>
          <a:off x="2278724" y="1211777"/>
          <a:ext cx="1165561" cy="554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012"/>
              </a:lnTo>
              <a:lnTo>
                <a:pt x="1165561" y="378012"/>
              </a:lnTo>
              <a:lnTo>
                <a:pt x="1165561" y="5547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71A5F-9445-471B-B908-4A0317E8A773}">
      <dsp:nvSpPr>
        <dsp:cNvPr id="0" name=""/>
        <dsp:cNvSpPr/>
      </dsp:nvSpPr>
      <dsp:spPr>
        <a:xfrm>
          <a:off x="1113163" y="1211777"/>
          <a:ext cx="1165561" cy="554701"/>
        </a:xfrm>
        <a:custGeom>
          <a:avLst/>
          <a:gdLst/>
          <a:ahLst/>
          <a:cxnLst/>
          <a:rect l="0" t="0" r="0" b="0"/>
          <a:pathLst>
            <a:path>
              <a:moveTo>
                <a:pt x="1165561" y="0"/>
              </a:moveTo>
              <a:lnTo>
                <a:pt x="1165561" y="378012"/>
              </a:lnTo>
              <a:lnTo>
                <a:pt x="0" y="378012"/>
              </a:lnTo>
              <a:lnTo>
                <a:pt x="0" y="5547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C6E90-E169-4BB4-9470-424BCA92DB46}">
      <dsp:nvSpPr>
        <dsp:cNvPr id="0" name=""/>
        <dsp:cNvSpPr/>
      </dsp:nvSpPr>
      <dsp:spPr>
        <a:xfrm>
          <a:off x="1325083" y="653"/>
          <a:ext cx="1907282" cy="1211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EF746-055B-426D-9E70-857274F0A23D}">
      <dsp:nvSpPr>
        <dsp:cNvPr id="0" name=""/>
        <dsp:cNvSpPr/>
      </dsp:nvSpPr>
      <dsp:spPr>
        <a:xfrm>
          <a:off x="1537004" y="201977"/>
          <a:ext cx="1907282" cy="1211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Objek</a:t>
          </a:r>
          <a:endParaRPr lang="en-GB" sz="4800" kern="1200" dirty="0"/>
        </a:p>
      </dsp:txBody>
      <dsp:txXfrm>
        <a:off x="1572477" y="237450"/>
        <a:ext cx="1836336" cy="1140178"/>
      </dsp:txXfrm>
    </dsp:sp>
    <dsp:sp modelId="{A831FFF3-D866-4699-8812-DFB3DD7B51CB}">
      <dsp:nvSpPr>
        <dsp:cNvPr id="0" name=""/>
        <dsp:cNvSpPr/>
      </dsp:nvSpPr>
      <dsp:spPr>
        <a:xfrm>
          <a:off x="159522" y="1766478"/>
          <a:ext cx="1907282" cy="12111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2E1C8-104C-4757-8951-0E744764C1FD}">
      <dsp:nvSpPr>
        <dsp:cNvPr id="0" name=""/>
        <dsp:cNvSpPr/>
      </dsp:nvSpPr>
      <dsp:spPr>
        <a:xfrm>
          <a:off x="371442" y="1967802"/>
          <a:ext cx="1907282" cy="1211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Property</a:t>
          </a:r>
          <a:r>
            <a:rPr lang="en-US" sz="1200" kern="1200" dirty="0"/>
            <a:t> </a:t>
          </a:r>
          <a:r>
            <a:rPr lang="en-US" sz="1800" kern="1200" dirty="0"/>
            <a:t>(</a:t>
          </a:r>
          <a:r>
            <a:rPr lang="en-US" sz="1800" kern="1200" dirty="0" err="1"/>
            <a:t>sifat</a:t>
          </a:r>
          <a:r>
            <a:rPr lang="en-US" sz="1800" kern="1200" dirty="0"/>
            <a:t>/</a:t>
          </a:r>
          <a:r>
            <a:rPr lang="en-US" sz="1800" kern="1200" dirty="0" err="1"/>
            <a:t>atribut</a:t>
          </a:r>
          <a:r>
            <a:rPr lang="en-US" sz="1800" kern="1200" dirty="0"/>
            <a:t> </a:t>
          </a:r>
          <a:r>
            <a:rPr lang="en-US" sz="1800" kern="1200" dirty="0" err="1"/>
            <a:t>objek</a:t>
          </a:r>
          <a:r>
            <a:rPr lang="en-US" sz="1800" kern="1200" dirty="0"/>
            <a:t>)</a:t>
          </a:r>
          <a:endParaRPr lang="en-GB" sz="1800" kern="1200" dirty="0"/>
        </a:p>
      </dsp:txBody>
      <dsp:txXfrm>
        <a:off x="406915" y="2003275"/>
        <a:ext cx="1836336" cy="1140178"/>
      </dsp:txXfrm>
    </dsp:sp>
    <dsp:sp modelId="{FA2DB6A5-3F9E-43C8-AB3B-49502A1A961F}">
      <dsp:nvSpPr>
        <dsp:cNvPr id="0" name=""/>
        <dsp:cNvSpPr/>
      </dsp:nvSpPr>
      <dsp:spPr>
        <a:xfrm>
          <a:off x="2490645" y="1766478"/>
          <a:ext cx="1907282" cy="12111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BB3DB-7021-403E-BA3E-028C39F1BCD4}">
      <dsp:nvSpPr>
        <dsp:cNvPr id="0" name=""/>
        <dsp:cNvSpPr/>
      </dsp:nvSpPr>
      <dsp:spPr>
        <a:xfrm>
          <a:off x="2702565" y="1967802"/>
          <a:ext cx="1907282" cy="1211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Method/</a:t>
          </a:r>
          <a:r>
            <a:rPr lang="en-US" sz="2000" b="1" kern="1200" dirty="0" err="1"/>
            <a:t>Fungsi</a:t>
          </a:r>
          <a:r>
            <a:rPr lang="en-US" sz="1800" kern="1200" dirty="0"/>
            <a:t> (</a:t>
          </a:r>
          <a:r>
            <a:rPr lang="en-US" sz="1800" kern="1200" dirty="0" err="1"/>
            <a:t>sesuatu</a:t>
          </a:r>
          <a:r>
            <a:rPr lang="en-US" sz="1800" kern="1200" dirty="0"/>
            <a:t> </a:t>
          </a:r>
          <a:r>
            <a:rPr lang="en-US" sz="1800" kern="1200" dirty="0" err="1"/>
            <a:t>yg</a:t>
          </a:r>
          <a:r>
            <a:rPr lang="en-US" sz="1800" kern="1200" dirty="0"/>
            <a:t> </a:t>
          </a:r>
          <a:r>
            <a:rPr lang="en-US" sz="1800" kern="1200" dirty="0" err="1"/>
            <a:t>dilakukan</a:t>
          </a:r>
          <a:r>
            <a:rPr lang="en-US" sz="1800" kern="1200" dirty="0"/>
            <a:t> </a:t>
          </a:r>
          <a:r>
            <a:rPr lang="en-US" sz="1800" kern="1200" dirty="0" err="1"/>
            <a:t>terhadap</a:t>
          </a:r>
          <a:r>
            <a:rPr lang="en-US" sz="1800" kern="1200" dirty="0"/>
            <a:t> </a:t>
          </a:r>
          <a:r>
            <a:rPr lang="en-US" sz="1800" kern="1200" dirty="0" err="1"/>
            <a:t>objek</a:t>
          </a:r>
          <a:r>
            <a:rPr lang="en-US" sz="1800" kern="1200" dirty="0"/>
            <a:t>)</a:t>
          </a:r>
          <a:endParaRPr lang="en-GB" sz="1800" kern="1200" dirty="0"/>
        </a:p>
      </dsp:txBody>
      <dsp:txXfrm>
        <a:off x="2738038" y="2003275"/>
        <a:ext cx="1836336" cy="1140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54F26-B53D-41DB-A626-BE98FBFB4EA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36BD8-69DC-49D4-A8C0-322CFD1CA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0389E-1809-4793-97A0-7F031EA34A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1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7CA5E-E3FB-471A-A00F-B38796210FE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37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7CA5E-E3FB-471A-A00F-B38796210FE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8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0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9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2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C590-A521-4FEE-94A8-3610B51556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7A9B-A1DA-4F0C-B838-61BC88B22F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11DD0-184E-4BB7-9F65-29B3E55E73BB}"/>
              </a:ext>
            </a:extLst>
          </p:cNvPr>
          <p:cNvSpPr/>
          <p:nvPr userDrawn="1"/>
        </p:nvSpPr>
        <p:spPr>
          <a:xfrm>
            <a:off x="0" y="0"/>
            <a:ext cx="9144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C7F-B39D-4073-99FB-B3D057A17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603152"/>
            <a:ext cx="7772400" cy="1554919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Pemrograman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 err="1"/>
              <a:t>Berorientasi</a:t>
            </a:r>
            <a:r>
              <a:rPr lang="en-US" sz="5400" dirty="0"/>
              <a:t>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08BAF-2853-4AC8-B0F3-9CECDCB0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466" y="5403731"/>
            <a:ext cx="6858000" cy="590266"/>
          </a:xfrm>
        </p:spPr>
        <p:txBody>
          <a:bodyPr/>
          <a:lstStyle/>
          <a:p>
            <a:r>
              <a:rPr lang="en-US" dirty="0"/>
              <a:t>Fawwaz Ali Akbar,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5D794-D55B-4204-80F8-9F40B0A8D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15" y="1221902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4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PBO:</a:t>
            </a:r>
          </a:p>
          <a:p>
            <a:pPr lvl="1"/>
            <a:r>
              <a:rPr lang="en-US" b="1" dirty="0" err="1"/>
              <a:t>Penekanan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data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prosedur</a:t>
            </a:r>
            <a:endParaRPr lang="en-US" dirty="0"/>
          </a:p>
          <a:p>
            <a:pPr lvl="1"/>
            <a:r>
              <a:rPr lang="en-US" dirty="0"/>
              <a:t>Program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lvl="1"/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dirancang</a:t>
            </a:r>
            <a:r>
              <a:rPr lang="en-US" dirty="0"/>
              <a:t> agar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lvl="1"/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“</a:t>
            </a:r>
            <a:r>
              <a:rPr lang="en-US" dirty="0" err="1"/>
              <a:t>diikat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”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tersembunyi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eksternal</a:t>
            </a:r>
            <a:endParaRPr lang="en-US" dirty="0"/>
          </a:p>
          <a:p>
            <a:pPr lvl="1"/>
            <a:r>
              <a:rPr lang="en-US" b="1" dirty="0" err="1"/>
              <a:t>Objek-objek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saling</a:t>
            </a:r>
            <a:r>
              <a:rPr lang="en-US" b="1" dirty="0"/>
              <a:t> </a:t>
            </a:r>
            <a:r>
              <a:rPr lang="en-US" b="1" dirty="0" err="1"/>
              <a:t>berkomunikasi</a:t>
            </a:r>
            <a:r>
              <a:rPr lang="en-US" b="1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i="1" dirty="0"/>
              <a:t>bottom-up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26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PBO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Objek</a:t>
            </a:r>
            <a:endParaRPr lang="en-US" dirty="0"/>
          </a:p>
          <a:p>
            <a:r>
              <a:rPr lang="en-US" dirty="0"/>
              <a:t>Class</a:t>
            </a:r>
          </a:p>
          <a:p>
            <a:r>
              <a:rPr lang="en-US" dirty="0" err="1"/>
              <a:t>Abstraksi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enkapsulasi</a:t>
            </a:r>
            <a:endParaRPr lang="en-US" dirty="0"/>
          </a:p>
          <a:p>
            <a:r>
              <a:rPr lang="en-US" dirty="0" err="1"/>
              <a:t>Pewarisan</a:t>
            </a:r>
            <a:r>
              <a:rPr lang="en-US" dirty="0"/>
              <a:t> (</a:t>
            </a:r>
            <a:r>
              <a:rPr lang="en-US" i="1" dirty="0"/>
              <a:t>Inheritance</a:t>
            </a:r>
            <a:r>
              <a:rPr lang="en-US" dirty="0"/>
              <a:t>)</a:t>
            </a:r>
          </a:p>
          <a:p>
            <a:r>
              <a:rPr lang="en-US" i="1" dirty="0"/>
              <a:t>Polymorphism</a:t>
            </a:r>
          </a:p>
          <a:p>
            <a:r>
              <a:rPr lang="en-US" i="1" dirty="0"/>
              <a:t>Dynamic binding</a:t>
            </a:r>
          </a:p>
          <a:p>
            <a:r>
              <a:rPr lang="en-US" i="1" dirty="0"/>
              <a:t>Message passing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1570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73"/>
            <a:ext cx="7886700" cy="1325563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PBO: </a:t>
            </a:r>
            <a:r>
              <a:rPr lang="en-US" dirty="0" err="1">
                <a:solidFill>
                  <a:srgbClr val="FF0000"/>
                </a:solidFill>
              </a:rPr>
              <a:t>Objek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0739"/>
            <a:ext cx="7701197" cy="295266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Entitas</a:t>
            </a:r>
            <a:r>
              <a:rPr lang="en-US" dirty="0"/>
              <a:t> paling </a:t>
            </a:r>
            <a:r>
              <a:rPr lang="en-US" dirty="0" err="1"/>
              <a:t>mendasar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orang, </a:t>
            </a:r>
            <a:r>
              <a:rPr lang="en-US" dirty="0" err="1"/>
              <a:t>tempat</a:t>
            </a:r>
            <a:r>
              <a:rPr lang="en-US" dirty="0"/>
              <a:t>, </a:t>
            </a:r>
            <a:r>
              <a:rPr lang="en-US" dirty="0" err="1"/>
              <a:t>rekening</a:t>
            </a:r>
            <a:r>
              <a:rPr lang="en-US" dirty="0"/>
              <a:t> bank, </a:t>
            </a:r>
            <a:r>
              <a:rPr lang="en-US" dirty="0" err="1"/>
              <a:t>tabel</a:t>
            </a:r>
            <a:r>
              <a:rPr lang="en-US" dirty="0"/>
              <a:t> data, vector, list,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menyerupai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endParaRPr lang="en-US" dirty="0"/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	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“customer”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“</a:t>
            </a:r>
            <a:r>
              <a:rPr lang="en-US" dirty="0" err="1"/>
              <a:t>rekening</a:t>
            </a:r>
            <a:r>
              <a:rPr lang="en-US" dirty="0"/>
              <a:t>”,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customer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request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rekening</a:t>
            </a:r>
            <a:endParaRPr lang="en-US" dirty="0"/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 data/program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5105400" cy="24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48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3191"/>
            <a:ext cx="7886700" cy="1325563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PBO: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8754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(</a:t>
            </a:r>
            <a:r>
              <a:rPr lang="en-US" b="1" dirty="0"/>
              <a:t>template/blueprint</a:t>
            </a:r>
            <a:r>
              <a:rPr lang="en-US" dirty="0"/>
              <a:t>)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berapapun</a:t>
            </a:r>
            <a:endParaRPr lang="en-US" dirty="0"/>
          </a:p>
          <a:p>
            <a:r>
              <a:rPr lang="en-US" dirty="0" err="1"/>
              <a:t>Sekumpulan</a:t>
            </a:r>
            <a:r>
              <a:rPr lang="en-US" dirty="0"/>
              <a:t> object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.</a:t>
            </a:r>
          </a:p>
          <a:p>
            <a:pPr lvl="1"/>
            <a:endParaRPr lang="en-GB" dirty="0"/>
          </a:p>
        </p:txBody>
      </p:sp>
      <p:pic>
        <p:nvPicPr>
          <p:cNvPr id="3074" name="Picture 2" descr="http://img.c4learn.com/2012/03/java_object_class_differ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2" y="3808072"/>
            <a:ext cx="542026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33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PBO: </a:t>
            </a:r>
            <a:r>
              <a:rPr lang="en-US" dirty="0" err="1">
                <a:solidFill>
                  <a:srgbClr val="FF0000"/>
                </a:solidFill>
              </a:rPr>
              <a:t>Abstraksi</a:t>
            </a:r>
            <a:r>
              <a:rPr lang="en-US" dirty="0">
                <a:solidFill>
                  <a:srgbClr val="FF0000"/>
                </a:solidFill>
              </a:rPr>
              <a:t> Data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Enkapsulasi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49098" y="1822795"/>
            <a:ext cx="5181600" cy="501700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Enkapsulasi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pembungkusan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(class) </a:t>
            </a:r>
          </a:p>
          <a:p>
            <a:pPr lvl="1"/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penyembunyian</a:t>
            </a:r>
            <a:r>
              <a:rPr lang="en-US" dirty="0"/>
              <a:t> data (</a:t>
            </a:r>
            <a:r>
              <a:rPr lang="en-US" i="1" dirty="0"/>
              <a:t>data hiding</a:t>
            </a:r>
            <a:r>
              <a:rPr lang="en-US" dirty="0"/>
              <a:t>)</a:t>
            </a:r>
          </a:p>
          <a:p>
            <a:r>
              <a:rPr lang="en-US" dirty="0" err="1"/>
              <a:t>Abstraksi</a:t>
            </a:r>
            <a:r>
              <a:rPr lang="en-US" dirty="0"/>
              <a:t> data: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terekspos</a:t>
            </a:r>
            <a:r>
              <a:rPr lang="en-US" dirty="0"/>
              <a:t> </a:t>
            </a:r>
            <a:r>
              <a:rPr lang="en-US" dirty="0" err="1"/>
              <a:t>detilnya</a:t>
            </a:r>
            <a:endParaRPr lang="en-US" dirty="0"/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endParaRPr lang="en-US" dirty="0"/>
          </a:p>
          <a:p>
            <a:pPr lvl="1"/>
            <a:r>
              <a:rPr lang="en-US" dirty="0" err="1">
                <a:sym typeface="Wingdings" pitchFamily="2" charset="2"/>
              </a:rPr>
              <a:t>Tipe</a:t>
            </a:r>
            <a:r>
              <a:rPr lang="en-US" dirty="0">
                <a:sym typeface="Wingdings" pitchFamily="2" charset="2"/>
              </a:rPr>
              <a:t> data yang </a:t>
            </a:r>
            <a:r>
              <a:rPr lang="en-US" dirty="0" err="1">
                <a:sym typeface="Wingdings" pitchFamily="2" charset="2"/>
              </a:rPr>
              <a:t>menggunakan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abstraksi</a:t>
            </a:r>
            <a:r>
              <a:rPr lang="en-US" dirty="0">
                <a:sym typeface="Wingdings" pitchFamily="2" charset="2"/>
              </a:rPr>
              <a:t> data </a:t>
            </a:r>
            <a:r>
              <a:rPr lang="en-US" dirty="0" err="1">
                <a:sym typeface="Wingdings" pitchFamily="2" charset="2"/>
              </a:rPr>
              <a:t>disebut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Abstract Data Types (ADT)</a:t>
            </a:r>
            <a:endParaRPr lang="en-GB" b="1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78" y="2277523"/>
            <a:ext cx="2133600" cy="1936242"/>
          </a:xfrm>
        </p:spPr>
      </p:pic>
      <p:sp>
        <p:nvSpPr>
          <p:cNvPr id="9" name="TextBox 8"/>
          <p:cNvSpPr txBox="1"/>
          <p:nvPr/>
        </p:nvSpPr>
        <p:spPr>
          <a:xfrm>
            <a:off x="6161795" y="4508211"/>
            <a:ext cx="2128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ADT = Class</a:t>
            </a:r>
            <a:endParaRPr lang="en-GB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PBO: </a:t>
            </a:r>
            <a:r>
              <a:rPr lang="en-US" dirty="0" err="1">
                <a:solidFill>
                  <a:srgbClr val="FF0000"/>
                </a:solidFill>
              </a:rPr>
              <a:t>Pewarisan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Inheritance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Proses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/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lain</a:t>
            </a:r>
          </a:p>
          <a:p>
            <a:r>
              <a:rPr lang="en-US" dirty="0" err="1"/>
              <a:t>Menerapkan</a:t>
            </a:r>
            <a:r>
              <a:rPr lang="en-US" dirty="0"/>
              <a:t> ide </a:t>
            </a:r>
            <a:r>
              <a:rPr lang="en-US" i="1" dirty="0"/>
              <a:t>reusability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class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u="sng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</a:t>
            </a:r>
            <a:endParaRPr lang="en-GB" dirty="0"/>
          </a:p>
        </p:txBody>
      </p:sp>
      <p:pic>
        <p:nvPicPr>
          <p:cNvPr id="4098" name="Picture 2" descr="http://upload.wikimedia.org/wikipedia/commons/thumb/a/a9/CPT-OOP-inheritance-roleplay.svg/416px-CPT-OOP-inheritance-rolepla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53376"/>
            <a:ext cx="3124200" cy="18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odercaste.com/wp-content/uploads/2011/01/anima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54295"/>
            <a:ext cx="3733800" cy="325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7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PBO: </a:t>
            </a:r>
            <a:r>
              <a:rPr lang="en-US" i="1" dirty="0">
                <a:solidFill>
                  <a:srgbClr val="FF0000"/>
                </a:solidFill>
              </a:rPr>
              <a:t>Polymorphism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827" y="1690689"/>
            <a:ext cx="4876800" cy="50932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Polymorphism (</a:t>
            </a:r>
            <a:r>
              <a:rPr lang="en-US" dirty="0" err="1"/>
              <a:t>Yunani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Poly = </a:t>
            </a:r>
            <a:r>
              <a:rPr lang="en-US" dirty="0" err="1"/>
              <a:t>banyak</a:t>
            </a:r>
            <a:endParaRPr lang="en-US" dirty="0"/>
          </a:p>
          <a:p>
            <a:pPr lvl="1"/>
            <a:r>
              <a:rPr lang="en-US" dirty="0"/>
              <a:t>Morph = </a:t>
            </a:r>
            <a:r>
              <a:rPr lang="en-US" dirty="0" err="1"/>
              <a:t>bentuk</a:t>
            </a:r>
            <a:endParaRPr lang="en-US" dirty="0"/>
          </a:p>
          <a:p>
            <a:pPr lvl="1"/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bentuk</a:t>
            </a:r>
            <a:endParaRPr lang="en-US" dirty="0"/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/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perintah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i="1" dirty="0" err="1"/>
              <a:t>operasi</a:t>
            </a:r>
            <a:r>
              <a:rPr lang="en-US" i="1" dirty="0"/>
              <a:t> </a:t>
            </a:r>
            <a:r>
              <a:rPr lang="en-US" i="1" dirty="0" err="1"/>
              <a:t>penambahan</a:t>
            </a:r>
            <a:r>
              <a:rPr lang="en-US" i="1" dirty="0"/>
              <a:t> 2 parameter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parameter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parameter </a:t>
            </a:r>
            <a:r>
              <a:rPr lang="en-US" dirty="0" err="1"/>
              <a:t>bertipe</a:t>
            </a:r>
            <a:r>
              <a:rPr lang="en-US" dirty="0"/>
              <a:t> string,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string</a:t>
            </a:r>
          </a:p>
          <a:p>
            <a:r>
              <a:rPr lang="en-US" dirty="0"/>
              <a:t>Proses yang </a:t>
            </a:r>
            <a:r>
              <a:rPr lang="en-US" dirty="0" err="1"/>
              <a:t>memungkinkan</a:t>
            </a:r>
            <a:r>
              <a:rPr lang="en-US" dirty="0"/>
              <a:t> operator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parameter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u="sng" dirty="0">
                <a:solidFill>
                  <a:srgbClr val="00B050"/>
                </a:solidFill>
              </a:rPr>
              <a:t>operator overloading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endParaRPr lang="en-GB" i="1" dirty="0"/>
          </a:p>
        </p:txBody>
      </p:sp>
      <p:pic>
        <p:nvPicPr>
          <p:cNvPr id="5122" name="Picture 2" descr="http://gik.firetrot.com/wp-content/uploads/2014/03/polymorphis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8" y="1276770"/>
            <a:ext cx="3130731" cy="306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799" y="4380901"/>
            <a:ext cx="3130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Polymorphism </a:t>
            </a:r>
            <a:r>
              <a:rPr lang="en-US" dirty="0" err="1">
                <a:solidFill>
                  <a:srgbClr val="0070C0"/>
                </a:solidFill>
              </a:rPr>
              <a:t>banyak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 err="1">
                <a:solidFill>
                  <a:srgbClr val="0070C0"/>
                </a:solidFill>
              </a:rPr>
              <a:t>digunakan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saat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mengimplementasikan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pewarisan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8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Konsep</a:t>
            </a:r>
            <a:r>
              <a:rPr lang="en-US" sz="4000" dirty="0"/>
              <a:t> </a:t>
            </a:r>
            <a:r>
              <a:rPr lang="en-US" sz="4000" dirty="0" err="1"/>
              <a:t>Dasar</a:t>
            </a:r>
            <a:r>
              <a:rPr lang="en-US" sz="4000" dirty="0"/>
              <a:t> PBO: </a:t>
            </a:r>
            <a:br>
              <a:rPr lang="en-US" sz="4000" dirty="0"/>
            </a:br>
            <a:r>
              <a:rPr lang="en-US" sz="4000" dirty="0" err="1">
                <a:solidFill>
                  <a:srgbClr val="FF0000"/>
                </a:solidFill>
              </a:rPr>
              <a:t>Ikatan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Dinamis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i="1" dirty="0">
                <a:solidFill>
                  <a:srgbClr val="FF0000"/>
                </a:solidFill>
              </a:rPr>
              <a:t>(Dynamic Binding)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17192"/>
            <a:ext cx="4038600" cy="4940808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Binding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i="1" dirty="0"/>
              <a:t>(linking)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b="1" i="1" dirty="0">
                <a:solidFill>
                  <a:srgbClr val="C00000"/>
                </a:solidFill>
              </a:rPr>
              <a:t>Dynamic binding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i="1" dirty="0"/>
              <a:t>run-time</a:t>
            </a:r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polymorphism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pewarisan</a:t>
            </a:r>
            <a:endParaRPr lang="en-GB" dirty="0"/>
          </a:p>
        </p:txBody>
      </p:sp>
      <p:pic>
        <p:nvPicPr>
          <p:cNvPr id="6146" name="Picture 2" descr="http://upload.wikimedia.org/wikipedia/commons/b/ba/Molecular_Recognition_Static_vs_Dynamic_carto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3632370" cy="22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4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Konsep</a:t>
            </a:r>
            <a:r>
              <a:rPr lang="en-US" sz="4000" dirty="0"/>
              <a:t> </a:t>
            </a:r>
            <a:r>
              <a:rPr lang="en-US" sz="4000" dirty="0" err="1"/>
              <a:t>Dasar</a:t>
            </a:r>
            <a:r>
              <a:rPr lang="en-US" sz="4000" dirty="0"/>
              <a:t> PBO: </a:t>
            </a:r>
            <a:br>
              <a:rPr lang="en-US" sz="4000" dirty="0"/>
            </a:br>
            <a:r>
              <a:rPr lang="en-US" sz="4000" dirty="0" err="1">
                <a:solidFill>
                  <a:srgbClr val="FF0000"/>
                </a:solidFill>
              </a:rPr>
              <a:t>Pertukaran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Pesan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i="1" dirty="0">
                <a:solidFill>
                  <a:srgbClr val="FF0000"/>
                </a:solidFill>
              </a:rPr>
              <a:t>(Message Passing)</a:t>
            </a:r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2099" y="1981199"/>
            <a:ext cx="4243251" cy="478840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  <a:p>
            <a:r>
              <a:rPr lang="en-US" dirty="0"/>
              <a:t>Proses PBO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Pembuatan</a:t>
            </a:r>
            <a:r>
              <a:rPr lang="en-US" dirty="0"/>
              <a:t> class yang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perilakunya</a:t>
            </a:r>
            <a:endParaRPr lang="en-US" dirty="0"/>
          </a:p>
          <a:p>
            <a:pPr lvl="1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class</a:t>
            </a:r>
          </a:p>
          <a:p>
            <a:pPr lvl="1"/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antar-objek</a:t>
            </a:r>
            <a:endParaRPr lang="en-US" dirty="0"/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endParaRPr lang="en-US" dirty="0"/>
          </a:p>
          <a:p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70C0"/>
                </a:solidFill>
              </a:rPr>
              <a:t>nama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objek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nama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fungsi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pesan</a:t>
            </a:r>
            <a:r>
              <a:rPr lang="en-US" b="1" dirty="0">
                <a:solidFill>
                  <a:srgbClr val="0070C0"/>
                </a:solidFill>
              </a:rPr>
              <a:t>), </a:t>
            </a:r>
            <a:r>
              <a:rPr lang="en-US" dirty="0" err="1"/>
              <a:t>dan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informasi</a:t>
            </a:r>
            <a:r>
              <a:rPr lang="en-US" b="1" dirty="0">
                <a:solidFill>
                  <a:srgbClr val="0070C0"/>
                </a:solidFill>
              </a:rPr>
              <a:t> yang </a:t>
            </a:r>
            <a:r>
              <a:rPr lang="en-US" b="1" dirty="0" err="1">
                <a:solidFill>
                  <a:srgbClr val="0070C0"/>
                </a:solidFill>
              </a:rPr>
              <a:t>akan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dikirim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dihapus</a:t>
            </a:r>
            <a:r>
              <a:rPr lang="en-US" dirty="0"/>
              <a:t>).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en-GB" dirty="0"/>
          </a:p>
        </p:txBody>
      </p:sp>
      <p:pic>
        <p:nvPicPr>
          <p:cNvPr id="7170" name="Picture 2" descr="http://beginnersbook.com/wp-content/uploads/2013/04/OOPs-concepts-Message-Pas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1981199"/>
            <a:ext cx="3733800" cy="35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5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2156" y="3275463"/>
            <a:ext cx="7659687" cy="936388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23E7AB-EE44-4B55-A03A-75B8AD0B8882}"/>
              </a:ext>
            </a:extLst>
          </p:cNvPr>
          <p:cNvSpPr/>
          <p:nvPr/>
        </p:nvSpPr>
        <p:spPr>
          <a:xfrm>
            <a:off x="0" y="4211851"/>
            <a:ext cx="6482687" cy="223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0FC0-9CF9-4D43-A2B4-ABBDC512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C537-3C3C-4AF1-B39B-01032BED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/</a:t>
            </a:r>
            <a:r>
              <a:rPr lang="en-US" dirty="0" err="1"/>
              <a:t>Prosedural</a:t>
            </a:r>
            <a:endParaRPr lang="en-US" dirty="0"/>
          </a:p>
          <a:p>
            <a:r>
              <a:rPr lang="en-US" dirty="0"/>
              <a:t>Object Oriented Programming</a:t>
            </a:r>
          </a:p>
          <a:p>
            <a:r>
              <a:rPr lang="en-US" dirty="0" err="1"/>
              <a:t>Konsep-konsep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OOP (Technical)</a:t>
            </a:r>
          </a:p>
          <a:p>
            <a:r>
              <a:rPr lang="en-US" dirty="0" err="1"/>
              <a:t>Desain</a:t>
            </a:r>
            <a:r>
              <a:rPr lang="en-US" dirty="0"/>
              <a:t> Class Diagram</a:t>
            </a:r>
          </a:p>
          <a:p>
            <a:r>
              <a:rPr lang="en-US" dirty="0"/>
              <a:t>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4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mengikat</a:t>
            </a:r>
            <a:r>
              <a:rPr lang="en-US" sz="2000" dirty="0"/>
              <a:t> data </a:t>
            </a:r>
            <a:r>
              <a:rPr lang="en-US" sz="2000" dirty="0" err="1"/>
              <a:t>beserta</a:t>
            </a:r>
            <a:r>
              <a:rPr lang="en-US" sz="2000" dirty="0"/>
              <a:t> </a:t>
            </a:r>
            <a:r>
              <a:rPr lang="en-US" sz="2000" dirty="0" err="1"/>
              <a:t>fungsi-fungsi</a:t>
            </a:r>
            <a:r>
              <a:rPr lang="en-US" sz="2000" dirty="0"/>
              <a:t> yang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data</a:t>
            </a:r>
          </a:p>
          <a:p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diperlukan</a:t>
            </a:r>
            <a:r>
              <a:rPr lang="en-US" sz="2000" dirty="0"/>
              <a:t>, data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tersembunyi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eksternal</a:t>
            </a:r>
            <a:r>
              <a:rPr lang="en-US" sz="2000" dirty="0"/>
              <a:t> class</a:t>
            </a:r>
          </a:p>
          <a:p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class </a:t>
            </a:r>
            <a:r>
              <a:rPr lang="en-US" sz="2000" dirty="0" err="1"/>
              <a:t>dibuat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Abstrak</a:t>
            </a:r>
            <a:r>
              <a:rPr lang="en-US" sz="2000" dirty="0"/>
              <a:t> yang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Deklarasi</a:t>
            </a:r>
            <a:r>
              <a:rPr lang="en-US" sz="1800" dirty="0"/>
              <a:t> class</a:t>
            </a:r>
          </a:p>
          <a:p>
            <a:pPr lvl="1"/>
            <a:r>
              <a:rPr lang="en-US" sz="1800" dirty="0" err="1"/>
              <a:t>Deklarasi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class</a:t>
            </a:r>
          </a:p>
          <a:p>
            <a:pPr lvl="1"/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/method </a:t>
            </a:r>
            <a:r>
              <a:rPr lang="en-US" sz="1800" dirty="0" err="1"/>
              <a:t>pada</a:t>
            </a:r>
            <a:r>
              <a:rPr lang="en-US" sz="1800" dirty="0"/>
              <a:t> class</a:t>
            </a:r>
          </a:p>
          <a:p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class: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105400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class_name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deklarasi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attribute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deklarasi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fungsi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3860042"/>
            <a:ext cx="2057400" cy="275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97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579966"/>
            <a:ext cx="7886700" cy="4351338"/>
          </a:xfrm>
        </p:spPr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class.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KENDARAAN,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objeknya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RODA_DUA, RODA_TIGA, RODA_EMPAT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966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GB" dirty="0"/>
          </a:p>
        </p:txBody>
      </p:sp>
      <p:pic>
        <p:nvPicPr>
          <p:cNvPr id="8196" name="Picture 4" descr="http://4.bp.blogspot.com/-ZVMs-2__6pg/UES3ykgiAlI/AAAAAAAADsw/aQEHMFFQ3nI/s640/Cppw1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40564"/>
            <a:ext cx="8030771" cy="495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22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Class </a:t>
            </a:r>
            <a:r>
              <a:rPr lang="en-US" dirty="0" err="1"/>
              <a:t>dalam</a:t>
            </a:r>
            <a:r>
              <a:rPr lang="en-US" dirty="0"/>
              <a:t> Raptor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" y="1918498"/>
            <a:ext cx="7886700" cy="4351338"/>
          </a:xfrm>
        </p:spPr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Mode </a:t>
            </a:r>
            <a:r>
              <a:rPr lang="en-US" b="1" dirty="0"/>
              <a:t>Object-Oriented</a:t>
            </a:r>
          </a:p>
          <a:p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Tab </a:t>
            </a:r>
            <a:r>
              <a:rPr lang="en-US" b="1" dirty="0"/>
              <a:t>UML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" y="2996480"/>
            <a:ext cx="4737799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508" y="1624880"/>
            <a:ext cx="29432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96096"/>
            <a:ext cx="29432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681652" y="135056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0560" y="246308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729412" y="299648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4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Class </a:t>
            </a:r>
            <a:r>
              <a:rPr lang="en-US" dirty="0" err="1"/>
              <a:t>dalam</a:t>
            </a:r>
            <a:r>
              <a:rPr lang="en-US" dirty="0"/>
              <a:t> Raptor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b="1" dirty="0"/>
              <a:t>Edit members…</a:t>
            </a:r>
            <a:endParaRPr lang="en-GB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1"/>
            <a:ext cx="267101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3733800" cy="411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1828800" y="20574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91200" y="17526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772" y="5072991"/>
            <a:ext cx="4112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method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Constructor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48000" y="3886200"/>
            <a:ext cx="1524000" cy="126471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31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1925"/>
            <a:ext cx="7886700" cy="1325563"/>
          </a:xfrm>
        </p:spPr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Class </a:t>
            </a:r>
            <a:r>
              <a:rPr lang="en-US" dirty="0" err="1"/>
              <a:t>dalam</a:t>
            </a:r>
            <a:r>
              <a:rPr lang="en-US" dirty="0"/>
              <a:t> Raptor</a:t>
            </a:r>
            <a:endParaRPr lang="en-GB" dirty="0"/>
          </a:p>
        </p:txBody>
      </p:sp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038" y="3025004"/>
            <a:ext cx="2681924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9"/>
          <p:cNvSpPr/>
          <p:nvPr/>
        </p:nvSpPr>
        <p:spPr>
          <a:xfrm>
            <a:off x="6934200" y="23622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5" y="1295400"/>
            <a:ext cx="4806669" cy="54006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733800" y="11430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04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Method </a:t>
            </a:r>
            <a:r>
              <a:rPr lang="en-US" dirty="0" err="1"/>
              <a:t>pada</a:t>
            </a:r>
            <a:r>
              <a:rPr lang="en-US" dirty="0"/>
              <a:t> Class Raptor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Tab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</a:t>
            </a:r>
            <a:r>
              <a:rPr lang="en-US" dirty="0" err="1"/>
              <a:t>beserta</a:t>
            </a:r>
            <a:r>
              <a:rPr lang="en-US" dirty="0"/>
              <a:t> sub-tab method-method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Edit </a:t>
            </a:r>
            <a:r>
              <a:rPr lang="en-US" dirty="0" err="1"/>
              <a:t>tiap</a:t>
            </a:r>
            <a:r>
              <a:rPr lang="en-US" dirty="0"/>
              <a:t> tab method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proses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fungsinya</a:t>
            </a:r>
            <a:endParaRPr lang="en-GB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464153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843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Method </a:t>
            </a:r>
            <a:r>
              <a:rPr lang="en-US" dirty="0" err="1"/>
              <a:t>pada</a:t>
            </a:r>
            <a:r>
              <a:rPr lang="en-US" dirty="0"/>
              <a:t> Class Raptor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3" y="2209800"/>
            <a:ext cx="191518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29" y="2188481"/>
            <a:ext cx="1846471" cy="192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326" y="1600200"/>
            <a:ext cx="154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to_s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276" y="1600200"/>
            <a:ext cx="154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play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1600200"/>
            <a:ext cx="18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setName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8805" y="4202668"/>
            <a:ext cx="210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SetArtist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09800"/>
            <a:ext cx="13906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226" y="4857750"/>
            <a:ext cx="13906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52600" y="4212159"/>
            <a:ext cx="234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SetDuration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06" y="4829447"/>
            <a:ext cx="13430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096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Pemanggilan</a:t>
            </a:r>
            <a:r>
              <a:rPr lang="en-US" sz="2800" dirty="0"/>
              <a:t> Class </a:t>
            </a:r>
            <a:r>
              <a:rPr lang="en-US" sz="2800" dirty="0" err="1"/>
              <a:t>pada</a:t>
            </a:r>
            <a:r>
              <a:rPr lang="en-US" sz="2800" dirty="0"/>
              <a:t> Main program Raptor</a:t>
            </a:r>
            <a:endParaRPr lang="en-GB" sz="28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2590800" cy="588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038600" y="1828800"/>
            <a:ext cx="1752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7401" y="150563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Song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01736" y="2990166"/>
            <a:ext cx="1752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30537" y="2667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Pemanggilan</a:t>
            </a:r>
            <a:r>
              <a:rPr lang="en-US" dirty="0"/>
              <a:t>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SongOne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71257" y="4103631"/>
            <a:ext cx="1752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0058" y="378046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Pemanggilan</a:t>
            </a:r>
            <a:r>
              <a:rPr lang="en-US" dirty="0"/>
              <a:t>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SongOne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5131" y="5199966"/>
            <a:ext cx="1752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73932" y="4876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Pemanggilan</a:t>
            </a:r>
            <a:r>
              <a:rPr lang="en-US" dirty="0"/>
              <a:t>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SongOne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8930" y="5846297"/>
            <a:ext cx="1752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97731" y="552313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Pemanggilan</a:t>
            </a:r>
            <a:r>
              <a:rPr lang="en-US" dirty="0"/>
              <a:t>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SongOne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154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3610-DE05-4AC7-8D9E-C26BE591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Opsi</a:t>
            </a:r>
            <a:r>
              <a:rPr lang="en-US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0A24-E641-4690-AC59-B6D619CA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Astah</a:t>
            </a:r>
            <a:endParaRPr lang="en-US" dirty="0"/>
          </a:p>
          <a:p>
            <a:r>
              <a:rPr lang="en-US" dirty="0"/>
              <a:t>Draw.io</a:t>
            </a:r>
          </a:p>
          <a:p>
            <a:r>
              <a:rPr lang="en-US" dirty="0"/>
              <a:t>Power designer</a:t>
            </a:r>
          </a:p>
        </p:txBody>
      </p:sp>
    </p:spTree>
    <p:extLst>
      <p:ext uri="{BB962C8B-B14F-4D97-AF65-F5344CB8AC3E}">
        <p14:creationId xmlns:p14="http://schemas.microsoft.com/office/powerpoint/2010/main" val="225980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4"/>
            <a:ext cx="7886700" cy="1325563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3918"/>
            <a:ext cx="7886700" cy="4351338"/>
          </a:xfrm>
        </p:spPr>
        <p:txBody>
          <a:bodyPr/>
          <a:lstStyle/>
          <a:p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Prosedur</a:t>
            </a:r>
            <a:endParaRPr lang="en-US" dirty="0"/>
          </a:p>
          <a:p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ditinjau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membaca</a:t>
            </a:r>
            <a:r>
              <a:rPr lang="en-US" dirty="0"/>
              <a:t> data, </a:t>
            </a:r>
            <a:r>
              <a:rPr lang="en-US" dirty="0" err="1"/>
              <a:t>menghitung</a:t>
            </a:r>
            <a:r>
              <a:rPr lang="en-US" dirty="0"/>
              <a:t> data, </a:t>
            </a:r>
            <a:r>
              <a:rPr lang="en-US" dirty="0" err="1"/>
              <a:t>mencetak</a:t>
            </a:r>
            <a:r>
              <a:rPr lang="en-US" dirty="0"/>
              <a:t> data)</a:t>
            </a:r>
          </a:p>
          <a:p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/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FUNGSI</a:t>
            </a:r>
            <a:endParaRPr lang="en-GB" dirty="0"/>
          </a:p>
        </p:txBody>
      </p:sp>
      <p:pic>
        <p:nvPicPr>
          <p:cNvPr id="1026" name="Picture 2" descr="http://2.bp.blogspot.com/-9wck8FY-Hg8/TpGpbCrkTZI/AAAAAAAAAG8/b4Kqo3AnPxM/s1600/Structured+Program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77" y="4357666"/>
            <a:ext cx="4297907" cy="23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470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Kubus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Atribut</a:t>
            </a:r>
            <a:r>
              <a:rPr lang="en-US" dirty="0"/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sisi</a:t>
            </a:r>
            <a:r>
              <a:rPr lang="en-US" dirty="0"/>
              <a:t>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pPr lvl="1"/>
            <a:r>
              <a:rPr lang="en-US" dirty="0"/>
              <a:t>Method: 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SetSisi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sisiBaru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sisi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ComputeAndSetVolume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r>
              <a:rPr lang="en-US" dirty="0" err="1"/>
              <a:t>Buat</a:t>
            </a:r>
            <a:r>
              <a:rPr lang="en-US" dirty="0"/>
              <a:t> main program yang </a:t>
            </a:r>
            <a:r>
              <a:rPr lang="en-US" dirty="0" err="1"/>
              <a:t>menggunakan</a:t>
            </a:r>
            <a:r>
              <a:rPr lang="en-US" dirty="0"/>
              <a:t> class </a:t>
            </a:r>
            <a:r>
              <a:rPr lang="en-US" dirty="0" err="1"/>
              <a:t>Kubus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  <a:endParaRPr lang="en-GB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30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Ba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lok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Atribut</a:t>
            </a:r>
            <a:r>
              <a:rPr lang="en-US" dirty="0"/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panjang</a:t>
            </a:r>
            <a:r>
              <a:rPr lang="en-US" dirty="0"/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lebar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pPr lvl="1"/>
            <a:r>
              <a:rPr lang="en-US" dirty="0"/>
              <a:t>Method: 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SetPanjang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panjang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panjang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SetLebar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lebar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/>
              <a:t>: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lebar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SetTinggi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:</a:t>
            </a:r>
            <a:r>
              <a:rPr lang="en-US" sz="2000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sz="2000" dirty="0"/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tinggi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ComputeAndSetVolume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r>
              <a:rPr lang="en-US" dirty="0" err="1"/>
              <a:t>Buat</a:t>
            </a:r>
            <a:r>
              <a:rPr lang="en-US" dirty="0"/>
              <a:t> main program yang </a:t>
            </a:r>
            <a:r>
              <a:rPr lang="en-US" dirty="0" err="1"/>
              <a:t>menggunakan</a:t>
            </a:r>
            <a:r>
              <a:rPr lang="en-US" dirty="0"/>
              <a:t> class </a:t>
            </a:r>
            <a:r>
              <a:rPr lang="en-US" dirty="0" err="1"/>
              <a:t>Balok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  <a:endParaRPr lang="en-GB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47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Tabung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Atribut</a:t>
            </a:r>
            <a:r>
              <a:rPr lang="en-US" dirty="0"/>
              <a:t>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en-US" dirty="0"/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pPr lvl="1"/>
            <a:r>
              <a:rPr lang="en-US" dirty="0"/>
              <a:t>Method: 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SetRadius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(radius)</a:t>
            </a:r>
            <a:r>
              <a:rPr lang="en-US" dirty="0"/>
              <a:t>: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radius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SetTinggi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:</a:t>
            </a:r>
            <a:r>
              <a:rPr lang="en-US" sz="2000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sz="2000" dirty="0"/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tinggi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ComputeAndSetVolume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r>
              <a:rPr lang="en-US" dirty="0" err="1"/>
              <a:t>Buat</a:t>
            </a:r>
            <a:r>
              <a:rPr lang="en-US" dirty="0"/>
              <a:t> main program yang </a:t>
            </a:r>
            <a:r>
              <a:rPr lang="en-US" dirty="0" err="1"/>
              <a:t>menggunakan</a:t>
            </a:r>
            <a:r>
              <a:rPr lang="en-US" dirty="0"/>
              <a:t> class </a:t>
            </a:r>
            <a:r>
              <a:rPr lang="en-US" dirty="0" err="1"/>
              <a:t>Tabung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  <a:endParaRPr lang="en-GB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17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LimasSegiEmpat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Atribut</a:t>
            </a:r>
            <a:r>
              <a:rPr lang="en-US" dirty="0"/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sisi</a:t>
            </a:r>
            <a:r>
              <a:rPr lang="en-US" dirty="0"/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pPr lvl="1"/>
            <a:r>
              <a:rPr lang="en-US" dirty="0"/>
              <a:t>Method: 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SetSisi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sisi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sisi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SetTinggi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:</a:t>
            </a:r>
            <a:r>
              <a:rPr lang="en-US" sz="2000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sz="2000" dirty="0"/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tinggi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ComputeAndSetVolume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r>
              <a:rPr lang="en-US" dirty="0" err="1"/>
              <a:t>Buat</a:t>
            </a:r>
            <a:r>
              <a:rPr lang="en-US" dirty="0"/>
              <a:t> main program yang </a:t>
            </a:r>
            <a:r>
              <a:rPr lang="en-US" dirty="0" err="1"/>
              <a:t>menggunakan</a:t>
            </a:r>
            <a:r>
              <a:rPr lang="en-US" dirty="0"/>
              <a:t> class </a:t>
            </a:r>
            <a:r>
              <a:rPr lang="en-US" dirty="0" err="1"/>
              <a:t>LimasSegiEmpat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  <a:endParaRPr lang="en-GB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27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Bola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Atribut</a:t>
            </a:r>
            <a:r>
              <a:rPr lang="en-US" dirty="0"/>
              <a:t>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en-US" dirty="0"/>
              <a:t>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pPr lvl="1"/>
            <a:r>
              <a:rPr lang="en-US" dirty="0"/>
              <a:t>Method: 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SetRadius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(radius)</a:t>
            </a:r>
            <a:r>
              <a:rPr lang="en-US" dirty="0"/>
              <a:t>: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radius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ComputeAndSetVolume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volume</a:t>
            </a:r>
          </a:p>
          <a:p>
            <a:r>
              <a:rPr lang="en-US" dirty="0" err="1"/>
              <a:t>Buat</a:t>
            </a:r>
            <a:r>
              <a:rPr lang="en-US" dirty="0"/>
              <a:t> main program yang </a:t>
            </a:r>
            <a:r>
              <a:rPr lang="en-US" dirty="0" err="1"/>
              <a:t>menggunakan</a:t>
            </a:r>
            <a:r>
              <a:rPr lang="en-US" dirty="0"/>
              <a:t> class Bola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  <a:endParaRPr lang="en-GB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9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038600" cy="4590288"/>
          </a:xfrm>
        </p:spPr>
        <p:txBody>
          <a:bodyPr>
            <a:normAutofit/>
          </a:bodyPr>
          <a:lstStyle/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FLOWCHART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data, </a:t>
            </a:r>
            <a:r>
              <a:rPr lang="en-US" dirty="0" err="1"/>
              <a:t>bagaimana</a:t>
            </a:r>
            <a:r>
              <a:rPr lang="en-US" dirty="0"/>
              <a:t> data </a:t>
            </a:r>
            <a:r>
              <a:rPr lang="en-US" dirty="0" err="1"/>
              <a:t>terpengaruhi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/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menggunakannya</a:t>
            </a:r>
            <a:endParaRPr lang="en-GB" dirty="0"/>
          </a:p>
        </p:txBody>
      </p:sp>
      <p:pic>
        <p:nvPicPr>
          <p:cNvPr id="2050" name="Picture 2" descr="https://www.withfriendship.com/images/f/27953/structured-programming-ha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587694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i="1" dirty="0"/>
              <a:t>global </a:t>
            </a:r>
            <a:r>
              <a:rPr lang="en-US" dirty="0"/>
              <a:t>(</a:t>
            </a:r>
            <a:r>
              <a:rPr lang="en-US" dirty="0" err="1"/>
              <a:t>variabel</a:t>
            </a:r>
            <a:r>
              <a:rPr lang="en-US" dirty="0"/>
              <a:t> global)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lokal</a:t>
            </a:r>
            <a:r>
              <a:rPr lang="en-US" dirty="0"/>
              <a:t> (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)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global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ceroboh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–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mengaksesnya</a:t>
            </a:r>
            <a:r>
              <a:rPr lang="en-US" dirty="0"/>
              <a:t>. </a:t>
            </a:r>
            <a:r>
              <a:rPr lang="en-US" dirty="0" err="1"/>
              <a:t>Apalagi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berskala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/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i="1" dirty="0"/>
              <a:t>action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18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886200" cy="45902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Karakteristik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Terstruktur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Penekanan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endParaRPr lang="en-US" sz="2000" dirty="0"/>
          </a:p>
          <a:p>
            <a:pPr lvl="1"/>
            <a:r>
              <a:rPr lang="en-US" sz="2000" dirty="0"/>
              <a:t>Program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program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endParaRPr lang="en-US" sz="2000" dirty="0"/>
          </a:p>
          <a:p>
            <a:pPr lvl="1"/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berbagi</a:t>
            </a:r>
            <a:r>
              <a:rPr lang="en-US" sz="2000" dirty="0"/>
              <a:t> data global</a:t>
            </a:r>
          </a:p>
          <a:p>
            <a:pPr lvl="1"/>
            <a:r>
              <a:rPr lang="en-US" sz="2000" dirty="0"/>
              <a:t>Data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endParaRPr lang="en-US" sz="2000" dirty="0"/>
          </a:p>
          <a:p>
            <a:pPr lvl="1"/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mentransformasi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lain</a:t>
            </a:r>
          </a:p>
          <a:p>
            <a:pPr lvl="1"/>
            <a:r>
              <a:rPr lang="en-US" sz="2000" dirty="0" err="1"/>
              <a:t>Menerapkan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i="1" dirty="0"/>
              <a:t>top-down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desain</a:t>
            </a:r>
            <a:r>
              <a:rPr lang="en-US" sz="2000" dirty="0"/>
              <a:t> program</a:t>
            </a:r>
          </a:p>
          <a:p>
            <a:pPr lvl="1"/>
            <a:endParaRPr lang="en-GB" sz="2000" dirty="0"/>
          </a:p>
        </p:txBody>
      </p:sp>
      <p:pic>
        <p:nvPicPr>
          <p:cNvPr id="3074" name="Picture 2" descr="http://www.ustudy.in/sites/default/files/Proced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01172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6299077"/>
            <a:ext cx="701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: http://www.ustudy.in/sites/default/files/Procedure.png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88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(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)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“OBJEK”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“PROPERTY” </a:t>
            </a:r>
            <a:r>
              <a:rPr lang="en-US" dirty="0" err="1"/>
              <a:t>dan</a:t>
            </a:r>
            <a:r>
              <a:rPr lang="en-US" dirty="0"/>
              <a:t> “METHOD”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85743428"/>
              </p:ext>
            </p:extLst>
          </p:nvPr>
        </p:nvGraphicFramePr>
        <p:xfrm>
          <a:off x="2350957" y="3233503"/>
          <a:ext cx="4769370" cy="317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015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Memperlakukan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memperbolehkannya</a:t>
            </a:r>
            <a:r>
              <a:rPr lang="en-US" b="1" dirty="0"/>
              <a:t> </a:t>
            </a:r>
            <a:r>
              <a:rPr lang="en-US" b="1" dirty="0" err="1"/>
              <a:t>bergerak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bebas</a:t>
            </a:r>
            <a:r>
              <a:rPr lang="en-US" b="1" dirty="0"/>
              <a:t> </a:t>
            </a: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diikat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melindunginya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/lain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berkepentingan</a:t>
            </a:r>
            <a:endParaRPr lang="en-US" dirty="0"/>
          </a:p>
          <a:p>
            <a:r>
              <a:rPr lang="en-US" b="1" dirty="0"/>
              <a:t>Data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objek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diakses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berasosiasi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1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PBO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9" y="1600200"/>
            <a:ext cx="581178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31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1456</Words>
  <Application>Microsoft Office PowerPoint</Application>
  <PresentationFormat>On-screen Show (4:3)</PresentationFormat>
  <Paragraphs>212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Rockwell</vt:lpstr>
      <vt:lpstr>Office Theme</vt:lpstr>
      <vt:lpstr>Pemrograman  Berorientasi Object</vt:lpstr>
      <vt:lpstr>Outline</vt:lpstr>
      <vt:lpstr>Pemrograman Terstruktur</vt:lpstr>
      <vt:lpstr>Pemrograman Terstruktur</vt:lpstr>
      <vt:lpstr>Pemrograman Terstruktur</vt:lpstr>
      <vt:lpstr>Pemrograman Terstruktur</vt:lpstr>
      <vt:lpstr>Pemrograman Berorientasi Objek</vt:lpstr>
      <vt:lpstr>Pemrograman Berorientasi Objek</vt:lpstr>
      <vt:lpstr>Data dan Fungsi dalam PBO</vt:lpstr>
      <vt:lpstr>Pemrograman Berorientasi Objek</vt:lpstr>
      <vt:lpstr>Konsep Dasar PBO</vt:lpstr>
      <vt:lpstr>Konsep Dasar PBO: Objek</vt:lpstr>
      <vt:lpstr>Konsep Dasar PBO: Class</vt:lpstr>
      <vt:lpstr>Konsep Dasar PBO: Abstraksi Data dan Enkapsulasi</vt:lpstr>
      <vt:lpstr>Konsep Dasar PBO: Pewarisan (Inheritance)</vt:lpstr>
      <vt:lpstr>Konsep Dasar PBO: Polymorphism</vt:lpstr>
      <vt:lpstr>Konsep Dasar PBO:  Ikatan Dinamis (Dynamic Binding)</vt:lpstr>
      <vt:lpstr>Konsep Dasar PBO:  Pertukaran Pesan (Message Passing)</vt:lpstr>
      <vt:lpstr>Class dan objek</vt:lpstr>
      <vt:lpstr>Class</vt:lpstr>
      <vt:lpstr>Object</vt:lpstr>
      <vt:lpstr>Object</vt:lpstr>
      <vt:lpstr>Desain Class dalam Raptor</vt:lpstr>
      <vt:lpstr>Desain Class dalam Raptor</vt:lpstr>
      <vt:lpstr>Desain Class dalam Raptor</vt:lpstr>
      <vt:lpstr>Pembuatan Method pada Class Raptor</vt:lpstr>
      <vt:lpstr>Pembuatan Method pada Class Raptor</vt:lpstr>
      <vt:lpstr>Pemanggilan Class pada Main program Raptor</vt:lpstr>
      <vt:lpstr>Opsi Tools</vt:lpstr>
      <vt:lpstr>Tugas 1</vt:lpstr>
      <vt:lpstr>Tugas 2</vt:lpstr>
      <vt:lpstr>Tugas 3</vt:lpstr>
      <vt:lpstr>Tugas 4</vt:lpstr>
      <vt:lpstr>Tugas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 Berorientasi Object</dc:title>
  <dc:creator>fawwaz</dc:creator>
  <cp:lastModifiedBy>fawwaz</cp:lastModifiedBy>
  <cp:revision>40</cp:revision>
  <dcterms:created xsi:type="dcterms:W3CDTF">2019-01-29T02:40:29Z</dcterms:created>
  <dcterms:modified xsi:type="dcterms:W3CDTF">2019-02-05T16:05:01Z</dcterms:modified>
</cp:coreProperties>
</file>