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  <p:sldId id="272" r:id="rId3"/>
    <p:sldId id="268" r:id="rId4"/>
    <p:sldId id="269" r:id="rId5"/>
    <p:sldId id="265" r:id="rId6"/>
    <p:sldId id="266" r:id="rId7"/>
    <p:sldId id="267" r:id="rId8"/>
    <p:sldId id="270" r:id="rId9"/>
    <p:sldId id="258" r:id="rId10"/>
    <p:sldId id="260" r:id="rId11"/>
    <p:sldId id="261" r:id="rId12"/>
    <p:sldId id="262" r:id="rId13"/>
    <p:sldId id="263" r:id="rId14"/>
    <p:sldId id="259" r:id="rId15"/>
    <p:sldId id="264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6EBB-DA7E-4652-B1F9-DE95E257AF76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912F-3E69-4B64-ADDC-B6385847E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5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6EBB-DA7E-4652-B1F9-DE95E257AF76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912F-3E69-4B64-ADDC-B6385847E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6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6EBB-DA7E-4652-B1F9-DE95E257AF76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912F-3E69-4B64-ADDC-B6385847E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0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6EBB-DA7E-4652-B1F9-DE95E257AF76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912F-3E69-4B64-ADDC-B6385847E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3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6EBB-DA7E-4652-B1F9-DE95E257AF76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912F-3E69-4B64-ADDC-B6385847E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9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6EBB-DA7E-4652-B1F9-DE95E257AF76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912F-3E69-4B64-ADDC-B6385847E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7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6EBB-DA7E-4652-B1F9-DE95E257AF76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912F-3E69-4B64-ADDC-B6385847E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0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6EBB-DA7E-4652-B1F9-DE95E257AF76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912F-3E69-4B64-ADDC-B6385847E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5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6EBB-DA7E-4652-B1F9-DE95E257AF76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912F-3E69-4B64-ADDC-B6385847E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5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6EBB-DA7E-4652-B1F9-DE95E257AF76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912F-3E69-4B64-ADDC-B6385847E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5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6EBB-DA7E-4652-B1F9-DE95E257AF76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912F-3E69-4B64-ADDC-B6385847E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2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chemeClr val="accent1">
                <a:lumMod val="5000"/>
                <a:lumOff val="9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56EBB-DA7E-4652-B1F9-DE95E257AF76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A912F-3E69-4B64-ADDC-B6385847E1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2E13DF-F6F5-4E01-814D-A362A6C5EC3A}"/>
              </a:ext>
            </a:extLst>
          </p:cNvPr>
          <p:cNvSpPr/>
          <p:nvPr userDrawn="1"/>
        </p:nvSpPr>
        <p:spPr>
          <a:xfrm>
            <a:off x="0" y="0"/>
            <a:ext cx="9144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9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572" y="4585647"/>
            <a:ext cx="7543800" cy="1167873"/>
          </a:xfrm>
        </p:spPr>
        <p:txBody>
          <a:bodyPr>
            <a:noAutofit/>
          </a:bodyPr>
          <a:lstStyle/>
          <a:p>
            <a:r>
              <a:rPr lang="en-US" sz="4400" dirty="0" err="1"/>
              <a:t>Pemrograman</a:t>
            </a:r>
            <a:r>
              <a:rPr lang="en-US" sz="4400" dirty="0"/>
              <a:t> </a:t>
            </a:r>
            <a:r>
              <a:rPr lang="en-US" sz="4400" dirty="0" err="1"/>
              <a:t>Berorientasi</a:t>
            </a:r>
            <a:r>
              <a:rPr lang="en-US" sz="4400" dirty="0"/>
              <a:t> </a:t>
            </a:r>
            <a:r>
              <a:rPr lang="en-US" sz="4400" dirty="0" err="1"/>
              <a:t>Obyek</a:t>
            </a: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0572" y="5950424"/>
            <a:ext cx="7543800" cy="593397"/>
          </a:xfrm>
        </p:spPr>
        <p:txBody>
          <a:bodyPr>
            <a:normAutofit/>
          </a:bodyPr>
          <a:lstStyle/>
          <a:p>
            <a:r>
              <a:rPr lang="en-GB" dirty="0" err="1"/>
              <a:t>Pertemuan</a:t>
            </a:r>
            <a:r>
              <a:rPr lang="en-GB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508702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Memproses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memproses</a:t>
            </a:r>
            <a:r>
              <a:rPr lang="en-ID" dirty="0"/>
              <a:t> array,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looping </a:t>
            </a:r>
            <a:r>
              <a:rPr lang="en-ID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ID" dirty="0"/>
              <a:t> (</a:t>
            </a:r>
            <a:r>
              <a:rPr lang="en-ID" dirty="0" err="1"/>
              <a:t>khusus</a:t>
            </a:r>
            <a:r>
              <a:rPr lang="en-ID" dirty="0"/>
              <a:t> Java </a:t>
            </a:r>
            <a:r>
              <a:rPr lang="en-ID" dirty="0" err="1"/>
              <a:t>versi</a:t>
            </a:r>
            <a:r>
              <a:rPr lang="en-ID" dirty="0"/>
              <a:t> 1.5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looping </a:t>
            </a:r>
            <a: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ID" dirty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56" y="3194492"/>
            <a:ext cx="3071966" cy="35406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255" y="3911000"/>
            <a:ext cx="1579773" cy="1835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0" y="3527947"/>
            <a:ext cx="11969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350" dirty="0"/>
              <a:t>Output: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96187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Memproses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ID" dirty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05" y="2860365"/>
            <a:ext cx="4896108" cy="29333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0637" y="2866159"/>
            <a:ext cx="7360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350" dirty="0"/>
              <a:t>Output:</a:t>
            </a:r>
            <a:endParaRPr lang="en-US" sz="135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467" y="3143158"/>
            <a:ext cx="535024" cy="118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Memberikan</a:t>
            </a:r>
            <a:r>
              <a:rPr lang="en-ID" dirty="0"/>
              <a:t> Array </a:t>
            </a:r>
            <a:r>
              <a:rPr lang="en-ID" dirty="0" err="1"/>
              <a:t>sebagai</a:t>
            </a:r>
            <a:r>
              <a:rPr lang="en-ID" dirty="0"/>
              <a:t> parameter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 Array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dijadikan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parameter input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 Cara </a:t>
            </a:r>
            <a:r>
              <a:rPr lang="en-ID" dirty="0" err="1"/>
              <a:t>menggunakan</a:t>
            </a:r>
            <a:r>
              <a:rPr lang="en-ID" dirty="0"/>
              <a:t> method yang </a:t>
            </a:r>
            <a:r>
              <a:rPr lang="en-ID" dirty="0" err="1"/>
              <a:t>memiliki</a:t>
            </a:r>
            <a:r>
              <a:rPr lang="en-ID" dirty="0"/>
              <a:t> array </a:t>
            </a:r>
            <a:r>
              <a:rPr lang="en-ID" dirty="0" err="1"/>
              <a:t>sebagai</a:t>
            </a:r>
            <a:r>
              <a:rPr lang="en-ID" dirty="0"/>
              <a:t> parameter </a:t>
            </a:r>
            <a:r>
              <a:rPr lang="en-ID" dirty="0" err="1"/>
              <a:t>inputnya</a:t>
            </a:r>
            <a:r>
              <a:rPr lang="en-ID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ID" dirty="0"/>
          </a:p>
          <a:p>
            <a:pPr marL="0" indent="0">
              <a:buNone/>
            </a:pPr>
            <a:r>
              <a:rPr lang="en-ID" dirty="0"/>
              <a:t>   </a:t>
            </a:r>
            <a:r>
              <a:rPr lang="en-ID" dirty="0" err="1"/>
              <a:t>atau</a:t>
            </a: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746" y="2645409"/>
            <a:ext cx="5583473" cy="16399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80" y="5088844"/>
            <a:ext cx="5397193" cy="5528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674" y="5776664"/>
            <a:ext cx="5002983" cy="75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49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 err="1"/>
              <a:t>Mengembalikan</a:t>
            </a:r>
            <a:r>
              <a:rPr lang="en-ID" dirty="0"/>
              <a:t> Array </a:t>
            </a:r>
            <a:r>
              <a:rPr lang="en-ID" dirty="0" err="1"/>
              <a:t>sebagai</a:t>
            </a:r>
            <a:r>
              <a:rPr lang="en-ID" dirty="0"/>
              <a:t> parameter output </a:t>
            </a:r>
            <a:r>
              <a:rPr lang="en-ID" dirty="0" err="1"/>
              <a:t>dari</a:t>
            </a:r>
            <a:r>
              <a:rPr lang="en-ID" dirty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82476"/>
            <a:ext cx="78867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method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mengembalikan</a:t>
            </a:r>
            <a:r>
              <a:rPr lang="en-ID" dirty="0"/>
              <a:t> Array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i="1" dirty="0"/>
              <a:t>return value</a:t>
            </a:r>
            <a:r>
              <a:rPr lang="en-ID" dirty="0"/>
              <a:t>-</a:t>
            </a:r>
            <a:r>
              <a:rPr lang="en-ID" dirty="0" err="1"/>
              <a:t>nya</a:t>
            </a:r>
            <a:r>
              <a:rPr lang="en-ID" dirty="0"/>
              <a:t>. </a:t>
            </a:r>
            <a:r>
              <a:rPr lang="en-ID" dirty="0" err="1"/>
              <a:t>Contoh</a:t>
            </a:r>
            <a:r>
              <a:rPr lang="en-ID" dirty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69" y="3148006"/>
            <a:ext cx="8526262" cy="242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80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Array of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266" y="2287375"/>
            <a:ext cx="7886700" cy="4351338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array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data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primitif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(</a:t>
            </a:r>
            <a:r>
              <a:rPr lang="en-ID" dirty="0" err="1"/>
              <a:t>int</a:t>
            </a:r>
            <a:r>
              <a:rPr lang="en-ID" dirty="0"/>
              <a:t>, double, float, </a:t>
            </a:r>
            <a:r>
              <a:rPr lang="en-ID" dirty="0" err="1"/>
              <a:t>dan</a:t>
            </a:r>
            <a:r>
              <a:rPr lang="en-ID" dirty="0"/>
              <a:t> char),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juga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bentukan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user (class)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array </a:t>
            </a:r>
            <a:r>
              <a:rPr lang="en-ID" dirty="0" err="1"/>
              <a:t>biasa</a:t>
            </a:r>
            <a:r>
              <a:rPr lang="en-ID" dirty="0"/>
              <a:t> (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pengaksesan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, </a:t>
            </a:r>
            <a:r>
              <a:rPr lang="en-ID" dirty="0" err="1"/>
              <a:t>sebagai</a:t>
            </a:r>
            <a:r>
              <a:rPr lang="en-ID" dirty="0"/>
              <a:t> parameter input </a:t>
            </a:r>
            <a:r>
              <a:rPr lang="en-ID" dirty="0" err="1"/>
              <a:t>ataupun</a:t>
            </a:r>
            <a:r>
              <a:rPr lang="en-ID" dirty="0"/>
              <a:t> output)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juga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i="1" dirty="0"/>
              <a:t>array of object</a:t>
            </a:r>
            <a:endParaRPr lang="en-US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13" y="4139139"/>
            <a:ext cx="7949653" cy="647809"/>
          </a:xfrm>
          <a:prstGeom prst="rect">
            <a:avLst/>
          </a:prstGeom>
        </p:spPr>
      </p:pic>
      <p:pic>
        <p:nvPicPr>
          <p:cNvPr id="3074" name="Picture 2" descr="Image result for array of objec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706" y="413705"/>
            <a:ext cx="2615970" cy="187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162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Class </a:t>
            </a:r>
            <a: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 Java </a:t>
            </a:r>
            <a:r>
              <a:rPr lang="en-ID" dirty="0" err="1"/>
              <a:t>memiliki</a:t>
            </a:r>
            <a:r>
              <a:rPr lang="en-ID" dirty="0"/>
              <a:t> class </a:t>
            </a:r>
            <a:r>
              <a:rPr lang="en-ID" dirty="0" err="1"/>
              <a:t>bawaan</a:t>
            </a:r>
            <a:r>
              <a:rPr lang="en-ID" dirty="0"/>
              <a:t> </a:t>
            </a:r>
            <a: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method </a:t>
            </a:r>
            <a:r>
              <a:rPr lang="en-ID" dirty="0" err="1"/>
              <a:t>statis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mengurutkan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data </a:t>
            </a:r>
            <a:r>
              <a:rPr lang="en-ID" dirty="0" err="1"/>
              <a:t>pada</a:t>
            </a:r>
            <a:r>
              <a:rPr lang="en-ID" dirty="0"/>
              <a:t> array, </a:t>
            </a:r>
            <a:r>
              <a:rPr lang="en-ID" dirty="0" err="1"/>
              <a:t>membandingkan</a:t>
            </a:r>
            <a:r>
              <a:rPr lang="en-ID" dirty="0"/>
              <a:t> array,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mengisi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array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685038"/>
              </p:ext>
            </p:extLst>
          </p:nvPr>
        </p:nvGraphicFramePr>
        <p:xfrm>
          <a:off x="409433" y="3429000"/>
          <a:ext cx="8325134" cy="335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407">
                  <a:extLst>
                    <a:ext uri="{9D8B030D-6E8A-4147-A177-3AD203B41FA5}">
                      <a16:colId xmlns:a16="http://schemas.microsoft.com/office/drawing/2014/main" val="4272541470"/>
                    </a:ext>
                  </a:extLst>
                </a:gridCol>
                <a:gridCol w="3959064">
                  <a:extLst>
                    <a:ext uri="{9D8B030D-6E8A-4147-A177-3AD203B41FA5}">
                      <a16:colId xmlns:a16="http://schemas.microsoft.com/office/drawing/2014/main" val="2766091787"/>
                    </a:ext>
                  </a:extLst>
                </a:gridCol>
                <a:gridCol w="3914663">
                  <a:extLst>
                    <a:ext uri="{9D8B030D-6E8A-4147-A177-3AD203B41FA5}">
                      <a16:colId xmlns:a16="http://schemas.microsoft.com/office/drawing/2014/main" val="960802122"/>
                    </a:ext>
                  </a:extLst>
                </a:gridCol>
              </a:tblGrid>
              <a:tr h="309240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No.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0" dirty="0" err="1"/>
                        <a:t>Perintah</a:t>
                      </a:r>
                      <a:endParaRPr lang="en-US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0" dirty="0" err="1"/>
                        <a:t>Keterangan</a:t>
                      </a:r>
                      <a:endParaRPr lang="en-US" sz="14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03035573"/>
                  </a:ext>
                </a:extLst>
              </a:tr>
              <a:tr h="686259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1.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D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static</a:t>
                      </a:r>
                      <a:r>
                        <a:rPr lang="en-ID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ID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ID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ID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binarySearch</a:t>
                      </a:r>
                      <a:r>
                        <a:rPr lang="en-ID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(Object[] a, Object key);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D" sz="1400" dirty="0" err="1"/>
                        <a:t>Mencari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</a:t>
                      </a:r>
                      <a:r>
                        <a:rPr lang="en-ID" sz="1400" baseline="0" dirty="0"/>
                        <a:t> di </a:t>
                      </a:r>
                      <a:r>
                        <a:rPr lang="en-ID" sz="1400" baseline="0" dirty="0" err="1"/>
                        <a:t>dalam</a:t>
                      </a:r>
                      <a:r>
                        <a:rPr lang="en-ID" sz="1400" baseline="0" dirty="0"/>
                        <a:t> array of object </a:t>
                      </a:r>
                      <a:r>
                        <a:rPr lang="en-ID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ID" sz="1400" baseline="0" dirty="0"/>
                        <a:t> (yang </a:t>
                      </a:r>
                      <a:r>
                        <a:rPr lang="en-ID" sz="1400" baseline="0" dirty="0" err="1"/>
                        <a:t>sudah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terurut</a:t>
                      </a:r>
                      <a:r>
                        <a:rPr lang="en-ID" sz="1400" baseline="0" dirty="0"/>
                        <a:t>) </a:t>
                      </a:r>
                      <a:r>
                        <a:rPr lang="en-ID" sz="1400" baseline="0" dirty="0" err="1"/>
                        <a:t>dengan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teknik</a:t>
                      </a:r>
                      <a:r>
                        <a:rPr lang="en-ID" sz="1400" baseline="0" dirty="0"/>
                        <a:t> Binary Search. Return value: </a:t>
                      </a:r>
                      <a:r>
                        <a:rPr lang="en-ID" sz="1400" baseline="0" dirty="0" err="1"/>
                        <a:t>indeks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dari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pada</a:t>
                      </a:r>
                      <a:r>
                        <a:rPr lang="en-ID" sz="1400" baseline="0" dirty="0"/>
                        <a:t> array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0066502"/>
                  </a:ext>
                </a:extLst>
              </a:tr>
              <a:tr h="889595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2.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D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static </a:t>
                      </a:r>
                      <a:r>
                        <a:rPr lang="en-ID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ID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equals(long[] a, long[] a2);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 err="1"/>
                        <a:t>Mengembalikan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nilai</a:t>
                      </a:r>
                      <a:r>
                        <a:rPr lang="en-ID" sz="1400" dirty="0"/>
                        <a:t> true </a:t>
                      </a:r>
                      <a:r>
                        <a:rPr lang="en-ID" sz="1400" dirty="0" err="1"/>
                        <a:t>jika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kedua</a:t>
                      </a:r>
                      <a:r>
                        <a:rPr lang="en-ID" sz="1400" dirty="0"/>
                        <a:t> array </a:t>
                      </a:r>
                      <a:r>
                        <a:rPr lang="en-ID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dan</a:t>
                      </a:r>
                      <a:r>
                        <a:rPr lang="en-ID" sz="1400" dirty="0"/>
                        <a:t> </a:t>
                      </a:r>
                      <a:r>
                        <a:rPr lang="en-ID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a2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adalah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sama</a:t>
                      </a:r>
                      <a:r>
                        <a:rPr lang="en-ID" sz="1400" dirty="0"/>
                        <a:t> (</a:t>
                      </a:r>
                      <a:r>
                        <a:rPr lang="en-ID" sz="1400" dirty="0" err="1"/>
                        <a:t>baik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dari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hal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nilai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maupun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posisi</a:t>
                      </a:r>
                      <a:r>
                        <a:rPr lang="en-ID" sz="1400" baseline="0" dirty="0"/>
                        <a:t>). </a:t>
                      </a:r>
                      <a:r>
                        <a:rPr lang="en-ID" sz="1400" dirty="0" err="1"/>
                        <a:t>Dapat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dilakukan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pada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tipe</a:t>
                      </a:r>
                      <a:r>
                        <a:rPr lang="en-ID" sz="1400" baseline="0" dirty="0"/>
                        <a:t> data </a:t>
                      </a:r>
                      <a:r>
                        <a:rPr lang="en-ID" sz="1400" baseline="0" dirty="0" err="1"/>
                        <a:t>primitif</a:t>
                      </a:r>
                      <a:r>
                        <a:rPr lang="en-ID" sz="1400" baseline="0" dirty="0"/>
                        <a:t> yang lain (byte, short, </a:t>
                      </a:r>
                      <a:r>
                        <a:rPr lang="en-ID" sz="1400" baseline="0" dirty="0" err="1"/>
                        <a:t>int</a:t>
                      </a:r>
                      <a:r>
                        <a:rPr lang="en-ID" sz="1400" baseline="0" dirty="0"/>
                        <a:t>, </a:t>
                      </a:r>
                      <a:r>
                        <a:rPr lang="en-ID" sz="1400" baseline="0" dirty="0" err="1"/>
                        <a:t>dll</a:t>
                      </a:r>
                      <a:r>
                        <a:rPr lang="en-ID" sz="1400" baseline="0" dirty="0"/>
                        <a:t>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8918575"/>
                  </a:ext>
                </a:extLst>
              </a:tr>
              <a:tr h="686259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3.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D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static void fill(</a:t>
                      </a:r>
                      <a:r>
                        <a:rPr lang="en-ID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ID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 a, </a:t>
                      </a:r>
                      <a:r>
                        <a:rPr lang="en-ID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ID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ID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ID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D" sz="1400" dirty="0" err="1"/>
                        <a:t>Mengisikan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nilai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val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ke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setiap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elemen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pada</a:t>
                      </a:r>
                      <a:r>
                        <a:rPr lang="en-ID" sz="1400" dirty="0"/>
                        <a:t> array a. </a:t>
                      </a:r>
                      <a:r>
                        <a:rPr lang="en-ID" sz="1400" dirty="0" err="1"/>
                        <a:t>Dapat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dilakukan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pada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tipe</a:t>
                      </a:r>
                      <a:r>
                        <a:rPr lang="en-ID" sz="1400" baseline="0" dirty="0"/>
                        <a:t> data </a:t>
                      </a:r>
                      <a:r>
                        <a:rPr lang="en-ID" sz="1400" baseline="0" dirty="0" err="1"/>
                        <a:t>primitif</a:t>
                      </a:r>
                      <a:r>
                        <a:rPr lang="en-ID" sz="1400" baseline="0" dirty="0"/>
                        <a:t> yang lain (byte, short, </a:t>
                      </a:r>
                      <a:r>
                        <a:rPr lang="en-ID" sz="1400" baseline="0" dirty="0" err="1"/>
                        <a:t>int</a:t>
                      </a:r>
                      <a:r>
                        <a:rPr lang="en-ID" sz="1400" baseline="0" dirty="0"/>
                        <a:t>, </a:t>
                      </a:r>
                      <a:r>
                        <a:rPr lang="en-ID" sz="1400" baseline="0" dirty="0" err="1"/>
                        <a:t>dll</a:t>
                      </a:r>
                      <a:r>
                        <a:rPr lang="en-ID" sz="1400" baseline="0" dirty="0"/>
                        <a:t>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30162854"/>
                  </a:ext>
                </a:extLst>
              </a:tr>
              <a:tr h="482923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4.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D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static sort(Object[] a);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 err="1"/>
                        <a:t>Mengurutkan</a:t>
                      </a:r>
                      <a:r>
                        <a:rPr lang="en-ID" sz="1400" dirty="0"/>
                        <a:t> array a </a:t>
                      </a:r>
                      <a:r>
                        <a:rPr lang="en-ID" sz="1400" dirty="0" err="1"/>
                        <a:t>secara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menaik</a:t>
                      </a:r>
                      <a:r>
                        <a:rPr lang="en-ID" sz="1400" dirty="0"/>
                        <a:t>. </a:t>
                      </a:r>
                      <a:r>
                        <a:rPr lang="en-ID" sz="1400" dirty="0" err="1"/>
                        <a:t>Dapat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dilakukan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pada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tipe</a:t>
                      </a:r>
                      <a:r>
                        <a:rPr lang="en-ID" sz="1400" baseline="0" dirty="0"/>
                        <a:t> data </a:t>
                      </a:r>
                      <a:r>
                        <a:rPr lang="en-ID" sz="1400" baseline="0" dirty="0" err="1"/>
                        <a:t>primitif</a:t>
                      </a:r>
                      <a:r>
                        <a:rPr lang="en-ID" sz="1400" baseline="0" dirty="0"/>
                        <a:t> yang lain (byte, short, </a:t>
                      </a:r>
                      <a:r>
                        <a:rPr lang="en-ID" sz="1400" baseline="0" dirty="0" err="1"/>
                        <a:t>int</a:t>
                      </a:r>
                      <a:r>
                        <a:rPr lang="en-ID" sz="1400" baseline="0" dirty="0"/>
                        <a:t>, </a:t>
                      </a:r>
                      <a:r>
                        <a:rPr lang="en-ID" sz="1400" baseline="0" dirty="0" err="1"/>
                        <a:t>dll</a:t>
                      </a:r>
                      <a:r>
                        <a:rPr lang="en-ID" sz="1400" baseline="0" dirty="0"/>
                        <a:t>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67707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158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 </a:t>
            </a:r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dirty="0" err="1"/>
              <a:t>studi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bangun</a:t>
            </a:r>
            <a:r>
              <a:rPr lang="en-ID" dirty="0"/>
              <a:t> 3 </a:t>
            </a:r>
            <a:r>
              <a:rPr lang="en-ID" dirty="0" err="1"/>
              <a:t>dimensi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1 (</a:t>
            </a:r>
            <a:r>
              <a:rPr lang="en-ID" dirty="0" err="1"/>
              <a:t>Kubus</a:t>
            </a:r>
            <a:r>
              <a:rPr lang="en-ID" dirty="0"/>
              <a:t>, </a:t>
            </a:r>
            <a:r>
              <a:rPr lang="en-ID" dirty="0" err="1"/>
              <a:t>Limas</a:t>
            </a:r>
            <a:r>
              <a:rPr lang="en-ID" dirty="0"/>
              <a:t>, Bola, </a:t>
            </a:r>
            <a:r>
              <a:rPr lang="en-ID" dirty="0" err="1"/>
              <a:t>Tabung</a:t>
            </a:r>
            <a:r>
              <a:rPr lang="en-ID" dirty="0"/>
              <a:t>,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Balok</a:t>
            </a:r>
            <a:r>
              <a:rPr lang="en-ID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 </a:t>
            </a:r>
            <a:r>
              <a:rPr lang="en-ID" sz="1950" b="1" dirty="0">
                <a:solidFill>
                  <a:srgbClr val="FF0000"/>
                </a:solidFill>
              </a:rPr>
              <a:t>[!]</a:t>
            </a:r>
            <a:r>
              <a:rPr lang="en-ID" dirty="0"/>
              <a:t> </a:t>
            </a:r>
            <a:r>
              <a:rPr lang="en-ID" dirty="0" err="1"/>
              <a:t>Pastikan</a:t>
            </a:r>
            <a:r>
              <a:rPr lang="en-ID" dirty="0"/>
              <a:t> class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method </a:t>
            </a:r>
            <a:r>
              <a:rPr lang="en-ID" dirty="0" err="1"/>
              <a:t>wajib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D" dirty="0"/>
              <a:t>Method Constructor </a:t>
            </a:r>
            <a:r>
              <a:rPr lang="en-ID" dirty="0" err="1"/>
              <a:t>dengan</a:t>
            </a:r>
            <a:r>
              <a:rPr lang="en-ID" dirty="0"/>
              <a:t> parameter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menginisialisasi</a:t>
            </a:r>
            <a:r>
              <a:rPr lang="en-ID" dirty="0"/>
              <a:t> </a:t>
            </a:r>
            <a:r>
              <a:rPr lang="en-ID" dirty="0" err="1"/>
              <a:t>atribut-atributnya</a:t>
            </a:r>
            <a:endParaRPr lang="en-ID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D" dirty="0"/>
              <a:t>Method </a:t>
            </a:r>
            <a:r>
              <a:rPr lang="en-ID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computeAndSetVolume</a:t>
            </a:r>
            <a:r>
              <a:rPr lang="en-ID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D" sz="5100" dirty="0"/>
              <a:t> </a:t>
            </a:r>
            <a:r>
              <a:rPr lang="en-ID" dirty="0" err="1"/>
              <a:t>tanpa</a:t>
            </a:r>
            <a:r>
              <a:rPr lang="en-ID" dirty="0"/>
              <a:t> return value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menghitung</a:t>
            </a:r>
            <a:r>
              <a:rPr lang="en-ID" dirty="0"/>
              <a:t> dan </a:t>
            </a:r>
            <a:r>
              <a:rPr lang="en-ID" dirty="0" err="1"/>
              <a:t>mengisi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volume </a:t>
            </a:r>
            <a:r>
              <a:rPr lang="en-ID" dirty="0" err="1"/>
              <a:t>ke</a:t>
            </a:r>
            <a:r>
              <a:rPr lang="en-ID" dirty="0"/>
              <a:t> variable </a:t>
            </a:r>
            <a:r>
              <a:rPr lang="en-ID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volume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D" dirty="0"/>
              <a:t>Method </a:t>
            </a:r>
            <a:r>
              <a:rPr lang="en-ID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getVolume</a:t>
            </a:r>
            <a:r>
              <a:rPr lang="en-ID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ID" dirty="0" err="1"/>
              <a:t>dengan</a:t>
            </a:r>
            <a:r>
              <a:rPr lang="en-ID" dirty="0"/>
              <a:t> return value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mengembalikan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variable </a:t>
            </a:r>
            <a:r>
              <a:rPr lang="en-ID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volume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ID" dirty="0"/>
              <a:t> </a:t>
            </a:r>
            <a:r>
              <a:rPr lang="en-ID" dirty="0" err="1"/>
              <a:t>buat</a:t>
            </a:r>
            <a:r>
              <a:rPr lang="en-ID" dirty="0"/>
              <a:t> 5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bangun</a:t>
            </a:r>
            <a:r>
              <a:rPr lang="en-ID" dirty="0"/>
              <a:t> 3 </a:t>
            </a:r>
            <a:r>
              <a:rPr lang="en-ID" dirty="0" err="1"/>
              <a:t>dimensi</a:t>
            </a:r>
            <a:r>
              <a:rPr lang="en-ID" dirty="0"/>
              <a:t> dan </a:t>
            </a:r>
            <a:r>
              <a:rPr lang="en-ID" dirty="0" err="1"/>
              <a:t>simpan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array of object. </a:t>
            </a:r>
            <a:r>
              <a:rPr lang="en-ID" dirty="0" err="1"/>
              <a:t>Gunakan</a:t>
            </a:r>
            <a:r>
              <a:rPr lang="en-ID" dirty="0"/>
              <a:t> loop </a:t>
            </a:r>
            <a:r>
              <a:rPr lang="en-ID" dirty="0" err="1"/>
              <a:t>untuk</a:t>
            </a:r>
            <a:r>
              <a:rPr lang="en-ID" dirty="0"/>
              <a:t> proses </a:t>
            </a:r>
            <a:r>
              <a:rPr lang="en-ID" dirty="0" err="1"/>
              <a:t>pengisian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array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ID" sz="6400" dirty="0"/>
              <a:t> </a:t>
            </a:r>
            <a:r>
              <a:rPr lang="en-ID" dirty="0" err="1"/>
              <a:t>buat</a:t>
            </a:r>
            <a:r>
              <a:rPr lang="en-ID" dirty="0"/>
              <a:t> program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menghitung</a:t>
            </a:r>
            <a:r>
              <a:rPr lang="en-ID" dirty="0"/>
              <a:t> dan </a:t>
            </a:r>
            <a:r>
              <a:rPr lang="en-ID" dirty="0" err="1"/>
              <a:t>menampilkan</a:t>
            </a:r>
            <a:r>
              <a:rPr lang="en-ID" dirty="0"/>
              <a:t> rata-rata volume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bangun</a:t>
            </a:r>
            <a:r>
              <a:rPr lang="en-ID" dirty="0"/>
              <a:t> 3 </a:t>
            </a:r>
            <a:r>
              <a:rPr lang="en-ID" dirty="0" err="1"/>
              <a:t>dimensi</a:t>
            </a:r>
            <a:r>
              <a:rPr lang="en-ID" dirty="0"/>
              <a:t> yang </a:t>
            </a:r>
            <a:r>
              <a:rPr lang="en-ID" dirty="0" err="1"/>
              <a:t>tersimpan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array. </a:t>
            </a:r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b="1" i="1" dirty="0"/>
              <a:t>enhanced loop</a:t>
            </a:r>
            <a:r>
              <a:rPr lang="en-ID" i="1" dirty="0"/>
              <a:t> </a:t>
            </a:r>
            <a:r>
              <a:rPr lang="en-ID" dirty="0" err="1"/>
              <a:t>untuk</a:t>
            </a:r>
            <a:r>
              <a:rPr lang="en-ID" dirty="0"/>
              <a:t> proses </a:t>
            </a:r>
            <a:r>
              <a:rPr lang="en-ID" dirty="0" err="1"/>
              <a:t>perhitungan</a:t>
            </a:r>
            <a:r>
              <a:rPr lang="en-ID" dirty="0"/>
              <a:t> rata-rata</a:t>
            </a:r>
          </a:p>
        </p:txBody>
      </p:sp>
    </p:spTree>
    <p:extLst>
      <p:ext uri="{BB962C8B-B14F-4D97-AF65-F5344CB8AC3E}">
        <p14:creationId xmlns:p14="http://schemas.microsoft.com/office/powerpoint/2010/main" val="204733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1281-96B0-4DB0-8E69-074B7959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257DD-07A4-41BC-BE5D-60D8F0D95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Ternary operator</a:t>
            </a:r>
          </a:p>
          <a:p>
            <a:r>
              <a:rPr lang="en-GB" dirty="0" err="1"/>
              <a:t>Perulangan</a:t>
            </a:r>
            <a:r>
              <a:rPr lang="en-GB" dirty="0"/>
              <a:t> (loop) pada java</a:t>
            </a:r>
          </a:p>
          <a:p>
            <a:r>
              <a:rPr lang="en-GB" dirty="0"/>
              <a:t>Array of 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16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116" y="186164"/>
            <a:ext cx="7886700" cy="1325563"/>
          </a:xfrm>
        </p:spPr>
        <p:txBody>
          <a:bodyPr/>
          <a:lstStyle/>
          <a:p>
            <a:r>
              <a:rPr lang="en-ID" dirty="0"/>
              <a:t>Operator </a:t>
            </a:r>
            <a:r>
              <a:rPr lang="en-ID" i="1" dirty="0"/>
              <a:t>Ternary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116" y="1416193"/>
            <a:ext cx="7886700" cy="4351338"/>
          </a:xfrm>
        </p:spPr>
        <p:txBody>
          <a:bodyPr/>
          <a:lstStyle/>
          <a:p>
            <a:r>
              <a:rPr lang="en-ID" dirty="0" err="1"/>
              <a:t>Pernyataan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baris</a:t>
            </a:r>
            <a:r>
              <a:rPr lang="en-ID" dirty="0"/>
              <a:t> </a:t>
            </a:r>
            <a:r>
              <a:rPr lang="en-ID" i="1" dirty="0"/>
              <a:t>(one liner statement) </a:t>
            </a:r>
            <a:r>
              <a:rPr lang="en-ID" dirty="0" err="1"/>
              <a:t>sederhana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</a:t>
            </a:r>
            <a:r>
              <a:rPr lang="en-ID" b="1" dirty="0"/>
              <a:t>if-then-else</a:t>
            </a:r>
            <a:endParaRPr lang="en-ID" i="1" dirty="0"/>
          </a:p>
          <a:p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3 </a:t>
            </a:r>
            <a:r>
              <a:rPr lang="en-ID" dirty="0" err="1"/>
              <a:t>bagian</a:t>
            </a:r>
            <a:endParaRPr lang="en-ID" dirty="0"/>
          </a:p>
          <a:p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tanya</a:t>
            </a:r>
            <a:r>
              <a:rPr lang="en-ID" dirty="0"/>
              <a:t> (?) dan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(:)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312920"/>
              </p:ext>
            </p:extLst>
          </p:nvPr>
        </p:nvGraphicFramePr>
        <p:xfrm>
          <a:off x="533116" y="3698543"/>
          <a:ext cx="7751075" cy="3047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9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923">
                <a:tc>
                  <a:txBody>
                    <a:bodyPr/>
                    <a:lstStyle/>
                    <a:p>
                      <a:pPr algn="ctr"/>
                      <a:r>
                        <a:rPr lang="en-ID" sz="1050" dirty="0" err="1"/>
                        <a:t>Pernyataan</a:t>
                      </a:r>
                      <a:r>
                        <a:rPr lang="en-ID" sz="1050" dirty="0"/>
                        <a:t> if-then-else </a:t>
                      </a:r>
                      <a:r>
                        <a:rPr lang="en-ID" sz="1050" dirty="0" err="1"/>
                        <a:t>biasa</a:t>
                      </a:r>
                      <a:endParaRPr lang="en-US" sz="10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50" dirty="0" err="1"/>
                        <a:t>Pernyataan</a:t>
                      </a:r>
                      <a:r>
                        <a:rPr lang="en-ID" sz="1050" dirty="0"/>
                        <a:t> if-then-else </a:t>
                      </a:r>
                      <a:r>
                        <a:rPr lang="en-ID" sz="1050" dirty="0" err="1"/>
                        <a:t>dengan</a:t>
                      </a:r>
                      <a:r>
                        <a:rPr lang="en-ID" sz="1050" dirty="0"/>
                        <a:t> operator </a:t>
                      </a:r>
                      <a:r>
                        <a:rPr lang="en-ID" sz="1050" i="1" dirty="0"/>
                        <a:t>ternary</a:t>
                      </a:r>
                      <a:endParaRPr lang="en-US" sz="1050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370">
                <a:tc>
                  <a:txBody>
                    <a:bodyPr/>
                    <a:lstStyle/>
                    <a:p>
                      <a:r>
                        <a:rPr lang="en-ID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(a &gt; b) {</a:t>
                      </a:r>
                    </a:p>
                    <a:p>
                      <a:r>
                        <a:rPr lang="en-ID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return “a is greater”;</a:t>
                      </a:r>
                    </a:p>
                    <a:p>
                      <a:r>
                        <a:rPr lang="en-ID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n-ID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 {</a:t>
                      </a:r>
                    </a:p>
                    <a:p>
                      <a:r>
                        <a:rPr lang="en-ID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return “b is greater”;</a:t>
                      </a:r>
                    </a:p>
                    <a:p>
                      <a:r>
                        <a:rPr lang="en-ID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D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&gt; b ? “a is greater” : “b is greater”;</a:t>
                      </a:r>
                    </a:p>
                    <a:p>
                      <a:endParaRPr lang="en-ID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ID" sz="1600" dirty="0" err="1">
                          <a:latin typeface="+mn-lt"/>
                          <a:cs typeface="Courier New" panose="02070309020205020404" pitchFamily="49" charset="0"/>
                        </a:rPr>
                        <a:t>Contoh</a:t>
                      </a:r>
                      <a:r>
                        <a:rPr lang="en-ID" sz="160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ID" sz="1600" dirty="0" err="1">
                          <a:latin typeface="+mn-lt"/>
                          <a:cs typeface="Courier New" panose="02070309020205020404" pitchFamily="49" charset="0"/>
                        </a:rPr>
                        <a:t>dalam</a:t>
                      </a:r>
                      <a:r>
                        <a:rPr lang="en-ID" sz="1600" dirty="0">
                          <a:latin typeface="+mn-lt"/>
                          <a:cs typeface="Courier New" panose="02070309020205020404" pitchFamily="49" charset="0"/>
                        </a:rPr>
                        <a:t> program Java </a:t>
                      </a:r>
                      <a:r>
                        <a:rPr lang="en-ID" sz="1600" dirty="0" err="1">
                          <a:latin typeface="+mn-lt"/>
                          <a:cs typeface="Courier New" panose="02070309020205020404" pitchFamily="49" charset="0"/>
                        </a:rPr>
                        <a:t>lengkap</a:t>
                      </a:r>
                      <a:r>
                        <a:rPr lang="en-ID" sz="1600" dirty="0">
                          <a:latin typeface="+mn-lt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endParaRPr lang="en-ID" sz="1600" dirty="0"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pPr fontAlgn="base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sz="12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TernaryOperator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 fontAlgn="base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pPr fontAlgn="base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   public static </a:t>
                      </a:r>
                      <a:r>
                        <a:rPr lang="en-US" sz="12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main(</a:t>
                      </a:r>
                      <a:r>
                        <a:rPr lang="en-US" sz="12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[]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fontAlgn="base"/>
                      <a:r>
                        <a:rPr lang="en-US" sz="1200" b="1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 = 10;</a:t>
                      </a:r>
                    </a:p>
                    <a:p>
                      <a:pPr fontAlgn="base"/>
                      <a:r>
                        <a:rPr lang="en-US" sz="1200" b="1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b = 20;</a:t>
                      </a:r>
                    </a:p>
                    <a:p>
                      <a:pPr fontAlgn="base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pPr fontAlgn="base"/>
                      <a:r>
                        <a:rPr lang="en-US" sz="12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a &gt; b ? "a is greater" : "b is greater";</a:t>
                      </a:r>
                    </a:p>
                    <a:p>
                      <a:pPr fontAlgn="base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       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(result);</a:t>
                      </a:r>
                    </a:p>
                    <a:p>
                      <a:pPr fontAlgn="base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   }</a:t>
                      </a:r>
                    </a:p>
                    <a:p>
                      <a:pPr fontAlgn="base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98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7" y="499065"/>
            <a:ext cx="7543800" cy="1088068"/>
          </a:xfrm>
        </p:spPr>
        <p:txBody>
          <a:bodyPr/>
          <a:lstStyle/>
          <a:p>
            <a:r>
              <a:rPr lang="en-ID" dirty="0"/>
              <a:t>Operator </a:t>
            </a:r>
            <a:r>
              <a:rPr lang="en-ID" i="1" dirty="0"/>
              <a:t>Ternary </a:t>
            </a:r>
            <a:r>
              <a:rPr lang="en-ID" dirty="0" err="1"/>
              <a:t>Bersarang</a:t>
            </a:r>
            <a:endParaRPr lang="en-US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556467"/>
              </p:ext>
            </p:extLst>
          </p:nvPr>
        </p:nvGraphicFramePr>
        <p:xfrm>
          <a:off x="436727" y="1941975"/>
          <a:ext cx="2661313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1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927">
                <a:tc>
                  <a:txBody>
                    <a:bodyPr/>
                    <a:lstStyle/>
                    <a:p>
                      <a:pPr algn="ctr"/>
                      <a:r>
                        <a:rPr lang="en-ID" sz="1800" dirty="0" err="1"/>
                        <a:t>Pernyataan</a:t>
                      </a:r>
                      <a:r>
                        <a:rPr lang="en-ID" sz="1800" dirty="0"/>
                        <a:t> if-then-else </a:t>
                      </a:r>
                      <a:r>
                        <a:rPr lang="en-ID" sz="1800" dirty="0" err="1"/>
                        <a:t>biasa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8880">
                <a:tc>
                  <a:txBody>
                    <a:bodyPr/>
                    <a:lstStyle/>
                    <a:p>
                      <a:pPr fontAlgn="base"/>
                      <a:r>
                        <a:rPr lang="en-ID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ID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a &gt; b ) {</a:t>
                      </a:r>
                    </a:p>
                    <a:p>
                      <a:pPr fontAlgn="base"/>
                      <a:r>
                        <a:rPr lang="en-ID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if</a:t>
                      </a:r>
                      <a:r>
                        <a:rPr lang="en-ID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 a &gt; c ){</a:t>
                      </a:r>
                    </a:p>
                    <a:p>
                      <a:pPr fontAlgn="base"/>
                      <a:r>
                        <a:rPr lang="en-ID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return</a:t>
                      </a:r>
                      <a:r>
                        <a:rPr lang="en-ID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"a is greatest";</a:t>
                      </a:r>
                    </a:p>
                    <a:p>
                      <a:pPr fontAlgn="base"/>
                      <a:r>
                        <a:rPr lang="en-ID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pPr fontAlgn="base"/>
                      <a:r>
                        <a:rPr lang="en-ID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else</a:t>
                      </a:r>
                      <a:r>
                        <a:rPr lang="en-ID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fontAlgn="base"/>
                      <a:r>
                        <a:rPr lang="en-ID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return</a:t>
                      </a:r>
                      <a:r>
                        <a:rPr lang="en-ID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"c is greatest";</a:t>
                      </a:r>
                    </a:p>
                    <a:p>
                      <a:pPr fontAlgn="base"/>
                      <a:r>
                        <a:rPr lang="en-ID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pPr fontAlgn="base"/>
                      <a:r>
                        <a:rPr lang="en-ID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else</a:t>
                      </a:r>
                      <a:r>
                        <a:rPr lang="en-ID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fontAlgn="base"/>
                      <a:r>
                        <a:rPr lang="en-ID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if</a:t>
                      </a:r>
                      <a:r>
                        <a:rPr lang="en-ID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 b &gt; c ){</a:t>
                      </a:r>
                    </a:p>
                    <a:p>
                      <a:pPr fontAlgn="base"/>
                      <a:r>
                        <a:rPr lang="en-ID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return</a:t>
                      </a:r>
                      <a:r>
                        <a:rPr lang="en-ID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"b is greatest";</a:t>
                      </a:r>
                    </a:p>
                    <a:p>
                      <a:pPr fontAlgn="base"/>
                      <a:r>
                        <a:rPr lang="en-ID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fontAlgn="base"/>
                      <a:r>
                        <a:rPr lang="en-ID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  <a:r>
                        <a:rPr lang="en-ID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fontAlgn="base"/>
                      <a:r>
                        <a:rPr lang="en-ID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return</a:t>
                      </a:r>
                      <a:r>
                        <a:rPr lang="en-ID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"c is greatest";</a:t>
                      </a:r>
                    </a:p>
                    <a:p>
                      <a:pPr fontAlgn="base"/>
                      <a:r>
                        <a:rPr lang="en-ID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fontAlgn="base"/>
                      <a:r>
                        <a:rPr lang="en-ID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382860"/>
              </p:ext>
            </p:extLst>
          </p:nvPr>
        </p:nvGraphicFramePr>
        <p:xfrm>
          <a:off x="3362934" y="1941975"/>
          <a:ext cx="5235156" cy="4023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dirty="0" err="1"/>
                        <a:t>Pernyataan</a:t>
                      </a:r>
                      <a:r>
                        <a:rPr lang="en-ID" sz="1800" dirty="0"/>
                        <a:t> if-then-else </a:t>
                      </a:r>
                      <a:r>
                        <a:rPr lang="en-ID" sz="1800" dirty="0" err="1"/>
                        <a:t>dengan</a:t>
                      </a:r>
                      <a:r>
                        <a:rPr lang="en-ID" sz="1800" dirty="0"/>
                        <a:t> operator </a:t>
                      </a:r>
                      <a:r>
                        <a:rPr lang="en-ID" sz="1800" i="1" dirty="0"/>
                        <a:t>ternary </a:t>
                      </a:r>
                      <a:endParaRPr lang="en-US" sz="1800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796">
                <a:tc>
                  <a:txBody>
                    <a:bodyPr/>
                    <a:lstStyle/>
                    <a:p>
                      <a:pPr fontAlgn="base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ID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TernaryOperator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fontAlgn="base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fontAlgn="base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public static </a:t>
                      </a:r>
                      <a:r>
                        <a:rPr lang="en-ID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main(</a:t>
                      </a:r>
                      <a:r>
                        <a:rPr lang="en-ID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fontAlgn="base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ID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= 10;</a:t>
                      </a:r>
                    </a:p>
                    <a:p>
                      <a:pPr fontAlgn="base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ID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 = 20;</a:t>
                      </a:r>
                    </a:p>
                    <a:p>
                      <a:pPr fontAlgn="base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ID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 = 30;</a:t>
                      </a:r>
                    </a:p>
                    <a:p>
                      <a:pPr fontAlgn="base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fontAlgn="base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ID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result = a &gt; b ? a &gt; c ? "a is greatest" : "c is greatest" : b &gt; c ? "b is greatest" : "c is greatest";</a:t>
                      </a:r>
                    </a:p>
                    <a:p>
                      <a:pPr fontAlgn="base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(result);</a:t>
                      </a:r>
                    </a:p>
                    <a:p>
                      <a:pPr fontAlgn="base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fontAlgn="base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}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606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Perulangan</a:t>
            </a:r>
            <a:r>
              <a:rPr lang="en-ID" dirty="0"/>
              <a:t> (Loop) di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49" y="1690690"/>
            <a:ext cx="5109210" cy="4802184"/>
          </a:xfrm>
        </p:spPr>
        <p:txBody>
          <a:bodyPr>
            <a:normAutofit lnSpcReduction="10000"/>
          </a:bodyPr>
          <a:lstStyle/>
          <a:p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:</a:t>
            </a:r>
          </a:p>
          <a:p>
            <a:pPr marL="395288" lvl="1"/>
            <a:r>
              <a:rPr lang="en-ID" sz="2000" b="1" dirty="0">
                <a:solidFill>
                  <a:srgbClr val="00B050"/>
                </a:solidFill>
              </a:rPr>
              <a:t>While</a:t>
            </a:r>
          </a:p>
          <a:p>
            <a:pPr marL="395288" lvl="2"/>
            <a:r>
              <a:rPr lang="en-ID" sz="1800" dirty="0" err="1"/>
              <a:t>Mengulangi</a:t>
            </a:r>
            <a:r>
              <a:rPr lang="en-ID" sz="1800" dirty="0"/>
              <a:t> </a:t>
            </a:r>
            <a:r>
              <a:rPr lang="en-ID" sz="1800" dirty="0" err="1"/>
              <a:t>satu</a:t>
            </a:r>
            <a:r>
              <a:rPr lang="en-ID" sz="1800" dirty="0"/>
              <a:t>/</a:t>
            </a:r>
            <a:r>
              <a:rPr lang="en-ID" sz="1800" dirty="0" err="1"/>
              <a:t>beberapa</a:t>
            </a:r>
            <a:r>
              <a:rPr lang="en-ID" sz="1800" dirty="0"/>
              <a:t> </a:t>
            </a:r>
            <a:r>
              <a:rPr lang="en-ID" sz="1800" dirty="0" err="1"/>
              <a:t>pernyataan</a:t>
            </a:r>
            <a:r>
              <a:rPr lang="en-ID" sz="1800" dirty="0"/>
              <a:t> </a:t>
            </a:r>
            <a:r>
              <a:rPr lang="en-ID" sz="1800" dirty="0" err="1"/>
              <a:t>selama</a:t>
            </a:r>
            <a:r>
              <a:rPr lang="en-ID" sz="1800" dirty="0"/>
              <a:t> </a:t>
            </a:r>
            <a:r>
              <a:rPr lang="en-ID" sz="1800" dirty="0" err="1"/>
              <a:t>sebuah</a:t>
            </a:r>
            <a:r>
              <a:rPr lang="en-ID" sz="1800" dirty="0"/>
              <a:t> </a:t>
            </a:r>
            <a:r>
              <a:rPr lang="en-ID" sz="1800" dirty="0" err="1"/>
              <a:t>kondisi</a:t>
            </a:r>
            <a:r>
              <a:rPr lang="en-ID" sz="1800" dirty="0"/>
              <a:t> </a:t>
            </a:r>
            <a:r>
              <a:rPr lang="en-ID" sz="1800" dirty="0" err="1"/>
              <a:t>bernilai</a:t>
            </a:r>
            <a:r>
              <a:rPr lang="en-ID" sz="1800" dirty="0"/>
              <a:t> </a:t>
            </a:r>
            <a:r>
              <a:rPr lang="en-ID" sz="1800" dirty="0" err="1"/>
              <a:t>benar</a:t>
            </a:r>
            <a:endParaRPr lang="en-ID" sz="1800" dirty="0"/>
          </a:p>
          <a:p>
            <a:pPr marL="395288" lvl="2"/>
            <a:r>
              <a:rPr lang="en-ID" sz="1800" dirty="0" err="1"/>
              <a:t>Pengecekan</a:t>
            </a:r>
            <a:r>
              <a:rPr lang="en-ID" sz="1800" dirty="0"/>
              <a:t> </a:t>
            </a:r>
            <a:r>
              <a:rPr lang="en-ID" sz="1800" dirty="0" err="1"/>
              <a:t>kondisi</a:t>
            </a:r>
            <a:r>
              <a:rPr lang="en-ID" sz="1800" dirty="0"/>
              <a:t> </a:t>
            </a:r>
            <a:r>
              <a:rPr lang="en-ID" sz="1800" dirty="0" err="1"/>
              <a:t>dilakukan</a:t>
            </a:r>
            <a:r>
              <a:rPr lang="en-ID" sz="1800" dirty="0"/>
              <a:t> </a:t>
            </a:r>
            <a:r>
              <a:rPr lang="en-ID" sz="1800" b="1" dirty="0" err="1"/>
              <a:t>sebelum</a:t>
            </a:r>
            <a:r>
              <a:rPr lang="en-ID" sz="1800" dirty="0"/>
              <a:t> </a:t>
            </a:r>
            <a:r>
              <a:rPr lang="en-ID" sz="1800" dirty="0" err="1"/>
              <a:t>memasuki</a:t>
            </a:r>
            <a:r>
              <a:rPr lang="en-ID" sz="1800" dirty="0"/>
              <a:t> </a:t>
            </a:r>
            <a:r>
              <a:rPr lang="en-ID" sz="1800" dirty="0" err="1"/>
              <a:t>badan</a:t>
            </a:r>
            <a:r>
              <a:rPr lang="en-ID" sz="1800" dirty="0"/>
              <a:t> </a:t>
            </a:r>
            <a:r>
              <a:rPr lang="en-ID" sz="1800" dirty="0" err="1"/>
              <a:t>perulangan</a:t>
            </a:r>
            <a:endParaRPr lang="en-ID" sz="1800" dirty="0"/>
          </a:p>
          <a:p>
            <a:pPr marL="395288" lvl="1"/>
            <a:r>
              <a:rPr lang="en-ID" sz="2000" b="1" dirty="0">
                <a:solidFill>
                  <a:srgbClr val="00B050"/>
                </a:solidFill>
              </a:rPr>
              <a:t>Do….while</a:t>
            </a:r>
          </a:p>
          <a:p>
            <a:pPr marL="395288" lvl="2"/>
            <a:r>
              <a:rPr lang="en-ID" sz="1800" dirty="0" err="1"/>
              <a:t>Mengulangi</a:t>
            </a:r>
            <a:r>
              <a:rPr lang="en-ID" sz="1800" dirty="0"/>
              <a:t> </a:t>
            </a:r>
            <a:r>
              <a:rPr lang="en-ID" sz="1800" dirty="0" err="1"/>
              <a:t>satu</a:t>
            </a:r>
            <a:r>
              <a:rPr lang="en-ID" sz="1800" dirty="0"/>
              <a:t>/</a:t>
            </a:r>
            <a:r>
              <a:rPr lang="en-ID" sz="1800" dirty="0" err="1"/>
              <a:t>beberapa</a:t>
            </a:r>
            <a:r>
              <a:rPr lang="en-ID" sz="1800" dirty="0"/>
              <a:t> </a:t>
            </a:r>
            <a:r>
              <a:rPr lang="en-ID" sz="1800" dirty="0" err="1"/>
              <a:t>pernyataan</a:t>
            </a:r>
            <a:r>
              <a:rPr lang="en-ID" sz="1800" dirty="0"/>
              <a:t> </a:t>
            </a:r>
            <a:r>
              <a:rPr lang="en-ID" sz="1800" dirty="0" err="1"/>
              <a:t>selama</a:t>
            </a:r>
            <a:r>
              <a:rPr lang="en-ID" sz="1800" dirty="0"/>
              <a:t> </a:t>
            </a:r>
            <a:r>
              <a:rPr lang="en-ID" sz="1800" dirty="0" err="1"/>
              <a:t>sebuah</a:t>
            </a:r>
            <a:r>
              <a:rPr lang="en-ID" sz="1800" dirty="0"/>
              <a:t> </a:t>
            </a:r>
            <a:r>
              <a:rPr lang="en-ID" sz="1800" dirty="0" err="1"/>
              <a:t>kondisi</a:t>
            </a:r>
            <a:r>
              <a:rPr lang="en-ID" sz="1800" dirty="0"/>
              <a:t> </a:t>
            </a:r>
            <a:r>
              <a:rPr lang="en-ID" sz="1800" dirty="0" err="1"/>
              <a:t>bernilai</a:t>
            </a:r>
            <a:r>
              <a:rPr lang="en-ID" sz="1800" dirty="0"/>
              <a:t> </a:t>
            </a:r>
            <a:r>
              <a:rPr lang="en-ID" sz="1800" dirty="0" err="1"/>
              <a:t>benar</a:t>
            </a:r>
            <a:endParaRPr lang="en-ID" sz="1800" dirty="0"/>
          </a:p>
          <a:p>
            <a:pPr marL="395288" lvl="2"/>
            <a:r>
              <a:rPr lang="en-ID" sz="1800" dirty="0" err="1"/>
              <a:t>Pengecekan</a:t>
            </a:r>
            <a:r>
              <a:rPr lang="en-ID" sz="1800" dirty="0"/>
              <a:t> </a:t>
            </a:r>
            <a:r>
              <a:rPr lang="en-ID" sz="1800" dirty="0" err="1"/>
              <a:t>kondisi</a:t>
            </a:r>
            <a:r>
              <a:rPr lang="en-ID" sz="1800" dirty="0"/>
              <a:t> </a:t>
            </a:r>
            <a:r>
              <a:rPr lang="en-ID" sz="1800" dirty="0" err="1"/>
              <a:t>dilakukan</a:t>
            </a:r>
            <a:r>
              <a:rPr lang="en-ID" sz="1800" dirty="0"/>
              <a:t> </a:t>
            </a:r>
            <a:r>
              <a:rPr lang="en-ID" sz="1800" b="1" dirty="0" err="1"/>
              <a:t>setelah</a:t>
            </a:r>
            <a:r>
              <a:rPr lang="en-ID" sz="1800" dirty="0"/>
              <a:t> </a:t>
            </a:r>
            <a:r>
              <a:rPr lang="en-ID" sz="1800" dirty="0" err="1"/>
              <a:t>bagian</a:t>
            </a:r>
            <a:r>
              <a:rPr lang="en-ID" sz="1800" dirty="0"/>
              <a:t> </a:t>
            </a:r>
            <a:r>
              <a:rPr lang="en-ID" sz="1800" dirty="0" err="1"/>
              <a:t>badan</a:t>
            </a:r>
            <a:r>
              <a:rPr lang="en-ID" sz="1800" dirty="0"/>
              <a:t> </a:t>
            </a:r>
            <a:r>
              <a:rPr lang="en-ID" sz="1800" dirty="0" err="1"/>
              <a:t>perulangan</a:t>
            </a:r>
            <a:endParaRPr lang="en-ID" sz="1800" dirty="0"/>
          </a:p>
          <a:p>
            <a:pPr marL="395288" lvl="1"/>
            <a:r>
              <a:rPr lang="en-ID" sz="2000" b="1" dirty="0">
                <a:solidFill>
                  <a:srgbClr val="00B050"/>
                </a:solidFill>
              </a:rPr>
              <a:t>For</a:t>
            </a:r>
          </a:p>
          <a:p>
            <a:pPr marL="395288" lvl="2"/>
            <a:r>
              <a:rPr lang="en-ID" sz="1800" dirty="0" err="1"/>
              <a:t>Mengeksekusi</a:t>
            </a:r>
            <a:r>
              <a:rPr lang="en-ID" sz="1800" dirty="0"/>
              <a:t> </a:t>
            </a:r>
            <a:r>
              <a:rPr lang="en-ID" sz="1800" dirty="0" err="1"/>
              <a:t>satu</a:t>
            </a:r>
            <a:r>
              <a:rPr lang="en-ID" sz="1800" dirty="0"/>
              <a:t>/</a:t>
            </a:r>
            <a:r>
              <a:rPr lang="en-ID" sz="1800" dirty="0" err="1"/>
              <a:t>beberapa</a:t>
            </a:r>
            <a:r>
              <a:rPr lang="en-ID" sz="1800" dirty="0"/>
              <a:t> </a:t>
            </a:r>
            <a:r>
              <a:rPr lang="en-ID" sz="1800" dirty="0" err="1"/>
              <a:t>pernyataan</a:t>
            </a:r>
            <a:r>
              <a:rPr lang="en-ID" sz="1800" dirty="0"/>
              <a:t> </a:t>
            </a:r>
            <a:r>
              <a:rPr lang="en-ID" sz="1800" dirty="0" err="1"/>
              <a:t>beberapa</a:t>
            </a:r>
            <a:r>
              <a:rPr lang="en-ID" sz="1800" dirty="0"/>
              <a:t> kali </a:t>
            </a:r>
          </a:p>
          <a:p>
            <a:pPr marL="395288" lvl="2"/>
            <a:r>
              <a:rPr lang="en-ID" sz="1800" dirty="0" err="1"/>
              <a:t>Bagian</a:t>
            </a:r>
            <a:r>
              <a:rPr lang="en-ID" sz="1800" dirty="0"/>
              <a:t> </a:t>
            </a:r>
            <a:r>
              <a:rPr lang="en-ID" sz="1800" dirty="0" err="1"/>
              <a:t>kode</a:t>
            </a:r>
            <a:r>
              <a:rPr lang="en-ID" sz="1800" dirty="0"/>
              <a:t> yang </a:t>
            </a:r>
            <a:r>
              <a:rPr lang="en-ID" sz="1800" dirty="0" err="1"/>
              <a:t>mengatur</a:t>
            </a:r>
            <a:r>
              <a:rPr lang="en-ID" sz="1800" dirty="0"/>
              <a:t> variable </a:t>
            </a:r>
            <a:r>
              <a:rPr lang="en-ID" sz="1800" dirty="0" err="1"/>
              <a:t>dan</a:t>
            </a:r>
            <a:r>
              <a:rPr lang="en-ID" sz="1800" dirty="0"/>
              <a:t> </a:t>
            </a:r>
            <a:r>
              <a:rPr lang="en-ID" sz="1800" dirty="0" err="1"/>
              <a:t>jalannya</a:t>
            </a:r>
            <a:r>
              <a:rPr lang="en-ID" sz="1800" dirty="0"/>
              <a:t> loop </a:t>
            </a:r>
            <a:r>
              <a:rPr lang="en-ID" sz="1800" dirty="0" err="1"/>
              <a:t>ditulis</a:t>
            </a:r>
            <a:r>
              <a:rPr lang="en-ID" sz="1800" dirty="0"/>
              <a:t> </a:t>
            </a:r>
            <a:r>
              <a:rPr lang="en-ID" sz="1800" b="1" dirty="0" err="1"/>
              <a:t>sebelum</a:t>
            </a:r>
            <a:r>
              <a:rPr lang="en-ID" sz="1800" b="1" dirty="0"/>
              <a:t> </a:t>
            </a:r>
            <a:r>
              <a:rPr lang="en-ID" sz="1800" dirty="0" err="1"/>
              <a:t>memasuki</a:t>
            </a:r>
            <a:r>
              <a:rPr lang="en-ID" sz="1800" dirty="0"/>
              <a:t> </a:t>
            </a:r>
            <a:r>
              <a:rPr lang="en-ID" sz="1800" dirty="0" err="1"/>
              <a:t>badan</a:t>
            </a:r>
            <a:r>
              <a:rPr lang="en-ID" sz="1800" dirty="0"/>
              <a:t> </a:t>
            </a:r>
            <a:r>
              <a:rPr lang="en-ID" sz="1800" dirty="0" err="1"/>
              <a:t>perulangan</a:t>
            </a:r>
            <a:endParaRPr lang="en-US" sz="1800" dirty="0"/>
          </a:p>
        </p:txBody>
      </p:sp>
      <p:pic>
        <p:nvPicPr>
          <p:cNvPr id="1026" name="Picture 2" descr="Loop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241" y="2023958"/>
            <a:ext cx="3585006" cy="410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674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Pernyataan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Kontrol</a:t>
            </a:r>
            <a:r>
              <a:rPr lang="en-ID" dirty="0"/>
              <a:t> </a:t>
            </a:r>
            <a:r>
              <a:rPr lang="en-ID" dirty="0" err="1"/>
              <a:t>Perulangan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D" sz="2000" dirty="0" err="1"/>
              <a:t>Langsung</a:t>
            </a:r>
            <a:r>
              <a:rPr lang="en-ID" sz="2000" dirty="0"/>
              <a:t> </a:t>
            </a:r>
            <a:r>
              <a:rPr lang="en-ID" sz="2000" dirty="0" err="1"/>
              <a:t>menghentikan</a:t>
            </a:r>
            <a:r>
              <a:rPr lang="en-ID" sz="2000" dirty="0"/>
              <a:t> </a:t>
            </a:r>
            <a:r>
              <a:rPr lang="en-ID" sz="2000" dirty="0" err="1"/>
              <a:t>perulangan</a:t>
            </a:r>
            <a:r>
              <a:rPr lang="en-ID" sz="2000" dirty="0"/>
              <a:t> </a:t>
            </a:r>
            <a:r>
              <a:rPr lang="en-ID" sz="2000" dirty="0" err="1"/>
              <a:t>dan</a:t>
            </a:r>
            <a:r>
              <a:rPr lang="en-ID" sz="2000" dirty="0"/>
              <a:t> </a:t>
            </a:r>
            <a:r>
              <a:rPr lang="en-ID" sz="2000" dirty="0" err="1"/>
              <a:t>melanjutkan</a:t>
            </a:r>
            <a:r>
              <a:rPr lang="en-ID" sz="2000" dirty="0"/>
              <a:t> </a:t>
            </a:r>
            <a:r>
              <a:rPr lang="en-ID" sz="2000" dirty="0" err="1"/>
              <a:t>eksekusi</a:t>
            </a:r>
            <a:r>
              <a:rPr lang="en-ID" sz="2000" dirty="0"/>
              <a:t> program </a:t>
            </a:r>
            <a:r>
              <a:rPr lang="en-ID" sz="2000" dirty="0" err="1"/>
              <a:t>ke</a:t>
            </a:r>
            <a:r>
              <a:rPr lang="en-ID" sz="2000" dirty="0"/>
              <a:t> </a:t>
            </a:r>
            <a:r>
              <a:rPr lang="en-ID" sz="2000" dirty="0" err="1"/>
              <a:t>baris</a:t>
            </a:r>
            <a:r>
              <a:rPr lang="en-ID" sz="2000" dirty="0"/>
              <a:t> </a:t>
            </a:r>
            <a:r>
              <a:rPr lang="en-ID" sz="2000" dirty="0" err="1"/>
              <a:t>setelah</a:t>
            </a:r>
            <a:r>
              <a:rPr lang="en-ID" sz="2000" dirty="0"/>
              <a:t> </a:t>
            </a:r>
            <a:r>
              <a:rPr lang="en-ID" sz="2000" dirty="0" err="1"/>
              <a:t>bagian</a:t>
            </a:r>
            <a:r>
              <a:rPr lang="en-ID" sz="2000" dirty="0"/>
              <a:t> </a:t>
            </a:r>
            <a:r>
              <a:rPr lang="en-ID" sz="2000" dirty="0" err="1"/>
              <a:t>perulangan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D" dirty="0"/>
              <a:t>Continue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D" sz="2000" dirty="0"/>
              <a:t>Men-</a:t>
            </a:r>
            <a:r>
              <a:rPr lang="en-ID" sz="2000" i="1" dirty="0"/>
              <a:t>skip </a:t>
            </a:r>
            <a:r>
              <a:rPr lang="en-ID" sz="2000" dirty="0" err="1"/>
              <a:t>bagian</a:t>
            </a:r>
            <a:r>
              <a:rPr lang="en-ID" sz="2000" dirty="0"/>
              <a:t> program di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badan</a:t>
            </a:r>
            <a:r>
              <a:rPr lang="en-ID" sz="2000" dirty="0"/>
              <a:t> </a:t>
            </a:r>
            <a:r>
              <a:rPr lang="en-ID" sz="2000" dirty="0" err="1"/>
              <a:t>perulangan</a:t>
            </a:r>
            <a:r>
              <a:rPr lang="en-ID" sz="2000" dirty="0"/>
              <a:t> </a:t>
            </a:r>
            <a:r>
              <a:rPr lang="en-ID" sz="2000" dirty="0" err="1"/>
              <a:t>dan</a:t>
            </a:r>
            <a:r>
              <a:rPr lang="en-ID" sz="2000" dirty="0"/>
              <a:t> </a:t>
            </a:r>
            <a:r>
              <a:rPr lang="en-ID" sz="2000" dirty="0" err="1"/>
              <a:t>kembali</a:t>
            </a:r>
            <a:r>
              <a:rPr lang="en-ID" sz="2000" dirty="0"/>
              <a:t> </a:t>
            </a:r>
            <a:r>
              <a:rPr lang="en-ID" sz="2000" dirty="0" err="1"/>
              <a:t>ke</a:t>
            </a:r>
            <a:r>
              <a:rPr lang="en-ID" sz="2000" dirty="0"/>
              <a:t> </a:t>
            </a:r>
            <a:r>
              <a:rPr lang="en-ID" sz="2000" dirty="0" err="1"/>
              <a:t>atas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mengecek</a:t>
            </a:r>
            <a:r>
              <a:rPr lang="en-ID" sz="2000" dirty="0"/>
              <a:t> </a:t>
            </a:r>
            <a:r>
              <a:rPr lang="en-ID" sz="2000" dirty="0" err="1"/>
              <a:t>kondisi</a:t>
            </a:r>
            <a:r>
              <a:rPr lang="en-ID" sz="2000" dirty="0"/>
              <a:t> </a:t>
            </a:r>
            <a:r>
              <a:rPr lang="en-ID" sz="2000" dirty="0" err="1"/>
              <a:t>perulangan</a:t>
            </a:r>
            <a:endParaRPr lang="en-US" sz="2000" dirty="0"/>
          </a:p>
        </p:txBody>
      </p:sp>
      <p:pic>
        <p:nvPicPr>
          <p:cNvPr id="2050" name="Picture 2" descr="Java Break Stat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93" y="3821112"/>
            <a:ext cx="2474538" cy="287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ava Continue Stat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788" y="3814845"/>
            <a:ext cx="2474539" cy="287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471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i="1" dirty="0"/>
              <a:t>Enhanced Loop </a:t>
            </a:r>
            <a:r>
              <a:rPr lang="en-ID" dirty="0"/>
              <a:t>(Loop yang </a:t>
            </a:r>
            <a:r>
              <a:rPr lang="en-ID" dirty="0" err="1"/>
              <a:t>disempurnakan</a:t>
            </a:r>
            <a:r>
              <a:rPr lang="en-ID" dirty="0"/>
              <a:t>) di Java</a:t>
            </a:r>
            <a:endParaRPr lang="en-US" i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2037165"/>
            <a:ext cx="7886700" cy="4820835"/>
          </a:xfrm>
        </p:spPr>
        <p:txBody>
          <a:bodyPr>
            <a:normAutofit fontScale="77500" lnSpcReduction="20000"/>
          </a:bodyPr>
          <a:lstStyle/>
          <a:p>
            <a:r>
              <a:rPr lang="en-ID" dirty="0"/>
              <a:t> </a:t>
            </a:r>
            <a:r>
              <a:rPr lang="en-ID" dirty="0" err="1"/>
              <a:t>Mulai</a:t>
            </a:r>
            <a:r>
              <a:rPr lang="en-ID" dirty="0"/>
              <a:t> Java </a:t>
            </a:r>
            <a:r>
              <a:rPr lang="en-ID" dirty="0" err="1"/>
              <a:t>versi</a:t>
            </a:r>
            <a:r>
              <a:rPr lang="en-ID" dirty="0"/>
              <a:t> 5 (1.5), Java </a:t>
            </a:r>
            <a:r>
              <a:rPr lang="en-ID" dirty="0" err="1"/>
              <a:t>memperkenalkan</a:t>
            </a:r>
            <a:r>
              <a:rPr lang="en-ID" dirty="0"/>
              <a:t> </a:t>
            </a:r>
            <a:r>
              <a:rPr lang="en-ID" i="1" dirty="0"/>
              <a:t>Enhanced Loop</a:t>
            </a:r>
          </a:p>
          <a:p>
            <a:r>
              <a:rPr lang="en-ID" dirty="0"/>
              <a:t> </a:t>
            </a:r>
            <a:r>
              <a:rPr lang="en-ID" i="1" dirty="0"/>
              <a:t>Enhanced Loop </a:t>
            </a:r>
            <a:r>
              <a:rPr lang="en-ID" dirty="0" err="1"/>
              <a:t>terutama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mengiterasi</a:t>
            </a:r>
            <a:r>
              <a:rPr lang="en-ID" dirty="0"/>
              <a:t> </a:t>
            </a:r>
            <a:r>
              <a:rPr lang="en-ID" dirty="0" err="1"/>
              <a:t>koleksi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, </a:t>
            </a:r>
            <a:r>
              <a:rPr lang="en-ID" dirty="0" err="1"/>
              <a:t>termasuk</a:t>
            </a:r>
            <a:r>
              <a:rPr lang="en-ID" dirty="0"/>
              <a:t> array</a:t>
            </a:r>
          </a:p>
          <a:p>
            <a:r>
              <a:rPr lang="en-ID" dirty="0"/>
              <a:t> </a:t>
            </a:r>
            <a:r>
              <a:rPr lang="en-ID" dirty="0" err="1"/>
              <a:t>Sintaks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for (declaration : expression) {</a:t>
            </a:r>
          </a:p>
          <a:p>
            <a:pPr marL="0" indent="0">
              <a:buNone/>
            </a:pPr>
            <a:r>
              <a:rPr lang="en-ID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//statements</a:t>
            </a:r>
          </a:p>
          <a:p>
            <a:pPr marL="0" indent="0">
              <a:buNone/>
            </a:pPr>
            <a:r>
              <a:rPr lang="en-ID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D" dirty="0"/>
              <a:t> </a:t>
            </a:r>
            <a:r>
              <a:rPr lang="en-ID" b="1" dirty="0"/>
              <a:t>Declaration: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D" b="1" dirty="0"/>
              <a:t> </a:t>
            </a:r>
            <a:r>
              <a:rPr lang="en-ID" dirty="0"/>
              <a:t>variable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 yang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dideklarasikan</a:t>
            </a:r>
            <a:r>
              <a:rPr lang="en-ID" dirty="0"/>
              <a:t>,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yang </a:t>
            </a:r>
            <a:r>
              <a:rPr lang="en-ID" dirty="0" err="1"/>
              <a:t>kompatibel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array yang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diakses</a:t>
            </a:r>
            <a:endParaRPr lang="en-ID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nilainya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array yang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diakses</a:t>
            </a:r>
            <a:endParaRPr lang="en-ID" dirty="0"/>
          </a:p>
          <a:p>
            <a:pPr>
              <a:buFont typeface="Wingdings" panose="05000000000000000000" pitchFamily="2" charset="2"/>
              <a:buChar char="q"/>
            </a:pPr>
            <a:r>
              <a:rPr lang="en-ID" dirty="0"/>
              <a:t> </a:t>
            </a:r>
            <a:r>
              <a:rPr lang="en-ID" b="1" dirty="0"/>
              <a:t>Expression: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D" b="1" dirty="0"/>
              <a:t> </a:t>
            </a:r>
            <a:r>
              <a:rPr lang="en-ID" dirty="0"/>
              <a:t>Array di mana proses </a:t>
            </a:r>
            <a:r>
              <a:rPr lang="en-ID" dirty="0" err="1"/>
              <a:t>perulangan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dilakukan</a:t>
            </a:r>
            <a:endParaRPr lang="en-ID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variable array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pemanggilan</a:t>
            </a:r>
            <a:r>
              <a:rPr lang="en-ID" dirty="0"/>
              <a:t> method yang </a:t>
            </a:r>
            <a:r>
              <a:rPr lang="en-ID" dirty="0" err="1"/>
              <a:t>mengembalikan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723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i="1" dirty="0"/>
              <a:t>Enhanced Loop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86336"/>
            <a:ext cx="4907756" cy="33361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5887" y="2393442"/>
            <a:ext cx="7360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350" dirty="0"/>
              <a:t>Output:</a:t>
            </a:r>
            <a:endParaRPr lang="en-US" sz="135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886" y="2748487"/>
            <a:ext cx="1921669" cy="59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ID" dirty="0"/>
              <a:t> Java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data array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sekumpulan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yang </a:t>
            </a:r>
            <a:r>
              <a:rPr lang="en-ID" dirty="0" err="1"/>
              <a:t>berukuran</a:t>
            </a:r>
            <a:r>
              <a:rPr lang="en-ID" dirty="0"/>
              <a:t>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yang </a:t>
            </a:r>
            <a:r>
              <a:rPr lang="en-ID" dirty="0" err="1"/>
              <a:t>sama</a:t>
            </a:r>
            <a:endParaRPr lang="en-ID" dirty="0"/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: </a:t>
            </a:r>
          </a:p>
          <a:p>
            <a:pPr marL="287338" indent="0">
              <a:buSzPct val="120000"/>
              <a:buNone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data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5 </a:t>
            </a:r>
            <a:r>
              <a:rPr lang="en-ID" dirty="0" err="1"/>
              <a:t>siswa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5 variable </a:t>
            </a:r>
            <a:r>
              <a:rPr lang="en-ID" dirty="0" err="1"/>
              <a:t>bertipe</a:t>
            </a:r>
            <a:r>
              <a:rPr lang="en-ID" dirty="0"/>
              <a:t> integer,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cukup</a:t>
            </a:r>
            <a:r>
              <a:rPr lang="en-ID" dirty="0"/>
              <a:t> 1 variable array yang </a:t>
            </a:r>
            <a:r>
              <a:rPr lang="en-ID" dirty="0" err="1"/>
              <a:t>bertipe</a:t>
            </a:r>
            <a:r>
              <a:rPr lang="en-ID" dirty="0"/>
              <a:t> integer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182" y="5151570"/>
            <a:ext cx="7087636" cy="128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14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10348</TotalTime>
  <Words>943</Words>
  <Application>Microsoft Office PowerPoint</Application>
  <PresentationFormat>On-screen Show (4:3)</PresentationFormat>
  <Paragraphs>145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Rockwell</vt:lpstr>
      <vt:lpstr>Wingdings</vt:lpstr>
      <vt:lpstr>Office Theme</vt:lpstr>
      <vt:lpstr>Pemrograman Berorientasi Obyek</vt:lpstr>
      <vt:lpstr>Outline </vt:lpstr>
      <vt:lpstr>Operator Ternary</vt:lpstr>
      <vt:lpstr>Operator Ternary Bersarang</vt:lpstr>
      <vt:lpstr>Perulangan (Loop) di Java</vt:lpstr>
      <vt:lpstr>Pernyataan untuk Kontrol Perulangan</vt:lpstr>
      <vt:lpstr>Enhanced Loop (Loop yang disempurnakan) di Java</vt:lpstr>
      <vt:lpstr>Contoh Enhanced Loop</vt:lpstr>
      <vt:lpstr>Konsep Dasar Array</vt:lpstr>
      <vt:lpstr>Memproses Elemen dalam Array</vt:lpstr>
      <vt:lpstr>Memproses Elemen dalam Array</vt:lpstr>
      <vt:lpstr>Memberikan Array sebagai parameter ke dalam Method</vt:lpstr>
      <vt:lpstr>Mengembalikan Array sebagai parameter output dari Method</vt:lpstr>
      <vt:lpstr>Array of Object</vt:lpstr>
      <vt:lpstr>Class Arrays pada Java</vt:lpstr>
      <vt:lpstr>Latihan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Berorientasi Obyek</dc:title>
  <dc:creator>intan.yuniar@hotmail.com</dc:creator>
  <cp:lastModifiedBy>fawwaz</cp:lastModifiedBy>
  <cp:revision>83</cp:revision>
  <dcterms:created xsi:type="dcterms:W3CDTF">2016-03-17T02:49:14Z</dcterms:created>
  <dcterms:modified xsi:type="dcterms:W3CDTF">2019-02-26T13:58:24Z</dcterms:modified>
</cp:coreProperties>
</file>