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8FDE-9457-413A-A91E-7D8D49B3594B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F70CA-49E1-4BEE-82C6-82FB2FE09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7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70CA-49E1-4BEE-82C6-82FB2FE09CB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8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7FCCBD-7189-4687-A1BF-1592BFEFF358}" type="datetimeFigureOut">
              <a:rPr lang="en-GB" smtClean="0"/>
              <a:t>31/05/2016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technotes/guides/collections/referenc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../Java%20Docs/docs/api/java/util/Collec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/>
              <a:t>9</a:t>
            </a:r>
            <a:r>
              <a:rPr lang="en-US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Composition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smtClean="0"/>
              <a:t>Java Collection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8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Java Collection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Macam-macam</a:t>
            </a:r>
            <a:r>
              <a:rPr lang="en-ID" dirty="0" smtClean="0"/>
              <a:t> collection (list </a:t>
            </a:r>
            <a:r>
              <a:rPr lang="en-ID" dirty="0" err="1" smtClean="0"/>
              <a:t>lengkap</a:t>
            </a:r>
            <a:r>
              <a:rPr lang="en-ID" dirty="0"/>
              <a:t>: </a:t>
            </a:r>
            <a:r>
              <a:rPr lang="en-ID" dirty="0">
                <a:hlinkClick r:id="rId2"/>
              </a:rPr>
              <a:t>http://</a:t>
            </a:r>
            <a:r>
              <a:rPr lang="en-ID" dirty="0" smtClean="0">
                <a:hlinkClick r:id="rId2"/>
              </a:rPr>
              <a:t>docs.oracle.com/javase/6/docs/technotes/guides/collections/reference.html</a:t>
            </a:r>
            <a:r>
              <a:rPr lang="en-ID" dirty="0" smtClean="0"/>
              <a:t>) </a:t>
            </a:r>
          </a:p>
          <a:p>
            <a:pPr lvl="1"/>
            <a:r>
              <a:rPr lang="en-ID" dirty="0" smtClean="0"/>
              <a:t>Set</a:t>
            </a:r>
          </a:p>
          <a:p>
            <a:pPr lvl="1"/>
            <a:r>
              <a:rPr lang="en-ID" dirty="0" smtClean="0"/>
              <a:t>List</a:t>
            </a:r>
          </a:p>
          <a:p>
            <a:pPr lvl="1"/>
            <a:r>
              <a:rPr lang="en-ID" dirty="0" err="1" smtClean="0"/>
              <a:t>ArrayList</a:t>
            </a:r>
            <a:endParaRPr lang="en-ID" dirty="0" smtClean="0"/>
          </a:p>
          <a:p>
            <a:pPr lvl="1"/>
            <a:r>
              <a:rPr lang="en-ID" dirty="0" smtClean="0"/>
              <a:t>Map</a:t>
            </a:r>
          </a:p>
          <a:p>
            <a:pPr lvl="1"/>
            <a:r>
              <a:rPr lang="en-ID" dirty="0" err="1" smtClean="0"/>
              <a:t>HashMap</a:t>
            </a:r>
            <a:endParaRPr lang="en-ID" dirty="0" smtClean="0"/>
          </a:p>
          <a:p>
            <a:pPr lvl="1"/>
            <a:r>
              <a:rPr lang="en-ID" dirty="0" smtClean="0"/>
              <a:t>Queue</a:t>
            </a:r>
          </a:p>
          <a:p>
            <a:pPr lvl="1"/>
            <a:r>
              <a:rPr lang="en-ID" dirty="0" err="1" smtClean="0"/>
              <a:t>TreeSet</a:t>
            </a:r>
            <a:endParaRPr lang="en-ID" dirty="0" smtClean="0"/>
          </a:p>
          <a:p>
            <a:pPr lvl="1"/>
            <a:r>
              <a:rPr lang="en-ID" dirty="0" err="1" smtClean="0"/>
              <a:t>TreeMap</a:t>
            </a:r>
            <a:endParaRPr lang="en-ID" dirty="0" smtClean="0"/>
          </a:p>
          <a:p>
            <a:pPr lvl="1"/>
            <a:r>
              <a:rPr lang="en-ID" dirty="0" err="1" smtClean="0"/>
              <a:t>LinkedList</a:t>
            </a:r>
            <a:endParaRPr lang="en-ID" dirty="0" smtClean="0"/>
          </a:p>
          <a:p>
            <a:pPr lvl="1"/>
            <a:r>
              <a:rPr lang="en-ID" dirty="0" err="1" smtClean="0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smtClean="0">
                <a:hlinkClick r:id="rId2" action="ppaction://hlinkfile"/>
              </a:rPr>
              <a:t>interface </a:t>
            </a:r>
            <a:r>
              <a:rPr lang="en-ID" dirty="0" smtClean="0"/>
              <a:t>yang </a:t>
            </a:r>
            <a:r>
              <a:rPr lang="en-ID" dirty="0" err="1" smtClean="0"/>
              <a:t>menjadi</a:t>
            </a:r>
            <a:r>
              <a:rPr lang="en-ID" dirty="0" smtClean="0"/>
              <a:t> root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hirarki</a:t>
            </a:r>
            <a:r>
              <a:rPr lang="en-ID" dirty="0" smtClean="0"/>
              <a:t> collection</a:t>
            </a:r>
          </a:p>
          <a:p>
            <a:r>
              <a:rPr lang="en-ID" dirty="0" err="1" smtClean="0"/>
              <a:t>Terdiri</a:t>
            </a:r>
            <a:r>
              <a:rPr lang="en-ID" dirty="0" smtClean="0"/>
              <a:t> </a:t>
            </a:r>
            <a:r>
              <a:rPr lang="en-ID" dirty="0" err="1" smtClean="0"/>
              <a:t>atas</a:t>
            </a:r>
            <a:r>
              <a:rPr lang="en-ID" dirty="0" smtClean="0"/>
              <a:t> </a:t>
            </a:r>
            <a:r>
              <a:rPr lang="en-ID" dirty="0" err="1" smtClean="0"/>
              <a:t>sekumpulan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 yang </a:t>
            </a:r>
            <a:r>
              <a:rPr lang="en-ID" dirty="0" err="1" smtClean="0"/>
              <a:t>disebut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collection</a:t>
            </a:r>
          </a:p>
          <a:p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tipe</a:t>
            </a:r>
            <a:r>
              <a:rPr lang="en-ID" dirty="0" smtClean="0"/>
              <a:t> collection </a:t>
            </a:r>
            <a:r>
              <a:rPr lang="en-ID" dirty="0" err="1" smtClean="0"/>
              <a:t>memperbolehkan</a:t>
            </a:r>
            <a:r>
              <a:rPr lang="en-ID" dirty="0" smtClean="0"/>
              <a:t> </a:t>
            </a:r>
            <a:r>
              <a:rPr lang="en-ID" dirty="0" err="1" smtClean="0"/>
              <a:t>duplikasi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,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.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tipe</a:t>
            </a:r>
            <a:r>
              <a:rPr lang="en-ID" dirty="0" smtClean="0"/>
              <a:t> collection </a:t>
            </a:r>
            <a:r>
              <a:rPr lang="en-ID" dirty="0" err="1" smtClean="0"/>
              <a:t>mensyaratkan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terurut</a:t>
            </a:r>
            <a:r>
              <a:rPr lang="en-ID" dirty="0" smtClean="0"/>
              <a:t>,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endParaRPr lang="en-ID" dirty="0" smtClean="0"/>
          </a:p>
          <a:p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implementasi</a:t>
            </a:r>
            <a:r>
              <a:rPr lang="en-ID" dirty="0" smtClean="0"/>
              <a:t> </a:t>
            </a:r>
            <a:r>
              <a:rPr lang="en-ID" dirty="0" err="1" smtClean="0"/>
              <a:t>langsung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interface </a:t>
            </a:r>
            <a:r>
              <a:rPr lang="en-ID" dirty="0" err="1" smtClean="0"/>
              <a:t>ini</a:t>
            </a:r>
            <a:endParaRPr lang="en-ID" dirty="0" smtClean="0"/>
          </a:p>
          <a:p>
            <a:r>
              <a:rPr lang="en-ID" dirty="0" err="1" smtClean="0"/>
              <a:t>Biasanya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“</a:t>
            </a:r>
            <a:r>
              <a:rPr lang="en-ID" dirty="0" err="1" smtClean="0"/>
              <a:t>mengoper</a:t>
            </a:r>
            <a:r>
              <a:rPr lang="en-ID" dirty="0" smtClean="0"/>
              <a:t>”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memanipulasi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 collection </a:t>
            </a:r>
            <a:r>
              <a:rPr lang="en-ID" dirty="0" err="1" smtClean="0"/>
              <a:t>ketika</a:t>
            </a:r>
            <a:r>
              <a:rPr lang="en-ID" dirty="0" smtClean="0"/>
              <a:t>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smtClean="0"/>
              <a:t>level paling general/</a:t>
            </a:r>
            <a:r>
              <a:rPr lang="en-ID" dirty="0" err="1" smtClean="0"/>
              <a:t>umum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tipe</a:t>
            </a:r>
            <a:r>
              <a:rPr lang="en-ID" dirty="0" smtClean="0"/>
              <a:t> 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65531"/>
              </p:ext>
            </p:extLst>
          </p:nvPr>
        </p:nvGraphicFramePr>
        <p:xfrm>
          <a:off x="101663" y="948813"/>
          <a:ext cx="8331073" cy="549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337">
                  <a:extLst>
                    <a:ext uri="{9D8B030D-6E8A-4147-A177-3AD203B41FA5}">
                      <a16:colId xmlns:a16="http://schemas.microsoft.com/office/drawing/2014/main" val="3619227070"/>
                    </a:ext>
                  </a:extLst>
                </a:gridCol>
                <a:gridCol w="6527736">
                  <a:extLst>
                    <a:ext uri="{9D8B030D-6E8A-4147-A177-3AD203B41FA5}">
                      <a16:colId xmlns:a16="http://schemas.microsoft.com/office/drawing/2014/main" val="98965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 smtClean="0"/>
                        <a:t>Interface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 err="1" smtClean="0"/>
                        <a:t>Keterangan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4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Tidak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ada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duplikasi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elemen</a:t>
                      </a:r>
                      <a:r>
                        <a:rPr lang="en-ID" sz="1800" baseline="0" dirty="0" smtClean="0"/>
                        <a:t>, </a:t>
                      </a:r>
                      <a:r>
                        <a:rPr lang="en-ID" sz="1800" baseline="0" dirty="0" err="1" smtClean="0"/>
                        <a:t>boleh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terurut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atau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tidak</a:t>
                      </a:r>
                      <a:r>
                        <a:rPr lang="en-ID" sz="1800" baseline="0" dirty="0" smtClean="0"/>
                        <a:t>, extends </a:t>
                      </a:r>
                      <a:r>
                        <a:rPr lang="en-ID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6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Koleksi</a:t>
                      </a:r>
                      <a:r>
                        <a:rPr lang="en-ID" sz="1800" dirty="0" smtClean="0"/>
                        <a:t> yang </a:t>
                      </a:r>
                      <a:r>
                        <a:rPr lang="en-ID" sz="1800" dirty="0" err="1" smtClean="0"/>
                        <a:t>terurut</a:t>
                      </a:r>
                      <a:r>
                        <a:rPr lang="en-ID" sz="1800" dirty="0" smtClean="0"/>
                        <a:t>, </a:t>
                      </a:r>
                      <a:r>
                        <a:rPr lang="en-ID" sz="1800" dirty="0" err="1" smtClean="0"/>
                        <a:t>duplikasi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dibolehkan</a:t>
                      </a:r>
                      <a:r>
                        <a:rPr lang="en-ID" sz="1800" dirty="0" smtClean="0"/>
                        <a:t>, extends </a:t>
                      </a:r>
                      <a:r>
                        <a:rPr lang="en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91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Queue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Menggunakan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konsep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antrian</a:t>
                      </a:r>
                      <a:r>
                        <a:rPr lang="en-ID" sz="1800" dirty="0" smtClean="0"/>
                        <a:t>, </a:t>
                      </a:r>
                      <a:r>
                        <a:rPr lang="en-ID" sz="1800" dirty="0" err="1" smtClean="0"/>
                        <a:t>ada</a:t>
                      </a:r>
                      <a:r>
                        <a:rPr lang="en-ID" sz="1800" dirty="0" smtClean="0"/>
                        <a:t> proses insert, extract, </a:t>
                      </a:r>
                      <a:r>
                        <a:rPr lang="en-ID" sz="1800" dirty="0" err="1" smtClean="0"/>
                        <a:t>dan</a:t>
                      </a:r>
                      <a:r>
                        <a:rPr lang="en-ID" sz="1800" dirty="0" smtClean="0"/>
                        <a:t> inspection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1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smtClean="0"/>
                        <a:t>Double-ended queue, </a:t>
                      </a:r>
                      <a:r>
                        <a:rPr lang="en-ID" sz="1800" dirty="0" err="1" smtClean="0"/>
                        <a:t>elemen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boleh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masuk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dari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depan</a:t>
                      </a:r>
                      <a:r>
                        <a:rPr lang="en-ID" sz="1800" dirty="0" smtClean="0"/>
                        <a:t>/</a:t>
                      </a:r>
                      <a:r>
                        <a:rPr lang="en-ID" sz="1800" dirty="0" err="1" smtClean="0"/>
                        <a:t>belakang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antrian</a:t>
                      </a:r>
                      <a:r>
                        <a:rPr lang="en-ID" sz="1800" dirty="0" smtClean="0"/>
                        <a:t>, extends </a:t>
                      </a:r>
                      <a:r>
                        <a:rPr lang="en-ID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Queue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0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Pemetaan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kunci</a:t>
                      </a:r>
                      <a:r>
                        <a:rPr lang="en-ID" sz="1800" baseline="0" dirty="0" smtClean="0"/>
                        <a:t> (keys) </a:t>
                      </a:r>
                      <a:r>
                        <a:rPr lang="en-ID" sz="1800" baseline="0" dirty="0" err="1" smtClean="0"/>
                        <a:t>ke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nilai</a:t>
                      </a:r>
                      <a:r>
                        <a:rPr lang="en-ID" sz="1800" baseline="0" dirty="0" smtClean="0"/>
                        <a:t> (values), 1-to-1 mapping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6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SortedSet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smtClean="0"/>
                        <a:t>Set yang </a:t>
                      </a:r>
                      <a:r>
                        <a:rPr lang="en-ID" sz="1800" dirty="0" err="1" smtClean="0"/>
                        <a:t>elemennya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terurut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otomatis</a:t>
                      </a:r>
                      <a:r>
                        <a:rPr lang="en-ID" sz="1800" baseline="0" dirty="0" smtClean="0"/>
                        <a:t>, extends </a:t>
                      </a:r>
                      <a:r>
                        <a:rPr lang="en-ID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51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SortedMap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smtClean="0"/>
                        <a:t>Map yang key-</a:t>
                      </a:r>
                      <a:r>
                        <a:rPr lang="en-ID" sz="1800" dirty="0" err="1" smtClean="0"/>
                        <a:t>nya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terurut</a:t>
                      </a:r>
                      <a:r>
                        <a:rPr lang="en-ID" sz="1800" dirty="0" smtClean="0"/>
                        <a:t>, extends </a:t>
                      </a:r>
                      <a:r>
                        <a:rPr lang="en-ID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NavigableSet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smtClean="0"/>
                        <a:t>Extended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6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SortedSet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dengan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tambahan</a:t>
                      </a:r>
                      <a:r>
                        <a:rPr lang="en-ID" sz="1800" baseline="0" dirty="0" smtClean="0"/>
                        <a:t> method </a:t>
                      </a:r>
                      <a:r>
                        <a:rPr lang="en-ID" sz="1800" baseline="0" dirty="0" err="1" smtClean="0"/>
                        <a:t>untuk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navigasi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7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NavigableMap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smtClean="0"/>
                        <a:t>Extended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6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SortedMap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dengan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tambahan</a:t>
                      </a:r>
                      <a:r>
                        <a:rPr lang="en-ID" sz="1800" baseline="0" dirty="0" smtClean="0"/>
                        <a:t> method </a:t>
                      </a:r>
                      <a:r>
                        <a:rPr lang="en-ID" sz="1800" baseline="0" dirty="0" err="1" smtClean="0"/>
                        <a:t>untuk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navigasi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8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BlockingQueue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smtClean="0"/>
                        <a:t>Queue yang </a:t>
                      </a:r>
                      <a:r>
                        <a:rPr lang="en-ID" sz="1800" dirty="0" err="1" smtClean="0"/>
                        <a:t>menunggu</a:t>
                      </a:r>
                      <a:r>
                        <a:rPr lang="en-ID" sz="1800" dirty="0" smtClean="0"/>
                        <a:t> queue </a:t>
                      </a:r>
                      <a:r>
                        <a:rPr lang="en-ID" sz="1800" dirty="0" err="1" smtClean="0"/>
                        <a:t>ada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isinya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sebelum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diambil</a:t>
                      </a:r>
                      <a:r>
                        <a:rPr lang="en-ID" sz="1800" dirty="0" smtClean="0"/>
                        <a:t>, </a:t>
                      </a:r>
                      <a:r>
                        <a:rPr lang="en-ID" sz="1800" dirty="0" err="1" smtClean="0"/>
                        <a:t>dan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menunggu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ada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tempat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kosong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sebelum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memasukkan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elemen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baru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8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BlockingDeque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Sama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dengan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6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BlockingQueue</a:t>
                      </a:r>
                      <a:r>
                        <a:rPr lang="en-ID" sz="1800" dirty="0" smtClean="0"/>
                        <a:t> yang </a:t>
                      </a:r>
                      <a:r>
                        <a:rPr lang="en-ID" sz="1800" dirty="0" err="1" smtClean="0"/>
                        <a:t>berlaku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untuk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Deque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302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ID" sz="2800" dirty="0" smtClean="0"/>
              <a:t>Interface yang </a:t>
            </a:r>
            <a:r>
              <a:rPr lang="en-ID" sz="2800" dirty="0" err="1" smtClean="0"/>
              <a:t>merupakan</a:t>
            </a:r>
            <a:r>
              <a:rPr lang="en-ID" sz="2800" dirty="0" smtClean="0"/>
              <a:t> </a:t>
            </a:r>
            <a:r>
              <a:rPr lang="en-ID" sz="2800" dirty="0" err="1" smtClean="0"/>
              <a:t>turunan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Class </a:t>
            </a:r>
            <a:r>
              <a:rPr lang="en-ID" dirty="0" err="1" smtClean="0"/>
              <a:t>Implementasi</a:t>
            </a:r>
            <a:r>
              <a:rPr lang="en-ID" dirty="0" smtClean="0"/>
              <a:t> Collection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792482"/>
              </p:ext>
            </p:extLst>
          </p:nvPr>
        </p:nvGraphicFramePr>
        <p:xfrm>
          <a:off x="76200" y="1219200"/>
          <a:ext cx="833107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845">
                  <a:extLst>
                    <a:ext uri="{9D8B030D-6E8A-4147-A177-3AD203B41FA5}">
                      <a16:colId xmlns:a16="http://schemas.microsoft.com/office/drawing/2014/main" val="3619227070"/>
                    </a:ext>
                  </a:extLst>
                </a:gridCol>
                <a:gridCol w="6534228">
                  <a:extLst>
                    <a:ext uri="{9D8B030D-6E8A-4147-A177-3AD203B41FA5}">
                      <a16:colId xmlns:a16="http://schemas.microsoft.com/office/drawing/2014/main" val="98965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 smtClean="0"/>
                        <a:t>Class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 err="1" smtClean="0"/>
                        <a:t>Keterangan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4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HashSet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Implementasi</a:t>
                      </a:r>
                      <a:r>
                        <a:rPr lang="en-ID" sz="1800" dirty="0" smtClean="0"/>
                        <a:t> hash table </a:t>
                      </a:r>
                      <a:r>
                        <a:rPr lang="en-ID" sz="1800" dirty="0" err="1" smtClean="0"/>
                        <a:t>dari</a:t>
                      </a:r>
                      <a:r>
                        <a:rPr lang="en-ID" sz="1800" dirty="0" smtClean="0"/>
                        <a:t> interface </a:t>
                      </a:r>
                      <a:r>
                        <a:rPr lang="en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en-ID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6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TreeSet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Implementasi</a:t>
                      </a:r>
                      <a:r>
                        <a:rPr lang="en-ID" sz="1800" dirty="0" smtClean="0"/>
                        <a:t> Red-black tree </a:t>
                      </a:r>
                      <a:r>
                        <a:rPr lang="en-ID" sz="1800" dirty="0" err="1" smtClean="0"/>
                        <a:t>dari</a:t>
                      </a:r>
                      <a:r>
                        <a:rPr lang="en-ID" sz="1800" dirty="0" smtClean="0"/>
                        <a:t> interface </a:t>
                      </a:r>
                      <a:r>
                        <a:rPr lang="en-ID" sz="16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NavigableSet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91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LinkedHashSet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Implementasi</a:t>
                      </a:r>
                      <a:r>
                        <a:rPr lang="en-ID" sz="1800" dirty="0" smtClean="0"/>
                        <a:t> hash table </a:t>
                      </a:r>
                      <a:r>
                        <a:rPr lang="en-ID" sz="1800" dirty="0" err="1" smtClean="0"/>
                        <a:t>dan</a:t>
                      </a:r>
                      <a:r>
                        <a:rPr lang="en-ID" sz="1800" dirty="0" smtClean="0"/>
                        <a:t> linked list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dari</a:t>
                      </a:r>
                      <a:r>
                        <a:rPr lang="en-ID" sz="1800" baseline="0" dirty="0" smtClean="0"/>
                        <a:t> interface </a:t>
                      </a:r>
                      <a:r>
                        <a:rPr lang="en-ID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1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Implementasi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dengan</a:t>
                      </a:r>
                      <a:r>
                        <a:rPr lang="en-ID" sz="1800" dirty="0" smtClean="0"/>
                        <a:t> resizable-array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0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ArrayDeque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Implementasi</a:t>
                      </a:r>
                      <a:r>
                        <a:rPr lang="en-ID" sz="1800" dirty="0" smtClean="0"/>
                        <a:t> interface </a:t>
                      </a:r>
                      <a:r>
                        <a:rPr lang="en-ID" sz="16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dengan</a:t>
                      </a:r>
                      <a:r>
                        <a:rPr lang="en-ID" sz="1800" dirty="0" smtClean="0"/>
                        <a:t> resizable-array </a:t>
                      </a:r>
                      <a:r>
                        <a:rPr lang="en-ID" sz="1800" dirty="0" err="1" smtClean="0"/>
                        <a:t>yg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efisien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6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LinkedList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Implementasi</a:t>
                      </a:r>
                      <a:r>
                        <a:rPr lang="en-ID" sz="1800" dirty="0" smtClean="0"/>
                        <a:t> doubly linked</a:t>
                      </a:r>
                      <a:r>
                        <a:rPr lang="en-ID" sz="1800" baseline="0" dirty="0" smtClean="0"/>
                        <a:t> list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51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PriorityQueue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Implementasi</a:t>
                      </a:r>
                      <a:r>
                        <a:rPr lang="en-ID" sz="1800" dirty="0" smtClean="0"/>
                        <a:t> heap </a:t>
                      </a:r>
                      <a:r>
                        <a:rPr lang="en-ID" sz="1800" dirty="0" err="1" smtClean="0"/>
                        <a:t>dari</a:t>
                      </a:r>
                      <a:r>
                        <a:rPr lang="en-ID" sz="1800" dirty="0" smtClean="0"/>
                        <a:t> priority queue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Implementasi</a:t>
                      </a:r>
                      <a:r>
                        <a:rPr lang="en-ID" sz="1800" baseline="0" dirty="0" smtClean="0"/>
                        <a:t> hash table </a:t>
                      </a:r>
                      <a:r>
                        <a:rPr lang="en-ID" sz="1800" baseline="0" dirty="0" err="1" smtClean="0"/>
                        <a:t>dari</a:t>
                      </a:r>
                      <a:r>
                        <a:rPr lang="en-ID" sz="1800" baseline="0" dirty="0" smtClean="0"/>
                        <a:t> interface </a:t>
                      </a:r>
                      <a:r>
                        <a:rPr lang="en-ID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n-ID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7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TreeMap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Implementasi</a:t>
                      </a:r>
                      <a:r>
                        <a:rPr lang="en-ID" sz="1800" dirty="0" smtClean="0"/>
                        <a:t> red-black tree </a:t>
                      </a:r>
                      <a:r>
                        <a:rPr lang="en-ID" sz="1800" dirty="0" err="1" smtClean="0"/>
                        <a:t>dari</a:t>
                      </a:r>
                      <a:r>
                        <a:rPr lang="en-ID" sz="1800" dirty="0" smtClean="0"/>
                        <a:t> interface </a:t>
                      </a:r>
                      <a:r>
                        <a:rPr lang="en-ID" sz="16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NavigableMap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8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LinkedHashMap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Implementasi</a:t>
                      </a:r>
                      <a:r>
                        <a:rPr lang="en-ID" sz="1800" dirty="0" smtClean="0"/>
                        <a:t> hash table </a:t>
                      </a:r>
                      <a:r>
                        <a:rPr lang="en-ID" sz="1800" dirty="0" err="1" smtClean="0"/>
                        <a:t>dan</a:t>
                      </a:r>
                      <a:r>
                        <a:rPr lang="en-ID" sz="1800" dirty="0" smtClean="0"/>
                        <a:t> linked list </a:t>
                      </a:r>
                      <a:r>
                        <a:rPr lang="en-ID" sz="1800" dirty="0" err="1" smtClean="0"/>
                        <a:t>dari</a:t>
                      </a:r>
                      <a:r>
                        <a:rPr lang="en-ID" sz="1800" dirty="0" smtClean="0"/>
                        <a:t> interface </a:t>
                      </a:r>
                      <a:r>
                        <a:rPr lang="en-ID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8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Implementasi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dengan</a:t>
                      </a:r>
                      <a:r>
                        <a:rPr lang="en-ID" sz="1800" dirty="0" smtClean="0"/>
                        <a:t> resizable-array yang synchronized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3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Hashtable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Implementasi</a:t>
                      </a:r>
                      <a:r>
                        <a:rPr lang="en-ID" sz="1800" dirty="0" smtClean="0"/>
                        <a:t> hash table </a:t>
                      </a:r>
                      <a:r>
                        <a:rPr lang="en-ID" sz="1800" dirty="0" err="1" smtClean="0"/>
                        <a:t>dari</a:t>
                      </a:r>
                      <a:r>
                        <a:rPr lang="en-ID" sz="1800" dirty="0" smtClean="0"/>
                        <a:t> interface </a:t>
                      </a:r>
                      <a:r>
                        <a:rPr lang="en-ID" sz="16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n-ID" sz="1800" dirty="0" smtClean="0"/>
                        <a:t> yang synchronized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93410"/>
                  </a:ext>
                </a:extLst>
              </a:tr>
            </a:tbl>
          </a:graphicData>
        </a:graphic>
      </p:graphicFrame>
      <p:pic>
        <p:nvPicPr>
          <p:cNvPr id="1026" name="Picture 2" descr="http://cdn.shopify.com/s/files/1/0185/5092/products/persons-0106.png?v=13695440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387" y="1570704"/>
            <a:ext cx="338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dn.shopify.com/s/files/1/0185/5092/products/persons-0106.png?v=13695440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67000"/>
            <a:ext cx="338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dn.shopify.com/s/files/1/0185/5092/products/persons-0106.png?v=13695440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387" y="4139151"/>
            <a:ext cx="338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5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Kisi-</a:t>
            </a:r>
            <a:r>
              <a:rPr lang="en-ID" dirty="0" err="1" smtClean="0"/>
              <a:t>kisi</a:t>
            </a:r>
            <a:r>
              <a:rPr lang="en-ID" dirty="0" smtClean="0"/>
              <a:t> UAS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Hari &amp; </a:t>
            </a:r>
            <a:r>
              <a:rPr lang="en-ID" dirty="0" err="1" smtClean="0"/>
              <a:t>tanggal</a:t>
            </a:r>
            <a:r>
              <a:rPr lang="en-ID" dirty="0" smtClean="0"/>
              <a:t>	: </a:t>
            </a:r>
            <a:r>
              <a:rPr lang="en-ID" dirty="0" err="1" smtClean="0"/>
              <a:t>Selasa</a:t>
            </a:r>
            <a:r>
              <a:rPr lang="en-ID" dirty="0" smtClean="0"/>
              <a:t>, 14 </a:t>
            </a:r>
            <a:r>
              <a:rPr lang="en-ID" dirty="0" err="1" smtClean="0"/>
              <a:t>Juni</a:t>
            </a:r>
            <a:r>
              <a:rPr lang="en-ID" dirty="0" smtClean="0"/>
              <a:t> 2016</a:t>
            </a:r>
          </a:p>
          <a:p>
            <a:r>
              <a:rPr lang="en-ID" dirty="0" err="1" smtClean="0"/>
              <a:t>Waktu</a:t>
            </a:r>
            <a:r>
              <a:rPr lang="en-ID" dirty="0" smtClean="0"/>
              <a:t>		: 100 – 110 </a:t>
            </a:r>
            <a:r>
              <a:rPr lang="en-ID" dirty="0" err="1" smtClean="0"/>
              <a:t>menit</a:t>
            </a:r>
            <a:endParaRPr lang="en-ID" dirty="0" smtClean="0"/>
          </a:p>
          <a:p>
            <a:r>
              <a:rPr lang="en-ID" dirty="0" err="1" smtClean="0"/>
              <a:t>Sifat</a:t>
            </a:r>
            <a:r>
              <a:rPr lang="en-ID" dirty="0" smtClean="0"/>
              <a:t>			: </a:t>
            </a:r>
            <a:r>
              <a:rPr lang="en-ID" dirty="0" err="1" smtClean="0"/>
              <a:t>Tutup</a:t>
            </a:r>
            <a:r>
              <a:rPr lang="en-ID" dirty="0" smtClean="0"/>
              <a:t> </a:t>
            </a:r>
            <a:r>
              <a:rPr lang="en-ID" dirty="0" err="1" smtClean="0"/>
              <a:t>buku</a:t>
            </a:r>
            <a:r>
              <a:rPr lang="en-ID" dirty="0" smtClean="0"/>
              <a:t>, laptop, </a:t>
            </a:r>
            <a:r>
              <a:rPr lang="en-ID" dirty="0" err="1" smtClean="0"/>
              <a:t>dan</a:t>
            </a:r>
            <a:r>
              <a:rPr lang="en-ID" dirty="0" smtClean="0"/>
              <a:t> gadget</a:t>
            </a:r>
          </a:p>
          <a:p>
            <a:r>
              <a:rPr lang="en-ID" dirty="0" err="1" smtClean="0"/>
              <a:t>Materi</a:t>
            </a:r>
            <a:r>
              <a:rPr lang="en-ID" dirty="0" smtClean="0"/>
              <a:t>:</a:t>
            </a:r>
          </a:p>
          <a:p>
            <a:pPr lvl="1"/>
            <a:r>
              <a:rPr lang="en-ID" dirty="0" smtClean="0"/>
              <a:t>Overloading </a:t>
            </a:r>
            <a:r>
              <a:rPr lang="en-ID" dirty="0" err="1" smtClean="0"/>
              <a:t>fungsi</a:t>
            </a:r>
            <a:endParaRPr lang="en-ID" dirty="0" smtClean="0"/>
          </a:p>
          <a:p>
            <a:pPr lvl="1"/>
            <a:r>
              <a:rPr lang="en-ID" dirty="0" smtClean="0"/>
              <a:t>Abstract class</a:t>
            </a:r>
          </a:p>
          <a:p>
            <a:pPr lvl="1"/>
            <a:r>
              <a:rPr lang="en-ID" dirty="0" smtClean="0"/>
              <a:t>Interface</a:t>
            </a:r>
          </a:p>
          <a:p>
            <a:pPr lvl="1"/>
            <a:r>
              <a:rPr lang="en-ID" dirty="0" err="1" smtClean="0"/>
              <a:t>Komposisi</a:t>
            </a:r>
            <a:r>
              <a:rPr lang="en-ID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Komposisi</a:t>
            </a:r>
            <a:r>
              <a:rPr lang="en-US" sz="4000" dirty="0" smtClean="0"/>
              <a:t> Class </a:t>
            </a:r>
            <a:r>
              <a:rPr lang="en-US" sz="4000" i="1" dirty="0" smtClean="0"/>
              <a:t>(Class Composition)</a:t>
            </a:r>
            <a:endParaRPr lang="en-GB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Komposisi</a:t>
            </a:r>
            <a:r>
              <a:rPr lang="en-US" sz="3600" dirty="0" smtClean="0"/>
              <a:t> = </a:t>
            </a:r>
            <a:r>
              <a:rPr lang="en-US" sz="3600" dirty="0" err="1" smtClean="0"/>
              <a:t>gabungan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beberapa</a:t>
            </a:r>
            <a:r>
              <a:rPr lang="en-US" sz="3600" dirty="0" smtClean="0"/>
              <a:t> item</a:t>
            </a:r>
          </a:p>
          <a:p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hal</a:t>
            </a:r>
            <a:r>
              <a:rPr lang="en-US" sz="3600" dirty="0" smtClean="0"/>
              <a:t> </a:t>
            </a:r>
            <a:r>
              <a:rPr lang="en-US" sz="3600" dirty="0" err="1" smtClean="0"/>
              <a:t>pembuatan</a:t>
            </a:r>
            <a:r>
              <a:rPr lang="en-US" sz="3600" dirty="0" smtClean="0"/>
              <a:t> class di PBO, </a:t>
            </a:r>
            <a:r>
              <a:rPr lang="en-US" sz="3600" dirty="0" err="1" smtClean="0"/>
              <a:t>komposisi</a:t>
            </a:r>
            <a:r>
              <a:rPr lang="en-US" sz="3600" dirty="0" smtClean="0"/>
              <a:t> </a:t>
            </a:r>
            <a:r>
              <a:rPr lang="en-US" sz="3600" dirty="0" err="1" smtClean="0"/>
              <a:t>mengacu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penggunaan</a:t>
            </a:r>
            <a:r>
              <a:rPr lang="en-US" sz="3600" dirty="0" smtClean="0"/>
              <a:t> </a:t>
            </a:r>
            <a:r>
              <a:rPr lang="en-US" sz="3600" dirty="0" err="1" smtClean="0"/>
              <a:t>sebuah</a:t>
            </a:r>
            <a:r>
              <a:rPr lang="en-US" sz="3600" dirty="0" smtClean="0"/>
              <a:t> class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membentuk</a:t>
            </a:r>
            <a:r>
              <a:rPr lang="en-US" sz="3600" dirty="0" smtClean="0"/>
              <a:t> class yang lain</a:t>
            </a:r>
          </a:p>
          <a:p>
            <a:r>
              <a:rPr lang="en-US" sz="3600" dirty="0" err="1" smtClean="0"/>
              <a:t>Komposisi</a:t>
            </a:r>
            <a:r>
              <a:rPr lang="en-US" sz="3600" dirty="0" smtClean="0"/>
              <a:t> ≠ </a:t>
            </a:r>
            <a:r>
              <a:rPr lang="en-US" sz="3600" dirty="0" err="1" smtClean="0"/>
              <a:t>pewarisan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484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Komposisi</a:t>
            </a:r>
            <a:r>
              <a:rPr lang="en-US" dirty="0" smtClean="0"/>
              <a:t>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4" y="1600200"/>
            <a:ext cx="7620000" cy="48006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. </a:t>
            </a:r>
            <a:r>
              <a:rPr lang="en-US" dirty="0" err="1" smtClean="0"/>
              <a:t>Perhatikan</a:t>
            </a:r>
            <a:r>
              <a:rPr lang="en-US" dirty="0" smtClean="0"/>
              <a:t> diagram class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GB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silinder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(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keliling</a:t>
            </a:r>
            <a:r>
              <a:rPr lang="en-US" dirty="0" smtClean="0"/>
              <a:t> </a:t>
            </a:r>
            <a:r>
              <a:rPr lang="en-US" dirty="0" err="1" smtClean="0"/>
              <a:t>silindernya</a:t>
            </a:r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diagram class di </a:t>
            </a:r>
            <a:r>
              <a:rPr lang="en-US" dirty="0" err="1" smtClean="0"/>
              <a:t>atas</a:t>
            </a:r>
            <a:r>
              <a:rPr lang="en-US" dirty="0" smtClean="0"/>
              <a:t>, Class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Cylinder</a:t>
            </a:r>
            <a:r>
              <a:rPr lang="en-US" sz="2000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class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2000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atributnya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98766"/>
            <a:ext cx="5963399" cy="232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9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Class 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Circle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1904999"/>
            <a:ext cx="3287486" cy="341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0421" y="156832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09" y="2171700"/>
            <a:ext cx="3658961" cy="275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05400" y="1535668"/>
            <a:ext cx="217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t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Class 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Cylinder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399"/>
            <a:ext cx="3352800" cy="347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59354"/>
            <a:ext cx="4343400" cy="258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56832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535668"/>
            <a:ext cx="217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t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Main method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3276600" cy="511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2362200"/>
            <a:ext cx="312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Circle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2546866"/>
            <a:ext cx="1371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54880" y="3761601"/>
            <a:ext cx="317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1600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Cylinder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223266"/>
            <a:ext cx="1371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Circle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Cylinder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8" y="2053098"/>
            <a:ext cx="7756690" cy="1985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578139"/>
            <a:ext cx="8256692" cy="2127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2800" y="1600200"/>
            <a:ext cx="4876801" cy="14773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Class </a:t>
            </a:r>
            <a:r>
              <a:rPr lang="en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lang="en-ID" dirty="0" smtClean="0"/>
              <a:t> </a:t>
            </a:r>
            <a:r>
              <a:rPr lang="en-ID" dirty="0" err="1" smtClean="0"/>
              <a:t>ditulis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2 file yang </a:t>
            </a:r>
            <a:r>
              <a:rPr lang="en-ID" dirty="0" err="1" smtClean="0"/>
              <a:t>berbeda</a:t>
            </a:r>
            <a:r>
              <a:rPr lang="en-ID" dirty="0" smtClean="0"/>
              <a:t>, </a:t>
            </a:r>
            <a:r>
              <a:rPr lang="en-ID" dirty="0" err="1" smtClean="0"/>
              <a:t>namun</a:t>
            </a:r>
            <a:r>
              <a:rPr lang="en-ID" dirty="0" smtClean="0"/>
              <a:t> </a:t>
            </a:r>
            <a:r>
              <a:rPr lang="en-ID" dirty="0" err="1" smtClean="0"/>
              <a:t>masih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package yang </a:t>
            </a:r>
            <a:r>
              <a:rPr lang="en-ID" dirty="0" err="1" smtClean="0"/>
              <a:t>sama</a:t>
            </a: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Class </a:t>
            </a:r>
            <a:r>
              <a:rPr lang="en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memanggil</a:t>
            </a:r>
            <a:r>
              <a:rPr lang="en-ID" dirty="0" smtClean="0"/>
              <a:t> class </a:t>
            </a:r>
            <a:r>
              <a:rPr lang="en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6614" y="411752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Output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594" y="4621204"/>
            <a:ext cx="5918552" cy="4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 dirty="0" err="1" smtClean="0"/>
              <a:t>Latihan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723144"/>
            <a:ext cx="8229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Class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400" dirty="0" smtClean="0"/>
              <a:t> </a:t>
            </a:r>
            <a:r>
              <a:rPr lang="en-US" sz="1400" dirty="0" err="1" smtClean="0"/>
              <a:t>menyimpan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err="1" smtClean="0"/>
              <a:t>titik</a:t>
            </a:r>
            <a:r>
              <a:rPr lang="en-US" sz="1400" dirty="0" smtClean="0"/>
              <a:t> (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koordinat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 smtClean="0"/>
              <a:t>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Constructor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/>
              <a:t> </a:t>
            </a:r>
            <a:r>
              <a:rPr lang="en-US" sz="1400" dirty="0" err="1" smtClean="0"/>
              <a:t>menginisialisasi</a:t>
            </a:r>
            <a:r>
              <a:rPr lang="en-US" sz="1400" dirty="0" smtClean="0"/>
              <a:t> </a:t>
            </a:r>
            <a:r>
              <a:rPr lang="en-US" sz="1400" dirty="0" err="1" smtClean="0"/>
              <a:t>atribut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dirty="0" smtClean="0"/>
              <a:t>di class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Method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class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400" dirty="0" smtClean="0"/>
              <a:t> </a:t>
            </a:r>
            <a:r>
              <a:rPr lang="en-US" sz="1400" dirty="0" err="1" smtClean="0"/>
              <a:t>mengembalikan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variabel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Method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cetak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smtClean="0"/>
              <a:t>class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1400" dirty="0" err="1" smtClean="0"/>
              <a:t>mencetak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atribut</a:t>
            </a:r>
            <a:r>
              <a:rPr lang="en-US" sz="1400" dirty="0" smtClean="0"/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layar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PolyLine</a:t>
            </a:r>
            <a:r>
              <a:rPr lang="en-US" sz="1400" dirty="0" smtClean="0"/>
              <a:t>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</a:t>
            </a:r>
            <a:r>
              <a:rPr lang="en-US" sz="1400" dirty="0" err="1" smtClean="0"/>
              <a:t>atribut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en-US" sz="1400" dirty="0" smtClean="0"/>
              <a:t> (</a:t>
            </a:r>
            <a:r>
              <a:rPr lang="en-US" sz="1400" dirty="0" err="1" smtClean="0"/>
              <a:t>bertipe</a:t>
            </a:r>
            <a:r>
              <a:rPr lang="en-US" sz="1400" dirty="0" smtClean="0"/>
              <a:t> Array of Object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400" dirty="0" smtClean="0"/>
              <a:t>) yang </a:t>
            </a:r>
            <a:r>
              <a:rPr lang="en-US" sz="1400" dirty="0" err="1" smtClean="0"/>
              <a:t>menyimpan</a:t>
            </a:r>
            <a:r>
              <a:rPr lang="en-US" sz="1400" dirty="0" smtClean="0"/>
              <a:t> </a:t>
            </a:r>
            <a:r>
              <a:rPr lang="en-US" sz="1400" dirty="0" err="1" smtClean="0"/>
              <a:t>kumpulan</a:t>
            </a:r>
            <a:r>
              <a:rPr lang="en-US" sz="1400" dirty="0" smtClean="0"/>
              <a:t> </a:t>
            </a:r>
            <a:r>
              <a:rPr lang="en-US" sz="1400" dirty="0" err="1" smtClean="0"/>
              <a:t>titik-titik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Constructor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sz="1400" dirty="0" smtClean="0"/>
              <a:t> </a:t>
            </a:r>
            <a:r>
              <a:rPr lang="en-US" sz="1400" dirty="0" err="1" smtClean="0"/>
              <a:t>menginisialisasi</a:t>
            </a:r>
            <a:r>
              <a:rPr lang="en-US" sz="1400" dirty="0" smtClean="0"/>
              <a:t> array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array </a:t>
            </a:r>
            <a:r>
              <a:rPr lang="en-US" sz="1400" dirty="0" err="1" smtClean="0"/>
              <a:t>baru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berukuran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Method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appendPoint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(Point p)</a:t>
            </a:r>
            <a:r>
              <a:rPr lang="en-US" sz="1400" dirty="0" smtClean="0"/>
              <a:t> </a:t>
            </a:r>
            <a:r>
              <a:rPr lang="en-US" sz="1400" dirty="0" err="1" smtClean="0"/>
              <a:t>menambahkan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alibri" panose="020F0502020204030204" pitchFamily="34" charset="0"/>
                <a:cs typeface="Courier New" pitchFamily="49" charset="0"/>
              </a:rPr>
              <a:t>point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sz="1400" dirty="0" smtClean="0"/>
              <a:t> </a:t>
            </a:r>
            <a:r>
              <a:rPr lang="en-US" sz="1400" dirty="0" err="1" smtClean="0"/>
              <a:t>baru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array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Method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cetak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PolyLine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looping  di </a:t>
            </a:r>
            <a:r>
              <a:rPr lang="en-US" sz="1400" dirty="0" err="1" smtClean="0"/>
              <a:t>dalam</a:t>
            </a:r>
            <a:r>
              <a:rPr lang="en-US" sz="1400" dirty="0" smtClean="0"/>
              <a:t> array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mencetak</a:t>
            </a:r>
            <a:r>
              <a:rPr lang="en-US" sz="1400" dirty="0" smtClean="0"/>
              <a:t> </a:t>
            </a:r>
            <a:r>
              <a:rPr lang="en-US" sz="1400" dirty="0" err="1" smtClean="0"/>
              <a:t>semua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tersimpan</a:t>
            </a:r>
            <a:r>
              <a:rPr lang="en-US" sz="1400" dirty="0" smtClean="0"/>
              <a:t> di </a:t>
            </a:r>
            <a:r>
              <a:rPr lang="en-US" sz="1400" dirty="0" err="1" smtClean="0"/>
              <a:t>dalamnya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format: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(x1,y1)(x2,y2)(x3,y3)</a:t>
            </a:r>
            <a:r>
              <a:rPr lang="en-US" sz="1400" dirty="0" smtClean="0"/>
              <a:t> …. </a:t>
            </a:r>
            <a:r>
              <a:rPr lang="en-US" sz="1400" dirty="0" err="1" smtClean="0"/>
              <a:t>dst</a:t>
            </a:r>
            <a:endParaRPr lang="en-GB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2590800"/>
          </a:xfrm>
        </p:spPr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smtClean="0"/>
              <a:t>program Java </a:t>
            </a:r>
            <a:r>
              <a:rPr lang="en-US" dirty="0" err="1" smtClean="0"/>
              <a:t>untuk</a:t>
            </a:r>
            <a:r>
              <a:rPr lang="en-US" dirty="0" smtClean="0"/>
              <a:t> 2 class </a:t>
            </a:r>
            <a:r>
              <a:rPr lang="en-US" dirty="0" err="1" smtClean="0"/>
              <a:t>dalam</a:t>
            </a:r>
            <a:r>
              <a:rPr lang="en-US" dirty="0" smtClean="0"/>
              <a:t> class diagram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354514"/>
            <a:ext cx="5617636" cy="23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Java COLLECTION interface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30958</TotalTime>
  <Words>608</Words>
  <Application>Microsoft Office PowerPoint</Application>
  <PresentationFormat>On-screen Show (4:3)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Adjacency</vt:lpstr>
      <vt:lpstr>Pemrograman Berorientasi Obyek</vt:lpstr>
      <vt:lpstr>Komposisi Class (Class Composition)</vt:lpstr>
      <vt:lpstr>Komposisi Class</vt:lpstr>
      <vt:lpstr>Contoh: Class Circle</vt:lpstr>
      <vt:lpstr>Contoh: Class Cylinder</vt:lpstr>
      <vt:lpstr>Contoh: Main method</vt:lpstr>
      <vt:lpstr>Contoh Dalam Java</vt:lpstr>
      <vt:lpstr>Latihan</vt:lpstr>
      <vt:lpstr>Java COLLECTION interface</vt:lpstr>
      <vt:lpstr>Java Collection Interface</vt:lpstr>
      <vt:lpstr>Collection</vt:lpstr>
      <vt:lpstr>Interface yang merupakan turunan dari Collection</vt:lpstr>
      <vt:lpstr>Class Implementasi Collection</vt:lpstr>
      <vt:lpstr>Kisi-kisi UAS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Intan</dc:creator>
  <cp:lastModifiedBy>intan.yuniar@hotmail.com</cp:lastModifiedBy>
  <cp:revision>202</cp:revision>
  <dcterms:created xsi:type="dcterms:W3CDTF">2015-03-08T14:00:05Z</dcterms:created>
  <dcterms:modified xsi:type="dcterms:W3CDTF">2016-06-01T09:30:54Z</dcterms:modified>
</cp:coreProperties>
</file>