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4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1F83A-9D5F-4CE6-B253-523D57FA6164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31B99-7147-4A54-9F4E-A2A60858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389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1F83A-9D5F-4CE6-B253-523D57FA6164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31B99-7147-4A54-9F4E-A2A60858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05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1F83A-9D5F-4CE6-B253-523D57FA6164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31B99-7147-4A54-9F4E-A2A60858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03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1F83A-9D5F-4CE6-B253-523D57FA6164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31B99-7147-4A54-9F4E-A2A608588F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6381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1F83A-9D5F-4CE6-B253-523D57FA6164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31B99-7147-4A54-9F4E-A2A60858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44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1F83A-9D5F-4CE6-B253-523D57FA6164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31B99-7147-4A54-9F4E-A2A60858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774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1F83A-9D5F-4CE6-B253-523D57FA6164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31B99-7147-4A54-9F4E-A2A60858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92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1F83A-9D5F-4CE6-B253-523D57FA6164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31B99-7147-4A54-9F4E-A2A60858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402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1F83A-9D5F-4CE6-B253-523D57FA6164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31B99-7147-4A54-9F4E-A2A60858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84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1F83A-9D5F-4CE6-B253-523D57FA6164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31B99-7147-4A54-9F4E-A2A60858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43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1F83A-9D5F-4CE6-B253-523D57FA6164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31B99-7147-4A54-9F4E-A2A60858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009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1F83A-9D5F-4CE6-B253-523D57FA6164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31B99-7147-4A54-9F4E-A2A60858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69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1F83A-9D5F-4CE6-B253-523D57FA6164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31B99-7147-4A54-9F4E-A2A60858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81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1F83A-9D5F-4CE6-B253-523D57FA6164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31B99-7147-4A54-9F4E-A2A60858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889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1F83A-9D5F-4CE6-B253-523D57FA6164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31B99-7147-4A54-9F4E-A2A60858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401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1F83A-9D5F-4CE6-B253-523D57FA6164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31B99-7147-4A54-9F4E-A2A60858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720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1F83A-9D5F-4CE6-B253-523D57FA6164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31B99-7147-4A54-9F4E-A2A60858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94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D91F83A-9D5F-4CE6-B253-523D57FA6164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31B99-7147-4A54-9F4E-A2A60858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473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err="1" smtClean="0"/>
              <a:t>Pendahuluan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Desain</a:t>
            </a:r>
            <a:r>
              <a:rPr lang="en-US" dirty="0" smtClean="0"/>
              <a:t> </a:t>
            </a:r>
            <a:r>
              <a:rPr lang="en-US" dirty="0" err="1" smtClean="0"/>
              <a:t>Antarmuka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Hendra Maulana, </a:t>
            </a:r>
            <a:r>
              <a:rPr lang="en-US" dirty="0" err="1" smtClean="0"/>
              <a:t>S.Kom</a:t>
            </a:r>
            <a:r>
              <a:rPr lang="en-US" dirty="0" smtClean="0"/>
              <a:t>, </a:t>
            </a:r>
            <a:r>
              <a:rPr lang="en-US" dirty="0" err="1" smtClean="0"/>
              <a:t>M.Kom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51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Bidang</a:t>
            </a:r>
            <a:r>
              <a:rPr lang="en-US" sz="2800" dirty="0"/>
              <a:t> </a:t>
            </a:r>
            <a:r>
              <a:rPr lang="en-US" sz="2800" dirty="0" err="1"/>
              <a:t>ilmu</a:t>
            </a:r>
            <a:r>
              <a:rPr lang="en-US" sz="2800" dirty="0"/>
              <a:t> </a:t>
            </a:r>
            <a:r>
              <a:rPr lang="en-US" sz="2800" dirty="0" err="1" smtClean="0"/>
              <a:t>Desain</a:t>
            </a:r>
            <a:r>
              <a:rPr lang="en-US" sz="2800" dirty="0" smtClean="0"/>
              <a:t> </a:t>
            </a:r>
            <a:r>
              <a:rPr lang="en-US" sz="2800" dirty="0" err="1" smtClean="0"/>
              <a:t>Antarmuka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/>
              <a:t>ilmu</a:t>
            </a:r>
            <a:r>
              <a:rPr lang="en-US" sz="2800" dirty="0"/>
              <a:t> yang </a:t>
            </a:r>
            <a:r>
              <a:rPr lang="en-US" sz="2800" dirty="0" err="1"/>
              <a:t>mempelajari</a:t>
            </a:r>
            <a:r>
              <a:rPr lang="en-US" sz="2800" dirty="0"/>
              <a:t> </a:t>
            </a:r>
            <a:r>
              <a:rPr lang="en-US" sz="2800" dirty="0" err="1"/>
              <a:t>tentang</a:t>
            </a:r>
            <a:r>
              <a:rPr lang="en-US" sz="2800" dirty="0"/>
              <a:t> </a:t>
            </a:r>
            <a:r>
              <a:rPr lang="en-US" sz="2800" dirty="0" err="1" smtClean="0"/>
              <a:t>bagaimana</a:t>
            </a:r>
            <a:r>
              <a:rPr lang="en-US" sz="2800" dirty="0" smtClean="0"/>
              <a:t> </a:t>
            </a:r>
            <a:r>
              <a:rPr lang="en-US" sz="2800" dirty="0" err="1" smtClean="0"/>
              <a:t>mendesain</a:t>
            </a:r>
            <a:r>
              <a:rPr lang="en-US" sz="2800" dirty="0"/>
              <a:t>, </a:t>
            </a:r>
            <a:r>
              <a:rPr lang="en-US" sz="2800" dirty="0" err="1"/>
              <a:t>mengevaluasi</a:t>
            </a:r>
            <a:r>
              <a:rPr lang="en-US" sz="2800" dirty="0"/>
              <a:t>,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mengimplementasikan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err="1"/>
              <a:t>komputer</a:t>
            </a:r>
            <a:r>
              <a:rPr lang="en-US" sz="2800" dirty="0"/>
              <a:t> yang </a:t>
            </a:r>
            <a:r>
              <a:rPr lang="en-US" sz="2800" dirty="0" err="1"/>
              <a:t>interaktif</a:t>
            </a:r>
            <a:r>
              <a:rPr lang="en-US" sz="2800" dirty="0"/>
              <a:t> </a:t>
            </a:r>
            <a:r>
              <a:rPr lang="en-US" sz="2800" dirty="0" err="1" smtClean="0"/>
              <a:t>sehingga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</a:t>
            </a:r>
            <a:r>
              <a:rPr lang="en-US" sz="2800" dirty="0" err="1"/>
              <a:t>manusia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mudah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3603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/>
              <a:t>Prinsip</a:t>
            </a:r>
            <a:r>
              <a:rPr lang="en-US" sz="4400" dirty="0"/>
              <a:t> </a:t>
            </a:r>
            <a:r>
              <a:rPr lang="en-US" sz="4400" dirty="0" err="1"/>
              <a:t>kerja</a:t>
            </a:r>
            <a:r>
              <a:rPr lang="en-US" sz="4400" dirty="0"/>
              <a:t> </a:t>
            </a:r>
            <a:r>
              <a:rPr lang="en-US" sz="4400" dirty="0" err="1"/>
              <a:t>komputer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3900" dirty="0" smtClean="0"/>
              <a:t>input </a:t>
            </a:r>
            <a:r>
              <a:rPr lang="en-US" sz="3900" dirty="0" smtClean="0">
                <a:sym typeface="Wingdings" panose="05000000000000000000" pitchFamily="2" charset="2"/>
              </a:rPr>
              <a:t></a:t>
            </a:r>
            <a:r>
              <a:rPr lang="en-US" sz="3900" dirty="0" smtClean="0"/>
              <a:t> </a:t>
            </a:r>
            <a:r>
              <a:rPr lang="en-US" sz="3900" dirty="0"/>
              <a:t>proses </a:t>
            </a:r>
            <a:r>
              <a:rPr lang="en-US" sz="3900" dirty="0" smtClean="0">
                <a:sym typeface="Wingdings" panose="05000000000000000000" pitchFamily="2" charset="2"/>
              </a:rPr>
              <a:t></a:t>
            </a:r>
            <a:r>
              <a:rPr lang="en-US" sz="3900" dirty="0" smtClean="0"/>
              <a:t> </a:t>
            </a:r>
            <a:r>
              <a:rPr lang="en-US" sz="3900" dirty="0"/>
              <a:t>output </a:t>
            </a:r>
            <a:endParaRPr lang="en-US" sz="3900" dirty="0" smtClean="0"/>
          </a:p>
          <a:p>
            <a:endParaRPr lang="en-US" sz="2800" dirty="0"/>
          </a:p>
          <a:p>
            <a:r>
              <a:rPr lang="en-US" sz="2800" dirty="0" err="1" smtClean="0"/>
              <a:t>Kepada</a:t>
            </a:r>
            <a:r>
              <a:rPr lang="en-US" sz="2800" dirty="0" smtClean="0"/>
              <a:t> </a:t>
            </a:r>
            <a:r>
              <a:rPr lang="en-US" sz="2800" dirty="0" err="1"/>
              <a:t>komputer</a:t>
            </a:r>
            <a:r>
              <a:rPr lang="en-US" sz="2800" dirty="0"/>
              <a:t> </a:t>
            </a:r>
            <a:r>
              <a:rPr lang="en-US" sz="2800" dirty="0" err="1"/>
              <a:t>diberikan</a:t>
            </a:r>
            <a:r>
              <a:rPr lang="en-US" sz="2800" dirty="0"/>
              <a:t> data yang </a:t>
            </a:r>
            <a:r>
              <a:rPr lang="en-US" sz="2800" dirty="0" err="1"/>
              <a:t>umumnya</a:t>
            </a:r>
            <a:r>
              <a:rPr lang="en-US" sz="2800" dirty="0"/>
              <a:t> </a:t>
            </a:r>
            <a:r>
              <a:rPr lang="en-US" sz="2800" dirty="0" err="1"/>
              <a:t>berupa</a:t>
            </a:r>
            <a:r>
              <a:rPr lang="en-US" sz="2800" dirty="0"/>
              <a:t> </a:t>
            </a:r>
            <a:r>
              <a:rPr lang="en-US" sz="2800" dirty="0" err="1"/>
              <a:t>deretan</a:t>
            </a:r>
            <a:r>
              <a:rPr lang="en-US" sz="2800" dirty="0"/>
              <a:t> </a:t>
            </a:r>
            <a:r>
              <a:rPr lang="en-US" sz="2800" dirty="0" err="1"/>
              <a:t>angka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huruf</a:t>
            </a:r>
            <a:r>
              <a:rPr lang="en-US" sz="2800" dirty="0"/>
              <a:t>. </a:t>
            </a:r>
            <a:r>
              <a:rPr lang="en-US" sz="2800" dirty="0" err="1"/>
              <a:t>Kemudian</a:t>
            </a:r>
            <a:r>
              <a:rPr lang="en-US" sz="2800" dirty="0"/>
              <a:t> </a:t>
            </a:r>
            <a:r>
              <a:rPr lang="en-US" sz="2800" dirty="0" err="1"/>
              <a:t>diolah</a:t>
            </a:r>
            <a:r>
              <a:rPr lang="en-US" sz="2800" dirty="0"/>
              <a:t> </a:t>
            </a:r>
            <a:r>
              <a:rPr lang="en-US" sz="2800" dirty="0" err="1"/>
              <a:t>didalam</a:t>
            </a:r>
            <a:r>
              <a:rPr lang="en-US" sz="2800" dirty="0"/>
              <a:t> </a:t>
            </a:r>
            <a:r>
              <a:rPr lang="en-US" sz="2800" dirty="0" err="1"/>
              <a:t>komputer</a:t>
            </a:r>
            <a:r>
              <a:rPr lang="en-US" sz="2800" dirty="0"/>
              <a:t> yang </a:t>
            </a:r>
            <a:r>
              <a:rPr lang="en-US" sz="2800" dirty="0" err="1"/>
              <a:t>menjadi</a:t>
            </a:r>
            <a:r>
              <a:rPr lang="en-US" sz="2800" dirty="0"/>
              <a:t> </a:t>
            </a:r>
            <a:r>
              <a:rPr lang="en-US" sz="2800" dirty="0" err="1"/>
              <a:t>keluaran</a:t>
            </a:r>
            <a:r>
              <a:rPr lang="en-US" sz="2800" dirty="0"/>
              <a:t> </a:t>
            </a:r>
            <a:r>
              <a:rPr lang="en-US" sz="2800" dirty="0" err="1"/>
              <a:t>sesuai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kebutuhan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keinginan</a:t>
            </a:r>
            <a:r>
              <a:rPr lang="en-US" sz="2800" dirty="0"/>
              <a:t> </a:t>
            </a:r>
            <a:r>
              <a:rPr lang="en-US" sz="2800" dirty="0" err="1"/>
              <a:t>manusia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17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Proses </a:t>
            </a:r>
            <a:r>
              <a:rPr lang="en-US" altLang="en-US" dirty="0" err="1"/>
              <a:t>Eksekusi</a:t>
            </a:r>
            <a:r>
              <a:rPr lang="en-US" altLang="en-US" dirty="0"/>
              <a:t> </a:t>
            </a:r>
            <a:r>
              <a:rPr lang="en-US" altLang="en-US" dirty="0" err="1"/>
              <a:t>Instruksi</a:t>
            </a:r>
            <a:r>
              <a:rPr lang="en-US" altLang="en-US" dirty="0"/>
              <a:t/>
            </a:r>
            <a:br>
              <a:rPr lang="en-US" altLang="en-US" dirty="0"/>
            </a:b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320925" y="1167448"/>
            <a:ext cx="7086600" cy="7318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en-US" dirty="0" smtClean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46236"/>
            <a:ext cx="8553450" cy="460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877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Tujuan</a:t>
            </a:r>
            <a:r>
              <a:rPr lang="en-US" sz="2800" dirty="0"/>
              <a:t> </a:t>
            </a:r>
            <a:r>
              <a:rPr lang="en-US" sz="2800" dirty="0" err="1"/>
              <a:t>utama</a:t>
            </a:r>
            <a:r>
              <a:rPr lang="en-US" sz="2800" dirty="0"/>
              <a:t> </a:t>
            </a:r>
            <a:r>
              <a:rPr lang="en-US" sz="2800" dirty="0" err="1"/>
              <a:t>disusunnya</a:t>
            </a:r>
            <a:r>
              <a:rPr lang="en-US" sz="2800" dirty="0"/>
              <a:t> </a:t>
            </a:r>
            <a:r>
              <a:rPr lang="en-US" sz="2800" dirty="0" err="1"/>
              <a:t>berbagai</a:t>
            </a:r>
            <a:r>
              <a:rPr lang="en-US" sz="2800" dirty="0"/>
              <a:t> </a:t>
            </a:r>
            <a:r>
              <a:rPr lang="en-US" sz="2800" dirty="0" err="1"/>
              <a:t>cara</a:t>
            </a:r>
            <a:r>
              <a:rPr lang="en-US" sz="2800" dirty="0"/>
              <a:t> </a:t>
            </a:r>
            <a:r>
              <a:rPr lang="en-US" sz="2800" dirty="0" err="1" smtClean="0"/>
              <a:t>Desain</a:t>
            </a:r>
            <a:r>
              <a:rPr lang="en-US" sz="2800" dirty="0" smtClean="0"/>
              <a:t> </a:t>
            </a:r>
            <a:r>
              <a:rPr lang="en-US" sz="2800" dirty="0" err="1" smtClean="0"/>
              <a:t>Antarmuka</a:t>
            </a:r>
            <a:r>
              <a:rPr lang="en-US" sz="2800" dirty="0" smtClean="0"/>
              <a:t> :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/>
              <a:t>mempermudah</a:t>
            </a:r>
            <a:r>
              <a:rPr lang="en-US" sz="2800" dirty="0"/>
              <a:t> </a:t>
            </a:r>
            <a:r>
              <a:rPr lang="en-US" sz="2800" dirty="0" err="1"/>
              <a:t>manusia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mengoperasikan</a:t>
            </a:r>
            <a:r>
              <a:rPr lang="en-US" sz="2800" dirty="0"/>
              <a:t> </a:t>
            </a:r>
            <a:r>
              <a:rPr lang="en-US" sz="2800" dirty="0" err="1"/>
              <a:t>komputer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mendapatkan</a:t>
            </a:r>
            <a:r>
              <a:rPr lang="en-US" sz="2800" dirty="0"/>
              <a:t> </a:t>
            </a:r>
            <a:r>
              <a:rPr lang="en-US" sz="2800" dirty="0" err="1"/>
              <a:t>berbagai</a:t>
            </a:r>
            <a:r>
              <a:rPr lang="en-US" sz="2800" dirty="0"/>
              <a:t> </a:t>
            </a:r>
            <a:r>
              <a:rPr lang="en-US" sz="2800" dirty="0" err="1"/>
              <a:t>umpan</a:t>
            </a:r>
            <a:r>
              <a:rPr lang="en-US" sz="2800" dirty="0"/>
              <a:t> </a:t>
            </a:r>
            <a:r>
              <a:rPr lang="en-US" sz="2800" dirty="0" err="1"/>
              <a:t>balik</a:t>
            </a:r>
            <a:r>
              <a:rPr lang="en-US" sz="2800" dirty="0"/>
              <a:t> yang </a:t>
            </a:r>
            <a:r>
              <a:rPr lang="en-US" sz="2800" dirty="0" err="1"/>
              <a:t>ia</a:t>
            </a:r>
            <a:r>
              <a:rPr lang="en-US" sz="2800" dirty="0"/>
              <a:t> </a:t>
            </a:r>
            <a:r>
              <a:rPr lang="en-US" sz="2800" dirty="0" err="1"/>
              <a:t>perlukan</a:t>
            </a:r>
            <a:r>
              <a:rPr lang="en-US" sz="2800" dirty="0"/>
              <a:t> </a:t>
            </a:r>
            <a:r>
              <a:rPr lang="en-US" sz="2800" dirty="0" err="1"/>
              <a:t>selama</a:t>
            </a:r>
            <a:r>
              <a:rPr lang="en-US" sz="2800" dirty="0"/>
              <a:t> </a:t>
            </a:r>
            <a:r>
              <a:rPr lang="en-US" sz="2800" dirty="0" err="1"/>
              <a:t>ia</a:t>
            </a:r>
            <a:r>
              <a:rPr lang="en-US" sz="2800" dirty="0"/>
              <a:t> </a:t>
            </a:r>
            <a:r>
              <a:rPr lang="en-US" sz="2800" dirty="0" err="1"/>
              <a:t>bekerja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err="1"/>
              <a:t>komputer</a:t>
            </a:r>
            <a:r>
              <a:rPr lang="en-US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9182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membuat</a:t>
            </a:r>
            <a:r>
              <a:rPr lang="en-US" sz="2400" dirty="0"/>
              <a:t> </a:t>
            </a:r>
            <a:r>
              <a:rPr lang="en-US" sz="2400" dirty="0" err="1"/>
              <a:t>antarmuka</a:t>
            </a:r>
            <a:r>
              <a:rPr lang="en-US" sz="2400" dirty="0"/>
              <a:t> yang </a:t>
            </a:r>
            <a:r>
              <a:rPr lang="en-US" sz="2400" dirty="0" err="1"/>
              <a:t>baik</a:t>
            </a:r>
            <a:r>
              <a:rPr lang="en-US" sz="2400" dirty="0"/>
              <a:t> </a:t>
            </a:r>
            <a:r>
              <a:rPr lang="en-US" sz="2400" dirty="0" err="1"/>
              <a:t>dibutuhkan</a:t>
            </a:r>
            <a:r>
              <a:rPr lang="en-US" sz="2400" dirty="0"/>
              <a:t> </a:t>
            </a:r>
            <a:r>
              <a:rPr lang="en-US" sz="2400" dirty="0" err="1"/>
              <a:t>pemahaman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</a:t>
            </a:r>
            <a:r>
              <a:rPr lang="en-US" sz="2400" dirty="0" err="1"/>
              <a:t>bidang</a:t>
            </a:r>
            <a:r>
              <a:rPr lang="en-US" sz="2400" dirty="0"/>
              <a:t> </a:t>
            </a:r>
            <a:r>
              <a:rPr lang="en-US" sz="2400" dirty="0" err="1"/>
              <a:t>ilmu</a:t>
            </a:r>
            <a:r>
              <a:rPr lang="en-US" sz="2400" dirty="0"/>
              <a:t>, </a:t>
            </a:r>
            <a:r>
              <a:rPr lang="en-US" sz="2400" dirty="0" err="1"/>
              <a:t>antara</a:t>
            </a:r>
            <a:r>
              <a:rPr lang="en-US" sz="2400" dirty="0"/>
              <a:t> lain :</a:t>
            </a:r>
          </a:p>
          <a:p>
            <a:pPr marL="0" indent="0">
              <a:buNone/>
            </a:pPr>
            <a:r>
              <a:rPr lang="en-US" sz="2400" dirty="0"/>
              <a:t>1. </a:t>
            </a:r>
            <a:r>
              <a:rPr lang="en-US" sz="2400" dirty="0" err="1"/>
              <a:t>Teknik</a:t>
            </a:r>
            <a:r>
              <a:rPr lang="en-US" sz="2400" dirty="0"/>
              <a:t> </a:t>
            </a:r>
            <a:r>
              <a:rPr lang="en-US" sz="2400" dirty="0" err="1"/>
              <a:t>elektronika</a:t>
            </a:r>
            <a:r>
              <a:rPr lang="en-US" sz="2400" dirty="0"/>
              <a:t> &amp; </a:t>
            </a:r>
            <a:r>
              <a:rPr lang="en-US" sz="2400" dirty="0" err="1"/>
              <a:t>ilmu</a:t>
            </a:r>
            <a:r>
              <a:rPr lang="en-US" sz="2400" dirty="0"/>
              <a:t> </a:t>
            </a:r>
            <a:r>
              <a:rPr lang="en-US" sz="2400" dirty="0" err="1"/>
              <a:t>komputer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2</a:t>
            </a:r>
            <a:r>
              <a:rPr lang="en-US" sz="2400" dirty="0"/>
              <a:t>. </a:t>
            </a:r>
            <a:r>
              <a:rPr lang="en-US" sz="2400" dirty="0" err="1"/>
              <a:t>Psikologi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3</a:t>
            </a:r>
            <a:r>
              <a:rPr lang="en-US" sz="2400" dirty="0"/>
              <a:t>. </a:t>
            </a:r>
            <a:r>
              <a:rPr lang="en-US" sz="2400" dirty="0" err="1"/>
              <a:t>Perancangan</a:t>
            </a:r>
            <a:r>
              <a:rPr lang="en-US" sz="2400" dirty="0"/>
              <a:t> </a:t>
            </a:r>
            <a:r>
              <a:rPr lang="en-US" sz="2400" dirty="0" err="1"/>
              <a:t>grafis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 smtClean="0"/>
              <a:t>tipografi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4</a:t>
            </a:r>
            <a:r>
              <a:rPr lang="en-US" sz="2400" dirty="0"/>
              <a:t>. </a:t>
            </a:r>
            <a:r>
              <a:rPr lang="en-US" sz="2400" dirty="0" err="1"/>
              <a:t>Ergonomik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5</a:t>
            </a:r>
            <a:r>
              <a:rPr lang="en-US" sz="2400" dirty="0"/>
              <a:t>. </a:t>
            </a:r>
            <a:r>
              <a:rPr lang="en-US" sz="2400" dirty="0" err="1"/>
              <a:t>Antropologi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6</a:t>
            </a:r>
            <a:r>
              <a:rPr lang="en-US" sz="2400" dirty="0"/>
              <a:t>. </a:t>
            </a:r>
            <a:r>
              <a:rPr lang="en-US" sz="2400" dirty="0" err="1"/>
              <a:t>Linguistik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7</a:t>
            </a:r>
            <a:r>
              <a:rPr lang="en-US" sz="2400" dirty="0"/>
              <a:t>. </a:t>
            </a:r>
            <a:r>
              <a:rPr lang="en-US" sz="2400" dirty="0" err="1" smtClean="0"/>
              <a:t>Sosiologi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0453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PRINSIP UTAMA MENDESAIN ANTARMUKA (INTERFACE)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/>
              <a:t>Prinsip</a:t>
            </a:r>
            <a:r>
              <a:rPr lang="en-US" sz="2400" dirty="0" smtClean="0"/>
              <a:t> </a:t>
            </a:r>
            <a:r>
              <a:rPr lang="en-US" sz="2400" dirty="0" err="1"/>
              <a:t>utama</a:t>
            </a:r>
            <a:r>
              <a:rPr lang="en-US" sz="2400" dirty="0"/>
              <a:t> </a:t>
            </a:r>
            <a:r>
              <a:rPr lang="en-US" sz="2400" dirty="0" err="1"/>
              <a:t>mendesain</a:t>
            </a:r>
            <a:r>
              <a:rPr lang="en-US" sz="2400" dirty="0"/>
              <a:t> </a:t>
            </a:r>
            <a:r>
              <a:rPr lang="en-US" sz="2400" dirty="0" err="1"/>
              <a:t>antarmuka</a:t>
            </a:r>
            <a:r>
              <a:rPr lang="en-US" sz="2400" dirty="0"/>
              <a:t> yang </a:t>
            </a:r>
            <a:r>
              <a:rPr lang="en-US" sz="2400" dirty="0" err="1"/>
              <a:t>baik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memperhatikan</a:t>
            </a:r>
            <a:r>
              <a:rPr lang="en-US" sz="2400" dirty="0"/>
              <a:t> </a:t>
            </a:r>
            <a:r>
              <a:rPr lang="en-US" sz="2400" dirty="0" err="1"/>
              <a:t>karakteristik</a:t>
            </a:r>
            <a:r>
              <a:rPr lang="en-US" sz="2400" dirty="0"/>
              <a:t> </a:t>
            </a:r>
            <a:r>
              <a:rPr lang="en-US" sz="2400" dirty="0" err="1"/>
              <a:t>manusia</a:t>
            </a:r>
            <a:r>
              <a:rPr lang="en-US" sz="2400" dirty="0"/>
              <a:t> &amp; </a:t>
            </a:r>
            <a:r>
              <a:rPr lang="en-US" sz="2400" dirty="0" err="1"/>
              <a:t>komputer</a:t>
            </a:r>
            <a:r>
              <a:rPr lang="en-US" sz="2400" dirty="0"/>
              <a:t> : </a:t>
            </a:r>
            <a:endParaRPr lang="en-US" sz="2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103312" y="3035130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 smtClean="0"/>
              <a:t>User compatibility 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Product compatibility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Task compatibility 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Work flow compatibility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Consistency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Familiarity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Simplicity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Direct manipulation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5449889" y="3035130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/>
              <a:t>9.    Control </a:t>
            </a:r>
          </a:p>
          <a:p>
            <a:r>
              <a:rPr lang="en-US" sz="2000" dirty="0" smtClean="0"/>
              <a:t>10.  </a:t>
            </a:r>
            <a:r>
              <a:rPr lang="en-US" sz="2000" dirty="0" smtClean="0"/>
              <a:t>WYSIWYG</a:t>
            </a:r>
          </a:p>
          <a:p>
            <a:r>
              <a:rPr lang="en-US" sz="2000" dirty="0" smtClean="0"/>
              <a:t>11.  Flexibility </a:t>
            </a:r>
          </a:p>
          <a:p>
            <a:r>
              <a:rPr lang="en-US" sz="2000" dirty="0" smtClean="0"/>
              <a:t>12.  Responsiveness</a:t>
            </a:r>
            <a:endParaRPr lang="en-US" sz="2000" dirty="0"/>
          </a:p>
          <a:p>
            <a:r>
              <a:rPr lang="en-US" sz="2000" dirty="0" smtClean="0"/>
              <a:t>13.  Invisible Technology</a:t>
            </a:r>
          </a:p>
          <a:p>
            <a:r>
              <a:rPr lang="en-US" sz="2000" dirty="0" smtClean="0"/>
              <a:t>14.  Robustness</a:t>
            </a:r>
          </a:p>
          <a:p>
            <a:r>
              <a:rPr lang="en-US" sz="2000" dirty="0" smtClean="0"/>
              <a:t>15.  Protection</a:t>
            </a:r>
          </a:p>
          <a:p>
            <a:r>
              <a:rPr lang="en-US" sz="2000" dirty="0" smtClean="0"/>
              <a:t>16.  Ease Of Learning And Ease Of Use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449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25" dirty="0" err="1"/>
              <a:t>Aturan</a:t>
            </a:r>
            <a:r>
              <a:rPr lang="en-US" spc="-370" dirty="0"/>
              <a:t> </a:t>
            </a:r>
            <a:r>
              <a:rPr lang="en-US" spc="-150" dirty="0" err="1"/>
              <a:t>Umum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399588" cy="4195481"/>
          </a:xfrm>
        </p:spPr>
        <p:txBody>
          <a:bodyPr>
            <a:normAutofit/>
          </a:bodyPr>
          <a:lstStyle/>
          <a:p>
            <a:pPr marL="12700" marR="521970" indent="0">
              <a:lnSpc>
                <a:spcPts val="3020"/>
              </a:lnSpc>
              <a:spcBef>
                <a:spcPts val="484"/>
              </a:spcBef>
              <a:buClr>
                <a:srgbClr val="1F497C"/>
              </a:buClr>
              <a:buNone/>
              <a:tabLst>
                <a:tab pos="355600" algn="l"/>
              </a:tabLst>
            </a:pPr>
            <a:r>
              <a:rPr lang="en-US" dirty="0" smtClean="0">
                <a:latin typeface="Arial"/>
                <a:cs typeface="Arial"/>
              </a:rPr>
              <a:t>- </a:t>
            </a:r>
            <a:r>
              <a:rPr lang="en-US" dirty="0" err="1" smtClean="0">
                <a:latin typeface="Arial"/>
                <a:cs typeface="Arial"/>
              </a:rPr>
              <a:t>Tugas</a:t>
            </a:r>
            <a:r>
              <a:rPr lang="en-US" dirty="0">
                <a:latin typeface="Arial"/>
                <a:cs typeface="Arial"/>
              </a:rPr>
              <a:t>, UTS, </a:t>
            </a:r>
            <a:r>
              <a:rPr lang="en-US" dirty="0" err="1">
                <a:latin typeface="Arial"/>
                <a:cs typeface="Arial"/>
              </a:rPr>
              <a:t>dan</a:t>
            </a:r>
            <a:r>
              <a:rPr lang="en-US" dirty="0">
                <a:latin typeface="Arial"/>
                <a:cs typeface="Arial"/>
              </a:rPr>
              <a:t> UAS </a:t>
            </a:r>
            <a:r>
              <a:rPr lang="en-US" dirty="0" err="1">
                <a:latin typeface="Arial"/>
                <a:cs typeface="Arial"/>
              </a:rPr>
              <a:t>adalah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komponen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nilai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terbesar</a:t>
            </a:r>
            <a:endParaRPr lang="en-US" dirty="0">
              <a:latin typeface="Arial"/>
              <a:cs typeface="Arial"/>
            </a:endParaRPr>
          </a:p>
          <a:p>
            <a:pPr marL="12700" marR="521970" indent="0">
              <a:lnSpc>
                <a:spcPts val="3020"/>
              </a:lnSpc>
              <a:spcBef>
                <a:spcPts val="484"/>
              </a:spcBef>
              <a:buClr>
                <a:srgbClr val="1F497C"/>
              </a:buClr>
              <a:buNone/>
              <a:tabLst>
                <a:tab pos="355600" algn="l"/>
              </a:tabLst>
            </a:pPr>
            <a:r>
              <a:rPr lang="en-US" dirty="0" smtClean="0">
                <a:latin typeface="Arial"/>
                <a:cs typeface="Arial"/>
              </a:rPr>
              <a:t>- </a:t>
            </a:r>
            <a:r>
              <a:rPr lang="en-US" dirty="0" err="1" smtClean="0">
                <a:latin typeface="Arial"/>
                <a:cs typeface="Arial"/>
              </a:rPr>
              <a:t>Sikap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adalah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komponen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tambahan</a:t>
            </a:r>
            <a:endParaRPr lang="en-US" dirty="0">
              <a:latin typeface="Arial"/>
              <a:cs typeface="Arial"/>
            </a:endParaRPr>
          </a:p>
          <a:p>
            <a:pPr marL="12700" marR="521970" indent="0">
              <a:lnSpc>
                <a:spcPts val="3020"/>
              </a:lnSpc>
              <a:spcBef>
                <a:spcPts val="484"/>
              </a:spcBef>
              <a:buClr>
                <a:srgbClr val="1F497C"/>
              </a:buClr>
              <a:buNone/>
              <a:tabLst>
                <a:tab pos="355600" algn="l"/>
              </a:tabLst>
            </a:pPr>
            <a:r>
              <a:rPr lang="en-US" dirty="0" smtClean="0">
                <a:latin typeface="Arial"/>
                <a:cs typeface="Arial"/>
              </a:rPr>
              <a:t>- </a:t>
            </a:r>
            <a:r>
              <a:rPr lang="en-US" dirty="0" err="1" smtClean="0">
                <a:latin typeface="Arial"/>
                <a:cs typeface="Arial"/>
              </a:rPr>
              <a:t>Sikap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positif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  <a:sym typeface="Wingdings" panose="05000000000000000000" pitchFamily="2" charset="2"/>
              </a:rPr>
              <a:t> </a:t>
            </a:r>
            <a:r>
              <a:rPr lang="en-US" dirty="0" err="1">
                <a:latin typeface="Arial"/>
                <a:cs typeface="Arial"/>
                <a:sym typeface="Wingdings" panose="05000000000000000000" pitchFamily="2" charset="2"/>
              </a:rPr>
              <a:t>aktif</a:t>
            </a:r>
            <a:r>
              <a:rPr lang="en-US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Arial"/>
                <a:cs typeface="Arial"/>
                <a:sym typeface="Wingdings" panose="05000000000000000000" pitchFamily="2" charset="2"/>
              </a:rPr>
              <a:t>selama</a:t>
            </a:r>
            <a:r>
              <a:rPr lang="en-US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Arial"/>
                <a:cs typeface="Arial"/>
                <a:sym typeface="Wingdings" panose="05000000000000000000" pitchFamily="2" charset="2"/>
              </a:rPr>
              <a:t>sesi</a:t>
            </a:r>
            <a:r>
              <a:rPr lang="en-US" dirty="0">
                <a:latin typeface="Arial"/>
                <a:cs typeface="Arial"/>
                <a:sym typeface="Wingdings" panose="05000000000000000000" pitchFamily="2" charset="2"/>
              </a:rPr>
              <a:t>, </a:t>
            </a:r>
            <a:r>
              <a:rPr lang="en-US" dirty="0" err="1">
                <a:latin typeface="Arial"/>
                <a:cs typeface="Arial"/>
                <a:sym typeface="Wingdings" panose="05000000000000000000" pitchFamily="2" charset="2"/>
              </a:rPr>
              <a:t>selalu</a:t>
            </a:r>
            <a:r>
              <a:rPr lang="en-US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Arial"/>
                <a:cs typeface="Arial"/>
                <a:sym typeface="Wingdings" panose="05000000000000000000" pitchFamily="2" charset="2"/>
              </a:rPr>
              <a:t>jujur</a:t>
            </a:r>
            <a:r>
              <a:rPr lang="en-US" dirty="0">
                <a:latin typeface="Arial"/>
                <a:cs typeface="Arial"/>
                <a:sym typeface="Wingdings" panose="05000000000000000000" pitchFamily="2" charset="2"/>
              </a:rPr>
              <a:t>, </a:t>
            </a:r>
            <a:r>
              <a:rPr lang="en-US" dirty="0" err="1">
                <a:latin typeface="Arial"/>
                <a:cs typeface="Arial"/>
                <a:sym typeface="Wingdings" panose="05000000000000000000" pitchFamily="2" charset="2"/>
              </a:rPr>
              <a:t>bersemangat</a:t>
            </a:r>
            <a:r>
              <a:rPr lang="en-US" dirty="0">
                <a:latin typeface="Arial"/>
                <a:cs typeface="Arial"/>
                <a:sym typeface="Wingdings" panose="05000000000000000000" pitchFamily="2" charset="2"/>
              </a:rPr>
              <a:t>, </a:t>
            </a:r>
            <a:r>
              <a:rPr lang="en-US" dirty="0" err="1">
                <a:latin typeface="Arial"/>
                <a:cs typeface="Arial"/>
                <a:sym typeface="Wingdings" panose="05000000000000000000" pitchFamily="2" charset="2"/>
              </a:rPr>
              <a:t>dan</a:t>
            </a:r>
            <a:r>
              <a:rPr lang="en-US" dirty="0">
                <a:latin typeface="Arial"/>
                <a:cs typeface="Arial"/>
                <a:sym typeface="Wingdings" panose="05000000000000000000" pitchFamily="2" charset="2"/>
              </a:rPr>
              <a:t> lain-lain</a:t>
            </a:r>
          </a:p>
          <a:p>
            <a:pPr marL="12700" marR="521970" indent="0">
              <a:lnSpc>
                <a:spcPts val="3020"/>
              </a:lnSpc>
              <a:spcBef>
                <a:spcPts val="484"/>
              </a:spcBef>
              <a:buClr>
                <a:srgbClr val="1F497C"/>
              </a:buClr>
              <a:buNone/>
              <a:tabLst>
                <a:tab pos="355600" algn="l"/>
              </a:tabLst>
            </a:pPr>
            <a:r>
              <a:rPr lang="en-US" dirty="0" smtClean="0">
                <a:latin typeface="Arial"/>
                <a:cs typeface="Arial"/>
                <a:sym typeface="Wingdings" panose="05000000000000000000" pitchFamily="2" charset="2"/>
              </a:rPr>
              <a:t>- </a:t>
            </a:r>
            <a:r>
              <a:rPr lang="en-US" dirty="0" err="1" smtClean="0">
                <a:latin typeface="Arial"/>
                <a:cs typeface="Arial"/>
                <a:sym typeface="Wingdings" panose="05000000000000000000" pitchFamily="2" charset="2"/>
              </a:rPr>
              <a:t>Tidak</a:t>
            </a:r>
            <a:r>
              <a:rPr lang="en-US" dirty="0" smtClean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Arial"/>
                <a:cs typeface="Arial"/>
                <a:sym typeface="Wingdings" panose="05000000000000000000" pitchFamily="2" charset="2"/>
              </a:rPr>
              <a:t>dapat</a:t>
            </a:r>
            <a:r>
              <a:rPr lang="en-US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Arial"/>
                <a:cs typeface="Arial"/>
                <a:sym typeface="Wingdings" panose="05000000000000000000" pitchFamily="2" charset="2"/>
              </a:rPr>
              <a:t>memenuhi</a:t>
            </a:r>
            <a:r>
              <a:rPr lang="en-US" dirty="0">
                <a:latin typeface="Arial"/>
                <a:cs typeface="Arial"/>
                <a:sym typeface="Wingdings" panose="05000000000000000000" pitchFamily="2" charset="2"/>
              </a:rPr>
              <a:t> deadline </a:t>
            </a:r>
            <a:r>
              <a:rPr lang="en-US" dirty="0" err="1">
                <a:latin typeface="Arial"/>
                <a:cs typeface="Arial"/>
                <a:sym typeface="Wingdings" panose="05000000000000000000" pitchFamily="2" charset="2"/>
              </a:rPr>
              <a:t>dapat</a:t>
            </a:r>
            <a:r>
              <a:rPr lang="en-US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Arial"/>
                <a:cs typeface="Arial"/>
                <a:sym typeface="Wingdings" panose="05000000000000000000" pitchFamily="2" charset="2"/>
              </a:rPr>
              <a:t>diberi</a:t>
            </a:r>
            <a:r>
              <a:rPr lang="en-US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Arial"/>
                <a:cs typeface="Arial"/>
                <a:sym typeface="Wingdings" panose="05000000000000000000" pitchFamily="2" charset="2"/>
              </a:rPr>
              <a:t>kelonggaran</a:t>
            </a:r>
            <a:r>
              <a:rPr lang="en-US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Arial"/>
                <a:cs typeface="Arial"/>
                <a:sym typeface="Wingdings" panose="05000000000000000000" pitchFamily="2" charset="2"/>
              </a:rPr>
              <a:t>jika</a:t>
            </a:r>
            <a:r>
              <a:rPr lang="en-US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Arial"/>
                <a:cs typeface="Arial"/>
                <a:sym typeface="Wingdings" panose="05000000000000000000" pitchFamily="2" charset="2"/>
              </a:rPr>
              <a:t>alasannya</a:t>
            </a:r>
            <a:r>
              <a:rPr lang="en-US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Arial"/>
                <a:cs typeface="Arial"/>
                <a:sym typeface="Wingdings" panose="05000000000000000000" pitchFamily="2" charset="2"/>
              </a:rPr>
              <a:t>dapat</a:t>
            </a:r>
            <a:r>
              <a:rPr lang="en-US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Arial"/>
                <a:cs typeface="Arial"/>
                <a:sym typeface="Wingdings" panose="05000000000000000000" pitchFamily="2" charset="2"/>
              </a:rPr>
              <a:t>diterima</a:t>
            </a:r>
            <a:r>
              <a:rPr lang="en-US" dirty="0">
                <a:latin typeface="Arial"/>
                <a:cs typeface="Arial"/>
                <a:sym typeface="Wingdings" panose="05000000000000000000" pitchFamily="2" charset="2"/>
              </a:rPr>
              <a:t>  </a:t>
            </a:r>
            <a:r>
              <a:rPr lang="en-US" dirty="0" err="1">
                <a:latin typeface="Arial"/>
                <a:cs typeface="Arial"/>
                <a:sym typeface="Wingdings" panose="05000000000000000000" pitchFamily="2" charset="2"/>
              </a:rPr>
              <a:t>nilai</a:t>
            </a:r>
            <a:r>
              <a:rPr lang="en-US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Arial"/>
                <a:cs typeface="Arial"/>
                <a:sym typeface="Wingdings" panose="05000000000000000000" pitchFamily="2" charset="2"/>
              </a:rPr>
              <a:t>mungkin</a:t>
            </a:r>
            <a:r>
              <a:rPr lang="en-US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Arial"/>
                <a:cs typeface="Arial"/>
                <a:sym typeface="Wingdings" panose="05000000000000000000" pitchFamily="2" charset="2"/>
              </a:rPr>
              <a:t>tidak</a:t>
            </a:r>
            <a:r>
              <a:rPr lang="en-US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Arial"/>
                <a:cs typeface="Arial"/>
                <a:sym typeface="Wingdings" panose="05000000000000000000" pitchFamily="2" charset="2"/>
              </a:rPr>
              <a:t>maksimal</a:t>
            </a:r>
            <a:endParaRPr lang="en-US" dirty="0">
              <a:latin typeface="Arial"/>
              <a:cs typeface="Arial"/>
              <a:sym typeface="Wingdings" panose="05000000000000000000" pitchFamily="2" charset="2"/>
            </a:endParaRPr>
          </a:p>
          <a:p>
            <a:pPr marL="12700" marR="521970" indent="0">
              <a:lnSpc>
                <a:spcPts val="3020"/>
              </a:lnSpc>
              <a:spcBef>
                <a:spcPts val="484"/>
              </a:spcBef>
              <a:buClr>
                <a:srgbClr val="1F497C"/>
              </a:buClr>
              <a:buNone/>
              <a:tabLst>
                <a:tab pos="355600" algn="l"/>
              </a:tabLst>
            </a:pPr>
            <a:r>
              <a:rPr lang="en-US" dirty="0" smtClean="0">
                <a:latin typeface="Arial"/>
                <a:cs typeface="Arial"/>
                <a:sym typeface="Wingdings" panose="05000000000000000000" pitchFamily="2" charset="2"/>
              </a:rPr>
              <a:t>- </a:t>
            </a:r>
            <a:r>
              <a:rPr lang="en-US" dirty="0" err="1" smtClean="0">
                <a:latin typeface="Arial"/>
                <a:cs typeface="Arial"/>
                <a:sym typeface="Wingdings" panose="05000000000000000000" pitchFamily="2" charset="2"/>
              </a:rPr>
              <a:t>Segera</a:t>
            </a:r>
            <a:r>
              <a:rPr lang="en-US" dirty="0" smtClean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Arial"/>
                <a:cs typeface="Arial"/>
                <a:sym typeface="Wingdings" panose="05000000000000000000" pitchFamily="2" charset="2"/>
              </a:rPr>
              <a:t>laporkan</a:t>
            </a:r>
            <a:r>
              <a:rPr lang="en-US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Arial"/>
                <a:cs typeface="Arial"/>
                <a:sym typeface="Wingdings" panose="05000000000000000000" pitchFamily="2" charset="2"/>
              </a:rPr>
              <a:t>pada</a:t>
            </a:r>
            <a:r>
              <a:rPr lang="en-US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Arial"/>
                <a:cs typeface="Arial"/>
                <a:sym typeface="Wingdings" panose="05000000000000000000" pitchFamily="2" charset="2"/>
              </a:rPr>
              <a:t>dosen</a:t>
            </a:r>
            <a:r>
              <a:rPr lang="en-US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Arial"/>
                <a:cs typeface="Arial"/>
                <a:sym typeface="Wingdings" panose="05000000000000000000" pitchFamily="2" charset="2"/>
              </a:rPr>
              <a:t>jika</a:t>
            </a:r>
            <a:r>
              <a:rPr lang="en-US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Arial"/>
                <a:cs typeface="Arial"/>
                <a:sym typeface="Wingdings" panose="05000000000000000000" pitchFamily="2" charset="2"/>
              </a:rPr>
              <a:t>tidak</a:t>
            </a:r>
            <a:r>
              <a:rPr lang="en-US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Arial"/>
                <a:cs typeface="Arial"/>
                <a:sym typeface="Wingdings" panose="05000000000000000000" pitchFamily="2" charset="2"/>
              </a:rPr>
              <a:t>dapat</a:t>
            </a:r>
            <a:r>
              <a:rPr lang="en-US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Arial"/>
                <a:cs typeface="Arial"/>
                <a:sym typeface="Wingdings" panose="05000000000000000000" pitchFamily="2" charset="2"/>
              </a:rPr>
              <a:t>mengikuti</a:t>
            </a:r>
            <a:r>
              <a:rPr lang="en-US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Arial"/>
                <a:cs typeface="Arial"/>
                <a:sym typeface="Wingdings" panose="05000000000000000000" pitchFamily="2" charset="2"/>
              </a:rPr>
              <a:t>perkuliahan</a:t>
            </a:r>
            <a:r>
              <a:rPr lang="en-US" dirty="0">
                <a:latin typeface="Arial"/>
                <a:cs typeface="Arial"/>
                <a:sym typeface="Wingdings" panose="05000000000000000000" pitchFamily="2" charset="2"/>
              </a:rPr>
              <a:t> (</a:t>
            </a:r>
            <a:r>
              <a:rPr lang="en-US" dirty="0" err="1">
                <a:latin typeface="Arial"/>
                <a:cs typeface="Arial"/>
                <a:sym typeface="Wingdings" panose="05000000000000000000" pitchFamily="2" charset="2"/>
              </a:rPr>
              <a:t>sertakan</a:t>
            </a:r>
            <a:r>
              <a:rPr lang="en-US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Arial"/>
                <a:cs typeface="Arial"/>
                <a:sym typeface="Wingdings" panose="05000000000000000000" pitchFamily="2" charset="2"/>
              </a:rPr>
              <a:t>bukti</a:t>
            </a:r>
            <a:r>
              <a:rPr lang="en-US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Arial"/>
                <a:cs typeface="Arial"/>
                <a:sym typeface="Wingdings" panose="05000000000000000000" pitchFamily="2" charset="2"/>
              </a:rPr>
              <a:t>sepantasnya</a:t>
            </a:r>
            <a:r>
              <a:rPr lang="en-US" dirty="0">
                <a:latin typeface="Arial"/>
                <a:cs typeface="Arial"/>
                <a:sym typeface="Wingdings" panose="05000000000000000000" pitchFamily="2" charset="2"/>
              </a:rPr>
              <a:t>)</a:t>
            </a:r>
          </a:p>
          <a:p>
            <a:pPr marL="12700" marR="521970" indent="0">
              <a:lnSpc>
                <a:spcPts val="3020"/>
              </a:lnSpc>
              <a:spcBef>
                <a:spcPts val="484"/>
              </a:spcBef>
              <a:buClr>
                <a:srgbClr val="1F497C"/>
              </a:buClr>
              <a:buNone/>
              <a:tabLst>
                <a:tab pos="355600" algn="l"/>
              </a:tabLst>
            </a:pPr>
            <a:r>
              <a:rPr lang="en-US" dirty="0" smtClean="0">
                <a:latin typeface="Arial"/>
                <a:cs typeface="Arial"/>
                <a:sym typeface="Wingdings" panose="05000000000000000000" pitchFamily="2" charset="2"/>
              </a:rPr>
              <a:t>- </a:t>
            </a:r>
            <a:r>
              <a:rPr lang="en-US" dirty="0" err="1" smtClean="0">
                <a:latin typeface="Arial"/>
                <a:cs typeface="Arial"/>
                <a:sym typeface="Wingdings" panose="05000000000000000000" pitchFamily="2" charset="2"/>
              </a:rPr>
              <a:t>Plagiat</a:t>
            </a:r>
            <a:r>
              <a:rPr lang="en-US" dirty="0" smtClean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Arial"/>
                <a:cs typeface="Arial"/>
                <a:sym typeface="Wingdings" panose="05000000000000000000" pitchFamily="2" charset="2"/>
              </a:rPr>
              <a:t>adalah</a:t>
            </a:r>
            <a:r>
              <a:rPr lang="en-US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b="1" dirty="0" err="1">
                <a:latin typeface="Arial"/>
                <a:cs typeface="Arial"/>
                <a:sym typeface="Wingdings" panose="05000000000000000000" pitchFamily="2" charset="2"/>
              </a:rPr>
              <a:t>dosa</a:t>
            </a:r>
            <a:r>
              <a:rPr lang="en-US" b="1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b="1" dirty="0" err="1">
                <a:latin typeface="Arial"/>
                <a:cs typeface="Arial"/>
                <a:sym typeface="Wingdings" panose="05000000000000000000" pitchFamily="2" charset="2"/>
              </a:rPr>
              <a:t>besar</a:t>
            </a:r>
            <a:r>
              <a:rPr lang="en-US" b="1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dirty="0">
                <a:latin typeface="Arial"/>
                <a:cs typeface="Arial"/>
                <a:sym typeface="Wingdings" panose="05000000000000000000" pitchFamily="2" charset="2"/>
              </a:rPr>
              <a:t> </a:t>
            </a:r>
            <a:r>
              <a:rPr lang="en-US" dirty="0" err="1">
                <a:latin typeface="Arial"/>
                <a:cs typeface="Arial"/>
                <a:sym typeface="Wingdings" panose="05000000000000000000" pitchFamily="2" charset="2"/>
              </a:rPr>
              <a:t>nilai</a:t>
            </a:r>
            <a:r>
              <a:rPr lang="en-US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Arial"/>
                <a:cs typeface="Arial"/>
                <a:sym typeface="Wingdings" panose="05000000000000000000" pitchFamily="2" charset="2"/>
              </a:rPr>
              <a:t>Anda</a:t>
            </a:r>
            <a:r>
              <a:rPr lang="en-US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Arial"/>
                <a:cs typeface="Arial"/>
                <a:sym typeface="Wingdings" panose="05000000000000000000" pitchFamily="2" charset="2"/>
              </a:rPr>
              <a:t>dapat</a:t>
            </a:r>
            <a:r>
              <a:rPr lang="en-US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Arial"/>
                <a:cs typeface="Arial"/>
                <a:sym typeface="Wingdings" panose="05000000000000000000" pitchFamily="2" charset="2"/>
              </a:rPr>
              <a:t>jatuh</a:t>
            </a:r>
            <a:r>
              <a:rPr lang="en-US" dirty="0">
                <a:latin typeface="Arial"/>
                <a:cs typeface="Arial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Arial"/>
                <a:cs typeface="Arial"/>
                <a:sym typeface="Wingdings" panose="05000000000000000000" pitchFamily="2" charset="2"/>
              </a:rPr>
              <a:t>hingga</a:t>
            </a:r>
            <a:r>
              <a:rPr lang="en-US" dirty="0">
                <a:latin typeface="Arial"/>
                <a:cs typeface="Arial"/>
                <a:sym typeface="Wingdings" panose="05000000000000000000" pitchFamily="2" charset="2"/>
              </a:rPr>
              <a:t> E</a:t>
            </a:r>
            <a:endParaRPr lang="en-US" dirty="0">
              <a:latin typeface="Arial"/>
              <a:cs typeface="Arial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40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211</TotalTime>
  <Words>258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</vt:lpstr>
      <vt:lpstr>Wingdings 3</vt:lpstr>
      <vt:lpstr>Ion</vt:lpstr>
      <vt:lpstr>Pendahuluan  Desain Antarmuka</vt:lpstr>
      <vt:lpstr>Definisi</vt:lpstr>
      <vt:lpstr>Prinsip kerja komputer</vt:lpstr>
      <vt:lpstr>Proses Eksekusi Instruksi </vt:lpstr>
      <vt:lpstr>Tujuan</vt:lpstr>
      <vt:lpstr>Bidang Ilmu</vt:lpstr>
      <vt:lpstr>PRINSIP UTAMA MENDESAIN ANTARMUKA (INTERFACE) </vt:lpstr>
      <vt:lpstr>Aturan Umum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Desain Antarmuka</dc:title>
  <dc:creator>Dyandra Maulana</dc:creator>
  <cp:lastModifiedBy>Dyandra Maulana</cp:lastModifiedBy>
  <cp:revision>4</cp:revision>
  <dcterms:created xsi:type="dcterms:W3CDTF">2021-08-31T06:20:58Z</dcterms:created>
  <dcterms:modified xsi:type="dcterms:W3CDTF">2021-08-31T09:52:07Z</dcterms:modified>
</cp:coreProperties>
</file>