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9" r:id="rId2"/>
    <p:sldId id="281" r:id="rId3"/>
    <p:sldId id="284" r:id="rId4"/>
    <p:sldId id="285" r:id="rId5"/>
    <p:sldId id="267" r:id="rId6"/>
    <p:sldId id="265" r:id="rId7"/>
    <p:sldId id="287" r:id="rId8"/>
    <p:sldId id="268" r:id="rId9"/>
    <p:sldId id="262" r:id="rId10"/>
    <p:sldId id="288" r:id="rId11"/>
    <p:sldId id="258" r:id="rId12"/>
    <p:sldId id="259" r:id="rId13"/>
    <p:sldId id="260" r:id="rId14"/>
    <p:sldId id="28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44760E-1094-417B-8714-9A56A2F06FDD}" type="doc">
      <dgm:prSet loTypeId="urn:microsoft.com/office/officeart/2016/7/layout/LinearBlockProcessNumbered" loCatId="process" qsTypeId="urn:microsoft.com/office/officeart/2005/8/quickstyle/simple2" qsCatId="simple" csTypeId="urn:microsoft.com/office/officeart/2005/8/colors/colorful5" csCatId="colorful" phldr="1"/>
      <dgm:spPr/>
      <dgm:t>
        <a:bodyPr/>
        <a:lstStyle/>
        <a:p>
          <a:endParaRPr lang="en-US"/>
        </a:p>
      </dgm:t>
    </dgm:pt>
    <dgm:pt modelId="{BFF8A4A8-900F-430F-886C-43F77196160D}">
      <dgm:prSet phldrT="[Text]"/>
      <dgm:spPr/>
      <dgm:t>
        <a:bodyPr/>
        <a:lstStyle/>
        <a:p>
          <a:r>
            <a:rPr lang="en-US" b="1" dirty="0" err="1"/>
            <a:t>Afina</a:t>
          </a:r>
          <a:r>
            <a:rPr lang="en-US" b="1" dirty="0"/>
            <a:t> Lina </a:t>
          </a:r>
          <a:r>
            <a:rPr lang="en-US" b="1" dirty="0" err="1"/>
            <a:t>Nurlaili</a:t>
          </a:r>
          <a:r>
            <a:rPr lang="en-US" b="1" dirty="0"/>
            <a:t>, </a:t>
          </a:r>
          <a:r>
            <a:rPr lang="en-US" b="1" dirty="0" err="1"/>
            <a:t>S.Kom</a:t>
          </a:r>
          <a:r>
            <a:rPr lang="en-US" b="1" dirty="0"/>
            <a:t>., </a:t>
          </a:r>
          <a:r>
            <a:rPr lang="en-US" b="1" dirty="0" err="1"/>
            <a:t>M.Kom</a:t>
          </a:r>
          <a:r>
            <a:rPr lang="id-ID" b="1" dirty="0"/>
            <a:t>.</a:t>
          </a:r>
          <a:endParaRPr lang="en-US" b="1" dirty="0"/>
        </a:p>
      </dgm:t>
    </dgm:pt>
    <dgm:pt modelId="{95A96A48-5BF1-419E-8361-F2B943493844}" type="parTrans" cxnId="{E525AC2B-C7BF-4401-B050-33BB9958DCE2}">
      <dgm:prSet/>
      <dgm:spPr/>
      <dgm:t>
        <a:bodyPr/>
        <a:lstStyle/>
        <a:p>
          <a:endParaRPr lang="en-US"/>
        </a:p>
      </dgm:t>
    </dgm:pt>
    <dgm:pt modelId="{712672B4-E843-43AE-8570-273B7241BE80}" type="sibTrans" cxnId="{E525AC2B-C7BF-4401-B050-33BB9958DCE2}">
      <dgm:prSet phldrT="02"/>
      <dgm:spPr/>
      <dgm:t>
        <a:bodyPr/>
        <a:lstStyle/>
        <a:p>
          <a:r>
            <a:rPr lang="en-US" dirty="0"/>
            <a:t>ABC</a:t>
          </a:r>
        </a:p>
      </dgm:t>
    </dgm:pt>
    <dgm:pt modelId="{B5FB2EF0-4C5C-486A-9AC0-806EEE429B73}">
      <dgm:prSet phldrT="[Text]"/>
      <dgm:spPr/>
      <dgm:t>
        <a:bodyPr/>
        <a:lstStyle/>
        <a:p>
          <a:endParaRPr lang="en-US" dirty="0"/>
        </a:p>
      </dgm:t>
    </dgm:pt>
    <dgm:pt modelId="{DCC30CBE-83D9-4A58-8B1F-358F13EB31C5}" type="parTrans" cxnId="{3E6360D6-5E86-4782-AB2E-A212980260D9}">
      <dgm:prSet/>
      <dgm:spPr/>
      <dgm:t>
        <a:bodyPr/>
        <a:lstStyle/>
        <a:p>
          <a:endParaRPr lang="en-US"/>
        </a:p>
      </dgm:t>
    </dgm:pt>
    <dgm:pt modelId="{17822723-0544-457F-94A0-2F2DA443846E}" type="sibTrans" cxnId="{3E6360D6-5E86-4782-AB2E-A212980260D9}">
      <dgm:prSet/>
      <dgm:spPr/>
      <dgm:t>
        <a:bodyPr/>
        <a:lstStyle/>
        <a:p>
          <a:endParaRPr lang="en-US"/>
        </a:p>
      </dgm:t>
    </dgm:pt>
    <dgm:pt modelId="{69F60721-AAE5-4EB3-BB31-ACFFEFE67F12}" type="pres">
      <dgm:prSet presAssocID="{B544760E-1094-417B-8714-9A56A2F06FDD}" presName="Name0" presStyleCnt="0">
        <dgm:presLayoutVars>
          <dgm:animLvl val="lvl"/>
          <dgm:resizeHandles val="exact"/>
        </dgm:presLayoutVars>
      </dgm:prSet>
      <dgm:spPr/>
    </dgm:pt>
    <dgm:pt modelId="{DFE3074F-F79A-48AF-AEC0-F0D6E599EB25}" type="pres">
      <dgm:prSet presAssocID="{BFF8A4A8-900F-430F-886C-43F77196160D}" presName="compositeNode" presStyleCnt="0">
        <dgm:presLayoutVars>
          <dgm:bulletEnabled val="1"/>
        </dgm:presLayoutVars>
      </dgm:prSet>
      <dgm:spPr/>
    </dgm:pt>
    <dgm:pt modelId="{AF7B7FA4-534A-45C7-9407-D47AB2BA91C3}" type="pres">
      <dgm:prSet presAssocID="{BFF8A4A8-900F-430F-886C-43F77196160D}" presName="bgRect" presStyleLbl="alignNode1" presStyleIdx="0" presStyleCnt="1"/>
      <dgm:spPr/>
    </dgm:pt>
    <dgm:pt modelId="{30056E32-11FF-4EC3-A176-DC9285DD0627}" type="pres">
      <dgm:prSet presAssocID="{712672B4-E843-43AE-8570-273B7241BE80}" presName="sibTransNodeRect" presStyleLbl="alignNode1" presStyleIdx="0" presStyleCnt="1">
        <dgm:presLayoutVars>
          <dgm:chMax val="0"/>
          <dgm:bulletEnabled val="1"/>
        </dgm:presLayoutVars>
      </dgm:prSet>
      <dgm:spPr/>
    </dgm:pt>
    <dgm:pt modelId="{AE9C1CF9-7342-416F-BDD7-7D3C3A5AE518}" type="pres">
      <dgm:prSet presAssocID="{BFF8A4A8-900F-430F-886C-43F77196160D}" presName="nodeRect" presStyleLbl="alignNode1" presStyleIdx="0" presStyleCnt="1">
        <dgm:presLayoutVars>
          <dgm:bulletEnabled val="1"/>
        </dgm:presLayoutVars>
      </dgm:prSet>
      <dgm:spPr/>
    </dgm:pt>
  </dgm:ptLst>
  <dgm:cxnLst>
    <dgm:cxn modelId="{820F281F-6554-46D6-B520-6C5DF15D30D9}" type="presOf" srcId="{B5FB2EF0-4C5C-486A-9AC0-806EEE429B73}" destId="{AE9C1CF9-7342-416F-BDD7-7D3C3A5AE518}" srcOrd="0" destOrd="1" presId="urn:microsoft.com/office/officeart/2016/7/layout/LinearBlockProcessNumbered"/>
    <dgm:cxn modelId="{E525AC2B-C7BF-4401-B050-33BB9958DCE2}" srcId="{B544760E-1094-417B-8714-9A56A2F06FDD}" destId="{BFF8A4A8-900F-430F-886C-43F77196160D}" srcOrd="0" destOrd="0" parTransId="{95A96A48-5BF1-419E-8361-F2B943493844}" sibTransId="{712672B4-E843-43AE-8570-273B7241BE80}"/>
    <dgm:cxn modelId="{ED855133-C8FA-45C5-826B-9BB306B3830E}" type="presOf" srcId="{BFF8A4A8-900F-430F-886C-43F77196160D}" destId="{AE9C1CF9-7342-416F-BDD7-7D3C3A5AE518}" srcOrd="1" destOrd="0" presId="urn:microsoft.com/office/officeart/2016/7/layout/LinearBlockProcessNumbered"/>
    <dgm:cxn modelId="{0F976B77-AE0F-4576-9C6A-B0F8E85EBCF5}" type="presOf" srcId="{BFF8A4A8-900F-430F-886C-43F77196160D}" destId="{AF7B7FA4-534A-45C7-9407-D47AB2BA91C3}" srcOrd="0" destOrd="0" presId="urn:microsoft.com/office/officeart/2016/7/layout/LinearBlockProcessNumbered"/>
    <dgm:cxn modelId="{108207A7-A6CF-4451-B571-3390D7088AC1}" type="presOf" srcId="{B544760E-1094-417B-8714-9A56A2F06FDD}" destId="{69F60721-AAE5-4EB3-BB31-ACFFEFE67F12}" srcOrd="0" destOrd="0" presId="urn:microsoft.com/office/officeart/2016/7/layout/LinearBlockProcessNumbered"/>
    <dgm:cxn modelId="{3E6360D6-5E86-4782-AB2E-A212980260D9}" srcId="{BFF8A4A8-900F-430F-886C-43F77196160D}" destId="{B5FB2EF0-4C5C-486A-9AC0-806EEE429B73}" srcOrd="0" destOrd="0" parTransId="{DCC30CBE-83D9-4A58-8B1F-358F13EB31C5}" sibTransId="{17822723-0544-457F-94A0-2F2DA443846E}"/>
    <dgm:cxn modelId="{D49565F9-F010-4506-AA5C-1FBD065CF2AD}" type="presOf" srcId="{712672B4-E843-43AE-8570-273B7241BE80}" destId="{30056E32-11FF-4EC3-A176-DC9285DD0627}" srcOrd="0" destOrd="0" presId="urn:microsoft.com/office/officeart/2016/7/layout/LinearBlockProcessNumbered"/>
    <dgm:cxn modelId="{94A92A1B-898F-4BF2-A993-2CC8F2CA90E0}" type="presParOf" srcId="{69F60721-AAE5-4EB3-BB31-ACFFEFE67F12}" destId="{DFE3074F-F79A-48AF-AEC0-F0D6E599EB25}" srcOrd="0" destOrd="0" presId="urn:microsoft.com/office/officeart/2016/7/layout/LinearBlockProcessNumbered"/>
    <dgm:cxn modelId="{5681737E-CBD8-4E8C-93B1-B04A5FA5392E}" type="presParOf" srcId="{DFE3074F-F79A-48AF-AEC0-F0D6E599EB25}" destId="{AF7B7FA4-534A-45C7-9407-D47AB2BA91C3}" srcOrd="0" destOrd="0" presId="urn:microsoft.com/office/officeart/2016/7/layout/LinearBlockProcessNumbered"/>
    <dgm:cxn modelId="{949B719D-448C-493D-965F-B301671BDDF4}" type="presParOf" srcId="{DFE3074F-F79A-48AF-AEC0-F0D6E599EB25}" destId="{30056E32-11FF-4EC3-A176-DC9285DD0627}" srcOrd="1" destOrd="0" presId="urn:microsoft.com/office/officeart/2016/7/layout/LinearBlockProcessNumbered"/>
    <dgm:cxn modelId="{2F827760-CB45-4D7D-A715-E3B21BAD0F4E}" type="presParOf" srcId="{DFE3074F-F79A-48AF-AEC0-F0D6E599EB25}" destId="{AE9C1CF9-7342-416F-BDD7-7D3C3A5AE518}"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E8CEEE-B36A-497F-AD2F-E66EAFE71BF2}" type="doc">
      <dgm:prSet loTypeId="urn:microsoft.com/office/officeart/2018/2/layout/IconLabelList" loCatId="icon" qsTypeId="urn:microsoft.com/office/officeart/2005/8/quickstyle/simple1" qsCatId="simple" csTypeId="urn:microsoft.com/office/officeart/2005/8/colors/accent1_2" csCatId="accent1" phldr="1"/>
      <dgm:spPr/>
    </dgm:pt>
    <dgm:pt modelId="{30E30434-924F-46F0-882E-C34BEC5E6B52}">
      <dgm:prSet phldrT="[Text]"/>
      <dgm:spPr/>
      <dgm:t>
        <a:bodyPr/>
        <a:lstStyle/>
        <a:p>
          <a:pPr>
            <a:lnSpc>
              <a:spcPct val="100000"/>
            </a:lnSpc>
          </a:pPr>
          <a:r>
            <a:rPr lang="en-US"/>
            <a:t>Management</a:t>
          </a:r>
          <a:endParaRPr lang="en-ID"/>
        </a:p>
      </dgm:t>
    </dgm:pt>
    <dgm:pt modelId="{7BC4CF7A-F67A-4E9F-A200-5ABCD1646735}" type="parTrans" cxnId="{FA2C4180-693F-47F1-AC13-7F3FF4903B17}">
      <dgm:prSet/>
      <dgm:spPr/>
      <dgm:t>
        <a:bodyPr/>
        <a:lstStyle/>
        <a:p>
          <a:endParaRPr lang="en-ID"/>
        </a:p>
      </dgm:t>
    </dgm:pt>
    <dgm:pt modelId="{854CEA0D-D27A-4593-859D-78C37E902245}" type="sibTrans" cxnId="{FA2C4180-693F-47F1-AC13-7F3FF4903B17}">
      <dgm:prSet/>
      <dgm:spPr/>
      <dgm:t>
        <a:bodyPr/>
        <a:lstStyle/>
        <a:p>
          <a:pPr>
            <a:lnSpc>
              <a:spcPct val="100000"/>
            </a:lnSpc>
          </a:pPr>
          <a:endParaRPr lang="en-ID"/>
        </a:p>
      </dgm:t>
    </dgm:pt>
    <dgm:pt modelId="{D274EE35-27E3-48B8-9C1F-94E202C1F093}">
      <dgm:prSet phldrT="[Text]"/>
      <dgm:spPr/>
      <dgm:t>
        <a:bodyPr/>
        <a:lstStyle/>
        <a:p>
          <a:pPr>
            <a:lnSpc>
              <a:spcPct val="100000"/>
            </a:lnSpc>
          </a:pPr>
          <a:r>
            <a:rPr lang="en-US" dirty="0"/>
            <a:t>Project</a:t>
          </a:r>
          <a:endParaRPr lang="en-ID" dirty="0"/>
        </a:p>
      </dgm:t>
    </dgm:pt>
    <dgm:pt modelId="{8EEF6DA2-4C13-48C5-A3BD-CE01681B8A77}" type="parTrans" cxnId="{93694F22-CD65-4AA3-9BDF-39892BF4978D}">
      <dgm:prSet/>
      <dgm:spPr/>
      <dgm:t>
        <a:bodyPr/>
        <a:lstStyle/>
        <a:p>
          <a:endParaRPr lang="en-ID"/>
        </a:p>
      </dgm:t>
    </dgm:pt>
    <dgm:pt modelId="{011AF57A-660A-4206-B94F-ABE7F8B310F9}" type="sibTrans" cxnId="{93694F22-CD65-4AA3-9BDF-39892BF4978D}">
      <dgm:prSet/>
      <dgm:spPr/>
      <dgm:t>
        <a:bodyPr/>
        <a:lstStyle/>
        <a:p>
          <a:pPr>
            <a:lnSpc>
              <a:spcPct val="100000"/>
            </a:lnSpc>
          </a:pPr>
          <a:endParaRPr lang="en-ID"/>
        </a:p>
      </dgm:t>
    </dgm:pt>
    <dgm:pt modelId="{48CA6F6E-0199-4CD7-A289-7D886D770D5D}">
      <dgm:prSet/>
      <dgm:spPr/>
      <dgm:t>
        <a:bodyPr/>
        <a:lstStyle/>
        <a:p>
          <a:pPr>
            <a:lnSpc>
              <a:spcPct val="100000"/>
            </a:lnSpc>
          </a:pPr>
          <a:r>
            <a:rPr lang="en-US" dirty="0"/>
            <a:t>TI</a:t>
          </a:r>
          <a:endParaRPr lang="en-ID" dirty="0"/>
        </a:p>
      </dgm:t>
    </dgm:pt>
    <dgm:pt modelId="{71CD55F6-B38B-47B7-834A-7AA7D67FC0F9}" type="parTrans" cxnId="{751E9495-A07D-48C0-940E-40F6167E0AA0}">
      <dgm:prSet/>
      <dgm:spPr/>
      <dgm:t>
        <a:bodyPr/>
        <a:lstStyle/>
        <a:p>
          <a:endParaRPr lang="en-ID"/>
        </a:p>
      </dgm:t>
    </dgm:pt>
    <dgm:pt modelId="{1026D3AA-62D9-4739-B8F6-A7E0590A1DDA}" type="sibTrans" cxnId="{751E9495-A07D-48C0-940E-40F6167E0AA0}">
      <dgm:prSet/>
      <dgm:spPr/>
      <dgm:t>
        <a:bodyPr/>
        <a:lstStyle/>
        <a:p>
          <a:endParaRPr lang="en-ID"/>
        </a:p>
      </dgm:t>
    </dgm:pt>
    <dgm:pt modelId="{AA872AA9-0E9F-4219-9FA1-FBE5A3C8E284}" type="pres">
      <dgm:prSet presAssocID="{32E8CEEE-B36A-497F-AD2F-E66EAFE71BF2}" presName="root" presStyleCnt="0">
        <dgm:presLayoutVars>
          <dgm:dir/>
          <dgm:resizeHandles val="exact"/>
        </dgm:presLayoutVars>
      </dgm:prSet>
      <dgm:spPr/>
    </dgm:pt>
    <dgm:pt modelId="{35C4060D-A0A8-47F3-9C23-D80E7FCA951E}" type="pres">
      <dgm:prSet presAssocID="{30E30434-924F-46F0-882E-C34BEC5E6B52}" presName="compNode" presStyleCnt="0"/>
      <dgm:spPr/>
    </dgm:pt>
    <dgm:pt modelId="{582D550F-0DEC-4AA8-BEA6-9C5361D9A665}" type="pres">
      <dgm:prSet presAssocID="{30E30434-924F-46F0-882E-C34BEC5E6B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AA521F27-FC41-490F-A34A-083180E5A55A}" type="pres">
      <dgm:prSet presAssocID="{30E30434-924F-46F0-882E-C34BEC5E6B52}" presName="spaceRect" presStyleCnt="0"/>
      <dgm:spPr/>
    </dgm:pt>
    <dgm:pt modelId="{071DCB98-DDF6-4F57-8756-21B427F795F8}" type="pres">
      <dgm:prSet presAssocID="{30E30434-924F-46F0-882E-C34BEC5E6B52}" presName="textRect" presStyleLbl="revTx" presStyleIdx="0" presStyleCnt="3">
        <dgm:presLayoutVars>
          <dgm:chMax val="1"/>
          <dgm:chPref val="1"/>
        </dgm:presLayoutVars>
      </dgm:prSet>
      <dgm:spPr/>
    </dgm:pt>
    <dgm:pt modelId="{37B32304-D9B7-4D13-9634-446F87C3217E}" type="pres">
      <dgm:prSet presAssocID="{854CEA0D-D27A-4593-859D-78C37E902245}" presName="sibTrans" presStyleCnt="0"/>
      <dgm:spPr/>
    </dgm:pt>
    <dgm:pt modelId="{C01B4F94-8098-4410-93AE-570EBAB990A6}" type="pres">
      <dgm:prSet presAssocID="{D274EE35-27E3-48B8-9C1F-94E202C1F093}" presName="compNode" presStyleCnt="0"/>
      <dgm:spPr/>
    </dgm:pt>
    <dgm:pt modelId="{3D0B7E81-F1A4-4BF4-81BE-1B32B830B5E4}" type="pres">
      <dgm:prSet presAssocID="{D274EE35-27E3-48B8-9C1F-94E202C1F09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st"/>
        </a:ext>
      </dgm:extLst>
    </dgm:pt>
    <dgm:pt modelId="{B55D4FD8-7AD1-47D2-8721-2A5859181B45}" type="pres">
      <dgm:prSet presAssocID="{D274EE35-27E3-48B8-9C1F-94E202C1F093}" presName="spaceRect" presStyleCnt="0"/>
      <dgm:spPr/>
    </dgm:pt>
    <dgm:pt modelId="{67144A12-DABE-4046-B701-92FF21FC669E}" type="pres">
      <dgm:prSet presAssocID="{D274EE35-27E3-48B8-9C1F-94E202C1F093}" presName="textRect" presStyleLbl="revTx" presStyleIdx="1" presStyleCnt="3">
        <dgm:presLayoutVars>
          <dgm:chMax val="1"/>
          <dgm:chPref val="1"/>
        </dgm:presLayoutVars>
      </dgm:prSet>
      <dgm:spPr/>
    </dgm:pt>
    <dgm:pt modelId="{9C73A791-028D-427A-8692-02F720690206}" type="pres">
      <dgm:prSet presAssocID="{011AF57A-660A-4206-B94F-ABE7F8B310F9}" presName="sibTrans" presStyleCnt="0"/>
      <dgm:spPr/>
    </dgm:pt>
    <dgm:pt modelId="{94877353-9814-43A7-B9CA-A77B2FCE11C0}" type="pres">
      <dgm:prSet presAssocID="{48CA6F6E-0199-4CD7-A289-7D886D770D5D}" presName="compNode" presStyleCnt="0"/>
      <dgm:spPr/>
    </dgm:pt>
    <dgm:pt modelId="{3AFFA9E2-01BE-40D9-821B-EB75A824834D}" type="pres">
      <dgm:prSet presAssocID="{48CA6F6E-0199-4CD7-A289-7D886D770D5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laybook"/>
        </a:ext>
      </dgm:extLst>
    </dgm:pt>
    <dgm:pt modelId="{F4F312C0-B0C5-408E-B66F-A54E62B44970}" type="pres">
      <dgm:prSet presAssocID="{48CA6F6E-0199-4CD7-A289-7D886D770D5D}" presName="spaceRect" presStyleCnt="0"/>
      <dgm:spPr/>
    </dgm:pt>
    <dgm:pt modelId="{BA0D33E2-F6BF-4740-AE69-E246B1431CD2}" type="pres">
      <dgm:prSet presAssocID="{48CA6F6E-0199-4CD7-A289-7D886D770D5D}" presName="textRect" presStyleLbl="revTx" presStyleIdx="2" presStyleCnt="3">
        <dgm:presLayoutVars>
          <dgm:chMax val="1"/>
          <dgm:chPref val="1"/>
        </dgm:presLayoutVars>
      </dgm:prSet>
      <dgm:spPr/>
    </dgm:pt>
  </dgm:ptLst>
  <dgm:cxnLst>
    <dgm:cxn modelId="{2C6B9209-18A7-411D-A091-ED76973EFA39}" type="presOf" srcId="{D274EE35-27E3-48B8-9C1F-94E202C1F093}" destId="{67144A12-DABE-4046-B701-92FF21FC669E}" srcOrd="0" destOrd="0" presId="urn:microsoft.com/office/officeart/2018/2/layout/IconLabelList"/>
    <dgm:cxn modelId="{C06F3F0B-3360-494E-A9BC-CEA7FDC5054C}" type="presOf" srcId="{32E8CEEE-B36A-497F-AD2F-E66EAFE71BF2}" destId="{AA872AA9-0E9F-4219-9FA1-FBE5A3C8E284}" srcOrd="0" destOrd="0" presId="urn:microsoft.com/office/officeart/2018/2/layout/IconLabelList"/>
    <dgm:cxn modelId="{93694F22-CD65-4AA3-9BDF-39892BF4978D}" srcId="{32E8CEEE-B36A-497F-AD2F-E66EAFE71BF2}" destId="{D274EE35-27E3-48B8-9C1F-94E202C1F093}" srcOrd="1" destOrd="0" parTransId="{8EEF6DA2-4C13-48C5-A3BD-CE01681B8A77}" sibTransId="{011AF57A-660A-4206-B94F-ABE7F8B310F9}"/>
    <dgm:cxn modelId="{FA2C4180-693F-47F1-AC13-7F3FF4903B17}" srcId="{32E8CEEE-B36A-497F-AD2F-E66EAFE71BF2}" destId="{30E30434-924F-46F0-882E-C34BEC5E6B52}" srcOrd="0" destOrd="0" parTransId="{7BC4CF7A-F67A-4E9F-A200-5ABCD1646735}" sibTransId="{854CEA0D-D27A-4593-859D-78C37E902245}"/>
    <dgm:cxn modelId="{751E9495-A07D-48C0-940E-40F6167E0AA0}" srcId="{32E8CEEE-B36A-497F-AD2F-E66EAFE71BF2}" destId="{48CA6F6E-0199-4CD7-A289-7D886D770D5D}" srcOrd="2" destOrd="0" parTransId="{71CD55F6-B38B-47B7-834A-7AA7D67FC0F9}" sibTransId="{1026D3AA-62D9-4739-B8F6-A7E0590A1DDA}"/>
    <dgm:cxn modelId="{6C025BD5-992B-4E6F-AAE0-E4A95A26A475}" type="presOf" srcId="{30E30434-924F-46F0-882E-C34BEC5E6B52}" destId="{071DCB98-DDF6-4F57-8756-21B427F795F8}" srcOrd="0" destOrd="0" presId="urn:microsoft.com/office/officeart/2018/2/layout/IconLabelList"/>
    <dgm:cxn modelId="{41BA67E6-361F-4475-98E0-D2C9B4AA22D1}" type="presOf" srcId="{48CA6F6E-0199-4CD7-A289-7D886D770D5D}" destId="{BA0D33E2-F6BF-4740-AE69-E246B1431CD2}" srcOrd="0" destOrd="0" presId="urn:microsoft.com/office/officeart/2018/2/layout/IconLabelList"/>
    <dgm:cxn modelId="{A33F1245-55BF-4214-B044-BE34DF3A3A18}" type="presParOf" srcId="{AA872AA9-0E9F-4219-9FA1-FBE5A3C8E284}" destId="{35C4060D-A0A8-47F3-9C23-D80E7FCA951E}" srcOrd="0" destOrd="0" presId="urn:microsoft.com/office/officeart/2018/2/layout/IconLabelList"/>
    <dgm:cxn modelId="{3E50B639-2BF3-4166-B2DD-D67CD0EE3006}" type="presParOf" srcId="{35C4060D-A0A8-47F3-9C23-D80E7FCA951E}" destId="{582D550F-0DEC-4AA8-BEA6-9C5361D9A665}" srcOrd="0" destOrd="0" presId="urn:microsoft.com/office/officeart/2018/2/layout/IconLabelList"/>
    <dgm:cxn modelId="{491E91F6-4898-4A8B-ADC2-B9D7FA27911D}" type="presParOf" srcId="{35C4060D-A0A8-47F3-9C23-D80E7FCA951E}" destId="{AA521F27-FC41-490F-A34A-083180E5A55A}" srcOrd="1" destOrd="0" presId="urn:microsoft.com/office/officeart/2018/2/layout/IconLabelList"/>
    <dgm:cxn modelId="{B5F90564-7699-41BB-813D-EC5EB637EE74}" type="presParOf" srcId="{35C4060D-A0A8-47F3-9C23-D80E7FCA951E}" destId="{071DCB98-DDF6-4F57-8756-21B427F795F8}" srcOrd="2" destOrd="0" presId="urn:microsoft.com/office/officeart/2018/2/layout/IconLabelList"/>
    <dgm:cxn modelId="{DA4A6A46-0AA7-4D18-87D9-A44A93E740BD}" type="presParOf" srcId="{AA872AA9-0E9F-4219-9FA1-FBE5A3C8E284}" destId="{37B32304-D9B7-4D13-9634-446F87C3217E}" srcOrd="1" destOrd="0" presId="urn:microsoft.com/office/officeart/2018/2/layout/IconLabelList"/>
    <dgm:cxn modelId="{D477186B-031D-4A95-9247-C7717C20D6D9}" type="presParOf" srcId="{AA872AA9-0E9F-4219-9FA1-FBE5A3C8E284}" destId="{C01B4F94-8098-4410-93AE-570EBAB990A6}" srcOrd="2" destOrd="0" presId="urn:microsoft.com/office/officeart/2018/2/layout/IconLabelList"/>
    <dgm:cxn modelId="{6C984B93-AF0E-4603-AB66-1E607D4E7544}" type="presParOf" srcId="{C01B4F94-8098-4410-93AE-570EBAB990A6}" destId="{3D0B7E81-F1A4-4BF4-81BE-1B32B830B5E4}" srcOrd="0" destOrd="0" presId="urn:microsoft.com/office/officeart/2018/2/layout/IconLabelList"/>
    <dgm:cxn modelId="{5E46F2A7-D0BF-4872-AA5F-856552575BBA}" type="presParOf" srcId="{C01B4F94-8098-4410-93AE-570EBAB990A6}" destId="{B55D4FD8-7AD1-47D2-8721-2A5859181B45}" srcOrd="1" destOrd="0" presId="urn:microsoft.com/office/officeart/2018/2/layout/IconLabelList"/>
    <dgm:cxn modelId="{BF025B2A-51B4-41F5-A39C-6A9FD4BC2E3D}" type="presParOf" srcId="{C01B4F94-8098-4410-93AE-570EBAB990A6}" destId="{67144A12-DABE-4046-B701-92FF21FC669E}" srcOrd="2" destOrd="0" presId="urn:microsoft.com/office/officeart/2018/2/layout/IconLabelList"/>
    <dgm:cxn modelId="{F1965959-3BBE-430D-86AA-3A18DE14C353}" type="presParOf" srcId="{AA872AA9-0E9F-4219-9FA1-FBE5A3C8E284}" destId="{9C73A791-028D-427A-8692-02F720690206}" srcOrd="3" destOrd="0" presId="urn:microsoft.com/office/officeart/2018/2/layout/IconLabelList"/>
    <dgm:cxn modelId="{1621E0E5-9F9B-4755-A706-B6EB2FA2DB2F}" type="presParOf" srcId="{AA872AA9-0E9F-4219-9FA1-FBE5A3C8E284}" destId="{94877353-9814-43A7-B9CA-A77B2FCE11C0}" srcOrd="4" destOrd="0" presId="urn:microsoft.com/office/officeart/2018/2/layout/IconLabelList"/>
    <dgm:cxn modelId="{F60627EC-F173-41AD-9D53-1BF556E0171F}" type="presParOf" srcId="{94877353-9814-43A7-B9CA-A77B2FCE11C0}" destId="{3AFFA9E2-01BE-40D9-821B-EB75A824834D}" srcOrd="0" destOrd="0" presId="urn:microsoft.com/office/officeart/2018/2/layout/IconLabelList"/>
    <dgm:cxn modelId="{B60AB686-A01A-47C7-B9D2-A372E8C9B179}" type="presParOf" srcId="{94877353-9814-43A7-B9CA-A77B2FCE11C0}" destId="{F4F312C0-B0C5-408E-B66F-A54E62B44970}" srcOrd="1" destOrd="0" presId="urn:microsoft.com/office/officeart/2018/2/layout/IconLabelList"/>
    <dgm:cxn modelId="{F4A5BDA1-16E4-4113-873D-E358655DD592}" type="presParOf" srcId="{94877353-9814-43A7-B9CA-A77B2FCE11C0}" destId="{BA0D33E2-F6BF-4740-AE69-E246B1431CD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B7FA4-534A-45C7-9407-D47AB2BA91C3}">
      <dsp:nvSpPr>
        <dsp:cNvPr id="0" name=""/>
        <dsp:cNvSpPr/>
      </dsp:nvSpPr>
      <dsp:spPr>
        <a:xfrm>
          <a:off x="0" y="0"/>
          <a:ext cx="6586489" cy="378541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50599" tIns="0" rIns="650599" bIns="330200" numCol="1" spcCol="1270" anchor="t" anchorCtr="0">
          <a:noAutofit/>
        </a:bodyPr>
        <a:lstStyle/>
        <a:p>
          <a:pPr marL="0" lvl="0" indent="0" algn="l" defTabSz="1155700">
            <a:lnSpc>
              <a:spcPct val="90000"/>
            </a:lnSpc>
            <a:spcBef>
              <a:spcPct val="0"/>
            </a:spcBef>
            <a:spcAft>
              <a:spcPct val="35000"/>
            </a:spcAft>
            <a:buNone/>
          </a:pPr>
          <a:r>
            <a:rPr lang="en-US" sz="2600" b="1" kern="1200" dirty="0" err="1"/>
            <a:t>Afina</a:t>
          </a:r>
          <a:r>
            <a:rPr lang="en-US" sz="2600" b="1" kern="1200" dirty="0"/>
            <a:t> Lina </a:t>
          </a:r>
          <a:r>
            <a:rPr lang="en-US" sz="2600" b="1" kern="1200" dirty="0" err="1"/>
            <a:t>Nurlaili</a:t>
          </a:r>
          <a:r>
            <a:rPr lang="en-US" sz="2600" b="1" kern="1200" dirty="0"/>
            <a:t>, </a:t>
          </a:r>
          <a:r>
            <a:rPr lang="en-US" sz="2600" b="1" kern="1200" dirty="0" err="1"/>
            <a:t>S.Kom</a:t>
          </a:r>
          <a:r>
            <a:rPr lang="en-US" sz="2600" b="1" kern="1200" dirty="0"/>
            <a:t>., </a:t>
          </a:r>
          <a:r>
            <a:rPr lang="en-US" sz="2600" b="1" kern="1200" dirty="0" err="1"/>
            <a:t>M.Kom</a:t>
          </a:r>
          <a:r>
            <a:rPr lang="id-ID" sz="2600" b="1" kern="1200" dirty="0"/>
            <a:t>.</a:t>
          </a:r>
          <a:endParaRPr lang="en-US" sz="2600" b="1" kern="1200" dirty="0"/>
        </a:p>
        <a:p>
          <a:pPr marL="228600" lvl="1" indent="-228600" algn="l" defTabSz="889000">
            <a:lnSpc>
              <a:spcPct val="90000"/>
            </a:lnSpc>
            <a:spcBef>
              <a:spcPct val="0"/>
            </a:spcBef>
            <a:spcAft>
              <a:spcPct val="15000"/>
            </a:spcAft>
            <a:buChar char="•"/>
          </a:pPr>
          <a:endParaRPr lang="en-US" sz="2000" kern="1200" dirty="0"/>
        </a:p>
      </dsp:txBody>
      <dsp:txXfrm>
        <a:off x="0" y="1514167"/>
        <a:ext cx="6586489" cy="2271251"/>
      </dsp:txXfrm>
    </dsp:sp>
    <dsp:sp modelId="{30056E32-11FF-4EC3-A176-DC9285DD0627}">
      <dsp:nvSpPr>
        <dsp:cNvPr id="0" name=""/>
        <dsp:cNvSpPr/>
      </dsp:nvSpPr>
      <dsp:spPr>
        <a:xfrm>
          <a:off x="0" y="0"/>
          <a:ext cx="6586489" cy="1514167"/>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650599" tIns="165100" rIns="650599" bIns="165100" numCol="1" spcCol="1270" anchor="ctr" anchorCtr="0">
          <a:noAutofit/>
        </a:bodyPr>
        <a:lstStyle/>
        <a:p>
          <a:pPr marL="0" lvl="0" indent="0" algn="l" defTabSz="2933700">
            <a:lnSpc>
              <a:spcPct val="90000"/>
            </a:lnSpc>
            <a:spcBef>
              <a:spcPct val="0"/>
            </a:spcBef>
            <a:spcAft>
              <a:spcPct val="35000"/>
            </a:spcAft>
            <a:buNone/>
          </a:pPr>
          <a:r>
            <a:rPr lang="en-US" sz="6600" kern="1200" dirty="0"/>
            <a:t>ABC</a:t>
          </a:r>
        </a:p>
      </dsp:txBody>
      <dsp:txXfrm>
        <a:off x="0" y="0"/>
        <a:ext cx="6586489" cy="15141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D550F-0DEC-4AA8-BEA6-9C5361D9A665}">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1DCB98-DDF6-4F57-8756-21B427F795F8}">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Management</a:t>
          </a:r>
          <a:endParaRPr lang="en-ID" sz="3600" kern="1200"/>
        </a:p>
      </dsp:txBody>
      <dsp:txXfrm>
        <a:off x="417971" y="2644140"/>
        <a:ext cx="2889450" cy="720000"/>
      </dsp:txXfrm>
    </dsp:sp>
    <dsp:sp modelId="{3D0B7E81-F1A4-4BF4-81BE-1B32B830B5E4}">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144A12-DABE-4046-B701-92FF21FC669E}">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dirty="0"/>
            <a:t>Project</a:t>
          </a:r>
          <a:endParaRPr lang="en-ID" sz="3600" kern="1200" dirty="0"/>
        </a:p>
      </dsp:txBody>
      <dsp:txXfrm>
        <a:off x="3813075" y="2644140"/>
        <a:ext cx="2889450" cy="720000"/>
      </dsp:txXfrm>
    </dsp:sp>
    <dsp:sp modelId="{3AFFA9E2-01BE-40D9-821B-EB75A824834D}">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0D33E2-F6BF-4740-AE69-E246B1431CD2}">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dirty="0"/>
            <a:t>TI</a:t>
          </a:r>
          <a:endParaRPr lang="en-ID" sz="3600" kern="1200" dirty="0"/>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26644-9E02-4E81-B523-AAF2CFE7DEDF}" type="datetimeFigureOut">
              <a:rPr lang="en-ID" smtClean="0"/>
              <a:t>30/08/2022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FC9C6-AAD0-485D-B1E0-EE157BAFE38D}" type="slidenum">
              <a:rPr lang="en-ID" smtClean="0"/>
              <a:t>‹#›</a:t>
            </a:fld>
            <a:endParaRPr lang="en-ID"/>
          </a:p>
        </p:txBody>
      </p:sp>
    </p:spTree>
    <p:extLst>
      <p:ext uri="{BB962C8B-B14F-4D97-AF65-F5344CB8AC3E}">
        <p14:creationId xmlns:p14="http://schemas.microsoft.com/office/powerpoint/2010/main" val="3133331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A163242-B437-4228-B767-D17E40BB107D}"/>
              </a:ext>
            </a:extLst>
          </p:cNvPr>
          <p:cNvSpPr>
            <a:spLocks noGrp="1" noChangeArrowheads="1"/>
          </p:cNvSpPr>
          <p:nvPr>
            <p:ph type="sldNum" sz="quarter" idx="5"/>
          </p:nvPr>
        </p:nvSpPr>
        <p:spPr>
          <a:ln/>
        </p:spPr>
        <p:txBody>
          <a:bodyPr/>
          <a:lstStyle/>
          <a:p>
            <a:fld id="{BB4E6E66-71B2-4D2D-914E-150D0EB876E1}" type="slidenum">
              <a:rPr lang="en-GB" altLang="en-US"/>
              <a:pPr/>
              <a:t>5</a:t>
            </a:fld>
            <a:endParaRPr lang="en-GB" altLang="en-US"/>
          </a:p>
        </p:txBody>
      </p:sp>
      <p:sp>
        <p:nvSpPr>
          <p:cNvPr id="33794" name="Rectangle 2">
            <a:extLst>
              <a:ext uri="{FF2B5EF4-FFF2-40B4-BE49-F238E27FC236}">
                <a16:creationId xmlns:a16="http://schemas.microsoft.com/office/drawing/2014/main" id="{18ED767A-082C-4A7A-9B77-166B60A4D696}"/>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FF7D11A1-6DA6-4028-A0B4-35174982FBD7}"/>
              </a:ext>
            </a:extLst>
          </p:cNvPr>
          <p:cNvSpPr>
            <a:spLocks noGrp="1" noChangeArrowheads="1"/>
          </p:cNvSpPr>
          <p:nvPr>
            <p:ph type="body" idx="1"/>
          </p:nvPr>
        </p:nvSpPr>
        <p:spPr/>
        <p:txBody>
          <a:bodyPr/>
          <a:lstStyle/>
          <a:p>
            <a:r>
              <a:rPr lang="en-GB" altLang="en-US"/>
              <a:t>Here are some definitions of ‘project’. No doubt there are other ones: for example</a:t>
            </a:r>
          </a:p>
          <a:p>
            <a:endParaRPr lang="en-GB" altLang="en-US"/>
          </a:p>
          <a:p>
            <a:r>
              <a:rPr lang="en-GB" altLang="en-US"/>
              <a:t>‘Unique process, consisting of a set of coordinated and controlled activities with start and finish dates, undertaken to achieve an objective conforming to specific requirements, including constraints of time, cost and resources’</a:t>
            </a:r>
          </a:p>
          <a:p>
            <a:endParaRPr lang="en-GB" altLang="en-US"/>
          </a:p>
          <a:p>
            <a:r>
              <a:rPr lang="en-GB" altLang="en-US"/>
              <a:t>BSO ISO 10006: 1997</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512B34-E20A-44DE-ADF6-AF061DBD238D}"/>
              </a:ext>
            </a:extLst>
          </p:cNvPr>
          <p:cNvSpPr>
            <a:spLocks noGrp="1" noChangeArrowheads="1"/>
          </p:cNvSpPr>
          <p:nvPr>
            <p:ph type="sldNum" sz="quarter" idx="5"/>
          </p:nvPr>
        </p:nvSpPr>
        <p:spPr>
          <a:ln/>
        </p:spPr>
        <p:txBody>
          <a:bodyPr/>
          <a:lstStyle/>
          <a:p>
            <a:fld id="{575B2BAA-2CBC-4C48-9FAC-7600A58E49EF}" type="slidenum">
              <a:rPr lang="en-GB" altLang="en-US"/>
              <a:pPr/>
              <a:t>6</a:t>
            </a:fld>
            <a:endParaRPr lang="en-GB" altLang="en-US"/>
          </a:p>
        </p:txBody>
      </p:sp>
      <p:sp>
        <p:nvSpPr>
          <p:cNvPr id="35842" name="Rectangle 2">
            <a:extLst>
              <a:ext uri="{FF2B5EF4-FFF2-40B4-BE49-F238E27FC236}">
                <a16:creationId xmlns:a16="http://schemas.microsoft.com/office/drawing/2014/main" id="{0872A74C-256F-42A2-9004-CA8D9CD74C8E}"/>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9A97E9A5-40F2-4BC3-A5FB-AC1FB38CD67D}"/>
              </a:ext>
            </a:extLst>
          </p:cNvPr>
          <p:cNvSpPr>
            <a:spLocks noGrp="1" noChangeArrowheads="1"/>
          </p:cNvSpPr>
          <p:nvPr>
            <p:ph type="body" idx="1"/>
          </p:nvPr>
        </p:nvSpPr>
        <p:spPr/>
        <p:txBody>
          <a:bodyPr/>
          <a:lstStyle/>
          <a:p>
            <a:r>
              <a:rPr lang="en-GB" altLang="en-US"/>
              <a:t>On the one hand there are repetitive jobs a similar task is carried out repeatedly, for example Kwikfit replacing a tyre on a car or a lecturer giving an introductory talk on project management. The task is well-defined and there is very little uncertainty. In some organizations, software development might tend to be like this – in these environments software </a:t>
            </a:r>
            <a:r>
              <a:rPr lang="en-GB" altLang="en-US" i="1"/>
              <a:t>process</a:t>
            </a:r>
            <a:r>
              <a:rPr lang="en-GB" altLang="en-US"/>
              <a:t> management might be more important than software </a:t>
            </a:r>
            <a:r>
              <a:rPr lang="en-GB" altLang="en-US" i="1"/>
              <a:t>project </a:t>
            </a:r>
            <a:r>
              <a:rPr lang="en-GB" altLang="en-US"/>
              <a:t>management</a:t>
            </a:r>
          </a:p>
          <a:p>
            <a:endParaRPr lang="en-GB" altLang="en-US"/>
          </a:p>
          <a:p>
            <a:r>
              <a:rPr lang="en-GB" altLang="en-US"/>
              <a:t>On the other hand some exploratory activities are very uncertain. Some research projects can be like this – we may not be sure what the outcome will be, but we hope that we will learn some things of importance. It may be very difficult to come up with precise plans, although we would probably have some idea of a general approach.</a:t>
            </a:r>
          </a:p>
          <a:p>
            <a:endParaRPr lang="en-GB" altLang="en-US"/>
          </a:p>
          <a:p>
            <a:r>
              <a:rPr lang="en-GB" altLang="en-US"/>
              <a:t>Projects seem to come somewhere between these two extremes. There are usually well-defined hoped-for outcomes but there are risks and uncertainties about achieving those outcomes.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4B4FBA1-81E1-457F-927E-E274F4B4F051}"/>
              </a:ext>
            </a:extLst>
          </p:cNvPr>
          <p:cNvSpPr>
            <a:spLocks noGrp="1" noChangeArrowheads="1"/>
          </p:cNvSpPr>
          <p:nvPr>
            <p:ph type="sldNum" sz="quarter" idx="5"/>
          </p:nvPr>
        </p:nvSpPr>
        <p:spPr>
          <a:ln/>
        </p:spPr>
        <p:txBody>
          <a:bodyPr/>
          <a:lstStyle/>
          <a:p>
            <a:fld id="{2E5460CA-A566-454F-9E63-9B74A5C6B6D8}" type="slidenum">
              <a:rPr lang="en-GB" altLang="en-US"/>
              <a:pPr/>
              <a:t>7</a:t>
            </a:fld>
            <a:endParaRPr lang="en-GB" altLang="en-US"/>
          </a:p>
        </p:txBody>
      </p:sp>
      <p:sp>
        <p:nvSpPr>
          <p:cNvPr id="36866" name="Rectangle 2">
            <a:extLst>
              <a:ext uri="{FF2B5EF4-FFF2-40B4-BE49-F238E27FC236}">
                <a16:creationId xmlns:a16="http://schemas.microsoft.com/office/drawing/2014/main" id="{A483173B-FD07-4A3D-9AB5-16D7BD798C6A}"/>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2468A73F-C8A2-4E86-A3A0-9B2ABDF43D4E}"/>
              </a:ext>
            </a:extLst>
          </p:cNvPr>
          <p:cNvSpPr>
            <a:spLocks noGrp="1" noChangeArrowheads="1"/>
          </p:cNvSpPr>
          <p:nvPr>
            <p:ph type="body" idx="1"/>
          </p:nvPr>
        </p:nvSpPr>
        <p:spPr/>
        <p:txBody>
          <a:bodyPr/>
          <a:lstStyle/>
          <a:p>
            <a:r>
              <a:rPr lang="en-GB" altLang="en-US"/>
              <a:t>Exercise 1.1 in the Software Project Management text is a good way of introducing this material if you have time. I have found this exercise to be a good ‘ice-breaker’. Get each student to list the example activities in an order which matches the degree to which they merit the description of ‘project’. You can create a grid on a whiteboard with the projects on the vertical axis and the positions 1</a:t>
            </a:r>
            <a:r>
              <a:rPr lang="en-GB" altLang="en-US" baseline="30000"/>
              <a:t>st</a:t>
            </a:r>
            <a:r>
              <a:rPr lang="en-GB" altLang="en-US"/>
              <a:t>, 2</a:t>
            </a:r>
            <a:r>
              <a:rPr lang="en-GB" altLang="en-US" baseline="30000"/>
              <a:t>nd</a:t>
            </a:r>
            <a:r>
              <a:rPr lang="en-GB" altLang="en-US"/>
              <a:t>, 3</a:t>
            </a:r>
            <a:r>
              <a:rPr lang="en-GB" altLang="en-US" baseline="30000"/>
              <a:t>rd</a:t>
            </a:r>
            <a:r>
              <a:rPr lang="en-GB" altLang="en-US"/>
              <a:t> etc on the horizontal axis. You then go through asking how many put ‘producing a newspaper’ first, second, etc.  (Avoid making jokes about this being like the Eurovision song contest). This is time-consuming but it does mean that every student participates in building up a general picture of people’s perceptions, and you can discuss disagreements in perceptions as you go along.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73518A6-2593-4E82-B81C-AF8D4DD1B1B3}"/>
              </a:ext>
            </a:extLst>
          </p:cNvPr>
          <p:cNvSpPr>
            <a:spLocks noGrp="1" noChangeArrowheads="1"/>
          </p:cNvSpPr>
          <p:nvPr>
            <p:ph type="sldNum" sz="quarter" idx="5"/>
          </p:nvPr>
        </p:nvSpPr>
        <p:spPr>
          <a:ln/>
        </p:spPr>
        <p:txBody>
          <a:bodyPr/>
          <a:lstStyle/>
          <a:p>
            <a:fld id="{9E6D6E6F-D65E-4781-831A-B51883F2F5CB}" type="slidenum">
              <a:rPr lang="en-GB" altLang="en-US"/>
              <a:pPr/>
              <a:t>8</a:t>
            </a:fld>
            <a:endParaRPr lang="en-GB" altLang="en-US"/>
          </a:p>
        </p:txBody>
      </p:sp>
      <p:sp>
        <p:nvSpPr>
          <p:cNvPr id="45058" name="Rectangle 2">
            <a:extLst>
              <a:ext uri="{FF2B5EF4-FFF2-40B4-BE49-F238E27FC236}">
                <a16:creationId xmlns:a16="http://schemas.microsoft.com/office/drawing/2014/main" id="{ACA37F47-178D-44F4-8AF7-66477331CB13}"/>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C438271A-5BA7-40BE-A1FA-8909A3CC2321}"/>
              </a:ext>
            </a:extLst>
          </p:cNvPr>
          <p:cNvSpPr>
            <a:spLocks noGrp="1" noChangeArrowheads="1"/>
          </p:cNvSpPr>
          <p:nvPr>
            <p:ph type="body" idx="1"/>
          </p:nvPr>
        </p:nvSpPr>
        <p:spPr/>
        <p:txBody>
          <a:bodyPr/>
          <a:lstStyle/>
          <a:p>
            <a:r>
              <a:rPr lang="en-GB" altLang="en-US"/>
              <a:t>This list is based on one that can be found in </a:t>
            </a:r>
            <a:r>
              <a:rPr lang="en-GB" altLang="en-US" i="1"/>
              <a:t>Introduction to Software Project Management and Quality Assurance </a:t>
            </a:r>
            <a:r>
              <a:rPr lang="en-GB" altLang="en-US"/>
              <a:t>by Darrel Ince, Helen Sharp and Mark Woodman, McGraw-Hill, 1993.</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0F783-3598-4FCE-8D7F-0E1E745EC2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08BAE339-78F1-4855-A961-A7FCC152BC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2DF8B8C5-9425-4CD0-A8DC-5753E4F67AAC}"/>
              </a:ext>
            </a:extLst>
          </p:cNvPr>
          <p:cNvSpPr>
            <a:spLocks noGrp="1"/>
          </p:cNvSpPr>
          <p:nvPr>
            <p:ph type="dt" sz="half" idx="10"/>
          </p:nvPr>
        </p:nvSpPr>
        <p:spPr/>
        <p:txBody>
          <a:bodyPr/>
          <a:lstStyle/>
          <a:p>
            <a:fld id="{B70A3F68-907B-4154-BA54-D35DF9946F24}" type="datetimeFigureOut">
              <a:rPr lang="en-ID" smtClean="0"/>
              <a:t>30/08/2022</a:t>
            </a:fld>
            <a:endParaRPr lang="en-ID"/>
          </a:p>
        </p:txBody>
      </p:sp>
      <p:sp>
        <p:nvSpPr>
          <p:cNvPr id="5" name="Footer Placeholder 4">
            <a:extLst>
              <a:ext uri="{FF2B5EF4-FFF2-40B4-BE49-F238E27FC236}">
                <a16:creationId xmlns:a16="http://schemas.microsoft.com/office/drawing/2014/main" id="{B71F3E2E-79FD-4BA7-B6A0-3D24414C9BF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1B1D59B-45E2-4C61-A525-B9C8444B788B}"/>
              </a:ext>
            </a:extLst>
          </p:cNvPr>
          <p:cNvSpPr>
            <a:spLocks noGrp="1"/>
          </p:cNvSpPr>
          <p:nvPr>
            <p:ph type="sldNum" sz="quarter" idx="12"/>
          </p:nvPr>
        </p:nvSpPr>
        <p:spPr/>
        <p:txBody>
          <a:bodyPr/>
          <a:lstStyle/>
          <a:p>
            <a:fld id="{2FBE0E83-DDDB-41E6-9F9B-4E92F6E57AA5}" type="slidenum">
              <a:rPr lang="en-ID" smtClean="0"/>
              <a:t>‹#›</a:t>
            </a:fld>
            <a:endParaRPr lang="en-ID"/>
          </a:p>
        </p:txBody>
      </p:sp>
    </p:spTree>
    <p:extLst>
      <p:ext uri="{BB962C8B-B14F-4D97-AF65-F5344CB8AC3E}">
        <p14:creationId xmlns:p14="http://schemas.microsoft.com/office/powerpoint/2010/main" val="1593286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863D-3C9B-488C-B524-DD77392D21A8}"/>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42D8C64-1679-4F43-AB45-C7A825EAEE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ED5E4FF-AF02-4177-A75B-F7C6F13E16B1}"/>
              </a:ext>
            </a:extLst>
          </p:cNvPr>
          <p:cNvSpPr>
            <a:spLocks noGrp="1"/>
          </p:cNvSpPr>
          <p:nvPr>
            <p:ph type="dt" sz="half" idx="10"/>
          </p:nvPr>
        </p:nvSpPr>
        <p:spPr/>
        <p:txBody>
          <a:bodyPr/>
          <a:lstStyle/>
          <a:p>
            <a:fld id="{B70A3F68-907B-4154-BA54-D35DF9946F24}" type="datetimeFigureOut">
              <a:rPr lang="en-ID" smtClean="0"/>
              <a:t>30/08/2022</a:t>
            </a:fld>
            <a:endParaRPr lang="en-ID"/>
          </a:p>
        </p:txBody>
      </p:sp>
      <p:sp>
        <p:nvSpPr>
          <p:cNvPr id="5" name="Footer Placeholder 4">
            <a:extLst>
              <a:ext uri="{FF2B5EF4-FFF2-40B4-BE49-F238E27FC236}">
                <a16:creationId xmlns:a16="http://schemas.microsoft.com/office/drawing/2014/main" id="{343B5C73-650E-4209-B4A5-A8F45E97FAC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1E46343-4F70-40D4-94FD-C3D4797A04A1}"/>
              </a:ext>
            </a:extLst>
          </p:cNvPr>
          <p:cNvSpPr>
            <a:spLocks noGrp="1"/>
          </p:cNvSpPr>
          <p:nvPr>
            <p:ph type="sldNum" sz="quarter" idx="12"/>
          </p:nvPr>
        </p:nvSpPr>
        <p:spPr/>
        <p:txBody>
          <a:bodyPr/>
          <a:lstStyle/>
          <a:p>
            <a:fld id="{2FBE0E83-DDDB-41E6-9F9B-4E92F6E57AA5}" type="slidenum">
              <a:rPr lang="en-ID" smtClean="0"/>
              <a:t>‹#›</a:t>
            </a:fld>
            <a:endParaRPr lang="en-ID"/>
          </a:p>
        </p:txBody>
      </p:sp>
    </p:spTree>
    <p:extLst>
      <p:ext uri="{BB962C8B-B14F-4D97-AF65-F5344CB8AC3E}">
        <p14:creationId xmlns:p14="http://schemas.microsoft.com/office/powerpoint/2010/main" val="22672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A4DB32-4633-4F16-AB0E-7AF617CF3E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7B72C47-0926-4003-B55A-6AEA0CE0D3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07C34C5-7FFD-499C-88B5-9B77ED6C83E3}"/>
              </a:ext>
            </a:extLst>
          </p:cNvPr>
          <p:cNvSpPr>
            <a:spLocks noGrp="1"/>
          </p:cNvSpPr>
          <p:nvPr>
            <p:ph type="dt" sz="half" idx="10"/>
          </p:nvPr>
        </p:nvSpPr>
        <p:spPr/>
        <p:txBody>
          <a:bodyPr/>
          <a:lstStyle/>
          <a:p>
            <a:fld id="{B70A3F68-907B-4154-BA54-D35DF9946F24}" type="datetimeFigureOut">
              <a:rPr lang="en-ID" smtClean="0"/>
              <a:t>30/08/2022</a:t>
            </a:fld>
            <a:endParaRPr lang="en-ID"/>
          </a:p>
        </p:txBody>
      </p:sp>
      <p:sp>
        <p:nvSpPr>
          <p:cNvPr id="5" name="Footer Placeholder 4">
            <a:extLst>
              <a:ext uri="{FF2B5EF4-FFF2-40B4-BE49-F238E27FC236}">
                <a16:creationId xmlns:a16="http://schemas.microsoft.com/office/drawing/2014/main" id="{E00A8297-BED4-4E23-9FE3-9EBD9737886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F0671A9-5DAD-49A5-B622-87B28B5D52BA}"/>
              </a:ext>
            </a:extLst>
          </p:cNvPr>
          <p:cNvSpPr>
            <a:spLocks noGrp="1"/>
          </p:cNvSpPr>
          <p:nvPr>
            <p:ph type="sldNum" sz="quarter" idx="12"/>
          </p:nvPr>
        </p:nvSpPr>
        <p:spPr/>
        <p:txBody>
          <a:bodyPr/>
          <a:lstStyle/>
          <a:p>
            <a:fld id="{2FBE0E83-DDDB-41E6-9F9B-4E92F6E57AA5}" type="slidenum">
              <a:rPr lang="en-ID" smtClean="0"/>
              <a:t>‹#›</a:t>
            </a:fld>
            <a:endParaRPr lang="en-ID"/>
          </a:p>
        </p:txBody>
      </p:sp>
    </p:spTree>
    <p:extLst>
      <p:ext uri="{BB962C8B-B14F-4D97-AF65-F5344CB8AC3E}">
        <p14:creationId xmlns:p14="http://schemas.microsoft.com/office/powerpoint/2010/main" val="1349122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ED48-F31D-4189-AEE3-D059FE226E74}"/>
              </a:ext>
            </a:extLst>
          </p:cNvPr>
          <p:cNvSpPr>
            <a:spLocks noGrp="1"/>
          </p:cNvSpPr>
          <p:nvPr>
            <p:ph type="title"/>
          </p:nvPr>
        </p:nvSpPr>
        <p:spPr>
          <a:xfrm>
            <a:off x="914400" y="609600"/>
            <a:ext cx="10363200" cy="1143000"/>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19DFE301-FF8D-4ECD-A90F-F9DA1220DE12}"/>
              </a:ext>
            </a:extLst>
          </p:cNvPr>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3DD524E-96D7-49D4-8541-602050981B24}"/>
              </a:ext>
            </a:extLst>
          </p:cNvPr>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Slide Number Placeholder 4">
            <a:extLst>
              <a:ext uri="{FF2B5EF4-FFF2-40B4-BE49-F238E27FC236}">
                <a16:creationId xmlns:a16="http://schemas.microsoft.com/office/drawing/2014/main" id="{B22C28AF-304A-4052-BF3B-AD36EF400ABB}"/>
              </a:ext>
            </a:extLst>
          </p:cNvPr>
          <p:cNvSpPr>
            <a:spLocks noGrp="1"/>
          </p:cNvSpPr>
          <p:nvPr>
            <p:ph type="sldNum" sz="quarter" idx="10"/>
          </p:nvPr>
        </p:nvSpPr>
        <p:spPr>
          <a:xfrm>
            <a:off x="4470400" y="6324600"/>
            <a:ext cx="3048000" cy="381000"/>
          </a:xfrm>
        </p:spPr>
        <p:txBody>
          <a:bodyPr/>
          <a:lstStyle>
            <a:lvl1pPr>
              <a:defRPr/>
            </a:lvl1pPr>
          </a:lstStyle>
          <a:p>
            <a:fld id="{F472C9FB-6286-4C46-8904-37590E45C839}" type="slidenum">
              <a:rPr lang="en-US" altLang="en-US"/>
              <a:pPr/>
              <a:t>‹#›</a:t>
            </a:fld>
            <a:endParaRPr lang="en-US" altLang="en-US"/>
          </a:p>
        </p:txBody>
      </p:sp>
    </p:spTree>
    <p:extLst>
      <p:ext uri="{BB962C8B-B14F-4D97-AF65-F5344CB8AC3E}">
        <p14:creationId xmlns:p14="http://schemas.microsoft.com/office/powerpoint/2010/main" val="1939563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C279F-87C5-484F-A99F-B2B46AAA38A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9B798222-9BD3-4FB0-8C05-FE1544CE14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8ED4843-6AF1-4F62-BD4F-FE3313D74DE2}"/>
              </a:ext>
            </a:extLst>
          </p:cNvPr>
          <p:cNvSpPr>
            <a:spLocks noGrp="1"/>
          </p:cNvSpPr>
          <p:nvPr>
            <p:ph type="dt" sz="half" idx="10"/>
          </p:nvPr>
        </p:nvSpPr>
        <p:spPr/>
        <p:txBody>
          <a:bodyPr/>
          <a:lstStyle/>
          <a:p>
            <a:fld id="{B70A3F68-907B-4154-BA54-D35DF9946F24}" type="datetimeFigureOut">
              <a:rPr lang="en-ID" smtClean="0"/>
              <a:t>30/08/2022</a:t>
            </a:fld>
            <a:endParaRPr lang="en-ID"/>
          </a:p>
        </p:txBody>
      </p:sp>
      <p:sp>
        <p:nvSpPr>
          <p:cNvPr id="5" name="Footer Placeholder 4">
            <a:extLst>
              <a:ext uri="{FF2B5EF4-FFF2-40B4-BE49-F238E27FC236}">
                <a16:creationId xmlns:a16="http://schemas.microsoft.com/office/drawing/2014/main" id="{285A0708-4570-4F5E-B59B-5D3A634458B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AC1AAA7-D48C-4F5E-9FA8-445F1B449D49}"/>
              </a:ext>
            </a:extLst>
          </p:cNvPr>
          <p:cNvSpPr>
            <a:spLocks noGrp="1"/>
          </p:cNvSpPr>
          <p:nvPr>
            <p:ph type="sldNum" sz="quarter" idx="12"/>
          </p:nvPr>
        </p:nvSpPr>
        <p:spPr/>
        <p:txBody>
          <a:bodyPr/>
          <a:lstStyle/>
          <a:p>
            <a:fld id="{2FBE0E83-DDDB-41E6-9F9B-4E92F6E57AA5}" type="slidenum">
              <a:rPr lang="en-ID" smtClean="0"/>
              <a:t>‹#›</a:t>
            </a:fld>
            <a:endParaRPr lang="en-ID"/>
          </a:p>
        </p:txBody>
      </p:sp>
    </p:spTree>
    <p:extLst>
      <p:ext uri="{BB962C8B-B14F-4D97-AF65-F5344CB8AC3E}">
        <p14:creationId xmlns:p14="http://schemas.microsoft.com/office/powerpoint/2010/main" val="1855133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FF3A-D872-4FAB-820C-8EF45310B1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C570177D-ECA4-4F07-ACEB-EE85664BB8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E328D8-F2FE-4A96-9C45-976945AEC1BE}"/>
              </a:ext>
            </a:extLst>
          </p:cNvPr>
          <p:cNvSpPr>
            <a:spLocks noGrp="1"/>
          </p:cNvSpPr>
          <p:nvPr>
            <p:ph type="dt" sz="half" idx="10"/>
          </p:nvPr>
        </p:nvSpPr>
        <p:spPr/>
        <p:txBody>
          <a:bodyPr/>
          <a:lstStyle/>
          <a:p>
            <a:fld id="{B70A3F68-907B-4154-BA54-D35DF9946F24}" type="datetimeFigureOut">
              <a:rPr lang="en-ID" smtClean="0"/>
              <a:t>30/08/2022</a:t>
            </a:fld>
            <a:endParaRPr lang="en-ID"/>
          </a:p>
        </p:txBody>
      </p:sp>
      <p:sp>
        <p:nvSpPr>
          <p:cNvPr id="5" name="Footer Placeholder 4">
            <a:extLst>
              <a:ext uri="{FF2B5EF4-FFF2-40B4-BE49-F238E27FC236}">
                <a16:creationId xmlns:a16="http://schemas.microsoft.com/office/drawing/2014/main" id="{FE9FE138-3A7F-4093-AD62-F80A9719081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BCC11A0-377A-48A9-8648-47996C3710BE}"/>
              </a:ext>
            </a:extLst>
          </p:cNvPr>
          <p:cNvSpPr>
            <a:spLocks noGrp="1"/>
          </p:cNvSpPr>
          <p:nvPr>
            <p:ph type="sldNum" sz="quarter" idx="12"/>
          </p:nvPr>
        </p:nvSpPr>
        <p:spPr/>
        <p:txBody>
          <a:bodyPr/>
          <a:lstStyle/>
          <a:p>
            <a:fld id="{2FBE0E83-DDDB-41E6-9F9B-4E92F6E57AA5}" type="slidenum">
              <a:rPr lang="en-ID" smtClean="0"/>
              <a:t>‹#›</a:t>
            </a:fld>
            <a:endParaRPr lang="en-ID"/>
          </a:p>
        </p:txBody>
      </p:sp>
    </p:spTree>
    <p:extLst>
      <p:ext uri="{BB962C8B-B14F-4D97-AF65-F5344CB8AC3E}">
        <p14:creationId xmlns:p14="http://schemas.microsoft.com/office/powerpoint/2010/main" val="4286753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C3247-C01D-409A-9B4B-0BEBBBFE561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6F85421-2288-4D1A-831E-8646380E4C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42FA81A2-7BF9-4BF5-80EC-EDE303475B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F64D3EAF-5F72-49C6-9D99-AF3622B507B7}"/>
              </a:ext>
            </a:extLst>
          </p:cNvPr>
          <p:cNvSpPr>
            <a:spLocks noGrp="1"/>
          </p:cNvSpPr>
          <p:nvPr>
            <p:ph type="dt" sz="half" idx="10"/>
          </p:nvPr>
        </p:nvSpPr>
        <p:spPr/>
        <p:txBody>
          <a:bodyPr/>
          <a:lstStyle/>
          <a:p>
            <a:fld id="{B70A3F68-907B-4154-BA54-D35DF9946F24}" type="datetimeFigureOut">
              <a:rPr lang="en-ID" smtClean="0"/>
              <a:t>30/08/2022</a:t>
            </a:fld>
            <a:endParaRPr lang="en-ID"/>
          </a:p>
        </p:txBody>
      </p:sp>
      <p:sp>
        <p:nvSpPr>
          <p:cNvPr id="6" name="Footer Placeholder 5">
            <a:extLst>
              <a:ext uri="{FF2B5EF4-FFF2-40B4-BE49-F238E27FC236}">
                <a16:creationId xmlns:a16="http://schemas.microsoft.com/office/drawing/2014/main" id="{04439408-5CD1-4045-99E8-EE037A2EB3E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C49D9A7-E23F-4D75-86FD-C546432BE742}"/>
              </a:ext>
            </a:extLst>
          </p:cNvPr>
          <p:cNvSpPr>
            <a:spLocks noGrp="1"/>
          </p:cNvSpPr>
          <p:nvPr>
            <p:ph type="sldNum" sz="quarter" idx="12"/>
          </p:nvPr>
        </p:nvSpPr>
        <p:spPr/>
        <p:txBody>
          <a:bodyPr/>
          <a:lstStyle/>
          <a:p>
            <a:fld id="{2FBE0E83-DDDB-41E6-9F9B-4E92F6E57AA5}" type="slidenum">
              <a:rPr lang="en-ID" smtClean="0"/>
              <a:t>‹#›</a:t>
            </a:fld>
            <a:endParaRPr lang="en-ID"/>
          </a:p>
        </p:txBody>
      </p:sp>
    </p:spTree>
    <p:extLst>
      <p:ext uri="{BB962C8B-B14F-4D97-AF65-F5344CB8AC3E}">
        <p14:creationId xmlns:p14="http://schemas.microsoft.com/office/powerpoint/2010/main" val="284571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55F9-211F-409D-95E7-AA085104BC95}"/>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5EE5ADB-87DE-48E6-B001-4D5CA16CFB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EDA51C-C2D6-45BC-9A9D-DBBD052744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91B2A67A-60CD-4551-A8DD-B03D4CD0E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26AD7A-506E-46C1-B338-BA6792E0F1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5B71A9DD-2192-455A-BD82-3309694FD678}"/>
              </a:ext>
            </a:extLst>
          </p:cNvPr>
          <p:cNvSpPr>
            <a:spLocks noGrp="1"/>
          </p:cNvSpPr>
          <p:nvPr>
            <p:ph type="dt" sz="half" idx="10"/>
          </p:nvPr>
        </p:nvSpPr>
        <p:spPr/>
        <p:txBody>
          <a:bodyPr/>
          <a:lstStyle/>
          <a:p>
            <a:fld id="{B70A3F68-907B-4154-BA54-D35DF9946F24}" type="datetimeFigureOut">
              <a:rPr lang="en-ID" smtClean="0"/>
              <a:t>30/08/2022</a:t>
            </a:fld>
            <a:endParaRPr lang="en-ID"/>
          </a:p>
        </p:txBody>
      </p:sp>
      <p:sp>
        <p:nvSpPr>
          <p:cNvPr id="8" name="Footer Placeholder 7">
            <a:extLst>
              <a:ext uri="{FF2B5EF4-FFF2-40B4-BE49-F238E27FC236}">
                <a16:creationId xmlns:a16="http://schemas.microsoft.com/office/drawing/2014/main" id="{1BA440CA-62BF-4B82-B385-4C20EA1CC239}"/>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B9B4F16C-13C1-414F-AE27-D7CCAE9EA233}"/>
              </a:ext>
            </a:extLst>
          </p:cNvPr>
          <p:cNvSpPr>
            <a:spLocks noGrp="1"/>
          </p:cNvSpPr>
          <p:nvPr>
            <p:ph type="sldNum" sz="quarter" idx="12"/>
          </p:nvPr>
        </p:nvSpPr>
        <p:spPr/>
        <p:txBody>
          <a:bodyPr/>
          <a:lstStyle/>
          <a:p>
            <a:fld id="{2FBE0E83-DDDB-41E6-9F9B-4E92F6E57AA5}" type="slidenum">
              <a:rPr lang="en-ID" smtClean="0"/>
              <a:t>‹#›</a:t>
            </a:fld>
            <a:endParaRPr lang="en-ID"/>
          </a:p>
        </p:txBody>
      </p:sp>
    </p:spTree>
    <p:extLst>
      <p:ext uri="{BB962C8B-B14F-4D97-AF65-F5344CB8AC3E}">
        <p14:creationId xmlns:p14="http://schemas.microsoft.com/office/powerpoint/2010/main" val="335267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1ECC-09D1-4030-B453-E251CA6370C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0D9859E4-BDA7-4C30-9270-23C3A52AD6F2}"/>
              </a:ext>
            </a:extLst>
          </p:cNvPr>
          <p:cNvSpPr>
            <a:spLocks noGrp="1"/>
          </p:cNvSpPr>
          <p:nvPr>
            <p:ph type="dt" sz="half" idx="10"/>
          </p:nvPr>
        </p:nvSpPr>
        <p:spPr/>
        <p:txBody>
          <a:bodyPr/>
          <a:lstStyle/>
          <a:p>
            <a:fld id="{B70A3F68-907B-4154-BA54-D35DF9946F24}" type="datetimeFigureOut">
              <a:rPr lang="en-ID" smtClean="0"/>
              <a:t>30/08/2022</a:t>
            </a:fld>
            <a:endParaRPr lang="en-ID"/>
          </a:p>
        </p:txBody>
      </p:sp>
      <p:sp>
        <p:nvSpPr>
          <p:cNvPr id="4" name="Footer Placeholder 3">
            <a:extLst>
              <a:ext uri="{FF2B5EF4-FFF2-40B4-BE49-F238E27FC236}">
                <a16:creationId xmlns:a16="http://schemas.microsoft.com/office/drawing/2014/main" id="{81197309-0907-4311-AE88-9E1F9795F52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DD3B5525-DC2C-4A82-B60F-CB47345BC5A4}"/>
              </a:ext>
            </a:extLst>
          </p:cNvPr>
          <p:cNvSpPr>
            <a:spLocks noGrp="1"/>
          </p:cNvSpPr>
          <p:nvPr>
            <p:ph type="sldNum" sz="quarter" idx="12"/>
          </p:nvPr>
        </p:nvSpPr>
        <p:spPr/>
        <p:txBody>
          <a:bodyPr/>
          <a:lstStyle/>
          <a:p>
            <a:fld id="{2FBE0E83-DDDB-41E6-9F9B-4E92F6E57AA5}" type="slidenum">
              <a:rPr lang="en-ID" smtClean="0"/>
              <a:t>‹#›</a:t>
            </a:fld>
            <a:endParaRPr lang="en-ID"/>
          </a:p>
        </p:txBody>
      </p:sp>
    </p:spTree>
    <p:extLst>
      <p:ext uri="{BB962C8B-B14F-4D97-AF65-F5344CB8AC3E}">
        <p14:creationId xmlns:p14="http://schemas.microsoft.com/office/powerpoint/2010/main" val="5341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8563D-36E3-4055-930C-78431BEAAB2D}"/>
              </a:ext>
            </a:extLst>
          </p:cNvPr>
          <p:cNvSpPr>
            <a:spLocks noGrp="1"/>
          </p:cNvSpPr>
          <p:nvPr>
            <p:ph type="dt" sz="half" idx="10"/>
          </p:nvPr>
        </p:nvSpPr>
        <p:spPr/>
        <p:txBody>
          <a:bodyPr/>
          <a:lstStyle/>
          <a:p>
            <a:fld id="{B70A3F68-907B-4154-BA54-D35DF9946F24}" type="datetimeFigureOut">
              <a:rPr lang="en-ID" smtClean="0"/>
              <a:t>30/08/2022</a:t>
            </a:fld>
            <a:endParaRPr lang="en-ID"/>
          </a:p>
        </p:txBody>
      </p:sp>
      <p:sp>
        <p:nvSpPr>
          <p:cNvPr id="3" name="Footer Placeholder 2">
            <a:extLst>
              <a:ext uri="{FF2B5EF4-FFF2-40B4-BE49-F238E27FC236}">
                <a16:creationId xmlns:a16="http://schemas.microsoft.com/office/drawing/2014/main" id="{136B04C3-0E8B-4C9B-B9EF-360B1CFDD03E}"/>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D961509A-B05A-48D7-97AF-14A89D21A2C4}"/>
              </a:ext>
            </a:extLst>
          </p:cNvPr>
          <p:cNvSpPr>
            <a:spLocks noGrp="1"/>
          </p:cNvSpPr>
          <p:nvPr>
            <p:ph type="sldNum" sz="quarter" idx="12"/>
          </p:nvPr>
        </p:nvSpPr>
        <p:spPr/>
        <p:txBody>
          <a:bodyPr/>
          <a:lstStyle/>
          <a:p>
            <a:fld id="{2FBE0E83-DDDB-41E6-9F9B-4E92F6E57AA5}" type="slidenum">
              <a:rPr lang="en-ID" smtClean="0"/>
              <a:t>‹#›</a:t>
            </a:fld>
            <a:endParaRPr lang="en-ID"/>
          </a:p>
        </p:txBody>
      </p:sp>
    </p:spTree>
    <p:extLst>
      <p:ext uri="{BB962C8B-B14F-4D97-AF65-F5344CB8AC3E}">
        <p14:creationId xmlns:p14="http://schemas.microsoft.com/office/powerpoint/2010/main" val="41739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8E882-8166-4D3F-A800-D53CD2218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12C5BCCB-71FF-4941-8CB9-4829465BD1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061027B3-2FF4-4193-80E0-72C089DFB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3482CD-9D2D-4460-98CC-C6217720EA6C}"/>
              </a:ext>
            </a:extLst>
          </p:cNvPr>
          <p:cNvSpPr>
            <a:spLocks noGrp="1"/>
          </p:cNvSpPr>
          <p:nvPr>
            <p:ph type="dt" sz="half" idx="10"/>
          </p:nvPr>
        </p:nvSpPr>
        <p:spPr/>
        <p:txBody>
          <a:bodyPr/>
          <a:lstStyle/>
          <a:p>
            <a:fld id="{B70A3F68-907B-4154-BA54-D35DF9946F24}" type="datetimeFigureOut">
              <a:rPr lang="en-ID" smtClean="0"/>
              <a:t>30/08/2022</a:t>
            </a:fld>
            <a:endParaRPr lang="en-ID"/>
          </a:p>
        </p:txBody>
      </p:sp>
      <p:sp>
        <p:nvSpPr>
          <p:cNvPr id="6" name="Footer Placeholder 5">
            <a:extLst>
              <a:ext uri="{FF2B5EF4-FFF2-40B4-BE49-F238E27FC236}">
                <a16:creationId xmlns:a16="http://schemas.microsoft.com/office/drawing/2014/main" id="{A5940DA9-5417-4478-8617-52DE95C739CB}"/>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FDB7522-F4C5-4A46-A103-06D871E82B1A}"/>
              </a:ext>
            </a:extLst>
          </p:cNvPr>
          <p:cNvSpPr>
            <a:spLocks noGrp="1"/>
          </p:cNvSpPr>
          <p:nvPr>
            <p:ph type="sldNum" sz="quarter" idx="12"/>
          </p:nvPr>
        </p:nvSpPr>
        <p:spPr/>
        <p:txBody>
          <a:bodyPr/>
          <a:lstStyle/>
          <a:p>
            <a:fld id="{2FBE0E83-DDDB-41E6-9F9B-4E92F6E57AA5}" type="slidenum">
              <a:rPr lang="en-ID" smtClean="0"/>
              <a:t>‹#›</a:t>
            </a:fld>
            <a:endParaRPr lang="en-ID"/>
          </a:p>
        </p:txBody>
      </p:sp>
    </p:spTree>
    <p:extLst>
      <p:ext uri="{BB962C8B-B14F-4D97-AF65-F5344CB8AC3E}">
        <p14:creationId xmlns:p14="http://schemas.microsoft.com/office/powerpoint/2010/main" val="1825121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8FA1-FE59-4A09-B339-40316B089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188FD77A-44B0-4B22-BFA3-B2DAC6E62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DB168B5D-21A3-4BC6-8C05-C779D7D43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0C5F1F-8270-4509-AE98-DF3C0901C9ED}"/>
              </a:ext>
            </a:extLst>
          </p:cNvPr>
          <p:cNvSpPr>
            <a:spLocks noGrp="1"/>
          </p:cNvSpPr>
          <p:nvPr>
            <p:ph type="dt" sz="half" idx="10"/>
          </p:nvPr>
        </p:nvSpPr>
        <p:spPr/>
        <p:txBody>
          <a:bodyPr/>
          <a:lstStyle/>
          <a:p>
            <a:fld id="{B70A3F68-907B-4154-BA54-D35DF9946F24}" type="datetimeFigureOut">
              <a:rPr lang="en-ID" smtClean="0"/>
              <a:t>30/08/2022</a:t>
            </a:fld>
            <a:endParaRPr lang="en-ID"/>
          </a:p>
        </p:txBody>
      </p:sp>
      <p:sp>
        <p:nvSpPr>
          <p:cNvPr id="6" name="Footer Placeholder 5">
            <a:extLst>
              <a:ext uri="{FF2B5EF4-FFF2-40B4-BE49-F238E27FC236}">
                <a16:creationId xmlns:a16="http://schemas.microsoft.com/office/drawing/2014/main" id="{481F5F4C-2733-4046-8C0C-F37CB122F9C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F5D1D96-B459-45FE-B951-7F2972C13CD4}"/>
              </a:ext>
            </a:extLst>
          </p:cNvPr>
          <p:cNvSpPr>
            <a:spLocks noGrp="1"/>
          </p:cNvSpPr>
          <p:nvPr>
            <p:ph type="sldNum" sz="quarter" idx="12"/>
          </p:nvPr>
        </p:nvSpPr>
        <p:spPr/>
        <p:txBody>
          <a:bodyPr/>
          <a:lstStyle/>
          <a:p>
            <a:fld id="{2FBE0E83-DDDB-41E6-9F9B-4E92F6E57AA5}" type="slidenum">
              <a:rPr lang="en-ID" smtClean="0"/>
              <a:t>‹#›</a:t>
            </a:fld>
            <a:endParaRPr lang="en-ID"/>
          </a:p>
        </p:txBody>
      </p:sp>
    </p:spTree>
    <p:extLst>
      <p:ext uri="{BB962C8B-B14F-4D97-AF65-F5344CB8AC3E}">
        <p14:creationId xmlns:p14="http://schemas.microsoft.com/office/powerpoint/2010/main" val="63729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988D70-839F-400C-BE80-5CA0D659D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9B12F3F-ECA6-4E57-A809-0788E5CD88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A8A1AFF-38E7-450C-9772-A1A6D6B3B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A3F68-907B-4154-BA54-D35DF9946F24}" type="datetimeFigureOut">
              <a:rPr lang="en-ID" smtClean="0"/>
              <a:t>30/08/2022</a:t>
            </a:fld>
            <a:endParaRPr lang="en-ID"/>
          </a:p>
        </p:txBody>
      </p:sp>
      <p:sp>
        <p:nvSpPr>
          <p:cNvPr id="5" name="Footer Placeholder 4">
            <a:extLst>
              <a:ext uri="{FF2B5EF4-FFF2-40B4-BE49-F238E27FC236}">
                <a16:creationId xmlns:a16="http://schemas.microsoft.com/office/drawing/2014/main" id="{734C62D3-68ED-4B3E-8C26-32B90D447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CF23875A-F44F-421F-9553-BDA633384B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E0E83-DDDB-41E6-9F9B-4E92F6E57AA5}" type="slidenum">
              <a:rPr lang="en-ID" smtClean="0"/>
              <a:t>‹#›</a:t>
            </a:fld>
            <a:endParaRPr lang="en-ID"/>
          </a:p>
        </p:txBody>
      </p:sp>
    </p:spTree>
    <p:extLst>
      <p:ext uri="{BB962C8B-B14F-4D97-AF65-F5344CB8AC3E}">
        <p14:creationId xmlns:p14="http://schemas.microsoft.com/office/powerpoint/2010/main" val="839739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productivity items">
            <a:extLst>
              <a:ext uri="{FF2B5EF4-FFF2-40B4-BE49-F238E27FC236}">
                <a16:creationId xmlns:a16="http://schemas.microsoft.com/office/drawing/2014/main" id="{A619ECD4-BFB1-425E-9FB5-8076F7716DC5}"/>
              </a:ext>
            </a:extLst>
          </p:cNvPr>
          <p:cNvPicPr>
            <a:picLocks noChangeAspect="1"/>
          </p:cNvPicPr>
          <p:nvPr/>
        </p:nvPicPr>
        <p:blipFill rotWithShape="1">
          <a:blip r:embed="rId2"/>
          <a:srcRect b="15730"/>
          <a:stretch/>
        </p:blipFill>
        <p:spPr>
          <a:xfrm>
            <a:off x="-3047" y="13262"/>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510C5-CFCA-4209-B647-26FADF89EB09}"/>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000" dirty="0" err="1">
                <a:solidFill>
                  <a:srgbClr val="FFFFFF"/>
                </a:solidFill>
                <a:highlight>
                  <a:srgbClr val="008080"/>
                </a:highlight>
              </a:rPr>
              <a:t>Manajemen</a:t>
            </a:r>
            <a:r>
              <a:rPr lang="en-US" sz="5000" dirty="0">
                <a:solidFill>
                  <a:srgbClr val="FFFFFF"/>
                </a:solidFill>
                <a:highlight>
                  <a:srgbClr val="008080"/>
                </a:highlight>
              </a:rPr>
              <a:t> </a:t>
            </a:r>
            <a:r>
              <a:rPr lang="en-US" sz="5000" dirty="0" err="1">
                <a:solidFill>
                  <a:srgbClr val="FFFFFF"/>
                </a:solidFill>
                <a:highlight>
                  <a:srgbClr val="008080"/>
                </a:highlight>
              </a:rPr>
              <a:t>Proyek</a:t>
            </a:r>
            <a:r>
              <a:rPr lang="en-US" sz="5000" dirty="0">
                <a:solidFill>
                  <a:srgbClr val="FFFFFF"/>
                </a:solidFill>
                <a:highlight>
                  <a:srgbClr val="008080"/>
                </a:highlight>
              </a:rPr>
              <a:t> TI</a:t>
            </a:r>
            <a:endParaRPr lang="en-ID" sz="5000" dirty="0">
              <a:solidFill>
                <a:srgbClr val="FFFFFF"/>
              </a:solidFill>
              <a:highlight>
                <a:srgbClr val="008080"/>
              </a:highlight>
            </a:endParaRPr>
          </a:p>
        </p:txBody>
      </p:sp>
      <p:sp>
        <p:nvSpPr>
          <p:cNvPr id="3" name="Subtitle 2">
            <a:extLst>
              <a:ext uri="{FF2B5EF4-FFF2-40B4-BE49-F238E27FC236}">
                <a16:creationId xmlns:a16="http://schemas.microsoft.com/office/drawing/2014/main" id="{6F362C38-2E5F-4842-B150-E2C294D2815E}"/>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id-ID" dirty="0">
                <a:solidFill>
                  <a:srgbClr val="FFFFFF"/>
                </a:solidFill>
                <a:latin typeface="Berlin Sans FB" panose="020E0602020502020306" pitchFamily="34" charset="0"/>
              </a:rPr>
              <a:t>Dosen :</a:t>
            </a:r>
          </a:p>
          <a:p>
            <a:r>
              <a:rPr lang="en-US" dirty="0" err="1">
                <a:solidFill>
                  <a:srgbClr val="FFFFFF"/>
                </a:solidFill>
                <a:highlight>
                  <a:srgbClr val="008080"/>
                </a:highlight>
                <a:latin typeface="Berlin Sans FB" panose="020E0602020502020306" pitchFamily="34" charset="0"/>
              </a:rPr>
              <a:t>Afina</a:t>
            </a:r>
            <a:r>
              <a:rPr lang="en-US" dirty="0">
                <a:solidFill>
                  <a:srgbClr val="FFFFFF"/>
                </a:solidFill>
                <a:highlight>
                  <a:srgbClr val="008080"/>
                </a:highlight>
                <a:latin typeface="Berlin Sans FB" panose="020E0602020502020306" pitchFamily="34" charset="0"/>
              </a:rPr>
              <a:t> Lina </a:t>
            </a:r>
            <a:r>
              <a:rPr lang="en-US" dirty="0" err="1">
                <a:solidFill>
                  <a:srgbClr val="FFFFFF"/>
                </a:solidFill>
                <a:highlight>
                  <a:srgbClr val="008080"/>
                </a:highlight>
                <a:latin typeface="Berlin Sans FB" panose="020E0602020502020306" pitchFamily="34" charset="0"/>
              </a:rPr>
              <a:t>Nurlaili</a:t>
            </a:r>
            <a:r>
              <a:rPr lang="en-US" dirty="0">
                <a:solidFill>
                  <a:srgbClr val="FFFFFF"/>
                </a:solidFill>
                <a:highlight>
                  <a:srgbClr val="008080"/>
                </a:highlight>
                <a:latin typeface="Berlin Sans FB" panose="020E0602020502020306" pitchFamily="34" charset="0"/>
              </a:rPr>
              <a:t>, </a:t>
            </a:r>
            <a:r>
              <a:rPr lang="en-US" dirty="0" err="1">
                <a:solidFill>
                  <a:srgbClr val="FFFFFF"/>
                </a:solidFill>
                <a:highlight>
                  <a:srgbClr val="008080"/>
                </a:highlight>
                <a:latin typeface="Berlin Sans FB" panose="020E0602020502020306" pitchFamily="34" charset="0"/>
              </a:rPr>
              <a:t>S.Kom</a:t>
            </a:r>
            <a:r>
              <a:rPr lang="en-US" dirty="0">
                <a:solidFill>
                  <a:srgbClr val="FFFFFF"/>
                </a:solidFill>
                <a:highlight>
                  <a:srgbClr val="008080"/>
                </a:highlight>
                <a:latin typeface="Berlin Sans FB" panose="020E0602020502020306" pitchFamily="34" charset="0"/>
              </a:rPr>
              <a:t>., </a:t>
            </a:r>
            <a:r>
              <a:rPr lang="en-US" dirty="0" err="1">
                <a:solidFill>
                  <a:srgbClr val="FFFFFF"/>
                </a:solidFill>
                <a:highlight>
                  <a:srgbClr val="008080"/>
                </a:highlight>
                <a:latin typeface="Berlin Sans FB" panose="020E0602020502020306" pitchFamily="34" charset="0"/>
              </a:rPr>
              <a:t>M.Kom</a:t>
            </a:r>
            <a:r>
              <a:rPr lang="en-US" dirty="0">
                <a:solidFill>
                  <a:srgbClr val="FFFFFF"/>
                </a:solidFill>
                <a:highlight>
                  <a:srgbClr val="008080"/>
                </a:highlight>
                <a:latin typeface="Berlin Sans FB" panose="020E0602020502020306" pitchFamily="34" charset="0"/>
              </a:rPr>
              <a:t>.</a:t>
            </a:r>
            <a:endParaRPr lang="id-ID" dirty="0">
              <a:solidFill>
                <a:srgbClr val="FFFFFF"/>
              </a:solidFill>
              <a:highlight>
                <a:srgbClr val="008080"/>
              </a:highlight>
              <a:latin typeface="Berlin Sans FB" panose="020E0602020502020306" pitchFamily="34" charset="0"/>
            </a:endParaRPr>
          </a:p>
          <a:p>
            <a:endParaRPr lang="en-ID" dirty="0">
              <a:solidFill>
                <a:srgbClr val="FFFFFF"/>
              </a:solidFill>
            </a:endParaRPr>
          </a:p>
        </p:txBody>
      </p:sp>
    </p:spTree>
    <p:extLst>
      <p:ext uri="{BB962C8B-B14F-4D97-AF65-F5344CB8AC3E}">
        <p14:creationId xmlns:p14="http://schemas.microsoft.com/office/powerpoint/2010/main" val="156381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FC9A-4CF2-446C-8079-BFDCCBB3AD8B}"/>
              </a:ext>
            </a:extLst>
          </p:cNvPr>
          <p:cNvSpPr>
            <a:spLocks noGrp="1"/>
          </p:cNvSpPr>
          <p:nvPr>
            <p:ph type="title"/>
          </p:nvPr>
        </p:nvSpPr>
        <p:spPr>
          <a:xfrm>
            <a:off x="4965430" y="629268"/>
            <a:ext cx="6586491" cy="1286160"/>
          </a:xfrm>
        </p:spPr>
        <p:txBody>
          <a:bodyPr anchor="b">
            <a:normAutofit/>
          </a:bodyPr>
          <a:lstStyle/>
          <a:p>
            <a:r>
              <a:rPr lang="id-ID" sz="4400" dirty="0">
                <a:latin typeface="Berlin Sans FB" panose="020E0602020502020306" pitchFamily="34" charset="0"/>
              </a:rPr>
              <a:t>Tujuan Pembelajaran</a:t>
            </a:r>
            <a:endParaRPr lang="en-ID" dirty="0"/>
          </a:p>
        </p:txBody>
      </p:sp>
      <p:sp>
        <p:nvSpPr>
          <p:cNvPr id="3" name="Content Placeholder 2">
            <a:extLst>
              <a:ext uri="{FF2B5EF4-FFF2-40B4-BE49-F238E27FC236}">
                <a16:creationId xmlns:a16="http://schemas.microsoft.com/office/drawing/2014/main" id="{CE3BB470-C2A2-48B9-A52F-76EE85D12746}"/>
              </a:ext>
            </a:extLst>
          </p:cNvPr>
          <p:cNvSpPr>
            <a:spLocks noGrp="1"/>
          </p:cNvSpPr>
          <p:nvPr>
            <p:ph idx="1"/>
          </p:nvPr>
        </p:nvSpPr>
        <p:spPr>
          <a:xfrm>
            <a:off x="4965431" y="2438400"/>
            <a:ext cx="6586489" cy="3785419"/>
          </a:xfrm>
        </p:spPr>
        <p:txBody>
          <a:bodyPr>
            <a:normAutofit/>
          </a:bodyPr>
          <a:lstStyle/>
          <a:p>
            <a:pPr algn="just"/>
            <a:r>
              <a:rPr lang="id-ID" sz="2000" dirty="0">
                <a:latin typeface="Berlin Sans FB" panose="020E0602020502020306" pitchFamily="34" charset="0"/>
              </a:rPr>
              <a:t>Mahasiswa </a:t>
            </a:r>
            <a:r>
              <a:rPr lang="en-US" sz="2000" dirty="0" err="1">
                <a:latin typeface="Berlin Sans FB" panose="020E0602020502020306" pitchFamily="34" charset="0"/>
              </a:rPr>
              <a:t>mampu</a:t>
            </a:r>
            <a:r>
              <a:rPr lang="en-US" sz="2000" dirty="0">
                <a:latin typeface="Berlin Sans FB" panose="020E0602020502020306" pitchFamily="34" charset="0"/>
              </a:rPr>
              <a:t> </a:t>
            </a:r>
            <a:r>
              <a:rPr lang="en-US" sz="2000" dirty="0" err="1">
                <a:latin typeface="Berlin Sans FB" panose="020E0602020502020306" pitchFamily="34" charset="0"/>
              </a:rPr>
              <a:t>menerapkan</a:t>
            </a:r>
            <a:r>
              <a:rPr lang="en-US" sz="2000" dirty="0">
                <a:latin typeface="Berlin Sans FB" panose="020E0602020502020306" pitchFamily="34" charset="0"/>
              </a:rPr>
              <a:t> </a:t>
            </a:r>
            <a:r>
              <a:rPr lang="en-US" sz="2000" dirty="0" err="1">
                <a:latin typeface="Berlin Sans FB" panose="020E0602020502020306" pitchFamily="34" charset="0"/>
              </a:rPr>
              <a:t>kaidah</a:t>
            </a:r>
            <a:r>
              <a:rPr lang="en-US" sz="2000" dirty="0">
                <a:latin typeface="Berlin Sans FB" panose="020E0602020502020306" pitchFamily="34" charset="0"/>
              </a:rPr>
              <a:t> </a:t>
            </a:r>
            <a:r>
              <a:rPr lang="en-US" sz="2000" dirty="0" err="1">
                <a:latin typeface="Berlin Sans FB" panose="020E0602020502020306" pitchFamily="34" charset="0"/>
              </a:rPr>
              <a:t>manajemen</a:t>
            </a:r>
            <a:r>
              <a:rPr lang="en-US" sz="2000" dirty="0">
                <a:latin typeface="Berlin Sans FB" panose="020E0602020502020306" pitchFamily="34" charset="0"/>
              </a:rPr>
              <a:t> </a:t>
            </a:r>
            <a:r>
              <a:rPr lang="en-US" sz="2000" dirty="0" err="1">
                <a:latin typeface="Berlin Sans FB" panose="020E0602020502020306" pitchFamily="34" charset="0"/>
              </a:rPr>
              <a:t>proyek</a:t>
            </a:r>
            <a:r>
              <a:rPr lang="en-US" sz="2000" dirty="0">
                <a:latin typeface="Berlin Sans FB" panose="020E0602020502020306" pitchFamily="34" charset="0"/>
              </a:rPr>
              <a:t> dan </a:t>
            </a:r>
            <a:r>
              <a:rPr lang="en-US" sz="2000" dirty="0" err="1">
                <a:latin typeface="Berlin Sans FB" panose="020E0602020502020306" pitchFamily="34" charset="0"/>
              </a:rPr>
              <a:t>membuat</a:t>
            </a:r>
            <a:r>
              <a:rPr lang="en-US" sz="2000" dirty="0">
                <a:latin typeface="Berlin Sans FB" panose="020E0602020502020306" pitchFamily="34" charset="0"/>
              </a:rPr>
              <a:t> </a:t>
            </a:r>
            <a:r>
              <a:rPr lang="en-US" sz="2000" i="1" dirty="0">
                <a:latin typeface="Berlin Sans FB" panose="020E0602020502020306" pitchFamily="34" charset="0"/>
              </a:rPr>
              <a:t>project management plan</a:t>
            </a:r>
            <a:r>
              <a:rPr lang="en-US" sz="2000" dirty="0">
                <a:latin typeface="Berlin Sans FB" panose="020E0602020502020306" pitchFamily="34" charset="0"/>
              </a:rPr>
              <a:t> pada </a:t>
            </a:r>
            <a:r>
              <a:rPr lang="en-US" sz="2000" dirty="0" err="1">
                <a:latin typeface="Berlin Sans FB" panose="020E0602020502020306" pitchFamily="34" charset="0"/>
              </a:rPr>
              <a:t>kasus</a:t>
            </a:r>
            <a:r>
              <a:rPr lang="en-US" sz="2000" dirty="0">
                <a:latin typeface="Berlin Sans FB" panose="020E0602020502020306" pitchFamily="34" charset="0"/>
              </a:rPr>
              <a:t> </a:t>
            </a:r>
            <a:r>
              <a:rPr lang="en-US" sz="2000" dirty="0" err="1">
                <a:latin typeface="Berlin Sans FB" panose="020E0602020502020306" pitchFamily="34" charset="0"/>
              </a:rPr>
              <a:t>Teknologi</a:t>
            </a:r>
            <a:r>
              <a:rPr lang="en-US" sz="2000" dirty="0">
                <a:latin typeface="Berlin Sans FB" panose="020E0602020502020306" pitchFamily="34" charset="0"/>
              </a:rPr>
              <a:t> </a:t>
            </a:r>
            <a:r>
              <a:rPr lang="en-US" sz="2000" dirty="0" err="1">
                <a:latin typeface="Berlin Sans FB" panose="020E0602020502020306" pitchFamily="34" charset="0"/>
              </a:rPr>
              <a:t>Informasi</a:t>
            </a:r>
            <a:r>
              <a:rPr lang="en-US" sz="2000" dirty="0">
                <a:latin typeface="Berlin Sans FB" panose="020E0602020502020306" pitchFamily="34" charset="0"/>
              </a:rPr>
              <a:t>.</a:t>
            </a:r>
          </a:p>
          <a:p>
            <a:pPr algn="just"/>
            <a:r>
              <a:rPr lang="en-US" sz="2000" dirty="0" err="1">
                <a:latin typeface="Berlin Sans FB" panose="020E0602020502020306" pitchFamily="34" charset="0"/>
              </a:rPr>
              <a:t>Mahasiswa</a:t>
            </a:r>
            <a:r>
              <a:rPr lang="en-US" sz="2000" dirty="0">
                <a:latin typeface="Berlin Sans FB" panose="020E0602020502020306" pitchFamily="34" charset="0"/>
              </a:rPr>
              <a:t> </a:t>
            </a:r>
            <a:r>
              <a:rPr lang="en-US" sz="2000" dirty="0" err="1">
                <a:latin typeface="Berlin Sans FB" panose="020E0602020502020306" pitchFamily="34" charset="0"/>
              </a:rPr>
              <a:t>mampu</a:t>
            </a:r>
            <a:r>
              <a:rPr lang="en-US" sz="2000" dirty="0">
                <a:latin typeface="Berlin Sans FB" panose="020E0602020502020306" pitchFamily="34" charset="0"/>
              </a:rPr>
              <a:t> </a:t>
            </a:r>
            <a:r>
              <a:rPr lang="en-US" sz="2000" dirty="0" err="1">
                <a:latin typeface="Berlin Sans FB" panose="020E0602020502020306" pitchFamily="34" charset="0"/>
              </a:rPr>
              <a:t>menganalisis</a:t>
            </a:r>
            <a:r>
              <a:rPr lang="en-US" sz="2000" dirty="0">
                <a:latin typeface="Berlin Sans FB" panose="020E0602020502020306" pitchFamily="34" charset="0"/>
              </a:rPr>
              <a:t> dan </a:t>
            </a:r>
            <a:r>
              <a:rPr lang="en-US" sz="2000" dirty="0" err="1">
                <a:latin typeface="Berlin Sans FB" panose="020E0602020502020306" pitchFamily="34" charset="0"/>
              </a:rPr>
              <a:t>membuat</a:t>
            </a:r>
            <a:r>
              <a:rPr lang="en-US" sz="2000" dirty="0">
                <a:latin typeface="Berlin Sans FB" panose="020E0602020502020306" pitchFamily="34" charset="0"/>
              </a:rPr>
              <a:t> </a:t>
            </a:r>
            <a:r>
              <a:rPr lang="en-US" sz="2000" dirty="0" err="1">
                <a:latin typeface="Berlin Sans FB" panose="020E0602020502020306" pitchFamily="34" charset="0"/>
              </a:rPr>
              <a:t>laporan</a:t>
            </a:r>
            <a:r>
              <a:rPr lang="en-US" sz="2000" dirty="0">
                <a:latin typeface="Berlin Sans FB" panose="020E0602020502020306" pitchFamily="34" charset="0"/>
              </a:rPr>
              <a:t> </a:t>
            </a:r>
            <a:r>
              <a:rPr lang="en-US" sz="2000" dirty="0" err="1">
                <a:latin typeface="Berlin Sans FB" panose="020E0602020502020306" pitchFamily="34" charset="0"/>
              </a:rPr>
              <a:t>proyek</a:t>
            </a:r>
            <a:r>
              <a:rPr lang="en-US" sz="2000" dirty="0">
                <a:latin typeface="Berlin Sans FB" panose="020E0602020502020306" pitchFamily="34" charset="0"/>
              </a:rPr>
              <a:t> </a:t>
            </a:r>
            <a:r>
              <a:rPr lang="en-US" sz="2000" dirty="0" err="1">
                <a:latin typeface="Berlin Sans FB" panose="020E0602020502020306" pitchFamily="34" charset="0"/>
              </a:rPr>
              <a:t>berdasarkan</a:t>
            </a:r>
            <a:r>
              <a:rPr lang="en-US" sz="2000" dirty="0">
                <a:latin typeface="Berlin Sans FB" panose="020E0602020502020306" pitchFamily="34" charset="0"/>
              </a:rPr>
              <a:t> </a:t>
            </a:r>
            <a:r>
              <a:rPr lang="en-US" sz="2000" dirty="0" err="1">
                <a:latin typeface="Berlin Sans FB" panose="020E0602020502020306" pitchFamily="34" charset="0"/>
              </a:rPr>
              <a:t>kaidah</a:t>
            </a:r>
            <a:r>
              <a:rPr lang="en-US" sz="2000" dirty="0">
                <a:latin typeface="Berlin Sans FB" panose="020E0602020502020306" pitchFamily="34" charset="0"/>
              </a:rPr>
              <a:t> </a:t>
            </a:r>
            <a:r>
              <a:rPr lang="en-US" sz="2000" dirty="0" err="1">
                <a:latin typeface="Berlin Sans FB" panose="020E0602020502020306" pitchFamily="34" charset="0"/>
              </a:rPr>
              <a:t>manajemen</a:t>
            </a:r>
            <a:r>
              <a:rPr lang="en-US" sz="2000" dirty="0">
                <a:latin typeface="Berlin Sans FB" panose="020E0602020502020306" pitchFamily="34" charset="0"/>
              </a:rPr>
              <a:t> </a:t>
            </a:r>
            <a:r>
              <a:rPr lang="en-US" sz="2000" dirty="0" err="1">
                <a:latin typeface="Berlin Sans FB" panose="020E0602020502020306" pitchFamily="34" charset="0"/>
              </a:rPr>
              <a:t>proyek</a:t>
            </a:r>
            <a:r>
              <a:rPr lang="en-US" sz="2000" dirty="0">
                <a:latin typeface="Berlin Sans FB" panose="020E0602020502020306" pitchFamily="34" charset="0"/>
              </a:rPr>
              <a:t> pada </a:t>
            </a:r>
            <a:r>
              <a:rPr lang="en-US" sz="2000" dirty="0" err="1">
                <a:latin typeface="Berlin Sans FB" panose="020E0602020502020306" pitchFamily="34" charset="0"/>
              </a:rPr>
              <a:t>kasus</a:t>
            </a:r>
            <a:r>
              <a:rPr lang="en-US" sz="2000" dirty="0">
                <a:latin typeface="Berlin Sans FB" panose="020E0602020502020306" pitchFamily="34" charset="0"/>
              </a:rPr>
              <a:t> </a:t>
            </a:r>
            <a:r>
              <a:rPr lang="en-US" sz="2000" dirty="0" err="1">
                <a:latin typeface="Berlin Sans FB" panose="020E0602020502020306" pitchFamily="34" charset="0"/>
              </a:rPr>
              <a:t>Teknologi</a:t>
            </a:r>
            <a:r>
              <a:rPr lang="en-US" sz="2000" dirty="0">
                <a:latin typeface="Berlin Sans FB" panose="020E0602020502020306" pitchFamily="34" charset="0"/>
              </a:rPr>
              <a:t> </a:t>
            </a:r>
            <a:r>
              <a:rPr lang="en-US" sz="2000" dirty="0" err="1">
                <a:latin typeface="Berlin Sans FB" panose="020E0602020502020306" pitchFamily="34" charset="0"/>
              </a:rPr>
              <a:t>Informasi</a:t>
            </a:r>
            <a:r>
              <a:rPr lang="en-US" sz="2000" dirty="0">
                <a:latin typeface="Berlin Sans FB" panose="020E0602020502020306" pitchFamily="34" charset="0"/>
              </a:rPr>
              <a:t>.</a:t>
            </a:r>
            <a:endParaRPr lang="id-ID" sz="2000" dirty="0">
              <a:latin typeface="Berlin Sans FB" panose="020E0602020502020306" pitchFamily="34" charset="0"/>
            </a:endParaRPr>
          </a:p>
          <a:p>
            <a:endParaRPr lang="en-ID" sz="2000" dirty="0"/>
          </a:p>
        </p:txBody>
      </p:sp>
      <p:pic>
        <p:nvPicPr>
          <p:cNvPr id="5" name="Picture 4" descr="Bright ladder against dull ladders">
            <a:extLst>
              <a:ext uri="{FF2B5EF4-FFF2-40B4-BE49-F238E27FC236}">
                <a16:creationId xmlns:a16="http://schemas.microsoft.com/office/drawing/2014/main" id="{ED87855E-1DF3-4C54-92F0-346898ADA79A}"/>
              </a:ext>
            </a:extLst>
          </p:cNvPr>
          <p:cNvPicPr>
            <a:picLocks noChangeAspect="1"/>
          </p:cNvPicPr>
          <p:nvPr/>
        </p:nvPicPr>
        <p:blipFill rotWithShape="1">
          <a:blip r:embed="rId2"/>
          <a:srcRect l="43525" r="5779"/>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69B8C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535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392" y="409485"/>
            <a:ext cx="8596668" cy="854539"/>
          </a:xfrm>
        </p:spPr>
        <p:txBody>
          <a:bodyPr>
            <a:normAutofit/>
          </a:bodyPr>
          <a:lstStyle/>
          <a:p>
            <a:r>
              <a:rPr lang="id-ID" sz="4000" dirty="0">
                <a:latin typeface="Berlin Sans FB" panose="020E0602020502020306" pitchFamily="34" charset="0"/>
              </a:rPr>
              <a:t>Referensi</a:t>
            </a:r>
          </a:p>
        </p:txBody>
      </p:sp>
      <p:sp>
        <p:nvSpPr>
          <p:cNvPr id="3" name="Content Placeholder 2"/>
          <p:cNvSpPr>
            <a:spLocks noGrp="1"/>
          </p:cNvSpPr>
          <p:nvPr>
            <p:ph idx="1"/>
          </p:nvPr>
        </p:nvSpPr>
        <p:spPr>
          <a:xfrm>
            <a:off x="408392" y="1582367"/>
            <a:ext cx="9233149" cy="1981104"/>
          </a:xfrm>
        </p:spPr>
        <p:txBody>
          <a:bodyPr>
            <a:normAutofit/>
          </a:bodyPr>
          <a:lstStyle/>
          <a:p>
            <a:pPr algn="just">
              <a:spcBef>
                <a:spcPts val="600"/>
              </a:spcBef>
              <a:spcAft>
                <a:spcPts val="600"/>
              </a:spcAft>
            </a:pPr>
            <a:r>
              <a:rPr lang="en-US" sz="2000" dirty="0" err="1"/>
              <a:t>Schwalbe</a:t>
            </a:r>
            <a:r>
              <a:rPr lang="en-US" sz="2000" dirty="0"/>
              <a:t>, Kathy. </a:t>
            </a:r>
            <a:r>
              <a:rPr lang="en-US" sz="2000" b="1" i="1" dirty="0"/>
              <a:t>Information Technology Project Management</a:t>
            </a:r>
            <a:r>
              <a:rPr lang="en-US" sz="2000" dirty="0"/>
              <a:t>. 2005.</a:t>
            </a:r>
          </a:p>
          <a:p>
            <a:pPr algn="just">
              <a:spcBef>
                <a:spcPts val="600"/>
              </a:spcBef>
              <a:spcAft>
                <a:spcPts val="600"/>
              </a:spcAft>
            </a:pPr>
            <a:r>
              <a:rPr lang="en-US" sz="2000" dirty="0"/>
              <a:t>Project Management Institute </a:t>
            </a:r>
            <a:r>
              <a:rPr lang="en-US" sz="2000" dirty="0" err="1"/>
              <a:t>Inc</a:t>
            </a:r>
            <a:r>
              <a:rPr lang="en-US" sz="2000" dirty="0"/>
              <a:t>, American National Standard.</a:t>
            </a:r>
            <a:r>
              <a:rPr lang="en-US" sz="2000" b="1" i="1" dirty="0"/>
              <a:t> A Guide to the Project Management Body of Knowledge</a:t>
            </a:r>
            <a:r>
              <a:rPr lang="en-US" sz="2000" dirty="0"/>
              <a:t>. 2004.</a:t>
            </a:r>
          </a:p>
          <a:p>
            <a:pPr algn="just">
              <a:spcBef>
                <a:spcPts val="600"/>
              </a:spcBef>
              <a:spcAft>
                <a:spcPts val="600"/>
              </a:spcAft>
            </a:pPr>
            <a:r>
              <a:rPr lang="en-US" sz="2000" dirty="0"/>
              <a:t>Greene, Jennifer. </a:t>
            </a:r>
            <a:r>
              <a:rPr lang="en-US" sz="2000" dirty="0" err="1"/>
              <a:t>Stellman</a:t>
            </a:r>
            <a:r>
              <a:rPr lang="en-US" sz="2000" dirty="0"/>
              <a:t>, Andrew. </a:t>
            </a:r>
            <a:r>
              <a:rPr lang="en-US" sz="2000" b="1" i="1" dirty="0"/>
              <a:t>A Brain-Friendly Guide - Head First PMP</a:t>
            </a:r>
            <a:r>
              <a:rPr lang="en-US" sz="2000" dirty="0"/>
              <a:t>. 2009.</a:t>
            </a:r>
          </a:p>
          <a:p>
            <a:pPr marL="0" indent="0" algn="just">
              <a:buNone/>
            </a:pPr>
            <a:endParaRPr lang="id-ID" dirty="0">
              <a:latin typeface="Berlin Sans FB" panose="020E0602020502020306"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216" y="3563471"/>
            <a:ext cx="2857500" cy="2857500"/>
          </a:xfrm>
          <a:prstGeom prst="rect">
            <a:avLst/>
          </a:prstGeom>
        </p:spPr>
      </p:pic>
    </p:spTree>
    <p:extLst>
      <p:ext uri="{BB962C8B-B14F-4D97-AF65-F5344CB8AC3E}">
        <p14:creationId xmlns:p14="http://schemas.microsoft.com/office/powerpoint/2010/main" val="383587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par>
                                <p:cTn id="8" presetID="8"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amond(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heckerboard(across)">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heckerboard(across)">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heckerboard(across)">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392" y="409485"/>
            <a:ext cx="8596668" cy="854539"/>
          </a:xfrm>
        </p:spPr>
        <p:txBody>
          <a:bodyPr>
            <a:normAutofit/>
          </a:bodyPr>
          <a:lstStyle/>
          <a:p>
            <a:r>
              <a:rPr lang="id-ID" sz="4000" dirty="0">
                <a:latin typeface="Berlin Sans FB" panose="020E0602020502020306" pitchFamily="34" charset="0"/>
              </a:rPr>
              <a:t>Rencana Perkuliahan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03" y="1264024"/>
            <a:ext cx="2857899" cy="2881232"/>
          </a:xfrm>
          <a:prstGeom prst="rect">
            <a:avLst/>
          </a:prstGeom>
          <a:ln>
            <a:noFill/>
          </a:ln>
          <a:effectLst>
            <a:softEdge rad="112500"/>
          </a:effectLst>
        </p:spPr>
      </p:pic>
      <p:graphicFrame>
        <p:nvGraphicFramePr>
          <p:cNvPr id="9" name="Group 118"/>
          <p:cNvGraphicFramePr>
            <a:graphicFrameLocks/>
          </p:cNvGraphicFramePr>
          <p:nvPr>
            <p:extLst>
              <p:ext uri="{D42A27DB-BD31-4B8C-83A1-F6EECF244321}">
                <p14:modId xmlns:p14="http://schemas.microsoft.com/office/powerpoint/2010/main" val="2021900639"/>
              </p:ext>
            </p:extLst>
          </p:nvPr>
        </p:nvGraphicFramePr>
        <p:xfrm>
          <a:off x="2983902" y="1574021"/>
          <a:ext cx="6563510" cy="3718827"/>
        </p:xfrm>
        <a:graphic>
          <a:graphicData uri="http://schemas.openxmlformats.org/drawingml/2006/table">
            <a:tbl>
              <a:tblPr/>
              <a:tblGrid>
                <a:gridCol w="1032533">
                  <a:extLst>
                    <a:ext uri="{9D8B030D-6E8A-4147-A177-3AD203B41FA5}">
                      <a16:colId xmlns:a16="http://schemas.microsoft.com/office/drawing/2014/main" val="20000"/>
                    </a:ext>
                  </a:extLst>
                </a:gridCol>
                <a:gridCol w="5530977">
                  <a:extLst>
                    <a:ext uri="{9D8B030D-6E8A-4147-A177-3AD203B41FA5}">
                      <a16:colId xmlns:a16="http://schemas.microsoft.com/office/drawing/2014/main" val="20001"/>
                    </a:ext>
                  </a:extLst>
                </a:gridCol>
              </a:tblGrid>
              <a:tr h="36578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sz="1800" b="1" i="0" u="none" strike="noStrike" cap="none" normalizeH="0" baseline="0" dirty="0">
                          <a:ln>
                            <a:noFill/>
                          </a:ln>
                          <a:solidFill>
                            <a:schemeClr val="tx1"/>
                          </a:solidFill>
                          <a:effectLst/>
                          <a:latin typeface="+mn-lt"/>
                        </a:rPr>
                        <a:t>SESI</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charset="0"/>
                        <a:buNone/>
                        <a:tabLst/>
                        <a:defRPr/>
                      </a:pPr>
                      <a:r>
                        <a:rPr kumimoji="0" lang="en-US" sz="1800" b="1" i="0" u="none" strike="noStrike" cap="none" normalizeH="0" baseline="0" dirty="0">
                          <a:ln>
                            <a:noFill/>
                          </a:ln>
                          <a:solidFill>
                            <a:schemeClr val="tx1"/>
                          </a:solidFill>
                          <a:effectLst/>
                          <a:latin typeface="+mn-lt"/>
                        </a:rPr>
                        <a:t>PEMBAHASAN</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0"/>
                  </a:ext>
                </a:extLst>
              </a:tr>
              <a:tr h="33530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sz="1600" b="0" i="0" u="none" strike="noStrike" cap="none" normalizeH="0" baseline="0" dirty="0">
                          <a:ln>
                            <a:noFill/>
                          </a:ln>
                          <a:solidFill>
                            <a:schemeClr val="tx1"/>
                          </a:solidFill>
                          <a:effectLst/>
                          <a:latin typeface="+mn-lt"/>
                        </a:rPr>
                        <a:t>I</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defRPr/>
                      </a:pPr>
                      <a:r>
                        <a:rPr kumimoji="0" lang="en-US" sz="1600" b="0" i="0" u="none" strike="noStrike" cap="none" normalizeH="0" baseline="0" dirty="0" err="1">
                          <a:ln>
                            <a:noFill/>
                          </a:ln>
                          <a:solidFill>
                            <a:schemeClr val="tx1"/>
                          </a:solidFill>
                          <a:effectLst/>
                          <a:latin typeface="+mn-lt"/>
                        </a:rPr>
                        <a:t>Pengenalan</a:t>
                      </a:r>
                      <a:r>
                        <a:rPr kumimoji="0" lang="en-US" sz="1600" b="0" i="0" u="none" strike="noStrike" cap="none" normalizeH="0" baseline="0" dirty="0">
                          <a:ln>
                            <a:noFill/>
                          </a:ln>
                          <a:solidFill>
                            <a:schemeClr val="tx1"/>
                          </a:solidFill>
                          <a:effectLst/>
                          <a:latin typeface="+mn-lt"/>
                        </a:rPr>
                        <a:t> Mata </a:t>
                      </a:r>
                      <a:r>
                        <a:rPr kumimoji="0" lang="en-US" sz="1600" b="0" i="0" u="none" strike="noStrike" cap="none" normalizeH="0" baseline="0" dirty="0" err="1">
                          <a:ln>
                            <a:noFill/>
                          </a:ln>
                          <a:solidFill>
                            <a:schemeClr val="tx1"/>
                          </a:solidFill>
                          <a:effectLst/>
                          <a:latin typeface="+mn-lt"/>
                        </a:rPr>
                        <a:t>Kuliah</a:t>
                      </a:r>
                      <a:endParaRPr kumimoji="0" lang="en-US" sz="1600" b="0" i="0" u="none" strike="noStrike" cap="none" normalizeH="0" baseline="0" dirty="0">
                        <a:ln>
                          <a:noFill/>
                        </a:ln>
                        <a:solidFill>
                          <a:schemeClr val="tx1"/>
                        </a:solidFill>
                        <a:effectLst/>
                        <a:latin typeface="+mn-lt"/>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dirty="0">
                          <a:ln>
                            <a:noFill/>
                          </a:ln>
                          <a:solidFill>
                            <a:schemeClr val="tx1"/>
                          </a:solidFill>
                          <a:effectLst/>
                          <a:latin typeface="+mn-lt"/>
                        </a:rPr>
                        <a:t>II</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defRPr/>
                      </a:pPr>
                      <a:r>
                        <a:rPr kumimoji="0" lang="en-US" sz="1600" b="0" i="0" u="none" strike="noStrike" cap="none" normalizeH="0" baseline="0" dirty="0" err="1">
                          <a:ln>
                            <a:noFill/>
                          </a:ln>
                          <a:solidFill>
                            <a:schemeClr val="tx1"/>
                          </a:solidFill>
                          <a:effectLst/>
                          <a:latin typeface="Calibri" pitchFamily="34" charset="0"/>
                        </a:rPr>
                        <a:t>Pengenalan</a:t>
                      </a:r>
                      <a:r>
                        <a:rPr kumimoji="0" lang="en-US" sz="1600" b="0" i="0" u="none" strike="noStrike" cap="none" normalizeH="0" baseline="0" dirty="0">
                          <a:ln>
                            <a:noFill/>
                          </a:ln>
                          <a:solidFill>
                            <a:schemeClr val="tx1"/>
                          </a:solidFill>
                          <a:effectLst/>
                          <a:latin typeface="Calibri" pitchFamily="34" charset="0"/>
                        </a:rPr>
                        <a:t> </a:t>
                      </a:r>
                      <a:r>
                        <a:rPr kumimoji="0" lang="en-US" sz="1600" b="0" i="0" u="none" strike="noStrike" cap="none" normalizeH="0" baseline="0" dirty="0" err="1">
                          <a:ln>
                            <a:noFill/>
                          </a:ln>
                          <a:solidFill>
                            <a:schemeClr val="tx1"/>
                          </a:solidFill>
                          <a:effectLst/>
                          <a:latin typeface="Calibri" pitchFamily="34" charset="0"/>
                        </a:rPr>
                        <a:t>Proyek</a:t>
                      </a:r>
                      <a:r>
                        <a:rPr kumimoji="0" lang="en-US" sz="1600" b="0" i="0" u="none" strike="noStrike" cap="none" normalizeH="0" baseline="0" dirty="0">
                          <a:ln>
                            <a:noFill/>
                          </a:ln>
                          <a:solidFill>
                            <a:schemeClr val="tx1"/>
                          </a:solidFill>
                          <a:effectLst/>
                          <a:latin typeface="Calibri" pitchFamily="34" charset="0"/>
                        </a:rPr>
                        <a:t> TI</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dirty="0">
                          <a:ln>
                            <a:noFill/>
                          </a:ln>
                          <a:solidFill>
                            <a:schemeClr val="tx1"/>
                          </a:solidFill>
                          <a:effectLst/>
                          <a:latin typeface="+mn-lt"/>
                        </a:rPr>
                        <a:t>III</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defRPr/>
                      </a:pPr>
                      <a:r>
                        <a:rPr kumimoji="0" lang="en-US" sz="1600" b="0" i="0" u="none" strike="noStrike" cap="none" normalizeH="0" baseline="0" dirty="0">
                          <a:ln>
                            <a:noFill/>
                          </a:ln>
                          <a:solidFill>
                            <a:schemeClr val="tx1"/>
                          </a:solidFill>
                          <a:effectLst/>
                          <a:latin typeface="Calibri" pitchFamily="34" charset="0"/>
                        </a:rPr>
                        <a:t>Project Integration Management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2530301"/>
                  </a:ext>
                </a:extLst>
              </a:tr>
              <a:tr h="3353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dirty="0">
                          <a:ln>
                            <a:noFill/>
                          </a:ln>
                          <a:solidFill>
                            <a:schemeClr val="tx1"/>
                          </a:solidFill>
                          <a:effectLst/>
                          <a:latin typeface="+mn-lt"/>
                        </a:rPr>
                        <a:t>IV</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dirty="0">
                          <a:ln>
                            <a:noFill/>
                          </a:ln>
                          <a:solidFill>
                            <a:schemeClr val="tx1"/>
                          </a:solidFill>
                          <a:effectLst/>
                          <a:latin typeface="Calibri" pitchFamily="34" charset="0"/>
                        </a:rPr>
                        <a:t>Scope PM</a:t>
                      </a:r>
                      <a:endParaRPr kumimoji="0" lang="en-US" sz="1600" b="0" i="0" u="none" strike="noStrike" cap="none" normalizeH="0" baseline="0" dirty="0">
                        <a:ln>
                          <a:noFill/>
                        </a:ln>
                        <a:solidFill>
                          <a:schemeClr val="tx1"/>
                        </a:solidFill>
                        <a:effectLst/>
                        <a:latin typeface="+mn-lt"/>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0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charset="0"/>
                        <a:buNone/>
                        <a:tabLst/>
                        <a:defRPr/>
                      </a:pPr>
                      <a:r>
                        <a:rPr kumimoji="0" lang="en-US" sz="1600" b="0" i="0" u="none" strike="noStrike" cap="none" normalizeH="0" baseline="0" dirty="0">
                          <a:ln>
                            <a:noFill/>
                          </a:ln>
                          <a:solidFill>
                            <a:schemeClr val="tx1"/>
                          </a:solidFill>
                          <a:effectLst/>
                          <a:latin typeface="+mn-lt"/>
                        </a:rPr>
                        <a:t>V</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defRPr/>
                      </a:pPr>
                      <a:r>
                        <a:rPr kumimoji="0" lang="en-US" sz="1600" b="0" i="0" u="none" strike="noStrike" cap="none" normalizeH="0" baseline="0" dirty="0">
                          <a:ln>
                            <a:noFill/>
                          </a:ln>
                          <a:solidFill>
                            <a:schemeClr val="tx1"/>
                          </a:solidFill>
                          <a:effectLst/>
                          <a:latin typeface="Calibri" pitchFamily="34" charset="0"/>
                        </a:rPr>
                        <a:t>Time PM</a:t>
                      </a:r>
                      <a:endParaRPr kumimoji="0" lang="en-US" sz="1600" b="0" i="0" u="none" strike="noStrike" cap="none" normalizeH="0" baseline="0" dirty="0">
                        <a:ln>
                          <a:noFill/>
                        </a:ln>
                        <a:solidFill>
                          <a:schemeClr val="tx1"/>
                        </a:solidFill>
                        <a:effectLst/>
                        <a:latin typeface="+mn-lt"/>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0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charset="0"/>
                        <a:buNone/>
                        <a:tabLst/>
                        <a:defRPr/>
                      </a:pPr>
                      <a:r>
                        <a:rPr kumimoji="0" lang="en-US" sz="1600" b="0" i="0" u="none" strike="noStrike" cap="none" normalizeH="0" baseline="0" dirty="0">
                          <a:ln>
                            <a:noFill/>
                          </a:ln>
                          <a:solidFill>
                            <a:schemeClr val="tx1"/>
                          </a:solidFill>
                          <a:effectLst/>
                          <a:latin typeface="+mn-lt"/>
                        </a:rPr>
                        <a:t>VI</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defRPr/>
                      </a:pPr>
                      <a:r>
                        <a:rPr kumimoji="0" lang="en-US" sz="1600" b="0" i="0" u="none" strike="noStrike" cap="none" normalizeH="0" baseline="0" dirty="0">
                          <a:ln>
                            <a:noFill/>
                          </a:ln>
                          <a:solidFill>
                            <a:schemeClr val="tx1"/>
                          </a:solidFill>
                          <a:effectLst/>
                          <a:latin typeface="+mn-lt"/>
                        </a:rPr>
                        <a:t>Cost PM</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074049"/>
                  </a:ext>
                </a:extLst>
              </a:tr>
              <a:tr h="33530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charset="0"/>
                        <a:buNone/>
                        <a:tabLst/>
                        <a:defRPr/>
                      </a:pPr>
                      <a:r>
                        <a:rPr kumimoji="0" lang="en-US" sz="1600" b="0" i="0" u="none" strike="noStrike" cap="none" normalizeH="0" baseline="0" dirty="0">
                          <a:ln>
                            <a:noFill/>
                          </a:ln>
                          <a:solidFill>
                            <a:schemeClr val="tx1"/>
                          </a:solidFill>
                          <a:effectLst/>
                          <a:latin typeface="+mn-lt"/>
                        </a:rPr>
                        <a:t>VII</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defRPr/>
                      </a:pPr>
                      <a:r>
                        <a:rPr kumimoji="0" lang="en-US" sz="1600" b="0" i="0" u="none" strike="noStrike" cap="none" normalizeH="0" baseline="0" dirty="0">
                          <a:ln>
                            <a:noFill/>
                          </a:ln>
                          <a:solidFill>
                            <a:schemeClr val="tx1"/>
                          </a:solidFill>
                          <a:effectLst/>
                          <a:latin typeface="+mn-lt"/>
                        </a:rPr>
                        <a:t>HR PM</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6249511"/>
                  </a:ext>
                </a:extLst>
              </a:tr>
              <a:tr h="33530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charset="0"/>
                        <a:buNone/>
                        <a:tabLst/>
                        <a:defRPr/>
                      </a:pPr>
                      <a:endParaRPr kumimoji="0" lang="en-US" sz="1600" b="0" i="0" u="none" strike="noStrike" cap="none" normalizeH="0" baseline="0" dirty="0">
                        <a:ln>
                          <a:noFill/>
                        </a:ln>
                        <a:solidFill>
                          <a:schemeClr val="tx1"/>
                        </a:solidFill>
                        <a:effectLst/>
                        <a:latin typeface="+mn-lt"/>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defRPr/>
                      </a:pPr>
                      <a:r>
                        <a:rPr kumimoji="0" lang="en-US" sz="1600" b="0" i="0" u="none" strike="noStrike" cap="none" normalizeH="0" baseline="0" dirty="0" err="1">
                          <a:ln>
                            <a:noFill/>
                          </a:ln>
                          <a:solidFill>
                            <a:schemeClr val="tx1"/>
                          </a:solidFill>
                          <a:effectLst/>
                          <a:latin typeface="+mn-lt"/>
                        </a:rPr>
                        <a:t>Ujian</a:t>
                      </a:r>
                      <a:r>
                        <a:rPr kumimoji="0" lang="en-US" sz="1600" b="0" i="0" u="none" strike="noStrike" cap="none" normalizeH="0" baseline="0" dirty="0">
                          <a:ln>
                            <a:noFill/>
                          </a:ln>
                          <a:solidFill>
                            <a:schemeClr val="tx1"/>
                          </a:solidFill>
                          <a:effectLst/>
                          <a:latin typeface="+mn-lt"/>
                        </a:rPr>
                        <a:t> Tengah Semester (UTS) : IT Project </a:t>
                      </a:r>
                      <a:r>
                        <a:rPr kumimoji="0" lang="id-ID" sz="1600" b="0" i="0" u="none" strike="noStrike" cap="none" normalizeH="0" baseline="0" dirty="0">
                          <a:ln>
                            <a:noFill/>
                          </a:ln>
                          <a:solidFill>
                            <a:schemeClr val="tx1"/>
                          </a:solidFill>
                          <a:effectLst/>
                          <a:latin typeface="+mn-lt"/>
                        </a:rPr>
                        <a:t>Management Plan</a:t>
                      </a:r>
                      <a:endParaRPr kumimoji="0" lang="en-US" sz="1600" b="0" i="0" u="none" strike="noStrike" cap="none" normalizeH="0" baseline="0" dirty="0">
                        <a:ln>
                          <a:noFill/>
                        </a:ln>
                        <a:solidFill>
                          <a:schemeClr val="tx1"/>
                        </a:solidFill>
                        <a:effectLst/>
                        <a:latin typeface="+mn-lt"/>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6"/>
                  </a:ext>
                </a:extLst>
              </a:tr>
              <a:tr h="33530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charset="0"/>
                        <a:buNone/>
                        <a:tabLst/>
                        <a:defRPr/>
                      </a:pPr>
                      <a:r>
                        <a:rPr kumimoji="0" lang="en-US" sz="1600" b="0" i="0" u="none" strike="noStrike" cap="none" normalizeH="0" baseline="0" dirty="0">
                          <a:ln>
                            <a:noFill/>
                          </a:ln>
                          <a:solidFill>
                            <a:schemeClr val="tx1"/>
                          </a:solidFill>
                          <a:effectLst/>
                          <a:latin typeface="+mn-lt"/>
                        </a:rPr>
                        <a:t>VIII</a:t>
                      </a:r>
                      <a:r>
                        <a:rPr kumimoji="0" lang="id-ID" sz="1600" b="0" i="0" u="none" strike="noStrike" cap="none" normalizeH="0" baseline="0" dirty="0">
                          <a:ln>
                            <a:noFill/>
                          </a:ln>
                          <a:solidFill>
                            <a:schemeClr val="tx1"/>
                          </a:solidFill>
                          <a:effectLst/>
                          <a:latin typeface="+mn-lt"/>
                        </a:rPr>
                        <a:t>-</a:t>
                      </a:r>
                      <a:r>
                        <a:rPr kumimoji="0" lang="en-US" sz="1600" b="0" i="0" u="none" strike="noStrike" cap="none" normalizeH="0" baseline="0" dirty="0">
                          <a:ln>
                            <a:noFill/>
                          </a:ln>
                          <a:solidFill>
                            <a:schemeClr val="tx1"/>
                          </a:solidFill>
                          <a:effectLst/>
                          <a:latin typeface="+mn-lt"/>
                        </a:rPr>
                        <a:t>XIV</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dirty="0" err="1">
                          <a:ln>
                            <a:noFill/>
                          </a:ln>
                          <a:solidFill>
                            <a:schemeClr val="tx1"/>
                          </a:solidFill>
                          <a:effectLst/>
                          <a:latin typeface="Calibri" pitchFamily="34" charset="0"/>
                        </a:rPr>
                        <a:t>Pelaksanaan</a:t>
                      </a:r>
                      <a:r>
                        <a:rPr kumimoji="0" lang="en-US" sz="1600" b="0" i="0" u="none" strike="noStrike" cap="none" normalizeH="0" baseline="0" dirty="0">
                          <a:ln>
                            <a:noFill/>
                          </a:ln>
                          <a:solidFill>
                            <a:schemeClr val="tx1"/>
                          </a:solidFill>
                          <a:effectLst/>
                          <a:latin typeface="Calibri" pitchFamily="34" charset="0"/>
                        </a:rPr>
                        <a:t> </a:t>
                      </a:r>
                      <a:r>
                        <a:rPr kumimoji="0" lang="en-US" sz="1600" b="0" i="0" u="none" strike="noStrike" cap="none" normalizeH="0" baseline="0" dirty="0" err="1">
                          <a:ln>
                            <a:noFill/>
                          </a:ln>
                          <a:solidFill>
                            <a:schemeClr val="tx1"/>
                          </a:solidFill>
                          <a:effectLst/>
                          <a:latin typeface="Calibri" pitchFamily="34" charset="0"/>
                        </a:rPr>
                        <a:t>Proyek</a:t>
                      </a:r>
                      <a:endParaRPr kumimoji="0" lang="en-US" sz="1600" b="0" i="0" u="none" strike="noStrike" cap="none" normalizeH="0" baseline="0" dirty="0">
                        <a:ln>
                          <a:noFill/>
                        </a:ln>
                        <a:solidFill>
                          <a:schemeClr val="tx1"/>
                        </a:solidFill>
                        <a:effectLst/>
                        <a:latin typeface="+mn-lt"/>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normalizeH="0" baseline="0" dirty="0">
                        <a:ln>
                          <a:noFill/>
                        </a:ln>
                        <a:solidFill>
                          <a:schemeClr val="tx1"/>
                        </a:solidFill>
                        <a:effectLst/>
                        <a:latin typeface="+mn-lt"/>
                        <a:ea typeface="+mn-ea"/>
                        <a:cs typeface="+mn-cs"/>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normalizeH="0" baseline="0" dirty="0" err="1">
                          <a:ln>
                            <a:noFill/>
                          </a:ln>
                          <a:solidFill>
                            <a:schemeClr val="tx1"/>
                          </a:solidFill>
                          <a:effectLst/>
                          <a:latin typeface="+mn-lt"/>
                          <a:ea typeface="+mn-ea"/>
                          <a:cs typeface="+mn-cs"/>
                        </a:rPr>
                        <a:t>Ujian</a:t>
                      </a:r>
                      <a:r>
                        <a:rPr kumimoji="0" lang="en-US" sz="1600" b="0" i="0" u="none" strike="noStrike" kern="1200" cap="none" normalizeH="0" baseline="0" dirty="0">
                          <a:ln>
                            <a:noFill/>
                          </a:ln>
                          <a:solidFill>
                            <a:schemeClr val="tx1"/>
                          </a:solidFill>
                          <a:effectLst/>
                          <a:latin typeface="+mn-lt"/>
                          <a:ea typeface="+mn-ea"/>
                          <a:cs typeface="+mn-cs"/>
                        </a:rPr>
                        <a:t> </a:t>
                      </a:r>
                      <a:r>
                        <a:rPr kumimoji="0" lang="en-US" sz="1600" b="0" i="0" u="none" strike="noStrike" kern="1200" cap="none" normalizeH="0" baseline="0" dirty="0" err="1">
                          <a:ln>
                            <a:noFill/>
                          </a:ln>
                          <a:solidFill>
                            <a:schemeClr val="tx1"/>
                          </a:solidFill>
                          <a:effectLst/>
                          <a:latin typeface="+mn-lt"/>
                          <a:ea typeface="+mn-ea"/>
                          <a:cs typeface="+mn-cs"/>
                        </a:rPr>
                        <a:t>Akhir</a:t>
                      </a:r>
                      <a:r>
                        <a:rPr kumimoji="0" lang="en-US" sz="1600" b="0" i="0" u="none" strike="noStrike" kern="1200" cap="none" normalizeH="0" baseline="0" dirty="0">
                          <a:ln>
                            <a:noFill/>
                          </a:ln>
                          <a:solidFill>
                            <a:schemeClr val="tx1"/>
                          </a:solidFill>
                          <a:effectLst/>
                          <a:latin typeface="+mn-lt"/>
                          <a:ea typeface="+mn-ea"/>
                          <a:cs typeface="+mn-cs"/>
                        </a:rPr>
                        <a:t> Semester (UAS)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04058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par>
                                <p:cTn id="8" presetID="13"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plus(in)">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edge">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94945" y="819620"/>
            <a:ext cx="8596668" cy="854539"/>
          </a:xfrm>
        </p:spPr>
        <p:txBody>
          <a:bodyPr>
            <a:normAutofit/>
          </a:bodyPr>
          <a:lstStyle/>
          <a:p>
            <a:r>
              <a:rPr lang="en-US" sz="4000" dirty="0">
                <a:latin typeface="Berlin Sans FB" panose="020E0602020502020306" pitchFamily="34" charset="0"/>
              </a:rPr>
              <a:t>UTS</a:t>
            </a:r>
            <a:endParaRPr lang="id-ID" sz="4000" dirty="0">
              <a:latin typeface="Berlin Sans FB" panose="020E0602020502020306" pitchFamily="34" charset="0"/>
            </a:endParaRPr>
          </a:p>
        </p:txBody>
      </p:sp>
      <p:sp>
        <p:nvSpPr>
          <p:cNvPr id="3" name="Content Placeholder 2"/>
          <p:cNvSpPr>
            <a:spLocks noGrp="1"/>
          </p:cNvSpPr>
          <p:nvPr>
            <p:ph idx="1"/>
          </p:nvPr>
        </p:nvSpPr>
        <p:spPr>
          <a:xfrm>
            <a:off x="677334" y="2084294"/>
            <a:ext cx="8596668" cy="4373927"/>
          </a:xfrm>
        </p:spPr>
        <p:txBody>
          <a:bodyPr>
            <a:normAutofit/>
          </a:bodyPr>
          <a:lstStyle/>
          <a:p>
            <a:r>
              <a:rPr lang="en-US" sz="2000" b="1" dirty="0" err="1">
                <a:latin typeface="Berlin Sans FB" panose="020E0602020502020306" pitchFamily="34" charset="0"/>
              </a:rPr>
              <a:t>Sifat</a:t>
            </a:r>
            <a:r>
              <a:rPr lang="id-ID" sz="2000" b="1" dirty="0">
                <a:latin typeface="Berlin Sans FB" panose="020E0602020502020306" pitchFamily="34" charset="0"/>
              </a:rPr>
              <a:t> </a:t>
            </a:r>
            <a:r>
              <a:rPr lang="en-US" sz="2000" b="1" dirty="0">
                <a:latin typeface="Berlin Sans FB" panose="020E0602020502020306" pitchFamily="34" charset="0"/>
              </a:rPr>
              <a:t>: </a:t>
            </a:r>
          </a:p>
          <a:p>
            <a:pPr lvl="1">
              <a:buFont typeface="Calibri" panose="020F0502020204030204" pitchFamily="34" charset="0"/>
              <a:buChar char="–"/>
            </a:pPr>
            <a:r>
              <a:rPr lang="en-US" sz="2000" dirty="0" err="1">
                <a:latin typeface="Berlin Sans FB" panose="020E0602020502020306" pitchFamily="34" charset="0"/>
              </a:rPr>
              <a:t>Kelompok</a:t>
            </a:r>
            <a:r>
              <a:rPr lang="en-US" sz="2000" dirty="0">
                <a:latin typeface="Berlin Sans FB" panose="020E0602020502020306" pitchFamily="34" charset="0"/>
              </a:rPr>
              <a:t> (</a:t>
            </a:r>
            <a:r>
              <a:rPr lang="en-US" sz="2000" dirty="0" err="1">
                <a:latin typeface="Berlin Sans FB" panose="020E0602020502020306" pitchFamily="34" charset="0"/>
              </a:rPr>
              <a:t>Terdiri</a:t>
            </a:r>
            <a:r>
              <a:rPr lang="en-US" sz="2000" dirty="0">
                <a:latin typeface="Berlin Sans FB" panose="020E0602020502020306" pitchFamily="34" charset="0"/>
              </a:rPr>
              <a:t> </a:t>
            </a:r>
            <a:r>
              <a:rPr lang="en-US" sz="2000" dirty="0" err="1">
                <a:latin typeface="Berlin Sans FB" panose="020E0602020502020306" pitchFamily="34" charset="0"/>
              </a:rPr>
              <a:t>dari</a:t>
            </a:r>
            <a:r>
              <a:rPr lang="en-US" sz="2000" dirty="0">
                <a:latin typeface="Berlin Sans FB" panose="020E0602020502020306" pitchFamily="34" charset="0"/>
              </a:rPr>
              <a:t> 5 Orang)</a:t>
            </a:r>
          </a:p>
          <a:p>
            <a:pPr lvl="1">
              <a:buFont typeface="Calibri" panose="020F0502020204030204" pitchFamily="34" charset="0"/>
              <a:buChar char="–"/>
            </a:pPr>
            <a:endParaRPr lang="en-US" sz="2000" b="1" dirty="0">
              <a:latin typeface="Berlin Sans FB" panose="020E0602020502020306" pitchFamily="34" charset="0"/>
            </a:endParaRPr>
          </a:p>
          <a:p>
            <a:r>
              <a:rPr lang="en-US" sz="2000" b="1" dirty="0" err="1">
                <a:latin typeface="Berlin Sans FB" panose="020E0602020502020306" pitchFamily="34" charset="0"/>
              </a:rPr>
              <a:t>Deskripsi</a:t>
            </a:r>
            <a:r>
              <a:rPr lang="id-ID" sz="2000" b="1" dirty="0">
                <a:latin typeface="Berlin Sans FB" panose="020E0602020502020306" pitchFamily="34" charset="0"/>
              </a:rPr>
              <a:t> </a:t>
            </a:r>
            <a:r>
              <a:rPr lang="en-US" sz="2000" b="1" dirty="0">
                <a:latin typeface="Berlin Sans FB" panose="020E0602020502020306" pitchFamily="34" charset="0"/>
              </a:rPr>
              <a:t>:</a:t>
            </a:r>
          </a:p>
          <a:p>
            <a:pPr lvl="1">
              <a:buFont typeface="Calibri" panose="020F0502020204030204" pitchFamily="34" charset="0"/>
              <a:buChar char="–"/>
            </a:pPr>
            <a:r>
              <a:rPr lang="en-US" sz="2000" dirty="0" err="1">
                <a:latin typeface="Berlin Sans FB" panose="020E0602020502020306" pitchFamily="34" charset="0"/>
              </a:rPr>
              <a:t>Membuat</a:t>
            </a:r>
            <a:r>
              <a:rPr lang="en-US" sz="2000" dirty="0">
                <a:latin typeface="Berlin Sans FB" panose="020E0602020502020306" pitchFamily="34" charset="0"/>
              </a:rPr>
              <a:t> </a:t>
            </a:r>
            <a:r>
              <a:rPr lang="en-US" sz="2000" dirty="0" err="1">
                <a:latin typeface="Berlin Sans FB" panose="020E0602020502020306" pitchFamily="34" charset="0"/>
              </a:rPr>
              <a:t>Perencanaan</a:t>
            </a:r>
            <a:r>
              <a:rPr lang="en-US" sz="2000" dirty="0">
                <a:latin typeface="Berlin Sans FB" panose="020E0602020502020306" pitchFamily="34" charset="0"/>
              </a:rPr>
              <a:t> </a:t>
            </a:r>
            <a:r>
              <a:rPr lang="en-US" sz="2000" dirty="0" err="1">
                <a:latin typeface="Berlin Sans FB" panose="020E0602020502020306" pitchFamily="34" charset="0"/>
              </a:rPr>
              <a:t>Manajemen</a:t>
            </a:r>
            <a:r>
              <a:rPr lang="en-US" sz="2000" dirty="0">
                <a:latin typeface="Berlin Sans FB" panose="020E0602020502020306" pitchFamily="34" charset="0"/>
              </a:rPr>
              <a:t> </a:t>
            </a:r>
            <a:r>
              <a:rPr lang="en-US" sz="2000" dirty="0" err="1">
                <a:latin typeface="Berlin Sans FB" panose="020E0602020502020306" pitchFamily="34" charset="0"/>
              </a:rPr>
              <a:t>Proyek</a:t>
            </a:r>
            <a:r>
              <a:rPr lang="en-US" sz="2000" dirty="0">
                <a:latin typeface="Berlin Sans FB" panose="020E0602020502020306" pitchFamily="34" charset="0"/>
              </a:rPr>
              <a:t> TI (</a:t>
            </a:r>
            <a:r>
              <a:rPr lang="en-US" sz="2000" i="1" dirty="0">
                <a:latin typeface="Berlin Sans FB" panose="020E0602020502020306" pitchFamily="34" charset="0"/>
              </a:rPr>
              <a:t>IT Project Management Plan</a:t>
            </a:r>
            <a:r>
              <a:rPr lang="en-US" sz="2000" dirty="0">
                <a:latin typeface="Berlin Sans FB" panose="020E0602020502020306" pitchFamily="34" charset="0"/>
              </a:rPr>
              <a:t>).</a:t>
            </a:r>
          </a:p>
          <a:p>
            <a:pPr lvl="1">
              <a:buFont typeface="Calibri" panose="020F0502020204030204" pitchFamily="34" charset="0"/>
              <a:buChar char="–"/>
            </a:pPr>
            <a:endParaRPr lang="en-US" sz="2000" dirty="0">
              <a:latin typeface="Berlin Sans FB" panose="020E0602020502020306" pitchFamily="34" charset="0"/>
            </a:endParaRPr>
          </a:p>
          <a:p>
            <a:r>
              <a:rPr lang="en-US" sz="2000" b="1" dirty="0" err="1">
                <a:latin typeface="Berlin Sans FB" panose="020E0602020502020306" pitchFamily="34" charset="0"/>
              </a:rPr>
              <a:t>Penilaian</a:t>
            </a:r>
            <a:r>
              <a:rPr lang="id-ID" sz="2000" b="1" dirty="0">
                <a:latin typeface="Berlin Sans FB" panose="020E0602020502020306" pitchFamily="34" charset="0"/>
              </a:rPr>
              <a:t> </a:t>
            </a:r>
            <a:r>
              <a:rPr lang="en-US" sz="2000" b="1" dirty="0">
                <a:latin typeface="Berlin Sans FB" panose="020E0602020502020306" pitchFamily="34" charset="0"/>
              </a:rPr>
              <a:t>:</a:t>
            </a:r>
          </a:p>
          <a:p>
            <a:pPr lvl="1">
              <a:buFont typeface="Calibri" panose="020F0502020204030204" pitchFamily="34" charset="0"/>
              <a:buChar char="–"/>
            </a:pPr>
            <a:r>
              <a:rPr lang="en-US" sz="2000" dirty="0">
                <a:latin typeface="Berlin Sans FB" panose="020E0602020502020306" pitchFamily="34" charset="0"/>
              </a:rPr>
              <a:t>Format </a:t>
            </a:r>
            <a:r>
              <a:rPr lang="en-US" sz="2000" dirty="0" err="1">
                <a:latin typeface="Berlin Sans FB" panose="020E0602020502020306" pitchFamily="34" charset="0"/>
              </a:rPr>
              <a:t>bebas</a:t>
            </a:r>
            <a:r>
              <a:rPr lang="en-US" sz="2000" dirty="0">
                <a:latin typeface="Berlin Sans FB" panose="020E0602020502020306" pitchFamily="34" charset="0"/>
              </a:rPr>
              <a:t> </a:t>
            </a:r>
            <a:r>
              <a:rPr lang="en-US" sz="2000" dirty="0" err="1">
                <a:latin typeface="Berlin Sans FB" panose="020E0602020502020306" pitchFamily="34" charset="0"/>
              </a:rPr>
              <a:t>mencakup</a:t>
            </a:r>
            <a:r>
              <a:rPr lang="en-US" sz="2000" dirty="0">
                <a:latin typeface="Berlin Sans FB" panose="020E0602020502020306" pitchFamily="34" charset="0"/>
              </a:rPr>
              <a:t> scope, time, cost, HR.</a:t>
            </a:r>
          </a:p>
          <a:p>
            <a:pPr lvl="1">
              <a:buFont typeface="Calibri" panose="020F0502020204030204" pitchFamily="34" charset="0"/>
              <a:buChar char="–"/>
            </a:pPr>
            <a:r>
              <a:rPr lang="en-US" sz="2000" dirty="0" err="1">
                <a:latin typeface="Berlin Sans FB" panose="020E0602020502020306" pitchFamily="34" charset="0"/>
              </a:rPr>
              <a:t>Laporan</a:t>
            </a:r>
            <a:r>
              <a:rPr lang="en-US" sz="2000" dirty="0">
                <a:latin typeface="Berlin Sans FB" panose="020E0602020502020306" pitchFamily="34" charset="0"/>
              </a:rPr>
              <a:t> Akhir: Softcopy A4</a:t>
            </a:r>
            <a:r>
              <a:rPr lang="id-ID" sz="2000" dirty="0">
                <a:latin typeface="Berlin Sans FB" panose="020E0602020502020306" pitchFamily="34" charset="0"/>
              </a:rPr>
              <a:t>,</a:t>
            </a:r>
            <a:r>
              <a:rPr lang="en-US" sz="2000" dirty="0">
                <a:latin typeface="Berlin Sans FB" panose="020E0602020502020306" pitchFamily="34" charset="0"/>
              </a:rPr>
              <a:t> </a:t>
            </a:r>
            <a:r>
              <a:rPr lang="en-US" sz="2000" dirty="0" err="1">
                <a:latin typeface="Berlin Sans FB" panose="020E0602020502020306" pitchFamily="34" charset="0"/>
              </a:rPr>
              <a:t>Rapi</a:t>
            </a:r>
            <a:r>
              <a:rPr lang="en-US" sz="2000" dirty="0">
                <a:latin typeface="Berlin Sans FB" panose="020E0602020502020306" pitchFamily="34" charset="0"/>
              </a:rPr>
              <a:t>.</a:t>
            </a:r>
          </a:p>
          <a:p>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0287" y="399779"/>
            <a:ext cx="2777468" cy="2777468"/>
          </a:xfrm>
          <a:prstGeom prst="rect">
            <a:avLst/>
          </a:prstGeom>
        </p:spPr>
      </p:pic>
    </p:spTree>
    <p:extLst>
      <p:ext uri="{BB962C8B-B14F-4D97-AF65-F5344CB8AC3E}">
        <p14:creationId xmlns:p14="http://schemas.microsoft.com/office/powerpoint/2010/main" val="61097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6"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7" dur="1000"/>
                                        <p:tgtEl>
                                          <p:spTgt spid="3">
                                            <p:txEl>
                                              <p:pRg st="0" end="0"/>
                                            </p:txEl>
                                          </p:spTgt>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21"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2" dur="10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8"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3" end="3"/>
                                            </p:txEl>
                                          </p:spTgt>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3"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40"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1" dur="1000"/>
                                        <p:tgtEl>
                                          <p:spTgt spid="3">
                                            <p:txEl>
                                              <p:pRg st="6" end="6"/>
                                            </p:txEl>
                                          </p:spTgt>
                                        </p:tgtEl>
                                      </p:cBhvr>
                                    </p:animEffect>
                                  </p:childTnLst>
                                </p:cTn>
                              </p:par>
                              <p:par>
                                <p:cTn id="42" presetID="55"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45"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46" dur="1000"/>
                                        <p:tgtEl>
                                          <p:spTgt spid="3">
                                            <p:txEl>
                                              <p:pRg st="7" end="7"/>
                                            </p:txEl>
                                          </p:spTgt>
                                        </p:tgtEl>
                                      </p:cBhvr>
                                    </p:animEffect>
                                  </p:childTnLst>
                                </p:cTn>
                              </p:par>
                              <p:par>
                                <p:cTn id="47" presetID="55"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50"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51"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38526-7805-4BB8-AD60-90940FF8A742}"/>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Discussion</a:t>
            </a:r>
          </a:p>
        </p:txBody>
      </p:sp>
      <p:pic>
        <p:nvPicPr>
          <p:cNvPr id="7" name="Graphic 6" descr="Chat">
            <a:extLst>
              <a:ext uri="{FF2B5EF4-FFF2-40B4-BE49-F238E27FC236}">
                <a16:creationId xmlns:a16="http://schemas.microsoft.com/office/drawing/2014/main" id="{19EED3A9-23FD-4D1C-8514-48DEC74528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1097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331-D034-4A2A-8753-2A27D17A90B6}"/>
              </a:ext>
            </a:extLst>
          </p:cNvPr>
          <p:cNvSpPr>
            <a:spLocks noGrp="1"/>
          </p:cNvSpPr>
          <p:nvPr>
            <p:ph type="title"/>
          </p:nvPr>
        </p:nvSpPr>
        <p:spPr>
          <a:xfrm>
            <a:off x="4965430" y="629268"/>
            <a:ext cx="6586491" cy="1286160"/>
          </a:xfrm>
        </p:spPr>
        <p:txBody>
          <a:bodyPr anchor="b">
            <a:normAutofit/>
          </a:bodyPr>
          <a:lstStyle/>
          <a:p>
            <a:r>
              <a:rPr lang="id-ID" dirty="0"/>
              <a:t>Dosen Pengampu</a:t>
            </a:r>
            <a:r>
              <a:rPr lang="en-US" dirty="0"/>
              <a:t> </a:t>
            </a:r>
          </a:p>
        </p:txBody>
      </p:sp>
      <p:pic>
        <p:nvPicPr>
          <p:cNvPr id="8" name="Picture 7">
            <a:extLst>
              <a:ext uri="{FF2B5EF4-FFF2-40B4-BE49-F238E27FC236}">
                <a16:creationId xmlns:a16="http://schemas.microsoft.com/office/drawing/2014/main" id="{5E888A20-4E81-42EE-A08F-F66019E19884}"/>
              </a:ext>
            </a:extLst>
          </p:cNvPr>
          <p:cNvPicPr>
            <a:picLocks noChangeAspect="1"/>
          </p:cNvPicPr>
          <p:nvPr/>
        </p:nvPicPr>
        <p:blipFill rotWithShape="1">
          <a:blip r:embed="rId2"/>
          <a:srcRect l="27419" r="27462" b="-1"/>
          <a:stretch/>
        </p:blipFill>
        <p:spPr>
          <a:xfrm>
            <a:off x="2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1793F974-51BC-42BC-8927-8455DA228257}"/>
              </a:ext>
            </a:extLst>
          </p:cNvPr>
          <p:cNvSpPr>
            <a:spLocks noGrp="1"/>
          </p:cNvSpPr>
          <p:nvPr>
            <p:ph type="sldNum" sz="quarter" idx="12"/>
          </p:nvPr>
        </p:nvSpPr>
        <p:spPr>
          <a:xfrm>
            <a:off x="10167042" y="6356350"/>
            <a:ext cx="1186758" cy="365125"/>
          </a:xfrm>
        </p:spPr>
        <p:txBody>
          <a:bodyPr>
            <a:normAutofit/>
          </a:bodyPr>
          <a:lstStyle/>
          <a:p>
            <a:pPr>
              <a:spcAft>
                <a:spcPts val="600"/>
              </a:spcAft>
            </a:pPr>
            <a:fld id="{B5EB360A-5FC0-4FAD-8E8B-594330CF23DD}" type="slidenum">
              <a:rPr lang="en-US" smtClean="0"/>
              <a:pPr>
                <a:spcAft>
                  <a:spcPts val="600"/>
                </a:spcAft>
              </a:pPr>
              <a:t>2</a:t>
            </a:fld>
            <a:endParaRPr lang="en-US"/>
          </a:p>
        </p:txBody>
      </p:sp>
      <p:graphicFrame>
        <p:nvGraphicFramePr>
          <p:cNvPr id="6" name="Content Placeholder 5">
            <a:extLst>
              <a:ext uri="{FF2B5EF4-FFF2-40B4-BE49-F238E27FC236}">
                <a16:creationId xmlns:a16="http://schemas.microsoft.com/office/drawing/2014/main" id="{997ECEA3-94EA-43BD-B3F2-B8770F387537}"/>
              </a:ext>
            </a:extLst>
          </p:cNvPr>
          <p:cNvGraphicFramePr>
            <a:graphicFrameLocks noGrp="1"/>
          </p:cNvGraphicFramePr>
          <p:nvPr>
            <p:ph idx="1"/>
            <p:extLst>
              <p:ext uri="{D42A27DB-BD31-4B8C-83A1-F6EECF244321}">
                <p14:modId xmlns:p14="http://schemas.microsoft.com/office/powerpoint/2010/main" val="3123735434"/>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718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alogue wall clock">
            <a:extLst>
              <a:ext uri="{FF2B5EF4-FFF2-40B4-BE49-F238E27FC236}">
                <a16:creationId xmlns:a16="http://schemas.microsoft.com/office/drawing/2014/main" id="{2B4D1154-0EEA-4CC1-9A6B-E131AAC32AC5}"/>
              </a:ext>
            </a:extLst>
          </p:cNvPr>
          <p:cNvPicPr>
            <a:picLocks noChangeAspect="1"/>
          </p:cNvPicPr>
          <p:nvPr/>
        </p:nvPicPr>
        <p:blipFill rotWithShape="1">
          <a:blip r:embed="rId2"/>
          <a:srcRect t="6514" b="890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47E2AA-74B6-45BF-8465-19A28A393923}"/>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err="1">
                <a:solidFill>
                  <a:srgbClr val="FFFFFF"/>
                </a:solidFill>
                <a:highlight>
                  <a:srgbClr val="008080"/>
                </a:highlight>
              </a:rPr>
              <a:t>Jadwal</a:t>
            </a:r>
            <a:r>
              <a:rPr lang="en-US" sz="5200" dirty="0">
                <a:solidFill>
                  <a:srgbClr val="FFFFFF"/>
                </a:solidFill>
                <a:highlight>
                  <a:srgbClr val="008080"/>
                </a:highlight>
              </a:rPr>
              <a:t> </a:t>
            </a:r>
            <a:r>
              <a:rPr lang="en-US" sz="5200" dirty="0" err="1">
                <a:solidFill>
                  <a:srgbClr val="FFFFFF"/>
                </a:solidFill>
                <a:highlight>
                  <a:srgbClr val="008080"/>
                </a:highlight>
              </a:rPr>
              <a:t>Perkuliahan</a:t>
            </a:r>
            <a:endParaRPr lang="en-US" sz="5200" dirty="0">
              <a:solidFill>
                <a:srgbClr val="FFFFFF"/>
              </a:solidFill>
              <a:highlight>
                <a:srgbClr val="008080"/>
              </a:highlight>
            </a:endParaRPr>
          </a:p>
        </p:txBody>
      </p:sp>
      <p:sp>
        <p:nvSpPr>
          <p:cNvPr id="3" name="Content Placeholder 2">
            <a:extLst>
              <a:ext uri="{FF2B5EF4-FFF2-40B4-BE49-F238E27FC236}">
                <a16:creationId xmlns:a16="http://schemas.microsoft.com/office/drawing/2014/main" id="{C39059BD-E4C0-4E40-8DF3-8770BA8907FC}"/>
              </a:ext>
            </a:extLst>
          </p:cNvPr>
          <p:cNvSpPr>
            <a:spLocks noGrp="1"/>
          </p:cNvSpPr>
          <p:nvPr>
            <p:ph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lnSpcReduction="10000"/>
          </a:bodyPr>
          <a:lstStyle/>
          <a:p>
            <a:pPr marL="0" lvl="0" indent="0" algn="ctr">
              <a:buNone/>
            </a:pPr>
            <a:r>
              <a:rPr lang="en-US" sz="2400" dirty="0">
                <a:solidFill>
                  <a:srgbClr val="FFFFFF"/>
                </a:solidFill>
                <a:highlight>
                  <a:srgbClr val="808000"/>
                </a:highlight>
              </a:rPr>
              <a:t>A : </a:t>
            </a:r>
            <a:r>
              <a:rPr lang="en-US" sz="2400" dirty="0" err="1">
                <a:solidFill>
                  <a:srgbClr val="FFFFFF"/>
                </a:solidFill>
                <a:highlight>
                  <a:srgbClr val="808000"/>
                </a:highlight>
              </a:rPr>
              <a:t>Kamis</a:t>
            </a:r>
            <a:r>
              <a:rPr lang="en-US" sz="2400" dirty="0">
                <a:solidFill>
                  <a:srgbClr val="FFFFFF"/>
                </a:solidFill>
                <a:highlight>
                  <a:srgbClr val="808000"/>
                </a:highlight>
              </a:rPr>
              <a:t>, 09.30-12.00 </a:t>
            </a:r>
          </a:p>
          <a:p>
            <a:pPr marL="0" lvl="0" indent="0" algn="ctr">
              <a:buNone/>
            </a:pPr>
            <a:r>
              <a:rPr lang="en-US" sz="2400" dirty="0">
                <a:solidFill>
                  <a:srgbClr val="FFFFFF"/>
                </a:solidFill>
                <a:highlight>
                  <a:srgbClr val="808000"/>
                </a:highlight>
              </a:rPr>
              <a:t>B : </a:t>
            </a:r>
            <a:r>
              <a:rPr lang="en-US" sz="2400" dirty="0" err="1">
                <a:solidFill>
                  <a:srgbClr val="FFFFFF"/>
                </a:solidFill>
                <a:highlight>
                  <a:srgbClr val="808000"/>
                </a:highlight>
              </a:rPr>
              <a:t>Senin</a:t>
            </a:r>
            <a:r>
              <a:rPr lang="en-US" sz="2400" dirty="0">
                <a:solidFill>
                  <a:srgbClr val="FFFFFF"/>
                </a:solidFill>
                <a:highlight>
                  <a:srgbClr val="808000"/>
                </a:highlight>
              </a:rPr>
              <a:t>, 09.30-12.00</a:t>
            </a:r>
          </a:p>
          <a:p>
            <a:pPr marL="0" lvl="0" indent="0" algn="ctr">
              <a:buNone/>
            </a:pPr>
            <a:r>
              <a:rPr lang="en-US" sz="2400" dirty="0">
                <a:solidFill>
                  <a:srgbClr val="FFFFFF"/>
                </a:solidFill>
                <a:highlight>
                  <a:srgbClr val="808000"/>
                </a:highlight>
              </a:rPr>
              <a:t>C : </a:t>
            </a:r>
            <a:r>
              <a:rPr lang="en-US" sz="2400" dirty="0" err="1">
                <a:solidFill>
                  <a:srgbClr val="FFFFFF"/>
                </a:solidFill>
                <a:highlight>
                  <a:srgbClr val="808000"/>
                </a:highlight>
              </a:rPr>
              <a:t>Selasa</a:t>
            </a:r>
            <a:r>
              <a:rPr lang="en-US" sz="2400" dirty="0">
                <a:solidFill>
                  <a:srgbClr val="FFFFFF"/>
                </a:solidFill>
                <a:highlight>
                  <a:srgbClr val="808000"/>
                </a:highlight>
              </a:rPr>
              <a:t>, 13.00-15.30</a:t>
            </a:r>
          </a:p>
        </p:txBody>
      </p:sp>
    </p:spTree>
    <p:extLst>
      <p:ext uri="{BB962C8B-B14F-4D97-AF65-F5344CB8AC3E}">
        <p14:creationId xmlns:p14="http://schemas.microsoft.com/office/powerpoint/2010/main" val="405529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unlit desk">
            <a:extLst>
              <a:ext uri="{FF2B5EF4-FFF2-40B4-BE49-F238E27FC236}">
                <a16:creationId xmlns:a16="http://schemas.microsoft.com/office/drawing/2014/main" id="{982645EA-1F34-4F6C-8BA9-68F5EA5708CB}"/>
              </a:ext>
            </a:extLst>
          </p:cNvPr>
          <p:cNvPicPr>
            <a:picLocks noChangeAspect="1"/>
          </p:cNvPicPr>
          <p:nvPr/>
        </p:nvPicPr>
        <p:blipFill rotWithShape="1">
          <a:blip r:embed="rId2">
            <a:duotone>
              <a:prstClr val="black"/>
              <a:schemeClr val="accent5">
                <a:tint val="45000"/>
                <a:satMod val="400000"/>
              </a:schemeClr>
            </a:duotone>
            <a:alphaModFix amt="50000"/>
          </a:blip>
          <a:srcRect t="15730"/>
          <a:stretch/>
        </p:blipFill>
        <p:spPr>
          <a:xfrm>
            <a:off x="20" y="10"/>
            <a:ext cx="12191981" cy="6857990"/>
          </a:xfrm>
          <a:prstGeom prst="rect">
            <a:avLst/>
          </a:prstGeom>
        </p:spPr>
      </p:pic>
      <p:sp>
        <p:nvSpPr>
          <p:cNvPr id="2" name="Title 1">
            <a:extLst>
              <a:ext uri="{FF2B5EF4-FFF2-40B4-BE49-F238E27FC236}">
                <a16:creationId xmlns:a16="http://schemas.microsoft.com/office/drawing/2014/main" id="{0DCC5851-CF99-4F2F-A9BD-2A918CCDDC57}"/>
              </a:ext>
            </a:extLst>
          </p:cNvPr>
          <p:cNvSpPr>
            <a:spLocks noGrp="1"/>
          </p:cNvSpPr>
          <p:nvPr>
            <p:ph type="title"/>
          </p:nvPr>
        </p:nvSpPr>
        <p:spPr/>
        <p:txBody>
          <a:bodyPr vert="horz" lIns="91440" tIns="45720" rIns="91440" bIns="45720" rtlCol="0" anchor="b">
            <a:normAutofit/>
          </a:bodyPr>
          <a:lstStyle/>
          <a:p>
            <a:r>
              <a:rPr lang="en-US" sz="6600" dirty="0" err="1"/>
              <a:t>Ini</a:t>
            </a:r>
            <a:r>
              <a:rPr lang="en-US" sz="6600" dirty="0"/>
              <a:t> </a:t>
            </a:r>
            <a:r>
              <a:rPr lang="en-US" sz="6600" dirty="0" err="1"/>
              <a:t>kuliah</a:t>
            </a:r>
            <a:r>
              <a:rPr lang="en-US" sz="6600" dirty="0"/>
              <a:t> </a:t>
            </a:r>
            <a:r>
              <a:rPr lang="en-US" sz="6600" dirty="0" err="1"/>
              <a:t>apa</a:t>
            </a:r>
            <a:r>
              <a:rPr lang="en-US" sz="6600" dirty="0"/>
              <a:t> </a:t>
            </a:r>
            <a:r>
              <a:rPr lang="en-US" sz="6600" dirty="0" err="1"/>
              <a:t>ya</a:t>
            </a:r>
            <a:r>
              <a:rPr lang="en-US" sz="6600" dirty="0"/>
              <a:t>?</a:t>
            </a:r>
          </a:p>
        </p:txBody>
      </p:sp>
      <p:graphicFrame>
        <p:nvGraphicFramePr>
          <p:cNvPr id="6" name="Content Placeholder 5">
            <a:extLst>
              <a:ext uri="{FF2B5EF4-FFF2-40B4-BE49-F238E27FC236}">
                <a16:creationId xmlns:a16="http://schemas.microsoft.com/office/drawing/2014/main" id="{99527CD6-B480-441B-8EBB-B3507A5F5701}"/>
              </a:ext>
            </a:extLst>
          </p:cNvPr>
          <p:cNvGraphicFramePr>
            <a:graphicFrameLocks noGrp="1"/>
          </p:cNvGraphicFramePr>
          <p:nvPr>
            <p:ph idx="1"/>
            <p:extLst>
              <p:ext uri="{D42A27DB-BD31-4B8C-83A1-F6EECF244321}">
                <p14:modId xmlns:p14="http://schemas.microsoft.com/office/powerpoint/2010/main" val="18813319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383190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4100" descr="Rolls of blueprints">
            <a:extLst>
              <a:ext uri="{FF2B5EF4-FFF2-40B4-BE49-F238E27FC236}">
                <a16:creationId xmlns:a16="http://schemas.microsoft.com/office/drawing/2014/main" id="{6D11E448-4608-4EE3-BE87-6B18B37F51F0}"/>
              </a:ext>
            </a:extLst>
          </p:cNvPr>
          <p:cNvPicPr>
            <a:picLocks noChangeAspect="1"/>
          </p:cNvPicPr>
          <p:nvPr/>
        </p:nvPicPr>
        <p:blipFill rotWithShape="1">
          <a:blip r:embed="rId3"/>
          <a:srcRect l="52740" r="-1"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4098" name="Rectangle 2">
            <a:extLst>
              <a:ext uri="{FF2B5EF4-FFF2-40B4-BE49-F238E27FC236}">
                <a16:creationId xmlns:a16="http://schemas.microsoft.com/office/drawing/2014/main" id="{5D0F4AA1-0ED6-463F-951B-A738C7F96504}"/>
              </a:ext>
            </a:extLst>
          </p:cNvPr>
          <p:cNvSpPr>
            <a:spLocks noGrp="1" noChangeArrowheads="1"/>
          </p:cNvSpPr>
          <p:nvPr>
            <p:ph type="title"/>
          </p:nvPr>
        </p:nvSpPr>
        <p:spPr>
          <a:xfrm>
            <a:off x="5827048" y="407987"/>
            <a:ext cx="5721484" cy="1325563"/>
          </a:xfrm>
        </p:spPr>
        <p:txBody>
          <a:bodyPr>
            <a:normAutofit/>
          </a:bodyPr>
          <a:lstStyle/>
          <a:p>
            <a:r>
              <a:rPr lang="en-GB" altLang="en-US" u="sng"/>
              <a:t>What is a project?</a:t>
            </a:r>
          </a:p>
        </p:txBody>
      </p:sp>
      <p:sp>
        <p:nvSpPr>
          <p:cNvPr id="4099" name="Rectangle 3">
            <a:extLst>
              <a:ext uri="{FF2B5EF4-FFF2-40B4-BE49-F238E27FC236}">
                <a16:creationId xmlns:a16="http://schemas.microsoft.com/office/drawing/2014/main" id="{BA0F5A0E-0681-436D-A066-FB43EBBAD324}"/>
              </a:ext>
            </a:extLst>
          </p:cNvPr>
          <p:cNvSpPr>
            <a:spLocks noGrp="1" noChangeArrowheads="1"/>
          </p:cNvSpPr>
          <p:nvPr>
            <p:ph type="body" idx="1"/>
          </p:nvPr>
        </p:nvSpPr>
        <p:spPr>
          <a:xfrm>
            <a:off x="5827048" y="1868487"/>
            <a:ext cx="5721484" cy="4351338"/>
          </a:xfrm>
        </p:spPr>
        <p:txBody>
          <a:bodyPr>
            <a:noAutofit/>
          </a:bodyPr>
          <a:lstStyle/>
          <a:p>
            <a:pPr>
              <a:buFontTx/>
              <a:buNone/>
            </a:pPr>
            <a:r>
              <a:rPr lang="en-GB" altLang="en-US" sz="2600" dirty="0"/>
              <a:t>Some dictionary definitions:</a:t>
            </a:r>
          </a:p>
          <a:p>
            <a:pPr>
              <a:buFontTx/>
              <a:buNone/>
            </a:pPr>
            <a:endParaRPr lang="en-GB" altLang="en-US" sz="2600" dirty="0"/>
          </a:p>
          <a:p>
            <a:pPr>
              <a:buFontTx/>
              <a:buNone/>
            </a:pPr>
            <a:r>
              <a:rPr lang="en-GB" altLang="en-US" sz="2600" i="1" dirty="0"/>
              <a:t>“A specific plan or design”</a:t>
            </a:r>
          </a:p>
          <a:p>
            <a:pPr>
              <a:buFontTx/>
              <a:buNone/>
            </a:pPr>
            <a:r>
              <a:rPr lang="en-GB" altLang="en-US" sz="2600" i="1" dirty="0"/>
              <a:t>“A planned undertaking”</a:t>
            </a:r>
          </a:p>
          <a:p>
            <a:pPr>
              <a:buFontTx/>
              <a:buNone/>
            </a:pPr>
            <a:r>
              <a:rPr lang="en-GB" altLang="en-US" sz="2600" i="1" dirty="0"/>
              <a:t>“A large undertaking e.g. a public works scheme”</a:t>
            </a:r>
          </a:p>
          <a:p>
            <a:pPr>
              <a:buFontTx/>
              <a:buNone/>
            </a:pPr>
            <a:r>
              <a:rPr lang="en-GB" altLang="en-US" sz="2600" dirty="0"/>
              <a:t>-Longmans dictionary</a:t>
            </a:r>
          </a:p>
          <a:p>
            <a:pPr>
              <a:buFontTx/>
              <a:buNone/>
            </a:pPr>
            <a:endParaRPr lang="en-GB" altLang="en-US" sz="2600" dirty="0"/>
          </a:p>
          <a:p>
            <a:pPr>
              <a:buFontTx/>
              <a:buNone/>
            </a:pPr>
            <a:r>
              <a:rPr lang="en-GB" altLang="en-US" sz="2600" dirty="0"/>
              <a:t>Key points above are </a:t>
            </a:r>
            <a:r>
              <a:rPr lang="en-GB" altLang="en-US" sz="2600" b="1" i="1" dirty="0"/>
              <a:t>planning</a:t>
            </a:r>
            <a:r>
              <a:rPr lang="en-GB" altLang="en-US" sz="2600" dirty="0"/>
              <a:t> and </a:t>
            </a:r>
            <a:r>
              <a:rPr lang="en-GB" altLang="en-US" sz="2600" b="1" i="1" dirty="0"/>
              <a:t>size</a:t>
            </a:r>
            <a:r>
              <a:rPr lang="en-GB" altLang="en-US" sz="2600" dirty="0"/>
              <a:t> of task</a:t>
            </a:r>
          </a:p>
        </p:txBody>
      </p:sp>
      <p:sp>
        <p:nvSpPr>
          <p:cNvPr id="4" name="Slide Number Placeholder 3">
            <a:extLst>
              <a:ext uri="{FF2B5EF4-FFF2-40B4-BE49-F238E27FC236}">
                <a16:creationId xmlns:a16="http://schemas.microsoft.com/office/drawing/2014/main" id="{326EAC45-36E2-454B-AAAE-D6A37506A803}"/>
              </a:ext>
            </a:extLst>
          </p:cNvPr>
          <p:cNvSpPr>
            <a:spLocks noGrp="1"/>
          </p:cNvSpPr>
          <p:nvPr>
            <p:ph type="sldNum" sz="quarter" idx="10"/>
          </p:nvPr>
        </p:nvSpPr>
        <p:spPr>
          <a:xfrm>
            <a:off x="10047382" y="6356350"/>
            <a:ext cx="1306417" cy="365125"/>
          </a:xfrm>
        </p:spPr>
        <p:txBody>
          <a:bodyPr>
            <a:normAutofit/>
          </a:bodyPr>
          <a:lstStyle/>
          <a:p>
            <a:pPr>
              <a:spcAft>
                <a:spcPts val="600"/>
              </a:spcAft>
            </a:pPr>
            <a:fld id="{70634A2F-C0EB-4BCC-85A1-A86DD9E4FA4D}" type="slidenum">
              <a:rPr lang="en-US" altLang="en-US"/>
              <a:pPr>
                <a:spcAft>
                  <a:spcPts val="600"/>
                </a:spcAft>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3AD7B6B-6E9A-4B0E-A52E-90C17BB3F6C7}"/>
              </a:ext>
            </a:extLst>
          </p:cNvPr>
          <p:cNvSpPr>
            <a:spLocks noGrp="1" noChangeArrowheads="1"/>
          </p:cNvSpPr>
          <p:nvPr>
            <p:ph type="title"/>
          </p:nvPr>
        </p:nvSpPr>
        <p:spPr>
          <a:xfrm>
            <a:off x="524256" y="516804"/>
            <a:ext cx="6594189" cy="1625210"/>
          </a:xfrm>
        </p:spPr>
        <p:txBody>
          <a:bodyPr vert="horz" lIns="91440" tIns="45720" rIns="91440" bIns="45720" rtlCol="0" anchor="ctr">
            <a:normAutofit/>
          </a:bodyPr>
          <a:lstStyle/>
          <a:p>
            <a:r>
              <a:rPr lang="en-US" altLang="en-US" u="sng" kern="1200" dirty="0">
                <a:latin typeface="+mj-lt"/>
                <a:ea typeface="+mj-ea"/>
                <a:cs typeface="+mj-cs"/>
              </a:rPr>
              <a:t>Jobs versus projects</a:t>
            </a:r>
          </a:p>
        </p:txBody>
      </p:sp>
      <p:pic>
        <p:nvPicPr>
          <p:cNvPr id="5128" name="Picture 8">
            <a:extLst>
              <a:ext uri="{FF2B5EF4-FFF2-40B4-BE49-F238E27FC236}">
                <a16:creationId xmlns:a16="http://schemas.microsoft.com/office/drawing/2014/main" id="{D4843443-02BB-45DB-8715-FCE3B2D755F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a:xfrm>
            <a:off x="538535" y="2363417"/>
            <a:ext cx="6579910" cy="3058940"/>
          </a:xfrm>
          <a:prstGeom prst="rect">
            <a:avLst/>
          </a:prstGeom>
          <a:noFill/>
        </p:spPr>
      </p:pic>
      <p:sp>
        <p:nvSpPr>
          <p:cNvPr id="5123" name="Rectangle 3">
            <a:extLst>
              <a:ext uri="{FF2B5EF4-FFF2-40B4-BE49-F238E27FC236}">
                <a16:creationId xmlns:a16="http://schemas.microsoft.com/office/drawing/2014/main" id="{C255B449-E9BE-4CAD-B6F4-4FBAA00B08FE}"/>
              </a:ext>
            </a:extLst>
          </p:cNvPr>
          <p:cNvSpPr>
            <a:spLocks noGrp="1" noChangeArrowheads="1"/>
          </p:cNvSpPr>
          <p:nvPr>
            <p:ph type="body" sz="half" idx="1"/>
          </p:nvPr>
        </p:nvSpPr>
        <p:spPr>
          <a:xfrm>
            <a:off x="8029319" y="917725"/>
            <a:ext cx="3424739" cy="4852362"/>
          </a:xfrm>
        </p:spPr>
        <p:txBody>
          <a:bodyPr vert="horz" lIns="91440" tIns="45720" rIns="91440" bIns="45720" rtlCol="0" anchor="ctr">
            <a:noAutofit/>
          </a:bodyPr>
          <a:lstStyle/>
          <a:p>
            <a:r>
              <a:rPr lang="en-US" altLang="en-US" sz="2400" b="1" dirty="0"/>
              <a:t>‘Jobs’ – repetition of very well-defined and well understood tasks with very little uncertainty</a:t>
            </a:r>
          </a:p>
          <a:p>
            <a:pPr marL="0" indent="0">
              <a:buNone/>
            </a:pPr>
            <a:endParaRPr lang="en-US" altLang="en-US" sz="2400" b="1" dirty="0"/>
          </a:p>
          <a:p>
            <a:r>
              <a:rPr lang="en-US" altLang="en-US" sz="2400" b="1" dirty="0"/>
              <a:t>‘Exploration’ – e.g. finding a cure for cancer: the outcome is very uncertain</a:t>
            </a:r>
          </a:p>
          <a:p>
            <a:endParaRPr lang="en-US" altLang="en-US" sz="2400" b="1" dirty="0"/>
          </a:p>
          <a:p>
            <a:r>
              <a:rPr lang="en-US" altLang="en-US" sz="2400" b="1" dirty="0"/>
              <a:t>‘Projects’ – in the middle!</a:t>
            </a:r>
          </a:p>
        </p:txBody>
      </p:sp>
      <p:sp>
        <p:nvSpPr>
          <p:cNvPr id="5" name="Slide Number Placeholder 4">
            <a:extLst>
              <a:ext uri="{FF2B5EF4-FFF2-40B4-BE49-F238E27FC236}">
                <a16:creationId xmlns:a16="http://schemas.microsoft.com/office/drawing/2014/main" id="{2ACC8005-7851-4251-8CDE-E7547F220B5F}"/>
              </a:ext>
            </a:extLst>
          </p:cNvPr>
          <p:cNvSpPr>
            <a:spLocks noGrp="1"/>
          </p:cNvSpPr>
          <p:nvPr>
            <p:ph type="sldNum" sz="quarter" idx="10"/>
          </p:nvPr>
        </p:nvSpPr>
        <p:spPr>
          <a:xfrm>
            <a:off x="10480391" y="6535157"/>
            <a:ext cx="973667" cy="274320"/>
          </a:xfrm>
        </p:spPr>
        <p:txBody>
          <a:bodyPr vert="horz" lIns="91440" tIns="45720" rIns="91440" bIns="45720" rtlCol="0" anchor="ctr">
            <a:normAutofit/>
          </a:bodyPr>
          <a:lstStyle/>
          <a:p>
            <a:pPr>
              <a:spcAft>
                <a:spcPts val="600"/>
              </a:spcAft>
            </a:pPr>
            <a:fld id="{F9B3701D-63C1-4104-A4A0-52D329A6CA73}" type="slidenum">
              <a:rPr lang="en-US" altLang="en-US" sz="1050">
                <a:solidFill>
                  <a:schemeClr val="tx1">
                    <a:lumMod val="50000"/>
                    <a:lumOff val="50000"/>
                  </a:schemeClr>
                </a:solidFill>
              </a:rPr>
              <a:pPr>
                <a:spcAft>
                  <a:spcPts val="600"/>
                </a:spcAft>
              </a:pPr>
              <a:t>6</a:t>
            </a:fld>
            <a:endParaRPr lang="en-US" altLang="en-US" sz="1050">
              <a:solidFill>
                <a:schemeClr val="tx1">
                  <a:lumMod val="50000"/>
                  <a:lumOff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17C90FC-BE59-4981-ACE2-E1AF68E83800}"/>
              </a:ext>
            </a:extLst>
          </p:cNvPr>
          <p:cNvSpPr>
            <a:spLocks noGrp="1" noChangeArrowheads="1"/>
          </p:cNvSpPr>
          <p:nvPr>
            <p:ph type="title"/>
          </p:nvPr>
        </p:nvSpPr>
        <p:spPr>
          <a:xfrm>
            <a:off x="4965430" y="629268"/>
            <a:ext cx="6586491" cy="1286160"/>
          </a:xfrm>
        </p:spPr>
        <p:txBody>
          <a:bodyPr anchor="b">
            <a:normAutofit/>
          </a:bodyPr>
          <a:lstStyle/>
          <a:p>
            <a:r>
              <a:rPr lang="en-GB" altLang="en-US" b="1" u="sng"/>
              <a:t>Characteristics of projects</a:t>
            </a:r>
          </a:p>
        </p:txBody>
      </p:sp>
      <p:sp>
        <p:nvSpPr>
          <p:cNvPr id="6147" name="Rectangle 3">
            <a:extLst>
              <a:ext uri="{FF2B5EF4-FFF2-40B4-BE49-F238E27FC236}">
                <a16:creationId xmlns:a16="http://schemas.microsoft.com/office/drawing/2014/main" id="{8B187AEA-620C-460D-93B7-A859E98A514C}"/>
              </a:ext>
            </a:extLst>
          </p:cNvPr>
          <p:cNvSpPr>
            <a:spLocks noGrp="1" noChangeArrowheads="1"/>
          </p:cNvSpPr>
          <p:nvPr>
            <p:ph type="body" idx="1"/>
          </p:nvPr>
        </p:nvSpPr>
        <p:spPr>
          <a:xfrm>
            <a:off x="4965431" y="2438400"/>
            <a:ext cx="6586489" cy="3785419"/>
          </a:xfrm>
        </p:spPr>
        <p:txBody>
          <a:bodyPr>
            <a:normAutofit/>
          </a:bodyPr>
          <a:lstStyle/>
          <a:p>
            <a:pPr>
              <a:buFontTx/>
              <a:buNone/>
            </a:pPr>
            <a:r>
              <a:rPr lang="en-GB" altLang="en-US" sz="1700"/>
              <a:t>A task is more ‘project-like’ if it is:</a:t>
            </a:r>
          </a:p>
          <a:p>
            <a:pPr>
              <a:buFontTx/>
              <a:buNone/>
            </a:pPr>
            <a:endParaRPr lang="en-GB" altLang="en-US" sz="1700"/>
          </a:p>
          <a:p>
            <a:r>
              <a:rPr lang="en-GB" altLang="en-US" sz="1700"/>
              <a:t>Non-routine</a:t>
            </a:r>
          </a:p>
          <a:p>
            <a:r>
              <a:rPr lang="en-GB" altLang="en-US" sz="1700"/>
              <a:t>Planned</a:t>
            </a:r>
          </a:p>
          <a:p>
            <a:r>
              <a:rPr lang="en-GB" altLang="en-US" sz="1700"/>
              <a:t>Aiming at a specific target</a:t>
            </a:r>
          </a:p>
          <a:p>
            <a:r>
              <a:rPr lang="en-GB" altLang="en-US" sz="1700"/>
              <a:t>Work carried out for a customer</a:t>
            </a:r>
          </a:p>
          <a:p>
            <a:r>
              <a:rPr lang="en-GB" altLang="en-US" sz="1700"/>
              <a:t>Involving several specialisms</a:t>
            </a:r>
          </a:p>
          <a:p>
            <a:r>
              <a:rPr lang="en-GB" altLang="en-US" sz="1700"/>
              <a:t>Made up of several different phases</a:t>
            </a:r>
          </a:p>
          <a:p>
            <a:r>
              <a:rPr lang="en-GB" altLang="en-US" sz="1700"/>
              <a:t>Constrained by time and resources</a:t>
            </a:r>
          </a:p>
          <a:p>
            <a:r>
              <a:rPr lang="en-GB" altLang="en-US" sz="1700"/>
              <a:t>Large and/or complex</a:t>
            </a:r>
          </a:p>
        </p:txBody>
      </p:sp>
      <p:pic>
        <p:nvPicPr>
          <p:cNvPr id="6149" name="Picture 6148" descr="White puzzle with one red piece">
            <a:extLst>
              <a:ext uri="{FF2B5EF4-FFF2-40B4-BE49-F238E27FC236}">
                <a16:creationId xmlns:a16="http://schemas.microsoft.com/office/drawing/2014/main" id="{8C766524-94DE-4890-9FA9-0BC6D4404E01}"/>
              </a:ext>
            </a:extLst>
          </p:cNvPr>
          <p:cNvPicPr>
            <a:picLocks noChangeAspect="1"/>
          </p:cNvPicPr>
          <p:nvPr/>
        </p:nvPicPr>
        <p:blipFill rotWithShape="1">
          <a:blip r:embed="rId3"/>
          <a:srcRect l="31791" r="30187"/>
          <a:stretch/>
        </p:blipFill>
        <p:spPr>
          <a:xfrm>
            <a:off x="20" y="10"/>
            <a:ext cx="4635571" cy="6857990"/>
          </a:xfrm>
          <a:prstGeom prst="rect">
            <a:avLst/>
          </a:prstGeom>
          <a:effectLst/>
        </p:spPr>
      </p:pic>
      <p:cxnSp>
        <p:nvCxnSpPr>
          <p:cNvPr id="73" name="Straight Connector 7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9221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DD82362E-D160-489E-A23D-74DBBB8459E7}"/>
              </a:ext>
            </a:extLst>
          </p:cNvPr>
          <p:cNvSpPr>
            <a:spLocks noGrp="1"/>
          </p:cNvSpPr>
          <p:nvPr>
            <p:ph type="sldNum" sz="quarter" idx="10"/>
          </p:nvPr>
        </p:nvSpPr>
        <p:spPr>
          <a:xfrm>
            <a:off x="10167042" y="6356350"/>
            <a:ext cx="1186758" cy="365125"/>
          </a:xfrm>
        </p:spPr>
        <p:txBody>
          <a:bodyPr>
            <a:normAutofit/>
          </a:bodyPr>
          <a:lstStyle/>
          <a:p>
            <a:pPr>
              <a:spcAft>
                <a:spcPts val="600"/>
              </a:spcAft>
            </a:pPr>
            <a:fld id="{A1499D23-5B36-4AD5-B383-8879776CAA5B}" type="slidenum">
              <a:rPr lang="en-US" altLang="en-US"/>
              <a:pPr>
                <a:spcAft>
                  <a:spcPts val="600"/>
                </a:spcAft>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736A81F-41F1-4FF3-8FB5-389858261DDC}"/>
              </a:ext>
            </a:extLst>
          </p:cNvPr>
          <p:cNvSpPr>
            <a:spLocks noGrp="1" noChangeArrowheads="1"/>
          </p:cNvSpPr>
          <p:nvPr>
            <p:ph type="title"/>
          </p:nvPr>
        </p:nvSpPr>
        <p:spPr>
          <a:xfrm>
            <a:off x="4965430" y="629268"/>
            <a:ext cx="6586491" cy="1286160"/>
          </a:xfrm>
        </p:spPr>
        <p:txBody>
          <a:bodyPr anchor="b">
            <a:normAutofit/>
          </a:bodyPr>
          <a:lstStyle/>
          <a:p>
            <a:r>
              <a:rPr lang="en-GB" altLang="en-US" sz="4100" u="sng" dirty="0"/>
              <a:t>What is management?</a:t>
            </a:r>
          </a:p>
        </p:txBody>
      </p:sp>
      <p:sp>
        <p:nvSpPr>
          <p:cNvPr id="15363" name="Rectangle 3">
            <a:extLst>
              <a:ext uri="{FF2B5EF4-FFF2-40B4-BE49-F238E27FC236}">
                <a16:creationId xmlns:a16="http://schemas.microsoft.com/office/drawing/2014/main" id="{34E56114-BFC9-40DE-81E9-C121682724F9}"/>
              </a:ext>
            </a:extLst>
          </p:cNvPr>
          <p:cNvSpPr>
            <a:spLocks noGrp="1" noChangeArrowheads="1"/>
          </p:cNvSpPr>
          <p:nvPr>
            <p:ph type="body" idx="1"/>
          </p:nvPr>
        </p:nvSpPr>
        <p:spPr>
          <a:xfrm>
            <a:off x="4965431" y="2438400"/>
            <a:ext cx="6586489" cy="3785419"/>
          </a:xfrm>
        </p:spPr>
        <p:txBody>
          <a:bodyPr>
            <a:normAutofit/>
          </a:bodyPr>
          <a:lstStyle/>
          <a:p>
            <a:pPr>
              <a:buFontTx/>
              <a:buNone/>
            </a:pPr>
            <a:r>
              <a:rPr lang="en-GB" altLang="en-US" sz="2000" dirty="0"/>
              <a:t>This involves the following activities:</a:t>
            </a:r>
          </a:p>
          <a:p>
            <a:pPr>
              <a:buFontTx/>
              <a:buNone/>
            </a:pPr>
            <a:endParaRPr lang="en-GB" altLang="en-US" sz="2000" dirty="0"/>
          </a:p>
          <a:p>
            <a:r>
              <a:rPr lang="en-GB" altLang="en-US" sz="2000" dirty="0"/>
              <a:t>Planning – deciding what is to be done</a:t>
            </a:r>
          </a:p>
          <a:p>
            <a:r>
              <a:rPr lang="en-GB" altLang="en-US" sz="2000" dirty="0"/>
              <a:t>Organizing – making arrangements</a:t>
            </a:r>
          </a:p>
          <a:p>
            <a:r>
              <a:rPr lang="en-GB" altLang="en-US" sz="2000" dirty="0"/>
              <a:t>Staffing – selecting the right people for the job</a:t>
            </a:r>
          </a:p>
          <a:p>
            <a:r>
              <a:rPr lang="en-GB" altLang="en-US" sz="2000" dirty="0"/>
              <a:t>Directing – giving instructions</a:t>
            </a:r>
          </a:p>
          <a:p>
            <a:pPr>
              <a:buFontTx/>
              <a:buNone/>
            </a:pPr>
            <a:r>
              <a:rPr lang="en-GB" altLang="en-US" sz="2000" dirty="0"/>
              <a:t>							</a:t>
            </a:r>
          </a:p>
          <a:p>
            <a:endParaRPr lang="en-GB" altLang="en-US" sz="2000" dirty="0"/>
          </a:p>
        </p:txBody>
      </p:sp>
      <p:pic>
        <p:nvPicPr>
          <p:cNvPr id="15366" name="Picture 15364" descr="White paper ships being led by a yellow ship">
            <a:extLst>
              <a:ext uri="{FF2B5EF4-FFF2-40B4-BE49-F238E27FC236}">
                <a16:creationId xmlns:a16="http://schemas.microsoft.com/office/drawing/2014/main" id="{A5AAD251-285B-4ACB-B731-432C9EBDE4E3}"/>
              </a:ext>
            </a:extLst>
          </p:cNvPr>
          <p:cNvPicPr>
            <a:picLocks noChangeAspect="1"/>
          </p:cNvPicPr>
          <p:nvPr/>
        </p:nvPicPr>
        <p:blipFill rotWithShape="1">
          <a:blip r:embed="rId3"/>
          <a:srcRect l="41221" r="13659" b="-1"/>
          <a:stretch/>
        </p:blipFill>
        <p:spPr>
          <a:xfrm>
            <a:off x="20" y="10"/>
            <a:ext cx="4635571" cy="6857990"/>
          </a:xfrm>
          <a:prstGeom prst="rect">
            <a:avLst/>
          </a:prstGeom>
          <a:effectLst/>
        </p:spPr>
      </p:pic>
      <p:cxnSp>
        <p:nvCxnSpPr>
          <p:cNvPr id="192" name="Straight Connector 19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AB32E"/>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61C119B-EF97-45EE-BE20-F8441C0F743E}"/>
              </a:ext>
            </a:extLst>
          </p:cNvPr>
          <p:cNvSpPr>
            <a:spLocks noGrp="1"/>
          </p:cNvSpPr>
          <p:nvPr>
            <p:ph type="sldNum" sz="quarter" idx="10"/>
          </p:nvPr>
        </p:nvSpPr>
        <p:spPr>
          <a:xfrm>
            <a:off x="10167042" y="6356350"/>
            <a:ext cx="1186758" cy="365125"/>
          </a:xfrm>
        </p:spPr>
        <p:txBody>
          <a:bodyPr>
            <a:normAutofit/>
          </a:bodyPr>
          <a:lstStyle/>
          <a:p>
            <a:pPr>
              <a:spcAft>
                <a:spcPts val="600"/>
              </a:spcAft>
            </a:pPr>
            <a:fld id="{EF507D90-6A8D-455F-BB04-E1F3E686DC66}" type="slidenum">
              <a:rPr lang="en-US" altLang="en-US"/>
              <a:pPr>
                <a:spcAft>
                  <a:spcPts val="600"/>
                </a:spcAft>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CD4EF-012B-4465-A2F2-EDA1E54BFF5B}"/>
              </a:ext>
            </a:extLst>
          </p:cNvPr>
          <p:cNvSpPr>
            <a:spLocks noGrp="1"/>
          </p:cNvSpPr>
          <p:nvPr>
            <p:ph type="title"/>
          </p:nvPr>
        </p:nvSpPr>
        <p:spPr>
          <a:xfrm>
            <a:off x="4965430" y="629268"/>
            <a:ext cx="6586491" cy="1286160"/>
          </a:xfrm>
        </p:spPr>
        <p:txBody>
          <a:bodyPr anchor="b">
            <a:normAutofit fontScale="90000"/>
          </a:bodyPr>
          <a:lstStyle/>
          <a:p>
            <a:r>
              <a:rPr lang="en-GB" altLang="en-US" sz="4400" u="sng" dirty="0"/>
              <a:t>What is management?</a:t>
            </a:r>
            <a:br>
              <a:rPr lang="en-GB" altLang="en-US" sz="4400" u="sng" dirty="0"/>
            </a:br>
            <a:r>
              <a:rPr lang="en-GB" altLang="en-US" sz="4400" u="sng" dirty="0"/>
              <a:t>(continued)</a:t>
            </a:r>
            <a:endParaRPr lang="en-ID" dirty="0"/>
          </a:p>
        </p:txBody>
      </p:sp>
      <p:sp>
        <p:nvSpPr>
          <p:cNvPr id="3" name="Content Placeholder 2">
            <a:extLst>
              <a:ext uri="{FF2B5EF4-FFF2-40B4-BE49-F238E27FC236}">
                <a16:creationId xmlns:a16="http://schemas.microsoft.com/office/drawing/2014/main" id="{B48BDBFB-77DF-4D72-943D-DABE9384AC58}"/>
              </a:ext>
            </a:extLst>
          </p:cNvPr>
          <p:cNvSpPr>
            <a:spLocks noGrp="1"/>
          </p:cNvSpPr>
          <p:nvPr>
            <p:ph idx="1"/>
          </p:nvPr>
        </p:nvSpPr>
        <p:spPr>
          <a:xfrm>
            <a:off x="4965431" y="2438400"/>
            <a:ext cx="6586489" cy="3785419"/>
          </a:xfrm>
        </p:spPr>
        <p:txBody>
          <a:bodyPr>
            <a:normAutofit lnSpcReduction="10000"/>
          </a:bodyPr>
          <a:lstStyle/>
          <a:p>
            <a:r>
              <a:rPr lang="en-US" sz="2400" dirty="0"/>
              <a:t>Monitoring – checking on progress</a:t>
            </a:r>
          </a:p>
          <a:p>
            <a:endParaRPr lang="en-US" sz="2400" dirty="0"/>
          </a:p>
          <a:p>
            <a:r>
              <a:rPr lang="en-US" sz="2400" dirty="0"/>
              <a:t>Controlling – taking action to remedy hold-ups</a:t>
            </a:r>
          </a:p>
          <a:p>
            <a:endParaRPr lang="en-US" sz="2400" dirty="0"/>
          </a:p>
          <a:p>
            <a:r>
              <a:rPr lang="en-US" sz="2400" dirty="0"/>
              <a:t>Innovating – coming up with solutions when problems emerge</a:t>
            </a:r>
          </a:p>
          <a:p>
            <a:endParaRPr lang="en-US" sz="2400" dirty="0"/>
          </a:p>
          <a:p>
            <a:r>
              <a:rPr lang="en-US" sz="2400" dirty="0"/>
              <a:t>Representing – liaising with clients, users, developers and other stakeholders</a:t>
            </a:r>
          </a:p>
        </p:txBody>
      </p:sp>
      <p:pic>
        <p:nvPicPr>
          <p:cNvPr id="5" name="Picture 4" descr="Working space background">
            <a:extLst>
              <a:ext uri="{FF2B5EF4-FFF2-40B4-BE49-F238E27FC236}">
                <a16:creationId xmlns:a16="http://schemas.microsoft.com/office/drawing/2014/main" id="{316E6E80-1137-4EE6-B090-984FA03C09B7}"/>
              </a:ext>
            </a:extLst>
          </p:cNvPr>
          <p:cNvPicPr>
            <a:picLocks noChangeAspect="1"/>
          </p:cNvPicPr>
          <p:nvPr/>
        </p:nvPicPr>
        <p:blipFill rotWithShape="1">
          <a:blip r:embed="rId2"/>
          <a:srcRect l="54882" r="-1" b="-1"/>
          <a:stretch/>
        </p:blipFill>
        <p:spPr>
          <a:xfrm>
            <a:off x="20" y="10"/>
            <a:ext cx="4635571" cy="6857990"/>
          </a:xfrm>
          <a:prstGeom prst="rect">
            <a:avLst/>
          </a:prstGeom>
          <a:effectLst/>
        </p:spPr>
      </p:pic>
    </p:spTree>
    <p:extLst>
      <p:ext uri="{BB962C8B-B14F-4D97-AF65-F5344CB8AC3E}">
        <p14:creationId xmlns:p14="http://schemas.microsoft.com/office/powerpoint/2010/main" val="3558642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1447</TotalTime>
  <Words>879</Words>
  <Application>Microsoft Office PowerPoint</Application>
  <PresentationFormat>Widescreen</PresentationFormat>
  <Paragraphs>116</Paragraphs>
  <Slides>14</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Berlin Sans FB</vt:lpstr>
      <vt:lpstr>Calibri</vt:lpstr>
      <vt:lpstr>Calibri Light</vt:lpstr>
      <vt:lpstr>Office Theme</vt:lpstr>
      <vt:lpstr>Manajemen Proyek TI</vt:lpstr>
      <vt:lpstr>Dosen Pengampu </vt:lpstr>
      <vt:lpstr>Jadwal Perkuliahan</vt:lpstr>
      <vt:lpstr>Ini kuliah apa ya?</vt:lpstr>
      <vt:lpstr>What is a project?</vt:lpstr>
      <vt:lpstr>Jobs versus projects</vt:lpstr>
      <vt:lpstr>Characteristics of projects</vt:lpstr>
      <vt:lpstr>What is management?</vt:lpstr>
      <vt:lpstr>What is management? (continued)</vt:lpstr>
      <vt:lpstr>Tujuan Pembelajaran</vt:lpstr>
      <vt:lpstr>Referensi</vt:lpstr>
      <vt:lpstr>Rencana Perkuliahan</vt:lpstr>
      <vt:lpstr>UTS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Manajemen Proyek Perangkat Lunak </dc:title>
  <dc:creator>Muhsin</dc:creator>
  <cp:lastModifiedBy>Muhsin</cp:lastModifiedBy>
  <cp:revision>26</cp:revision>
  <dcterms:created xsi:type="dcterms:W3CDTF">2021-02-12T14:48:08Z</dcterms:created>
  <dcterms:modified xsi:type="dcterms:W3CDTF">2022-08-30T08:33:54Z</dcterms:modified>
</cp:coreProperties>
</file>