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5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0" r:id="rId18"/>
    <p:sldId id="261" r:id="rId19"/>
    <p:sldId id="264" r:id="rId20"/>
    <p:sldId id="263" r:id="rId21"/>
    <p:sldId id="262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tserrat Light" panose="00000400000000000000" pitchFamily="2" charset="0"/>
      <p:regular r:id="rId32"/>
      <p:bold r:id="rId33"/>
      <p:italic r:id="rId34"/>
      <p:boldItalic r:id="rId35"/>
    </p:embeddedFont>
    <p:embeddedFont>
      <p:font typeface="Roboto Mono" panose="00000009000000000000" pitchFamily="49" charset="0"/>
      <p:regular r:id="rId36"/>
      <p:bold r:id="rId37"/>
      <p:italic r:id="rId38"/>
      <p:boldItalic r:id="rId39"/>
    </p:embeddedFont>
    <p:embeddedFont>
      <p:font typeface="Roboto Mono Light" panose="00000009000000000000" pitchFamily="49" charset="0"/>
      <p:regular r:id="rId40"/>
      <p:bold r:id="rId41"/>
      <p:italic r:id="rId42"/>
      <p:boldItalic r:id="rId43"/>
    </p:embeddedFont>
    <p:embeddedFont>
      <p:font typeface="Roboto Mono Medium" panose="00000009000000000000" pitchFamily="49" charset="0"/>
      <p:regular r:id="rId44"/>
      <p:bold r:id="rId45"/>
      <p:italic r:id="rId46"/>
      <p:boldItalic r:id="rId47"/>
    </p:embeddedFont>
    <p:embeddedFont>
      <p:font typeface="Sora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xor6811EBU9G2oes3eqjvoyiI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font" Target="fonts/font25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8.xml"/><Relationship Id="rId41" Type="http://schemas.openxmlformats.org/officeDocument/2006/relationships/font" Target="fonts/font1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ad2f664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42ad2f6649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14" name="Google Shape;214;g142ad2f6649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5476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299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2360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4343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3114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3171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ad2f664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42ad2f6649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14" name="Google Shape;214;g142ad2f6649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2ad2f6649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142ad2f664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19338028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c19338028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38" name="Google Shape;238;g1c19338028d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51da43991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1451da4399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02" name="Google Shape;20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451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9439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ad2f664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42ad2f6649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14" name="Google Shape;214;g142ad2f6649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9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0214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372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3" name="Google Shape;93;p73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4" name="Google Shape;94;p73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3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3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8" name="Google Shape;98;p73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400"/>
              <a:buFont typeface="Sora"/>
              <a:buNone/>
              <a:defRPr sz="44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74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2" name="Google Shape;102;p74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4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4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06" name="Google Shape;106;p74"/>
          <p:cNvCxnSpPr/>
          <p:nvPr/>
        </p:nvCxnSpPr>
        <p:spPr>
          <a:xfrm>
            <a:off x="3969975" y="3588007"/>
            <a:ext cx="4252050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2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5099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0" name="Google Shape;110;p7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1" name="Google Shape;111;p7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4" name="Google Shape;114;p72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5"/>
          <p:cNvSpPr txBox="1"/>
          <p:nvPr/>
        </p:nvSpPr>
        <p:spPr>
          <a:xfrm>
            <a:off x="249920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75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8" name="Google Shape;118;p75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5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5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pos="7440">
          <p15:clr>
            <a:srgbClr val="FBAE40"/>
          </p15:clr>
        </p15:guide>
        <p15:guide id="3" orient="horz" pos="192">
          <p15:clr>
            <a:srgbClr val="FBAE40"/>
          </p15:clr>
        </p15:guide>
        <p15:guide id="4" orient="horz" pos="41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6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91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6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5854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6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6308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5" name="Google Shape;125;p76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6" name="Google Shape;126;p76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6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6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7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18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7"/>
          <p:cNvSpPr txBox="1">
            <a:spLocks noGrp="1"/>
          </p:cNvSpPr>
          <p:nvPr>
            <p:ph type="body" idx="1"/>
          </p:nvPr>
        </p:nvSpPr>
        <p:spPr>
          <a:xfrm>
            <a:off x="388944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77"/>
          <p:cNvSpPr txBox="1">
            <a:spLocks noGrp="1"/>
          </p:cNvSpPr>
          <p:nvPr>
            <p:ph type="body" idx="2"/>
          </p:nvPr>
        </p:nvSpPr>
        <p:spPr>
          <a:xfrm>
            <a:off x="388944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6" name="Google Shape;136;p77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7" name="Google Shape;137;p77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7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7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78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43" name="Google Shape;143;p78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8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8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9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Roboto Mono Light"/>
              <a:buNone/>
              <a:defRPr sz="2800">
                <a:solidFill>
                  <a:srgbClr val="10386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61986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 sz="2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 sz="24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 sz="20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0" name="Google Shape;150;p79"/>
          <p:cNvSpPr txBox="1">
            <a:spLocks noGrp="1"/>
          </p:cNvSpPr>
          <p:nvPr>
            <p:ph type="body" idx="2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51" name="Google Shape;151;p79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2" name="Google Shape;152;p79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9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9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0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619868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0"/>
          <p:cNvSpPr txBox="1">
            <a:spLocks noGrp="1"/>
          </p:cNvSpPr>
          <p:nvPr>
            <p:ph type="body" idx="1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60" name="Google Shape;160;p80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1" name="Google Shape;161;p80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0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0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41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81"/>
          <p:cNvSpPr txBox="1">
            <a:spLocks noGrp="1"/>
          </p:cNvSpPr>
          <p:nvPr>
            <p:ph type="body" idx="1"/>
          </p:nvPr>
        </p:nvSpPr>
        <p:spPr>
          <a:xfrm rot="5400000">
            <a:off x="3920330" y="-1705762"/>
            <a:ext cx="4351338" cy="1141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8" name="Google Shape;168;p8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9" name="Google Shape;169;p8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1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2"/>
          <p:cNvSpPr txBox="1">
            <a:spLocks noGrp="1"/>
          </p:cNvSpPr>
          <p:nvPr>
            <p:ph type="title"/>
          </p:nvPr>
        </p:nvSpPr>
        <p:spPr>
          <a:xfrm rot="5400000">
            <a:off x="7563391" y="1841431"/>
            <a:ext cx="5497039" cy="317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"/>
              <a:buNone/>
              <a:defRPr sz="3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82"/>
          <p:cNvSpPr txBox="1">
            <a:spLocks noGrp="1"/>
          </p:cNvSpPr>
          <p:nvPr>
            <p:ph type="body" idx="1"/>
          </p:nvPr>
        </p:nvSpPr>
        <p:spPr>
          <a:xfrm rot="5400000">
            <a:off x="1732201" y="-663336"/>
            <a:ext cx="5497040" cy="818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6" name="Google Shape;176;p8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7" name="Google Shape;177;p8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274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39274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7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9" name="Google Shape;89;p7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dynamicyield.com/bayesian-calculato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youtube.com/watch?v=wX6SBSA6MX4&amp;list=PLzzukaEsqhV8E62BIhtHIyYfJfMH-BGHl&amp;index=3&amp;ab_channel=Teaching%2308" TargetMode="External"/><Relationship Id="rId5" Type="http://schemas.openxmlformats.org/officeDocument/2006/relationships/hyperlink" Target="https://www.youtube.com/watch?v=zp2vsWmGcZ4&amp;list=PLzzukaEsqhV8E62BIhtHIyYfJfMH-BGHl&amp;index=5&amp;ab_channel=Teaching%2308" TargetMode="External"/><Relationship Id="rId4" Type="http://schemas.openxmlformats.org/officeDocument/2006/relationships/hyperlink" Target="https://www.youtube.com/watch?v=yhPbh7hMWTU&amp;list=PLzzukaEsqhV8E62BIhtHIyYfJfMH-BGHl&amp;index=7&amp;t=987s&amp;ab_channel=Teaching%230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"/>
          <p:cNvGrpSpPr/>
          <p:nvPr/>
        </p:nvGrpSpPr>
        <p:grpSpPr>
          <a:xfrm>
            <a:off x="1352100" y="2431013"/>
            <a:ext cx="9487800" cy="1199299"/>
            <a:chOff x="1352101" y="2247783"/>
            <a:chExt cx="9487800" cy="1199299"/>
          </a:xfrm>
        </p:grpSpPr>
        <p:sp>
          <p:nvSpPr>
            <p:cNvPr id="187" name="Google Shape;187;p1"/>
            <p:cNvSpPr txBox="1"/>
            <p:nvPr/>
          </p:nvSpPr>
          <p:spPr>
            <a:xfrm>
              <a:off x="1352101" y="2247783"/>
              <a:ext cx="9487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Sora"/>
                <a:buNone/>
              </a:pPr>
              <a:r>
                <a:rPr lang="en-US" sz="4400" b="0" i="0" u="none" strike="noStrike" cap="none" dirty="0">
                  <a:solidFill>
                    <a:srgbClr val="FFFFFF"/>
                  </a:solidFill>
                  <a:latin typeface="Sora"/>
                  <a:ea typeface="Sora"/>
                  <a:cs typeface="Sora"/>
                  <a:sym typeface="Sora"/>
                </a:rPr>
                <a:t>New Button Design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3306290" y="3044482"/>
              <a:ext cx="5579400" cy="402600"/>
            </a:xfrm>
            <a:prstGeom prst="roundRect">
              <a:avLst>
                <a:gd name="adj" fmla="val 50000"/>
              </a:avLst>
            </a:prstGeom>
            <a:solidFill>
              <a:srgbClr val="F3C1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3864"/>
                </a:buClr>
                <a:buSzPts val="1800"/>
                <a:buFont typeface="Sora"/>
                <a:buNone/>
              </a:pPr>
              <a:r>
                <a:rPr lang="en-US" sz="1800" dirty="0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Experimental Design and A/B Testing</a:t>
              </a:r>
              <a:r>
                <a:rPr lang="en-US" sz="1800" b="0" i="0" u="none" strike="noStrike" cap="none" dirty="0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 </a:t>
              </a:r>
              <a:endParaRPr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189" name="Google Shape;1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2083" y="224287"/>
            <a:ext cx="1572882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 txBox="1"/>
          <p:nvPr/>
        </p:nvSpPr>
        <p:spPr>
          <a:xfrm>
            <a:off x="10662473" y="6414143"/>
            <a:ext cx="128592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496312" y="6414143"/>
            <a:ext cx="7889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" name="Google Shape;187;p1">
            <a:extLst>
              <a:ext uri="{FF2B5EF4-FFF2-40B4-BE49-F238E27FC236}">
                <a16:creationId xmlns:a16="http://schemas.microsoft.com/office/drawing/2014/main" id="{F0B1B396-0C28-3AC3-8E7D-A295A98C857A}"/>
              </a:ext>
            </a:extLst>
          </p:cNvPr>
          <p:cNvSpPr txBox="1"/>
          <p:nvPr/>
        </p:nvSpPr>
        <p:spPr>
          <a:xfrm>
            <a:off x="1174673" y="6183331"/>
            <a:ext cx="9487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ora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Sora"/>
                <a:ea typeface="Sora"/>
                <a:cs typeface="Sora"/>
                <a:sym typeface="Sora"/>
              </a:rPr>
              <a:t>Ahmad Farhan Amin – Batch 12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d2f6649_0_1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A/B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60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873" y="355883"/>
            <a:ext cx="11401542" cy="10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Initial A/B test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3BAC38-FE16-2280-8FAF-308D6EE57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61776"/>
              </p:ext>
            </p:extLst>
          </p:nvPr>
        </p:nvGraphicFramePr>
        <p:xfrm>
          <a:off x="595351" y="3429000"/>
          <a:ext cx="11401542" cy="1590649"/>
        </p:xfrm>
        <a:graphic>
          <a:graphicData uri="http://schemas.openxmlformats.org/drawingml/2006/table">
            <a:tbl>
              <a:tblPr/>
              <a:tblGrid>
                <a:gridCol w="894237">
                  <a:extLst>
                    <a:ext uri="{9D8B030D-6E8A-4147-A177-3AD203B41FA5}">
                      <a16:colId xmlns:a16="http://schemas.microsoft.com/office/drawing/2014/main" val="3878055680"/>
                    </a:ext>
                  </a:extLst>
                </a:gridCol>
                <a:gridCol w="1088640">
                  <a:extLst>
                    <a:ext uri="{9D8B030D-6E8A-4147-A177-3AD203B41FA5}">
                      <a16:colId xmlns:a16="http://schemas.microsoft.com/office/drawing/2014/main" val="671568939"/>
                    </a:ext>
                  </a:extLst>
                </a:gridCol>
                <a:gridCol w="1261831">
                  <a:extLst>
                    <a:ext uri="{9D8B030D-6E8A-4147-A177-3AD203B41FA5}">
                      <a16:colId xmlns:a16="http://schemas.microsoft.com/office/drawing/2014/main" val="1105680386"/>
                    </a:ext>
                  </a:extLst>
                </a:gridCol>
                <a:gridCol w="1742527">
                  <a:extLst>
                    <a:ext uri="{9D8B030D-6E8A-4147-A177-3AD203B41FA5}">
                      <a16:colId xmlns:a16="http://schemas.microsoft.com/office/drawing/2014/main" val="3703643415"/>
                    </a:ext>
                  </a:extLst>
                </a:gridCol>
                <a:gridCol w="1667420">
                  <a:extLst>
                    <a:ext uri="{9D8B030D-6E8A-4147-A177-3AD203B41FA5}">
                      <a16:colId xmlns:a16="http://schemas.microsoft.com/office/drawing/2014/main" val="2435451021"/>
                    </a:ext>
                  </a:extLst>
                </a:gridCol>
                <a:gridCol w="1742527">
                  <a:extLst>
                    <a:ext uri="{9D8B030D-6E8A-4147-A177-3AD203B41FA5}">
                      <a16:colId xmlns:a16="http://schemas.microsoft.com/office/drawing/2014/main" val="637813595"/>
                    </a:ext>
                  </a:extLst>
                </a:gridCol>
                <a:gridCol w="991439">
                  <a:extLst>
                    <a:ext uri="{9D8B030D-6E8A-4147-A177-3AD203B41FA5}">
                      <a16:colId xmlns:a16="http://schemas.microsoft.com/office/drawing/2014/main" val="1978226269"/>
                    </a:ext>
                  </a:extLst>
                </a:gridCol>
                <a:gridCol w="2012921">
                  <a:extLst>
                    <a:ext uri="{9D8B030D-6E8A-4147-A177-3AD203B41FA5}">
                      <a16:colId xmlns:a16="http://schemas.microsoft.com/office/drawing/2014/main" val="3065260687"/>
                    </a:ext>
                  </a:extLst>
                </a:gridCol>
              </a:tblGrid>
              <a:tr h="35060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Initial 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863512"/>
                  </a:ext>
                </a:extLst>
              </a:tr>
              <a:tr h="614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Variant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Sessions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Clicks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Conversion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Lift Over Baseline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P(Best)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X-Loss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11388"/>
                  </a:ext>
                </a:extLst>
              </a:tr>
              <a:tr h="312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91.67%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264561"/>
                  </a:ext>
                </a:extLst>
              </a:tr>
              <a:tr h="312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-2.12%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13.89%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0652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38885B-7A1B-CA06-9620-20CACC3AEF8E}"/>
              </a:ext>
            </a:extLst>
          </p:cNvPr>
          <p:cNvSpPr txBox="1"/>
          <p:nvPr/>
        </p:nvSpPr>
        <p:spPr>
          <a:xfrm>
            <a:off x="877881" y="1858554"/>
            <a:ext cx="3097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Grup</a:t>
            </a:r>
            <a:r>
              <a:rPr lang="en-US" sz="1800" dirty="0">
                <a:latin typeface="Consolas" panose="020B0609020204030204" pitchFamily="49" charset="0"/>
              </a:rPr>
              <a:t> Control A: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Control Visit: 253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Observasi</a:t>
            </a:r>
            <a:r>
              <a:rPr lang="en-US" sz="1800" dirty="0">
                <a:latin typeface="Consolas" panose="020B0609020204030204" pitchFamily="49" charset="0"/>
              </a:rPr>
              <a:t> control: 2500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CTR Control: 0.1012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E5DCD-E317-B667-8D7B-CB3AD57B5C98}"/>
              </a:ext>
            </a:extLst>
          </p:cNvPr>
          <p:cNvSpPr txBox="1"/>
          <p:nvPr/>
        </p:nvSpPr>
        <p:spPr>
          <a:xfrm>
            <a:off x="6096000" y="1894018"/>
            <a:ext cx="3097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Grup</a:t>
            </a:r>
            <a:r>
              <a:rPr lang="en-US" sz="1800" dirty="0">
                <a:latin typeface="Consolas" panose="020B0609020204030204" pitchFamily="49" charset="0"/>
              </a:rPr>
              <a:t> Treatment B: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Control Visit: 221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Observasi</a:t>
            </a:r>
            <a:r>
              <a:rPr lang="en-US" sz="1800" dirty="0">
                <a:latin typeface="Consolas" panose="020B0609020204030204" pitchFamily="49" charset="0"/>
              </a:rPr>
              <a:t> control: 2500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CTR Treatment: 0.0884</a:t>
            </a:r>
          </a:p>
        </p:txBody>
      </p:sp>
    </p:spTree>
    <p:extLst>
      <p:ext uri="{BB962C8B-B14F-4D97-AF65-F5344CB8AC3E}">
        <p14:creationId xmlns:p14="http://schemas.microsoft.com/office/powerpoint/2010/main" val="354114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873" y="355883"/>
            <a:ext cx="11401542" cy="10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A/B test (14 Days)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92B35E6-7456-83E4-7075-A463FBB9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37" y="1407395"/>
            <a:ext cx="8681386" cy="517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72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873" y="355883"/>
            <a:ext cx="11401542" cy="10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A/B test (14 Days)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32BAF4-8136-9A9E-B515-04FB53A1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90" y="1571250"/>
            <a:ext cx="8500294" cy="50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33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873" y="355883"/>
            <a:ext cx="11401542" cy="10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A/B test (14 Days)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32BAF4-8136-9A9E-B515-04FB53A1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90" y="1571250"/>
            <a:ext cx="8500294" cy="50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98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873" y="355883"/>
            <a:ext cx="11401542" cy="10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A/B test (14 Days)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1C9D5C-D9C5-E3EB-7D3D-DBEE0ADBB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74806"/>
              </p:ext>
            </p:extLst>
          </p:nvPr>
        </p:nvGraphicFramePr>
        <p:xfrm>
          <a:off x="401585" y="1407393"/>
          <a:ext cx="11143816" cy="4418222"/>
        </p:xfrm>
        <a:graphic>
          <a:graphicData uri="http://schemas.openxmlformats.org/drawingml/2006/table">
            <a:tbl>
              <a:tblPr/>
              <a:tblGrid>
                <a:gridCol w="705212">
                  <a:extLst>
                    <a:ext uri="{9D8B030D-6E8A-4147-A177-3AD203B41FA5}">
                      <a16:colId xmlns:a16="http://schemas.microsoft.com/office/drawing/2014/main" val="3567351650"/>
                    </a:ext>
                  </a:extLst>
                </a:gridCol>
                <a:gridCol w="1234120">
                  <a:extLst>
                    <a:ext uri="{9D8B030D-6E8A-4147-A177-3AD203B41FA5}">
                      <a16:colId xmlns:a16="http://schemas.microsoft.com/office/drawing/2014/main" val="690207214"/>
                    </a:ext>
                  </a:extLst>
                </a:gridCol>
                <a:gridCol w="1234120">
                  <a:extLst>
                    <a:ext uri="{9D8B030D-6E8A-4147-A177-3AD203B41FA5}">
                      <a16:colId xmlns:a16="http://schemas.microsoft.com/office/drawing/2014/main" val="4259637482"/>
                    </a:ext>
                  </a:extLst>
                </a:gridCol>
                <a:gridCol w="1696916">
                  <a:extLst>
                    <a:ext uri="{9D8B030D-6E8A-4147-A177-3AD203B41FA5}">
                      <a16:colId xmlns:a16="http://schemas.microsoft.com/office/drawing/2014/main" val="2532620662"/>
                    </a:ext>
                  </a:extLst>
                </a:gridCol>
                <a:gridCol w="1630802">
                  <a:extLst>
                    <a:ext uri="{9D8B030D-6E8A-4147-A177-3AD203B41FA5}">
                      <a16:colId xmlns:a16="http://schemas.microsoft.com/office/drawing/2014/main" val="1293969376"/>
                    </a:ext>
                  </a:extLst>
                </a:gridCol>
                <a:gridCol w="1704262">
                  <a:extLst>
                    <a:ext uri="{9D8B030D-6E8A-4147-A177-3AD203B41FA5}">
                      <a16:colId xmlns:a16="http://schemas.microsoft.com/office/drawing/2014/main" val="3154540688"/>
                    </a:ext>
                  </a:extLst>
                </a:gridCol>
                <a:gridCol w="969667">
                  <a:extLst>
                    <a:ext uri="{9D8B030D-6E8A-4147-A177-3AD203B41FA5}">
                      <a16:colId xmlns:a16="http://schemas.microsoft.com/office/drawing/2014/main" val="4192516166"/>
                    </a:ext>
                  </a:extLst>
                </a:gridCol>
                <a:gridCol w="1968717">
                  <a:extLst>
                    <a:ext uri="{9D8B030D-6E8A-4147-A177-3AD203B41FA5}">
                      <a16:colId xmlns:a16="http://schemas.microsoft.com/office/drawing/2014/main" val="1656138213"/>
                    </a:ext>
                  </a:extLst>
                </a:gridCol>
              </a:tblGrid>
              <a:tr h="2938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Test Result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Session : 1500/day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241097"/>
                  </a:ext>
                </a:extLst>
              </a:tr>
              <a:tr h="505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Control Visit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Control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 Visit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Z-Statistic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Lift Over Baseline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498600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1.795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694377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2.735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440889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567617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2.173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35119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906984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819248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648170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-0.239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83147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0.822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714776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12.87%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3.904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711315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0.596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899974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-0.785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791511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0.816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280763"/>
                  </a:ext>
                </a:extLst>
              </a:tr>
              <a:tr h="25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-0.668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5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48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d2f6649_0_1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Conclusion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2ad2f6649_0_13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Conclusion</a:t>
            </a: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FD2B1F-506C-1942-BACB-2D635F2DD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36744"/>
              </p:ext>
            </p:extLst>
          </p:nvPr>
        </p:nvGraphicFramePr>
        <p:xfrm>
          <a:off x="388943" y="1587586"/>
          <a:ext cx="10273355" cy="1287780"/>
        </p:xfrm>
        <a:graphic>
          <a:graphicData uri="http://schemas.openxmlformats.org/drawingml/2006/table">
            <a:tbl>
              <a:tblPr/>
              <a:tblGrid>
                <a:gridCol w="1023056">
                  <a:extLst>
                    <a:ext uri="{9D8B030D-6E8A-4147-A177-3AD203B41FA5}">
                      <a16:colId xmlns:a16="http://schemas.microsoft.com/office/drawing/2014/main" val="4017533437"/>
                    </a:ext>
                  </a:extLst>
                </a:gridCol>
                <a:gridCol w="967525">
                  <a:extLst>
                    <a:ext uri="{9D8B030D-6E8A-4147-A177-3AD203B41FA5}">
                      <a16:colId xmlns:a16="http://schemas.microsoft.com/office/drawing/2014/main" val="1864787938"/>
                    </a:ext>
                  </a:extLst>
                </a:gridCol>
                <a:gridCol w="1266733">
                  <a:extLst>
                    <a:ext uri="{9D8B030D-6E8A-4147-A177-3AD203B41FA5}">
                      <a16:colId xmlns:a16="http://schemas.microsoft.com/office/drawing/2014/main" val="316643491"/>
                    </a:ext>
                  </a:extLst>
                </a:gridCol>
                <a:gridCol w="1749297">
                  <a:extLst>
                    <a:ext uri="{9D8B030D-6E8A-4147-A177-3AD203B41FA5}">
                      <a16:colId xmlns:a16="http://schemas.microsoft.com/office/drawing/2014/main" val="3711166730"/>
                    </a:ext>
                  </a:extLst>
                </a:gridCol>
                <a:gridCol w="1673898">
                  <a:extLst>
                    <a:ext uri="{9D8B030D-6E8A-4147-A177-3AD203B41FA5}">
                      <a16:colId xmlns:a16="http://schemas.microsoft.com/office/drawing/2014/main" val="2983414973"/>
                    </a:ext>
                  </a:extLst>
                </a:gridCol>
                <a:gridCol w="1300663">
                  <a:extLst>
                    <a:ext uri="{9D8B030D-6E8A-4147-A177-3AD203B41FA5}">
                      <a16:colId xmlns:a16="http://schemas.microsoft.com/office/drawing/2014/main" val="2322810449"/>
                    </a:ext>
                  </a:extLst>
                </a:gridCol>
                <a:gridCol w="995290">
                  <a:extLst>
                    <a:ext uri="{9D8B030D-6E8A-4147-A177-3AD203B41FA5}">
                      <a16:colId xmlns:a16="http://schemas.microsoft.com/office/drawing/2014/main" val="1773472321"/>
                    </a:ext>
                  </a:extLst>
                </a:gridCol>
                <a:gridCol w="1296893">
                  <a:extLst>
                    <a:ext uri="{9D8B030D-6E8A-4147-A177-3AD203B41FA5}">
                      <a16:colId xmlns:a16="http://schemas.microsoft.com/office/drawing/2014/main" val="2631884768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Final Result (2 weeks)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31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Variant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Sessions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Clicks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Conversion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Lift Over Baseline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P(Best)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X-Loss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337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843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-1.16%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12.38%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411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B63D97-50EB-3FC9-8E5D-8B8D594D2D44}"/>
              </a:ext>
            </a:extLst>
          </p:cNvPr>
          <p:cNvSpPr txBox="1"/>
          <p:nvPr/>
        </p:nvSpPr>
        <p:spPr>
          <a:xfrm>
            <a:off x="648929" y="3429000"/>
            <a:ext cx="461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Grup</a:t>
            </a:r>
            <a:r>
              <a:rPr lang="en-US" sz="1800" dirty="0">
                <a:latin typeface="Consolas" panose="020B0609020204030204" pitchFamily="49" charset="0"/>
              </a:rPr>
              <a:t> Control A: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Control Visit: 2141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Observasi</a:t>
            </a:r>
            <a:r>
              <a:rPr lang="en-US" sz="1800" dirty="0">
                <a:latin typeface="Consolas" panose="020B0609020204030204" pitchFamily="49" charset="0"/>
              </a:rPr>
              <a:t> control: 21000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CTR Control: 0.10195238095238095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-----------------------------------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Grup</a:t>
            </a:r>
            <a:r>
              <a:rPr lang="en-US" sz="1800" dirty="0">
                <a:latin typeface="Consolas" panose="020B0609020204030204" pitchFamily="49" charset="0"/>
              </a:rPr>
              <a:t> Treatment B: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Control Visit: 1898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Observasi</a:t>
            </a:r>
            <a:r>
              <a:rPr lang="en-US" sz="1800" dirty="0">
                <a:latin typeface="Consolas" panose="020B0609020204030204" pitchFamily="49" charset="0"/>
              </a:rPr>
              <a:t> control: 21000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CTR Treatment: 0.09038095238095238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FA6D33-08BB-F9F9-538C-F1B79AA76753}"/>
              </a:ext>
            </a:extLst>
          </p:cNvPr>
          <p:cNvSpPr txBox="1"/>
          <p:nvPr/>
        </p:nvSpPr>
        <p:spPr>
          <a:xfrm>
            <a:off x="5822142" y="3485310"/>
            <a:ext cx="59683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Confidence Interval : 95%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Z-statistic: 4.022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Confidence Interval (Upper &amp; Lower bounds) :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(0.005933305845928513, 0.017212175748786793)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Decision : Fail to Reject Null Hypothesis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c19338028d_0_10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Thank You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234" name="Google Shape;234;p2"/>
          <p:cNvSpPr txBox="1"/>
          <p:nvPr/>
        </p:nvSpPr>
        <p:spPr>
          <a:xfrm>
            <a:off x="449483" y="1690688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  <a:hlinkClick r:id="rId3"/>
              </a:rPr>
              <a:t>Bayesian Calculator</a:t>
            </a:r>
            <a:endParaRPr lang="en-US" sz="2000" b="0" i="0" u="none" strike="noStrike" cap="none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  <a:hlinkClick r:id="rId4"/>
              </a:rPr>
              <a:t>A/A Testing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  <a:hlinkClick r:id="rId5"/>
              </a:rPr>
              <a:t>A/B Testing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  <a:hlinkClick r:id="rId6"/>
              </a:rPr>
              <a:t>Metrics</a:t>
            </a:r>
            <a:endParaRPr lang="en-US" sz="2000" b="0" i="0" u="none" strike="noStrike" cap="none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198" name="Google Shape;198;p4"/>
          <p:cNvSpPr txBox="1"/>
          <p:nvPr/>
        </p:nvSpPr>
        <p:spPr>
          <a:xfrm>
            <a:off x="401515" y="1584375"/>
            <a:ext cx="113889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3864"/>
              </a:buClr>
              <a:buSzPts val="2000"/>
              <a:buFont typeface="Sora"/>
              <a:buChar char="■"/>
            </a:pP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Project Goals</a:t>
            </a:r>
            <a:endParaRPr sz="2000" b="0" i="0" u="none" strike="noStrike" cap="none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3864"/>
              </a:buClr>
              <a:buSzPts val="2000"/>
              <a:buFont typeface="Sora"/>
              <a:buChar char="■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Hypotesis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3864"/>
              </a:buClr>
              <a:buSzPts val="2000"/>
              <a:buFont typeface="Sora"/>
              <a:buChar char="■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Experiment Design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3864"/>
              </a:buClr>
              <a:buSzPts val="2000"/>
              <a:buFont typeface="Sora"/>
              <a:buChar char="■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A/A Test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3864"/>
              </a:buClr>
              <a:buSzPts val="2000"/>
              <a:buFont typeface="Sora"/>
              <a:buChar char="■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A/B Test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3864"/>
              </a:buClr>
              <a:buSzPts val="2000"/>
              <a:buFont typeface="Sora"/>
              <a:buChar char="■"/>
            </a:pP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References</a:t>
            </a:r>
            <a:endParaRPr sz="2000" b="0" i="0" u="none" strike="noStrike" cap="none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51da43991_0_4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Recommendation</a:t>
            </a:r>
            <a:endParaRPr/>
          </a:p>
        </p:txBody>
      </p:sp>
      <p:sp>
        <p:nvSpPr>
          <p:cNvPr id="228" name="Google Shape;228;g1451da43991_0_41"/>
          <p:cNvSpPr txBox="1"/>
          <p:nvPr/>
        </p:nvSpPr>
        <p:spPr>
          <a:xfrm>
            <a:off x="401515" y="1584375"/>
            <a:ext cx="11388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Things you need to upgrade</a:t>
            </a:r>
            <a:endParaRPr sz="2000" b="0" i="0" u="none" strike="noStrike" cap="non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i="0" u="none" strike="noStrike" cap="non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i="0" u="none" strike="noStrike" cap="non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Project Goals &amp; </a:t>
            </a:r>
            <a:r>
              <a:rPr lang="en-US" sz="4000" dirty="0" err="1"/>
              <a:t>Hypotesis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Project Goals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401515" y="1584375"/>
            <a:ext cx="11388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This project is done with the purpose to prove that changing the download button to a new button design will encourage our customer to click more to our download link</a:t>
            </a:r>
            <a:endParaRPr sz="2000" b="0" i="0" u="none" strike="noStrike" cap="none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3875F-33C7-9EA0-5E1E-90868CD3C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64" y="3885700"/>
            <a:ext cx="2040194" cy="20401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E6463-DDD1-E8B1-1378-1730CD730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862" y="4266786"/>
            <a:ext cx="4235090" cy="16591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6E96C6-F4E0-D285-5628-E987EA3340B1}"/>
              </a:ext>
            </a:extLst>
          </p:cNvPr>
          <p:cNvSpPr/>
          <p:nvPr/>
        </p:nvSpPr>
        <p:spPr>
          <a:xfrm>
            <a:off x="766112" y="2939314"/>
            <a:ext cx="35952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3EE27-6BC7-BE0D-4241-8EF86F21A590}"/>
              </a:ext>
            </a:extLst>
          </p:cNvPr>
          <p:cNvSpPr/>
          <p:nvPr/>
        </p:nvSpPr>
        <p:spPr>
          <a:xfrm>
            <a:off x="6950758" y="2939314"/>
            <a:ext cx="35952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Design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873" y="355883"/>
            <a:ext cx="11401542" cy="10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err="1"/>
              <a:t>Hypotesis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401515" y="1407394"/>
            <a:ext cx="11388900" cy="44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We set this following to be our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hypotesis</a:t>
            </a:r>
            <a:endParaRPr lang="en-US" sz="2000" b="0" i="0" u="none" strike="noStrike" cap="none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𝐻0: CTR 𝐶𝑜𝑛𝑡𝑟𝑜𝑙 &gt;= CTR 𝑇𝑟𝑒𝑎𝑡𝑚𝑒𝑛𝑡</a:t>
            </a: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𝐻1:CTR 𝐶𝑜𝑛𝑡𝑟𝑜𝑙 &lt; CTR𝑇𝑟𝑒𝑎𝑡𝑚𝑒𝑛𝑡</a:t>
            </a: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endParaRPr lang="en-US" sz="2000" b="0" i="0" u="none" strike="noStrike" cap="none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Null </a:t>
            </a:r>
            <a:r>
              <a:rPr lang="en-US" sz="20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hypotesis</a:t>
            </a: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determines that there would be no difference in CTR between Control and Treatment</a:t>
            </a: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20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H1 determines that Treatment would have higher CTR than control</a:t>
            </a: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16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Control = The old button that is currently being used</a:t>
            </a: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16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Treatment = A button that would direct our user to download our app</a:t>
            </a:r>
          </a:p>
        </p:txBody>
      </p:sp>
    </p:spTree>
    <p:extLst>
      <p:ext uri="{BB962C8B-B14F-4D97-AF65-F5344CB8AC3E}">
        <p14:creationId xmlns:p14="http://schemas.microsoft.com/office/powerpoint/2010/main" val="112837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873" y="355883"/>
            <a:ext cx="11401542" cy="10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32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Experiment Design</a:t>
            </a:r>
          </a:p>
        </p:txBody>
      </p:sp>
      <p:sp>
        <p:nvSpPr>
          <p:cNvPr id="210" name="Google Shape;210;p3"/>
          <p:cNvSpPr txBox="1"/>
          <p:nvPr/>
        </p:nvSpPr>
        <p:spPr>
          <a:xfrm>
            <a:off x="401515" y="1407394"/>
            <a:ext cx="11388900" cy="495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Randomization Unit = User's IP </a:t>
            </a:r>
            <a:r>
              <a:rPr lang="en-US" sz="18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Adress</a:t>
            </a:r>
            <a:endParaRPr lang="en-US" sz="1800" b="0" i="0" u="none" strike="noStrike" cap="none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Target Randomization Unit = Our website visitor, regardless the visitor logged in or not.</a:t>
            </a: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Sample Size</a:t>
            </a: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Confidence Level ( 𝛼 ) 5%,</a:t>
            </a: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Power ( 1−𝛽 ) 80%</a:t>
            </a: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Difference Control &amp; Treatment ( 𝛿 ) 1%</a:t>
            </a: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18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Standar</a:t>
            </a: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Deviasi</a:t>
            </a: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populasi</a:t>
            </a: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 𝜎) 0.125</a:t>
            </a: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We assign those numbers because we believe the number is appropriate to set for performing A/B test, due to the size of sample that would be needed, we decided to do the project for 2 Weeks</a:t>
            </a: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Sample needed per </a:t>
            </a:r>
            <a:r>
              <a:rPr lang="en-US" sz="18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grup</a:t>
            </a: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2500</a:t>
            </a:r>
          </a:p>
          <a:p>
            <a:pPr marR="0" lvl="0" algn="l" rtl="0">
              <a:lnSpc>
                <a:spcPct val="100000"/>
              </a:lnSpc>
              <a:spcAft>
                <a:spcPts val="1200"/>
              </a:spcAft>
              <a:buClr>
                <a:srgbClr val="103864"/>
              </a:buClr>
              <a:buSzPts val="2000"/>
            </a:pP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Sample </a:t>
            </a:r>
            <a:r>
              <a:rPr lang="en-US" sz="1800" b="0" i="0" u="none" strike="noStrike" cap="none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nededed</a:t>
            </a:r>
            <a:r>
              <a:rPr lang="en-US" sz="1800" b="0" i="0" u="none" strike="noStrike" cap="none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: 5000</a:t>
            </a:r>
          </a:p>
        </p:txBody>
      </p:sp>
    </p:spTree>
    <p:extLst>
      <p:ext uri="{BB962C8B-B14F-4D97-AF65-F5344CB8AC3E}">
        <p14:creationId xmlns:p14="http://schemas.microsoft.com/office/powerpoint/2010/main" val="294048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d2f6649_0_1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 dirty="0"/>
              <a:t>A/A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72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873" y="355883"/>
            <a:ext cx="11401542" cy="10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A/A Test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77AA4C-6993-3806-77B0-C412C2AA3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2" y="1799328"/>
            <a:ext cx="5346335" cy="407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A7A55-B33D-BDB7-0920-702A9EE8C8BB}"/>
              </a:ext>
            </a:extLst>
          </p:cNvPr>
          <p:cNvSpPr txBox="1"/>
          <p:nvPr/>
        </p:nvSpPr>
        <p:spPr>
          <a:xfrm>
            <a:off x="6230720" y="1764809"/>
            <a:ext cx="5346335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Grup</a:t>
            </a:r>
            <a:r>
              <a:rPr lang="en-US" sz="1600" dirty="0">
                <a:latin typeface="Consolas" panose="020B0609020204030204" pitchFamily="49" charset="0"/>
              </a:rPr>
              <a:t> Control A: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Control Visit: 2458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Observasi</a:t>
            </a:r>
            <a:r>
              <a:rPr lang="en-US" sz="1600" dirty="0">
                <a:latin typeface="Consolas" panose="020B0609020204030204" pitchFamily="49" charset="0"/>
              </a:rPr>
              <a:t> control: 24941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CTR Control: 0.0985525840984724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-----------------------------------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Grup</a:t>
            </a:r>
            <a:r>
              <a:rPr lang="en-US" sz="1600" dirty="0">
                <a:latin typeface="Consolas" panose="020B0609020204030204" pitchFamily="49" charset="0"/>
              </a:rPr>
              <a:t> Treatment A: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Control Visit: 2446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Observasi</a:t>
            </a:r>
            <a:r>
              <a:rPr lang="en-US" sz="1600" dirty="0">
                <a:latin typeface="Consolas" panose="020B0609020204030204" pitchFamily="49" charset="0"/>
              </a:rPr>
              <a:t> control: 24941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CTR Treatment: 0.09807144861874023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___________________________________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Confidence Interval : 95%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Z-statistic: 0.180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p-value: 0.572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Confidence Interval (Upper &amp; Lower bounds) 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(-0.005707856057668389, 0.004745499250237824)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873" y="355883"/>
            <a:ext cx="11401542" cy="10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A/A Test (Simulation)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F2417B-9D16-2ED8-B955-50FA05F95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1" y="1407395"/>
            <a:ext cx="6528031" cy="45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A3A929-ABFD-E10A-3426-B7AB3B581F53}"/>
              </a:ext>
            </a:extLst>
          </p:cNvPr>
          <p:cNvSpPr txBox="1"/>
          <p:nvPr/>
        </p:nvSpPr>
        <p:spPr>
          <a:xfrm>
            <a:off x="6888480" y="1874520"/>
            <a:ext cx="4785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Perform </a:t>
            </a:r>
            <a:r>
              <a:rPr lang="en-US" sz="1600" b="1" dirty="0" err="1">
                <a:latin typeface="Consolas" panose="020B0609020204030204" pitchFamily="49" charset="0"/>
              </a:rPr>
              <a:t>kolmogorov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smirnof</a:t>
            </a:r>
            <a:r>
              <a:rPr lang="en-US" sz="1600" b="1" dirty="0">
                <a:latin typeface="Consolas" panose="020B0609020204030204" pitchFamily="49" charset="0"/>
              </a:rPr>
              <a:t> (KS) test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P-value: 0.07376685360956925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Decision : Fail to Reject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1357052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801</Words>
  <Application>Microsoft Office PowerPoint</Application>
  <PresentationFormat>Widescreen</PresentationFormat>
  <Paragraphs>280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Consolas</vt:lpstr>
      <vt:lpstr>Montserrat Light</vt:lpstr>
      <vt:lpstr>Roboto Mono Light</vt:lpstr>
      <vt:lpstr>Roboto Mono Medium</vt:lpstr>
      <vt:lpstr>Calibri</vt:lpstr>
      <vt:lpstr>Arial</vt:lpstr>
      <vt:lpstr>Sora</vt:lpstr>
      <vt:lpstr>Roboto Mono</vt:lpstr>
      <vt:lpstr>1_Office Theme</vt:lpstr>
      <vt:lpstr>Office Theme</vt:lpstr>
      <vt:lpstr>PowerPoint Presentation</vt:lpstr>
      <vt:lpstr>Outline</vt:lpstr>
      <vt:lpstr>Project Goals &amp; Hypotesis</vt:lpstr>
      <vt:lpstr>Project Goals</vt:lpstr>
      <vt:lpstr>Hypotesis</vt:lpstr>
      <vt:lpstr>Experiment Design</vt:lpstr>
      <vt:lpstr>A/A Test</vt:lpstr>
      <vt:lpstr>A/A Test</vt:lpstr>
      <vt:lpstr>A/A Test (Simulation)</vt:lpstr>
      <vt:lpstr>A/B Test</vt:lpstr>
      <vt:lpstr>Initial A/B test</vt:lpstr>
      <vt:lpstr>A/B test (14 Days)</vt:lpstr>
      <vt:lpstr>A/B test (14 Days)</vt:lpstr>
      <vt:lpstr>A/B test (14 Days)</vt:lpstr>
      <vt:lpstr>A/B test (14 Days)</vt:lpstr>
      <vt:lpstr>Conclusion</vt:lpstr>
      <vt:lpstr>Conclusion</vt:lpstr>
      <vt:lpstr>Thank You</vt:lpstr>
      <vt:lpstr>Reference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RIDO TRI PUTRA</dc:creator>
  <cp:lastModifiedBy>Ahmad Amin</cp:lastModifiedBy>
  <cp:revision>2</cp:revision>
  <dcterms:created xsi:type="dcterms:W3CDTF">2022-06-30T03:08:43Z</dcterms:created>
  <dcterms:modified xsi:type="dcterms:W3CDTF">2023-07-31T19:20:29Z</dcterms:modified>
</cp:coreProperties>
</file>