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3" r:id="rId8"/>
    <p:sldId id="272" r:id="rId9"/>
    <p:sldId id="264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67" r:id="rId24"/>
    <p:sldId id="268" r:id="rId25"/>
    <p:sldId id="269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Random</a:t>
            </a:r>
            <a:r>
              <a:rPr lang="en-US" baseline="0" dirty="0"/>
              <a:t> forest – 85% &amp; Decision Tree – 83%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Sheet3!$I$6</c:f>
              <c:strCache>
                <c:ptCount val="1"/>
                <c:pt idx="0">
                  <c:v>Accuracy on Train 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Sheet3!$H$7:$H$12</c:f>
              <c:strCache>
                <c:ptCount val="6"/>
                <c:pt idx="0">
                  <c:v>Decision Tree Classifier</c:v>
                </c:pt>
                <c:pt idx="1">
                  <c:v>Gaussian Naive Bayes</c:v>
                </c:pt>
                <c:pt idx="2">
                  <c:v>K-Nearest Neighbor</c:v>
                </c:pt>
                <c:pt idx="3">
                  <c:v>Logistic Regression</c:v>
                </c:pt>
                <c:pt idx="4">
                  <c:v>Random Forest Classifier</c:v>
                </c:pt>
                <c:pt idx="5">
                  <c:v>Adaboost Classifier</c:v>
                </c:pt>
              </c:strCache>
            </c:strRef>
          </c:cat>
          <c:val>
            <c:numRef>
              <c:f>Sheet3!$I$7:$I$12</c:f>
              <c:numCache>
                <c:formatCode>0.00%</c:formatCode>
                <c:ptCount val="6"/>
                <c:pt idx="0">
                  <c:v>0.873</c:v>
                </c:pt>
                <c:pt idx="1">
                  <c:v>0.41</c:v>
                </c:pt>
                <c:pt idx="2">
                  <c:v>0.80100000000000005</c:v>
                </c:pt>
                <c:pt idx="3">
                  <c:v>0.68</c:v>
                </c:pt>
                <c:pt idx="4">
                  <c:v>0.876</c:v>
                </c:pt>
                <c:pt idx="5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C-4FE2-AE97-A29B5B515887}"/>
            </c:ext>
          </c:extLst>
        </c:ser>
        <c:ser>
          <c:idx val="1"/>
          <c:order val="1"/>
          <c:tx>
            <c:strRef>
              <c:f>Sheet3!$J$6</c:f>
              <c:strCache>
                <c:ptCount val="1"/>
                <c:pt idx="0">
                  <c:v>Accuracy on Test Data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Sheet3!$H$7:$H$12</c:f>
              <c:strCache>
                <c:ptCount val="6"/>
                <c:pt idx="0">
                  <c:v>Decision Tree Classifier</c:v>
                </c:pt>
                <c:pt idx="1">
                  <c:v>Gaussian Naive Bayes</c:v>
                </c:pt>
                <c:pt idx="2">
                  <c:v>K-Nearest Neighbor</c:v>
                </c:pt>
                <c:pt idx="3">
                  <c:v>Logistic Regression</c:v>
                </c:pt>
                <c:pt idx="4">
                  <c:v>Random Forest Classifier</c:v>
                </c:pt>
                <c:pt idx="5">
                  <c:v>Adaboost Classifier</c:v>
                </c:pt>
              </c:strCache>
            </c:strRef>
          </c:cat>
          <c:val>
            <c:numRef>
              <c:f>Sheet3!$J$7:$J$12</c:f>
              <c:numCache>
                <c:formatCode>0%</c:formatCode>
                <c:ptCount val="6"/>
                <c:pt idx="0">
                  <c:v>0.82499999999999996</c:v>
                </c:pt>
                <c:pt idx="1">
                  <c:v>0.35</c:v>
                </c:pt>
                <c:pt idx="2">
                  <c:v>0.7</c:v>
                </c:pt>
                <c:pt idx="3">
                  <c:v>0.67</c:v>
                </c:pt>
                <c:pt idx="4">
                  <c:v>0.85499999999999998</c:v>
                </c:pt>
                <c:pt idx="5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C-4FE2-AE97-A29B5B515887}"/>
            </c:ext>
          </c:extLst>
        </c:ser>
        <c:ser>
          <c:idx val="2"/>
          <c:order val="2"/>
          <c:tx>
            <c:strRef>
              <c:f>Sheet3!$K$6</c:f>
              <c:strCache>
                <c:ptCount val="1"/>
                <c:pt idx="0">
                  <c:v>F1 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Sheet3!$H$7:$H$12</c:f>
              <c:strCache>
                <c:ptCount val="6"/>
                <c:pt idx="0">
                  <c:v>Decision Tree Classifier</c:v>
                </c:pt>
                <c:pt idx="1">
                  <c:v>Gaussian Naive Bayes</c:v>
                </c:pt>
                <c:pt idx="2">
                  <c:v>K-Nearest Neighbor</c:v>
                </c:pt>
                <c:pt idx="3">
                  <c:v>Logistic Regression</c:v>
                </c:pt>
                <c:pt idx="4">
                  <c:v>Random Forest Classifier</c:v>
                </c:pt>
                <c:pt idx="5">
                  <c:v>Adaboost Classifier</c:v>
                </c:pt>
              </c:strCache>
            </c:strRef>
          </c:cat>
          <c:val>
            <c:numRef>
              <c:f>Sheet3!$K$7:$K$12</c:f>
              <c:numCache>
                <c:formatCode>0%</c:formatCode>
                <c:ptCount val="6"/>
                <c:pt idx="0">
                  <c:v>0.82</c:v>
                </c:pt>
                <c:pt idx="1">
                  <c:v>0.36</c:v>
                </c:pt>
                <c:pt idx="2">
                  <c:v>0.68</c:v>
                </c:pt>
                <c:pt idx="3">
                  <c:v>0.66</c:v>
                </c:pt>
                <c:pt idx="4">
                  <c:v>0.85</c:v>
                </c:pt>
                <c:pt idx="5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3C-4FE2-AE97-A29B5B515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8004088"/>
        <c:axId val="378005072"/>
      </c:barChart>
      <c:catAx>
        <c:axId val="378004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05072"/>
        <c:crosses val="autoZero"/>
        <c:auto val="1"/>
        <c:lblAlgn val="ctr"/>
        <c:lblOffset val="100"/>
        <c:noMultiLvlLbl val="0"/>
      </c:catAx>
      <c:valAx>
        <c:axId val="37800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04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C3CA-61EC-47DE-A86F-855D92F736A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CB9C-598A-41A3-8CF6-EA8068A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75259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 Machine Learning Approach to Predict Crime in Dhaka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5200"/>
            <a:ext cx="6400800" cy="2514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Prepared by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S. M. Imrul Kayes Shuva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Farhana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Kabir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7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1513114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2438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and Pre-processing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3352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Minimize Outcome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3171" y="41148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Data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3171" y="4953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</a:t>
            </a:r>
            <a:r>
              <a:rPr lang="en-US" dirty="0" err="1"/>
              <a:t>Metrices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3171" y="5867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610100" y="2046514"/>
            <a:ext cx="0" cy="39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4610100" y="2971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4610100" y="3810000"/>
            <a:ext cx="2177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4631871" y="4648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4631871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aptureflo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685800"/>
            <a:ext cx="8991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327177"/>
              </p:ext>
            </p:extLst>
          </p:nvPr>
        </p:nvGraphicFramePr>
        <p:xfrm>
          <a:off x="762000" y="914400"/>
          <a:ext cx="7696200" cy="5410200"/>
        </p:xfrm>
        <a:graphic>
          <a:graphicData uri="http://schemas.openxmlformats.org/drawingml/2006/table">
            <a:tbl>
              <a:tblPr firstRow="1" firstCol="1" bandRow="1"/>
              <a:tblGrid>
                <a:gridCol w="3776839">
                  <a:extLst>
                    <a:ext uri="{9D8B030D-6E8A-4147-A177-3AD203B41FA5}">
                      <a16:colId xmlns:a16="http://schemas.microsoft.com/office/drawing/2014/main" val="905750772"/>
                    </a:ext>
                  </a:extLst>
                </a:gridCol>
                <a:gridCol w="3919361">
                  <a:extLst>
                    <a:ext uri="{9D8B030D-6E8A-4147-A177-3AD203B41FA5}">
                      <a16:colId xmlns:a16="http://schemas.microsoft.com/office/drawing/2014/main" val="1660503777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Crime 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8084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Drug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6883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Kidnap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76371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Theft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157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Assault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90967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Suspicious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2674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Special Act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274409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Women and Child Abuse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4075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Robbery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29248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Fraud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82508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Non- Criminal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9056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Others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750312"/>
              </p:ext>
            </p:extLst>
          </p:nvPr>
        </p:nvGraphicFramePr>
        <p:xfrm>
          <a:off x="685799" y="1371600"/>
          <a:ext cx="80010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27">
                  <a:extLst>
                    <a:ext uri="{9D8B030D-6E8A-4147-A177-3AD203B41FA5}">
                      <a16:colId xmlns:a16="http://schemas.microsoft.com/office/drawing/2014/main" val="3824815138"/>
                    </a:ext>
                  </a:extLst>
                </a:gridCol>
                <a:gridCol w="2004891">
                  <a:extLst>
                    <a:ext uri="{9D8B030D-6E8A-4147-A177-3AD203B41FA5}">
                      <a16:colId xmlns:a16="http://schemas.microsoft.com/office/drawing/2014/main" val="1863597000"/>
                    </a:ext>
                  </a:extLst>
                </a:gridCol>
                <a:gridCol w="2004891">
                  <a:extLst>
                    <a:ext uri="{9D8B030D-6E8A-4147-A177-3AD203B41FA5}">
                      <a16:colId xmlns:a16="http://schemas.microsoft.com/office/drawing/2014/main" val="1998057936"/>
                    </a:ext>
                  </a:extLst>
                </a:gridCol>
                <a:gridCol w="2004891">
                  <a:extLst>
                    <a:ext uri="{9D8B030D-6E8A-4147-A177-3AD203B41FA5}">
                      <a16:colId xmlns:a16="http://schemas.microsoft.com/office/drawing/2014/main" val="1437504326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Crime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02675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2017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Circle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15447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July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Rup Nagar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4066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January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Tolarbag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146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March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Mirpur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Woman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Repression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39408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Shewra Para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 Repression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5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32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90733"/>
              </p:ext>
            </p:extLst>
          </p:nvPr>
        </p:nvGraphicFramePr>
        <p:xfrm>
          <a:off x="1066800" y="1752598"/>
          <a:ext cx="7010400" cy="4122839"/>
        </p:xfrm>
        <a:graphic>
          <a:graphicData uri="http://schemas.openxmlformats.org/drawingml/2006/table">
            <a:tbl>
              <a:tblPr firstRow="1" firstCol="1" bandRow="1"/>
              <a:tblGrid>
                <a:gridCol w="3506665">
                  <a:extLst>
                    <a:ext uri="{9D8B030D-6E8A-4147-A177-3AD203B41FA5}">
                      <a16:colId xmlns:a16="http://schemas.microsoft.com/office/drawing/2014/main" val="1979917816"/>
                    </a:ext>
                  </a:extLst>
                </a:gridCol>
                <a:gridCol w="3503735">
                  <a:extLst>
                    <a:ext uri="{9D8B030D-6E8A-4147-A177-3AD203B41FA5}">
                      <a16:colId xmlns:a16="http://schemas.microsoft.com/office/drawing/2014/main" val="53472327"/>
                    </a:ext>
                  </a:extLst>
                </a:gridCol>
              </a:tblGrid>
              <a:tr h="58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841453"/>
                  </a:ext>
                </a:extLst>
              </a:tr>
              <a:tr h="58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61389"/>
                  </a:ext>
                </a:extLst>
              </a:tr>
              <a:tr h="58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821466"/>
                  </a:ext>
                </a:extLst>
              </a:tr>
              <a:tr h="58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Gaussian Naïve Bayes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53999"/>
                  </a:ext>
                </a:extLst>
              </a:tr>
              <a:tr h="58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 Nearest Neighbor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31824"/>
                  </a:ext>
                </a:extLst>
              </a:tr>
              <a:tr h="58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23161"/>
                  </a:ext>
                </a:extLst>
              </a:tr>
              <a:tr h="58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37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29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Dataset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4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7638"/>
            <a:ext cx="7696200" cy="4830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divided a day into following parts:</a:t>
            </a:r>
          </a:p>
          <a:p>
            <a:pPr marL="0" indent="0">
              <a:buNone/>
            </a:pPr>
            <a:r>
              <a:rPr lang="en-US" sz="2400" dirty="0"/>
              <a:t>● </a:t>
            </a:r>
            <a:r>
              <a:rPr lang="en-US" sz="2800" dirty="0"/>
              <a:t>Morning: 6.00 AM-2.59PM = 1</a:t>
            </a:r>
          </a:p>
          <a:p>
            <a:pPr marL="0" indent="0">
              <a:buNone/>
            </a:pPr>
            <a:r>
              <a:rPr lang="en-US" sz="2800" dirty="0"/>
              <a:t>● Afternoon: 3PM-10.59PM = 2</a:t>
            </a:r>
          </a:p>
          <a:p>
            <a:pPr marL="0" indent="0">
              <a:buNone/>
            </a:pPr>
            <a:r>
              <a:rPr lang="en-US" sz="2800" dirty="0"/>
              <a:t>● Night 11.00PM-5.59AM = 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Dates are also divided into 3 sections:</a:t>
            </a:r>
          </a:p>
          <a:p>
            <a:r>
              <a:rPr lang="en-US" sz="2800" dirty="0"/>
              <a:t>1 to 10</a:t>
            </a:r>
            <a:r>
              <a:rPr lang="en-US" sz="2800" baseline="30000" dirty="0"/>
              <a:t>th</a:t>
            </a:r>
            <a:r>
              <a:rPr lang="en-US" sz="2800" dirty="0"/>
              <a:t> of a month is considered as 1</a:t>
            </a:r>
          </a:p>
          <a:p>
            <a:r>
              <a:rPr lang="en-US" sz="2800" dirty="0"/>
              <a:t>11 to 20</a:t>
            </a:r>
            <a:r>
              <a:rPr lang="en-US" sz="2800" baseline="30000" dirty="0"/>
              <a:t>th</a:t>
            </a:r>
            <a:r>
              <a:rPr lang="en-US" sz="2800" dirty="0"/>
              <a:t> = 2</a:t>
            </a:r>
          </a:p>
          <a:p>
            <a:r>
              <a:rPr lang="en-US" sz="2800" dirty="0"/>
              <a:t>21 to 30</a:t>
            </a:r>
            <a:r>
              <a:rPr lang="en-US" sz="2800" baseline="30000" dirty="0"/>
              <a:t>th</a:t>
            </a:r>
            <a:r>
              <a:rPr lang="en-US" sz="2800" dirty="0"/>
              <a:t> = 3 and will be continued.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What other factors can influence crime?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6705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Crime Status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Unemployment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other enhancement in the dataset?</a:t>
            </a:r>
          </a:p>
        </p:txBody>
      </p:sp>
    </p:spTree>
    <p:extLst>
      <p:ext uri="{BB962C8B-B14F-4D97-AF65-F5344CB8AC3E}">
        <p14:creationId xmlns:p14="http://schemas.microsoft.com/office/powerpoint/2010/main" val="387310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Check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3785"/>
              </p:ext>
            </p:extLst>
          </p:nvPr>
        </p:nvGraphicFramePr>
        <p:xfrm>
          <a:off x="723900" y="1600200"/>
          <a:ext cx="7696200" cy="4038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1056708426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3968855967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3451484602"/>
                    </a:ext>
                  </a:extLst>
                </a:gridCol>
              </a:tblGrid>
              <a:tr h="587215"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 on Train Data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 on Test Data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864161"/>
                  </a:ext>
                </a:extLst>
              </a:tr>
              <a:tr h="572834"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Decision Tree Classifier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68.84%</a:t>
                      </a:r>
                      <a:endParaRPr lang="en-US" sz="1800" b="1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49%</a:t>
                      </a:r>
                      <a:endParaRPr lang="en-US" sz="1800" b="1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980483"/>
                  </a:ext>
                </a:extLst>
              </a:tr>
              <a:tr h="572834"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Gaussian Naive Bayes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29.02%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24%</a:t>
                      </a:r>
                      <a:endParaRPr lang="en-US" sz="1800" b="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505542"/>
                  </a:ext>
                </a:extLst>
              </a:tr>
              <a:tr h="572834"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K-Nearest Neighbor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60.40%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39%</a:t>
                      </a:r>
                      <a:endParaRPr lang="en-US" sz="1800" b="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729640"/>
                  </a:ext>
                </a:extLst>
              </a:tr>
              <a:tr h="572834"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Logistic Regression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49.02%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36%</a:t>
                      </a:r>
                      <a:endParaRPr lang="en-US" sz="1800" b="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933033"/>
                  </a:ext>
                </a:extLst>
              </a:tr>
              <a:tr h="572834"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 Classifier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70.62%</a:t>
                      </a:r>
                      <a:endParaRPr lang="en-US" sz="1800" b="1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54%</a:t>
                      </a:r>
                      <a:endParaRPr lang="en-US" sz="1800" b="1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54220"/>
                  </a:ext>
                </a:extLst>
              </a:tr>
              <a:tr h="587215"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Adaboost Classifier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1595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24.16%</a:t>
                      </a:r>
                      <a:endParaRPr lang="en-US" sz="1800" b="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0" algn="ctr">
                        <a:lnSpc>
                          <a:spcPct val="2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26%</a:t>
                      </a:r>
                      <a:endParaRPr lang="en-US" sz="1800" b="0" dirty="0">
                        <a:solidFill>
                          <a:srgbClr val="365F9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61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91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Approaches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780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14809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248613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Phase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33600"/>
            <a:ext cx="723900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2954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Encoder &amp; One Hot Encoder</a:t>
            </a:r>
          </a:p>
        </p:txBody>
      </p:sp>
    </p:spTree>
    <p:extLst>
      <p:ext uri="{BB962C8B-B14F-4D97-AF65-F5344CB8AC3E}">
        <p14:creationId xmlns:p14="http://schemas.microsoft.com/office/powerpoint/2010/main" val="6252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Plenty of crimes occurring in every second all over the world</a:t>
            </a:r>
          </a:p>
          <a:p>
            <a:r>
              <a:rPr lang="en-US" dirty="0"/>
              <a:t>Bangladesh is a densely populated country</a:t>
            </a:r>
          </a:p>
          <a:p>
            <a:r>
              <a:rPr lang="en-US" dirty="0"/>
              <a:t>Recognizing the crime pattern is paramount</a:t>
            </a:r>
          </a:p>
          <a:p>
            <a:r>
              <a:rPr lang="en-US" dirty="0"/>
              <a:t>Supervised classification problem</a:t>
            </a:r>
          </a:p>
          <a:p>
            <a:r>
              <a:rPr lang="en-US" dirty="0"/>
              <a:t>Different classification models</a:t>
            </a:r>
          </a:p>
          <a:p>
            <a:r>
              <a:rPr lang="en-US" dirty="0"/>
              <a:t>Dataset collected from Mirpur Police Station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5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Scaling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3101818"/>
            <a:ext cx="8153400" cy="184665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cd.csv'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7964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1,2,3,4,5,6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]].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8202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bring all the features in a specific range, we used feature scaling which was not applied previously.</a:t>
            </a:r>
          </a:p>
        </p:txBody>
      </p:sp>
    </p:spTree>
    <p:extLst>
      <p:ext uri="{BB962C8B-B14F-4D97-AF65-F5344CB8AC3E}">
        <p14:creationId xmlns:p14="http://schemas.microsoft.com/office/powerpoint/2010/main" val="21529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 Matrices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        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F1_Score              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K- fold Cross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81200"/>
            <a:ext cx="44196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3725333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 Score = 2*(Recall * Precision) /                        (Recall + Precision)</a:t>
            </a:r>
          </a:p>
        </p:txBody>
      </p:sp>
    </p:spTree>
    <p:extLst>
      <p:ext uri="{BB962C8B-B14F-4D97-AF65-F5344CB8AC3E}">
        <p14:creationId xmlns:p14="http://schemas.microsoft.com/office/powerpoint/2010/main" val="27529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Final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094607"/>
              </p:ext>
            </p:extLst>
          </p:nvPr>
        </p:nvGraphicFramePr>
        <p:xfrm>
          <a:off x="457200" y="12192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77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Initialization:</a:t>
            </a:r>
            <a:r>
              <a:rPr lang="en-US" sz="2400" dirty="0"/>
              <a:t> We collected a bunch of dataset from Mirpur Model Police Station and some other sources  in mid September with the cooperation of DMP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Analyze and Development: </a:t>
            </a:r>
            <a:r>
              <a:rPr lang="en-US" sz="2400" dirty="0"/>
              <a:t>Then we have analyzed and processed the data,  and started implementing by 1</a:t>
            </a:r>
            <a:r>
              <a:rPr lang="en-US" sz="2400" baseline="30000" dirty="0"/>
              <a:t>st</a:t>
            </a:r>
            <a:r>
              <a:rPr lang="en-US" sz="2400" dirty="0"/>
              <a:t> week of October and finished around 10 November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Testing and Enhancement: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Later on, we started testing and added some additional features by mid November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Closing:</a:t>
            </a:r>
            <a:r>
              <a:rPr lang="en-US" sz="2400" dirty="0"/>
              <a:t> Hopefully, today we can show the implemented code of our thesis work.</a:t>
            </a:r>
          </a:p>
        </p:txBody>
      </p:sp>
    </p:spTree>
    <p:extLst>
      <p:ext uri="{BB962C8B-B14F-4D97-AF65-F5344CB8AC3E}">
        <p14:creationId xmlns:p14="http://schemas.microsoft.com/office/powerpoint/2010/main" val="15512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Socio-economic standard - A key indicator of possible criminal activity</a:t>
            </a:r>
          </a:p>
          <a:p>
            <a:endParaRPr lang="en-US" sz="2800" dirty="0"/>
          </a:p>
          <a:p>
            <a:r>
              <a:rPr lang="en-US" sz="2800" dirty="0"/>
              <a:t>Deep Learning &amp; Neural Networks could provide a more balanced understanding</a:t>
            </a:r>
          </a:p>
          <a:p>
            <a:endParaRPr lang="en-US" sz="2800" dirty="0"/>
          </a:p>
          <a:p>
            <a:r>
              <a:rPr lang="en-US" sz="2800" dirty="0"/>
              <a:t>Imbalanced classes – A major concern</a:t>
            </a:r>
          </a:p>
          <a:p>
            <a:endParaRPr lang="en-US" sz="2800" dirty="0"/>
          </a:p>
          <a:p>
            <a:r>
              <a:rPr lang="en-US" sz="2800" dirty="0"/>
              <a:t>Advanced techniques are remain to be explored</a:t>
            </a:r>
          </a:p>
        </p:txBody>
      </p:sp>
    </p:spTree>
    <p:extLst>
      <p:ext uri="{BB962C8B-B14F-4D97-AF65-F5344CB8AC3E}">
        <p14:creationId xmlns:p14="http://schemas.microsoft.com/office/powerpoint/2010/main" val="172408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Bangladesh Perspective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Study of Criminology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better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7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r>
              <a:rPr lang="en-US" sz="1600" dirty="0"/>
              <a:t>Iqbal, R., Murad, M. A. A., Mustapha, A., </a:t>
            </a:r>
            <a:r>
              <a:rPr lang="en-US" sz="1600" dirty="0" err="1"/>
              <a:t>Panahy</a:t>
            </a:r>
            <a:r>
              <a:rPr lang="en-US" sz="1600" dirty="0"/>
              <a:t>, P. H. S., &amp; </a:t>
            </a:r>
            <a:r>
              <a:rPr lang="en-US" sz="1600" dirty="0" err="1"/>
              <a:t>Khanahmadliravi</a:t>
            </a:r>
            <a:r>
              <a:rPr lang="en-US" sz="1600" dirty="0"/>
              <a:t>, N.(2013). </a:t>
            </a:r>
            <a:r>
              <a:rPr lang="en-US" sz="1600" b="1" dirty="0"/>
              <a:t>An experimental study of classification algorithms for crime prediction.</a:t>
            </a:r>
            <a:r>
              <a:rPr lang="en-US" sz="1600" dirty="0"/>
              <a:t> Indian Journal of Science and Technology ​ , ​6 ​ (3), 4219-4225.</a:t>
            </a:r>
          </a:p>
          <a:p>
            <a:endParaRPr lang="en-US" sz="2000" dirty="0"/>
          </a:p>
          <a:p>
            <a:r>
              <a:rPr lang="en-US" sz="1600" dirty="0" err="1"/>
              <a:t>Shojaee</a:t>
            </a:r>
            <a:r>
              <a:rPr lang="en-US" sz="1600" dirty="0"/>
              <a:t>, S., Mustapha, A., </a:t>
            </a:r>
            <a:r>
              <a:rPr lang="en-US" sz="1600" dirty="0" err="1"/>
              <a:t>Sidi</a:t>
            </a:r>
            <a:r>
              <a:rPr lang="en-US" sz="1600" dirty="0"/>
              <a:t>, F., &amp; </a:t>
            </a:r>
            <a:r>
              <a:rPr lang="en-US" sz="1600" dirty="0" err="1"/>
              <a:t>Jabar</a:t>
            </a:r>
            <a:r>
              <a:rPr lang="en-US" sz="1600" dirty="0"/>
              <a:t>, M. A. (2013). </a:t>
            </a:r>
            <a:r>
              <a:rPr lang="en-US" sz="1600" b="1" dirty="0"/>
              <a:t>A study on classification learning algorithms to predict crime status</a:t>
            </a:r>
            <a:r>
              <a:rPr lang="en-US" sz="1600" dirty="0"/>
              <a:t>. ​International Journal of Digital Content Technology and its Applications ​ , ​7 ​ (9), 361.</a:t>
            </a:r>
          </a:p>
          <a:p>
            <a:endParaRPr lang="en-US" sz="1600" dirty="0"/>
          </a:p>
          <a:p>
            <a:r>
              <a:rPr lang="en-US" sz="1700" dirty="0"/>
              <a:t>Adel, H., </a:t>
            </a:r>
            <a:r>
              <a:rPr lang="en-US" sz="1700" dirty="0" err="1"/>
              <a:t>Salheen</a:t>
            </a:r>
            <a:r>
              <a:rPr lang="en-US" sz="1700" dirty="0"/>
              <a:t>, M., and Mahmoud, R. (2016). "</a:t>
            </a:r>
            <a:r>
              <a:rPr lang="en-US" sz="1700" b="1" dirty="0"/>
              <a:t>Crime in relation to urban design. Case study: the greater Cairo region</a:t>
            </a:r>
            <a:r>
              <a:rPr lang="en-US" sz="1700" dirty="0"/>
              <a:t>". Ain Shams Eng. J. 7(3): 925-938.</a:t>
            </a:r>
          </a:p>
          <a:p>
            <a:endParaRPr lang="en-US" dirty="0"/>
          </a:p>
          <a:p>
            <a:r>
              <a:rPr lang="en-US" sz="1700" dirty="0"/>
              <a:t>Alves, G. A. L., Ribeiro, V., H. and Rodrigues, A. F. (2018). "</a:t>
            </a:r>
            <a:r>
              <a:rPr lang="en-US" sz="1700" b="1" dirty="0"/>
              <a:t>Crime prediction through urban metrics and statistical learning</a:t>
            </a:r>
            <a:r>
              <a:rPr lang="en-US" sz="1700" dirty="0"/>
              <a:t>," </a:t>
            </a:r>
            <a:r>
              <a:rPr lang="en-US" sz="1700" dirty="0" err="1"/>
              <a:t>Physica</a:t>
            </a:r>
            <a:r>
              <a:rPr lang="en-US" sz="1700" dirty="0"/>
              <a:t> A, vol. 505, pp. 435-443.</a:t>
            </a:r>
          </a:p>
          <a:p>
            <a:endParaRPr lang="en-US" sz="1700" dirty="0"/>
          </a:p>
          <a:p>
            <a:r>
              <a:rPr lang="en-US" sz="1800" b="1" dirty="0"/>
              <a:t>Crime Data 2018, Dhaka Metropolitan Police</a:t>
            </a:r>
            <a:r>
              <a:rPr lang="en-US" sz="1800" dirty="0"/>
              <a:t>, viewed 23 September 2019, &lt;http://dmp.gov.bd/crime_data_year/2018/&gt;.</a:t>
            </a:r>
          </a:p>
          <a:p>
            <a:endParaRPr lang="en-US" sz="18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466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Crimes are conducted frequently in Dhaka</a:t>
            </a:r>
          </a:p>
          <a:p>
            <a:endParaRPr lang="en-US" dirty="0"/>
          </a:p>
          <a:p>
            <a:r>
              <a:rPr lang="en-US" dirty="0"/>
              <a:t>Law enforcement agencies are helpless in many occasions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Lack of precautionary activities</a:t>
            </a:r>
          </a:p>
          <a:p>
            <a:endParaRPr lang="en-US" dirty="0"/>
          </a:p>
          <a:p>
            <a:r>
              <a:rPr lang="en-US" dirty="0"/>
              <a:t>Nothing to do?! </a:t>
            </a:r>
          </a:p>
        </p:txBody>
      </p:sp>
    </p:spTree>
    <p:extLst>
      <p:ext uri="{BB962C8B-B14F-4D97-AF65-F5344CB8AC3E}">
        <p14:creationId xmlns:p14="http://schemas.microsoft.com/office/powerpoint/2010/main" val="84381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/>
              <a:t>A small statistics (</a:t>
            </a:r>
            <a:r>
              <a:rPr lang="en-US" sz="2600" dirty="0"/>
              <a:t>Murder 216, Robbery 83, Women and Child Repression 1782, Theft 1290, Narcotics 16215, and many more only in Dhaka in 2018. </a:t>
            </a:r>
            <a:r>
              <a:rPr lang="en-US" sz="2800" dirty="0"/>
              <a:t>Total Cases under DMP - 27150</a:t>
            </a:r>
            <a:r>
              <a:rPr lang="en-US" sz="2600" dirty="0"/>
              <a:t>)</a:t>
            </a:r>
            <a:endParaRPr lang="en-US" dirty="0"/>
          </a:p>
          <a:p>
            <a:r>
              <a:rPr lang="en-US" dirty="0"/>
              <a:t>Criminal activities are affecting quality of life and socio-economical development</a:t>
            </a:r>
          </a:p>
          <a:p>
            <a:r>
              <a:rPr lang="en-US" dirty="0"/>
              <a:t>Machine learning agent can learn and analyze the pattern of a criminal activity</a:t>
            </a:r>
          </a:p>
          <a:p>
            <a:r>
              <a:rPr lang="en-US" dirty="0"/>
              <a:t>Decision Tree, Logistic Regression, Random Forest etc.</a:t>
            </a:r>
          </a:p>
        </p:txBody>
      </p:sp>
    </p:spTree>
    <p:extLst>
      <p:ext uri="{BB962C8B-B14F-4D97-AF65-F5344CB8AC3E}">
        <p14:creationId xmlns:p14="http://schemas.microsoft.com/office/powerpoint/2010/main" val="71547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In USA, Decision Tree and Naive Bayesian algorithm on two datasets (1990 US LEMAS and crime data 1995 FBI UCR ), 83.95% accuracy (imbalanced classes?) </a:t>
            </a:r>
          </a:p>
          <a:p>
            <a:endParaRPr lang="en-US" sz="2800" dirty="0"/>
          </a:p>
          <a:p>
            <a:r>
              <a:rPr lang="en-US" sz="2800" dirty="0"/>
              <a:t>Somayeh Et Al - k-Nearest Neighbor - Chi-square feature, 89.50% accuracy </a:t>
            </a:r>
            <a:endParaRPr lang="en-US" sz="1700" dirty="0"/>
          </a:p>
          <a:p>
            <a:endParaRPr lang="en-US" sz="2800" dirty="0"/>
          </a:p>
          <a:p>
            <a:r>
              <a:rPr lang="en-US" sz="2800" dirty="0"/>
              <a:t>Other factors have been considered (unemployment, income level, education) as well in different papers.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3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hope to find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criminal database with basic info. has enough indicators to predict a crime?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the supervised classifiers perform?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any other technique to improve the result? </a:t>
            </a:r>
          </a:p>
        </p:txBody>
      </p:sp>
    </p:spTree>
    <p:extLst>
      <p:ext uri="{BB962C8B-B14F-4D97-AF65-F5344CB8AC3E}">
        <p14:creationId xmlns:p14="http://schemas.microsoft.com/office/powerpoint/2010/main" val="146789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6705600" cy="4906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Dhaka Metropolitan Police</a:t>
            </a:r>
          </a:p>
          <a:p>
            <a:pPr>
              <a:lnSpc>
                <a:spcPct val="150000"/>
              </a:lnSpc>
            </a:pPr>
            <a:r>
              <a:rPr lang="en-US" dirty="0"/>
              <a:t>Mirpur Model Police Station</a:t>
            </a:r>
          </a:p>
          <a:p>
            <a:pPr>
              <a:lnSpc>
                <a:spcPct val="150000"/>
              </a:lnSpc>
            </a:pPr>
            <a:r>
              <a:rPr lang="en-US" dirty="0"/>
              <a:t>Newspapers and online</a:t>
            </a:r>
          </a:p>
          <a:p>
            <a:pPr>
              <a:lnSpc>
                <a:spcPct val="150000"/>
              </a:lnSpc>
            </a:pPr>
            <a:r>
              <a:rPr lang="en-US" dirty="0"/>
              <a:t>Survey and 3</a:t>
            </a:r>
            <a:r>
              <a:rPr lang="en-US" baseline="30000" dirty="0"/>
              <a:t>rd</a:t>
            </a:r>
            <a:r>
              <a:rPr lang="en-US" dirty="0"/>
              <a:t> party sources</a:t>
            </a:r>
          </a:p>
        </p:txBody>
      </p:sp>
    </p:spTree>
    <p:extLst>
      <p:ext uri="{BB962C8B-B14F-4D97-AF65-F5344CB8AC3E}">
        <p14:creationId xmlns:p14="http://schemas.microsoft.com/office/powerpoint/2010/main" val="26197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about raw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772400" cy="5181600"/>
          </a:xfrm>
        </p:spPr>
      </p:pic>
    </p:spTree>
    <p:extLst>
      <p:ext uri="{BB962C8B-B14F-4D97-AF65-F5344CB8AC3E}">
        <p14:creationId xmlns:p14="http://schemas.microsoft.com/office/powerpoint/2010/main" val="31819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3029"/>
            <a:ext cx="8229600" cy="70038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Data Processing</a:t>
            </a:r>
          </a:p>
          <a:p>
            <a:pPr marL="0" indent="0">
              <a:buNone/>
            </a:pPr>
            <a:r>
              <a:rPr lang="en-US" dirty="0"/>
              <a:t>       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1295400" y="25146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Balanced?</a:t>
            </a:r>
          </a:p>
        </p:txBody>
      </p:sp>
      <p:sp>
        <p:nvSpPr>
          <p:cNvPr id="5" name="Oval 4"/>
          <p:cNvSpPr/>
          <p:nvPr/>
        </p:nvSpPr>
        <p:spPr>
          <a:xfrm>
            <a:off x="4800600" y="2438400"/>
            <a:ext cx="1828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methods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37114" y="288393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Oval 8"/>
          <p:cNvSpPr/>
          <p:nvPr/>
        </p:nvSpPr>
        <p:spPr>
          <a:xfrm>
            <a:off x="1197429" y="39624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Class Numbers</a:t>
            </a:r>
          </a:p>
        </p:txBody>
      </p:sp>
      <p:sp>
        <p:nvSpPr>
          <p:cNvPr id="10" name="Oval 9"/>
          <p:cNvSpPr/>
          <p:nvPr/>
        </p:nvSpPr>
        <p:spPr>
          <a:xfrm>
            <a:off x="4610100" y="3962400"/>
            <a:ext cx="1712752" cy="67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Accuracy?</a:t>
            </a:r>
          </a:p>
        </p:txBody>
      </p:sp>
      <p:sp>
        <p:nvSpPr>
          <p:cNvPr id="11" name="Oval 10"/>
          <p:cNvSpPr/>
          <p:nvPr/>
        </p:nvSpPr>
        <p:spPr>
          <a:xfrm>
            <a:off x="990600" y="5334000"/>
            <a:ext cx="2438399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Oversampling</a:t>
            </a:r>
          </a:p>
          <a:p>
            <a:pPr algn="ctr"/>
            <a:r>
              <a:rPr lang="en-US" dirty="0"/>
              <a:t>and Under-sampling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47057" y="3447257"/>
            <a:ext cx="685798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00200" y="35052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1265">
            <a:off x="2826769" y="3463038"/>
            <a:ext cx="2456109" cy="21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4611956" y="5334000"/>
            <a:ext cx="1276876" cy="623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Halt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11445" y="4872228"/>
            <a:ext cx="627929" cy="24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61040" y="4830925"/>
            <a:ext cx="6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8287">
            <a:off x="3526358" y="4362338"/>
            <a:ext cx="1176884" cy="167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81400" y="4830926"/>
            <a:ext cx="4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7589">
            <a:off x="2106752" y="4044668"/>
            <a:ext cx="3683030" cy="30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5454650" y="1295400"/>
            <a:ext cx="14478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21" name="Oval 20"/>
          <p:cNvSpPr/>
          <p:nvPr/>
        </p:nvSpPr>
        <p:spPr>
          <a:xfrm>
            <a:off x="7041459" y="1143000"/>
            <a:ext cx="1676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Naive Bayes</a:t>
            </a:r>
          </a:p>
        </p:txBody>
      </p:sp>
      <p:sp>
        <p:nvSpPr>
          <p:cNvPr id="22" name="Oval 21"/>
          <p:cNvSpPr/>
          <p:nvPr/>
        </p:nvSpPr>
        <p:spPr>
          <a:xfrm>
            <a:off x="7429500" y="2136516"/>
            <a:ext cx="1600200" cy="6037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 nearest neighbor</a:t>
            </a:r>
          </a:p>
        </p:txBody>
      </p:sp>
      <p:sp>
        <p:nvSpPr>
          <p:cNvPr id="23" name="Oval 22"/>
          <p:cNvSpPr/>
          <p:nvPr/>
        </p:nvSpPr>
        <p:spPr>
          <a:xfrm>
            <a:off x="7315200" y="2831876"/>
            <a:ext cx="1638300" cy="4964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methods</a:t>
            </a:r>
          </a:p>
        </p:txBody>
      </p:sp>
      <p:sp>
        <p:nvSpPr>
          <p:cNvPr id="24" name="Oval 23"/>
          <p:cNvSpPr/>
          <p:nvPr/>
        </p:nvSpPr>
        <p:spPr>
          <a:xfrm>
            <a:off x="7258050" y="3505200"/>
            <a:ext cx="17526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cxnSp>
        <p:nvCxnSpPr>
          <p:cNvPr id="26" name="Straight Connector 25"/>
          <p:cNvCxnSpPr>
            <a:stCxn id="20" idx="4"/>
          </p:cNvCxnSpPr>
          <p:nvPr/>
        </p:nvCxnSpPr>
        <p:spPr>
          <a:xfrm flipH="1">
            <a:off x="5888832" y="1905000"/>
            <a:ext cx="289718" cy="53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178550" y="1905000"/>
            <a:ext cx="9842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2" idx="2"/>
          </p:cNvCxnSpPr>
          <p:nvPr/>
        </p:nvCxnSpPr>
        <p:spPr>
          <a:xfrm flipV="1">
            <a:off x="6629400" y="2438400"/>
            <a:ext cx="800100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endCxn id="23" idx="2"/>
          </p:cNvCxnSpPr>
          <p:nvPr/>
        </p:nvCxnSpPr>
        <p:spPr>
          <a:xfrm>
            <a:off x="6670675" y="2883932"/>
            <a:ext cx="644525" cy="19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endCxn id="24" idx="1"/>
          </p:cNvCxnSpPr>
          <p:nvPr/>
        </p:nvCxnSpPr>
        <p:spPr>
          <a:xfrm>
            <a:off x="6477000" y="3080093"/>
            <a:ext cx="1037712" cy="52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l 1033"/>
          <p:cNvSpPr/>
          <p:nvPr/>
        </p:nvSpPr>
        <p:spPr>
          <a:xfrm>
            <a:off x="6877956" y="5142915"/>
            <a:ext cx="2075543" cy="90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data sampling completed?</a:t>
            </a:r>
          </a:p>
        </p:txBody>
      </p:sp>
      <p:cxnSp>
        <p:nvCxnSpPr>
          <p:cNvPr id="1036" name="Straight Arrow Connector 1035"/>
          <p:cNvCxnSpPr/>
          <p:nvPr/>
        </p:nvCxnSpPr>
        <p:spPr>
          <a:xfrm>
            <a:off x="6033691" y="3254829"/>
            <a:ext cx="1481021" cy="188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 flipH="1">
            <a:off x="5888833" y="5645989"/>
            <a:ext cx="885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6033691" y="5306203"/>
            <a:ext cx="6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043" name="Straight Arrow Connector 1042"/>
          <p:cNvCxnSpPr/>
          <p:nvPr/>
        </p:nvCxnSpPr>
        <p:spPr>
          <a:xfrm flipH="1" flipV="1">
            <a:off x="6033691" y="4634987"/>
            <a:ext cx="959246" cy="74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6420902" y="4724400"/>
            <a:ext cx="7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976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994</Words>
  <Application>Microsoft Office PowerPoint</Application>
  <PresentationFormat>On-screen Show (4:3)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A Machine Learning Approach to Predict Crime in Dhaka</vt:lpstr>
      <vt:lpstr>Abstract</vt:lpstr>
      <vt:lpstr>Problem Statement</vt:lpstr>
      <vt:lpstr>Introduction</vt:lpstr>
      <vt:lpstr>Literature Review</vt:lpstr>
      <vt:lpstr>We hope to find answers</vt:lpstr>
      <vt:lpstr>Data Sources</vt:lpstr>
      <vt:lpstr>Idea about raw dataset</vt:lpstr>
      <vt:lpstr>Methodology</vt:lpstr>
      <vt:lpstr>Workflow</vt:lpstr>
      <vt:lpstr>Data Analysis</vt:lpstr>
      <vt:lpstr>Feature Selection</vt:lpstr>
      <vt:lpstr>Performance Evaluation</vt:lpstr>
      <vt:lpstr>Imbalanced Dataset</vt:lpstr>
      <vt:lpstr>Changing Approaches</vt:lpstr>
      <vt:lpstr>What other factors can influence crime?</vt:lpstr>
      <vt:lpstr>Performance Check</vt:lpstr>
      <vt:lpstr>Final Approaches</vt:lpstr>
      <vt:lpstr>Implementation Phase</vt:lpstr>
      <vt:lpstr>Feature Scaling</vt:lpstr>
      <vt:lpstr>Result Analysis</vt:lpstr>
      <vt:lpstr>Final Performance</vt:lpstr>
      <vt:lpstr>Timeline</vt:lpstr>
      <vt:lpstr>Findings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to Predict Crime Using Time and Location</dc:title>
  <dc:creator>S</dc:creator>
  <cp:lastModifiedBy>S</cp:lastModifiedBy>
  <cp:revision>86</cp:revision>
  <dcterms:created xsi:type="dcterms:W3CDTF">2019-10-15T11:55:27Z</dcterms:created>
  <dcterms:modified xsi:type="dcterms:W3CDTF">2019-12-21T19:25:01Z</dcterms:modified>
</cp:coreProperties>
</file>