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257"/>
            <p14:sldId id="258"/>
            <p14:sldId id="259"/>
            <p14:sldId id="260"/>
            <p14:sldId id="261"/>
            <p14:sldId id="262"/>
            <p14:sldId id="263"/>
            <p14:sldId id="264"/>
            <p14:sldId id="265"/>
            <p14:sldId id="266"/>
          </p14:sldIdLst>
        </p14:section>
        <p14:section name="Design, Impress, Work Together" id="{B9B51309-D148-4332-87C2-07BE32FBCA3B}">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8" autoAdjust="0"/>
    <p:restoredTop sz="94280" autoAdjust="0"/>
  </p:normalViewPr>
  <p:slideViewPr>
    <p:cSldViewPr snapToGrid="0">
      <p:cViewPr varScale="1">
        <p:scale>
          <a:sx n="69" d="100"/>
          <a:sy n="69" d="100"/>
        </p:scale>
        <p:origin x="84" y="13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10/4/2021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10/4/2021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10/4/2021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10/4/2021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10/4/2021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10/4/2021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10/4/2021</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1" eaLnBrk="1" latinLnBrk="0" hangingPunct="1">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BIOMECHANICS OF SHOULDER</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Dr.Atif Nazir</a:t>
            </a:r>
          </a:p>
          <a:p>
            <a:r>
              <a:rPr lang="en-US" dirty="0" smtClean="0"/>
              <a:t>IPMR KMU </a:t>
            </a:r>
            <a:endParaRPr lang="en-US" dirty="0"/>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latin typeface="Calibri" panose="020F0502020204030204" pitchFamily="34" charset="0"/>
              </a:rPr>
              <a:t>Scapulothoracic Joint </a:t>
            </a:r>
            <a:endParaRPr lang="ur-PK" dirty="0"/>
          </a:p>
        </p:txBody>
      </p:sp>
      <p:sp>
        <p:nvSpPr>
          <p:cNvPr id="3" name="Rectangle 2"/>
          <p:cNvSpPr/>
          <p:nvPr/>
        </p:nvSpPr>
        <p:spPr>
          <a:xfrm>
            <a:off x="190500" y="1817777"/>
            <a:ext cx="11582400" cy="3785652"/>
          </a:xfrm>
          <a:prstGeom prst="rect">
            <a:avLst/>
          </a:prstGeom>
        </p:spPr>
        <p:txBody>
          <a:bodyPr wrap="square">
            <a:spAutoFit/>
          </a:bodyPr>
          <a:lstStyle/>
          <a:p>
            <a:r>
              <a:rPr lang="en-US" sz="2400" dirty="0"/>
              <a:t>Because the scapula can move in both sagittal and frontal planes with respect to the trunk, the region between the anterior scapula and the thoracic wall is sometimes referred to as the scapulothoracic joint</a:t>
            </a:r>
            <a:r>
              <a:rPr lang="en-US" sz="2400" dirty="0" smtClean="0"/>
              <a:t>.</a:t>
            </a:r>
          </a:p>
          <a:p>
            <a:endParaRPr lang="en-US" sz="2400" dirty="0"/>
          </a:p>
          <a:p>
            <a:r>
              <a:rPr lang="en-US" sz="2400" dirty="0"/>
              <a:t>•The muscles attaching to the scapula perform two functions</a:t>
            </a:r>
            <a:r>
              <a:rPr lang="en-US" sz="2400" dirty="0" smtClean="0"/>
              <a:t>.</a:t>
            </a:r>
          </a:p>
          <a:p>
            <a:endParaRPr lang="en-US" sz="2400" dirty="0"/>
          </a:p>
          <a:p>
            <a:r>
              <a:rPr lang="en-US" sz="2400" dirty="0"/>
              <a:t>•First, they can contract to stabilize the shoulder region. For example, when a suitcase is lifted from the floor, the levator scapula, trapezius, and rhomboids develop tension to support the scapula, and in turn the entire shoulder, through the acromioclavicular joint.</a:t>
            </a:r>
            <a:endParaRPr lang="ur-PK" sz="2400" dirty="0"/>
          </a:p>
        </p:txBody>
      </p:sp>
    </p:spTree>
    <p:extLst>
      <p:ext uri="{BB962C8B-B14F-4D97-AF65-F5344CB8AC3E}">
        <p14:creationId xmlns:p14="http://schemas.microsoft.com/office/powerpoint/2010/main" val="3824241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ur-PK" dirty="0"/>
          </a:p>
        </p:txBody>
      </p:sp>
      <p:sp>
        <p:nvSpPr>
          <p:cNvPr id="3" name="Rectangle 2"/>
          <p:cNvSpPr/>
          <p:nvPr/>
        </p:nvSpPr>
        <p:spPr>
          <a:xfrm>
            <a:off x="235527" y="1859340"/>
            <a:ext cx="11707091" cy="3416320"/>
          </a:xfrm>
          <a:prstGeom prst="rect">
            <a:avLst/>
          </a:prstGeom>
        </p:spPr>
        <p:txBody>
          <a:bodyPr wrap="square">
            <a:spAutoFit/>
          </a:bodyPr>
          <a:lstStyle/>
          <a:p>
            <a:r>
              <a:rPr lang="en-US" sz="2400" dirty="0"/>
              <a:t>Second, the scapular muscles can facilitate movements of the upper extremity through appropriate positioning of the glenohumeral joint</a:t>
            </a:r>
            <a:r>
              <a:rPr lang="en-US" sz="2400" dirty="0" smtClean="0"/>
              <a:t>.</a:t>
            </a:r>
          </a:p>
          <a:p>
            <a:endParaRPr lang="en-US" sz="2400" dirty="0"/>
          </a:p>
          <a:p>
            <a:r>
              <a:rPr lang="en-US" sz="2400" dirty="0"/>
              <a:t>•During an overhand throw, for example, the rhomboids contract to move the entire shoulder posteriorly as the humerus is horizontally abducted and externally rotated during the preparatory phase</a:t>
            </a:r>
            <a:r>
              <a:rPr lang="en-US" sz="2400" dirty="0" smtClean="0"/>
              <a:t>.</a:t>
            </a:r>
          </a:p>
          <a:p>
            <a:endParaRPr lang="en-US" sz="2400" dirty="0"/>
          </a:p>
          <a:p>
            <a:r>
              <a:rPr lang="en-US" sz="2400" dirty="0"/>
              <a:t>•As the arm and hand then move forward to execute the throw, tension in the </a:t>
            </a:r>
            <a:r>
              <a:rPr lang="en-US" sz="2400" dirty="0" smtClean="0"/>
              <a:t>rhomboids is </a:t>
            </a:r>
            <a:r>
              <a:rPr lang="en-US" sz="2400" dirty="0"/>
              <a:t>released to permit forward movement of the glenohumeral joint.</a:t>
            </a:r>
            <a:endParaRPr lang="ur-PK" sz="2400" dirty="0"/>
          </a:p>
        </p:txBody>
      </p:sp>
    </p:spTree>
    <p:extLst>
      <p:ext uri="{BB962C8B-B14F-4D97-AF65-F5344CB8AC3E}">
        <p14:creationId xmlns:p14="http://schemas.microsoft.com/office/powerpoint/2010/main" val="2647120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891" y="180109"/>
            <a:ext cx="10744200" cy="937492"/>
          </a:xfrm>
        </p:spPr>
        <p:txBody>
          <a:bodyPr/>
          <a:lstStyle/>
          <a:p>
            <a:r>
              <a:rPr lang="en-NZ" b="1" dirty="0"/>
              <a:t>STRUCTURE OF THE SHOULDER</a:t>
            </a:r>
            <a:endParaRPr lang="ur-PK" b="1" dirty="0"/>
          </a:p>
        </p:txBody>
      </p:sp>
      <p:sp>
        <p:nvSpPr>
          <p:cNvPr id="3" name="Rectangle 2"/>
          <p:cNvSpPr/>
          <p:nvPr/>
        </p:nvSpPr>
        <p:spPr>
          <a:xfrm>
            <a:off x="484909" y="1582341"/>
            <a:ext cx="11319164" cy="4893647"/>
          </a:xfrm>
          <a:prstGeom prst="rect">
            <a:avLst/>
          </a:prstGeom>
        </p:spPr>
        <p:txBody>
          <a:bodyPr wrap="square">
            <a:spAutoFit/>
          </a:bodyPr>
          <a:lstStyle/>
          <a:p>
            <a:r>
              <a:rPr lang="en-US" sz="2400" dirty="0"/>
              <a:t>The shoulder is the most complex joint in the human body, largely because it includes five separate articulations: the glenohumeral joint, the sternoclavicular joint, the acromioclavicular joint, the coracoclavicular joint, and the scapulothoracic joint</a:t>
            </a:r>
            <a:r>
              <a:rPr lang="en-US" sz="2400" dirty="0" smtClean="0"/>
              <a:t>.</a:t>
            </a:r>
          </a:p>
          <a:p>
            <a:endParaRPr lang="en-US" sz="2400" dirty="0"/>
          </a:p>
          <a:p>
            <a:r>
              <a:rPr lang="en-US" sz="2400" dirty="0"/>
              <a:t>•The glenohumeral joint is the articulation between the head of the humerus and the glenoid fossa of the scapula, which is the ball-and-socket joint typically considered to be the major shoulder </a:t>
            </a:r>
            <a:r>
              <a:rPr lang="en-US" sz="2400"/>
              <a:t>joint</a:t>
            </a:r>
            <a:r>
              <a:rPr lang="en-US" sz="2400" smtClean="0"/>
              <a:t>.</a:t>
            </a:r>
          </a:p>
          <a:p>
            <a:endParaRPr lang="en-US" sz="2400" dirty="0"/>
          </a:p>
          <a:p>
            <a:r>
              <a:rPr lang="en-US" sz="2400" dirty="0"/>
              <a:t>•The sternoclavicular and acromioclavicular joints </a:t>
            </a:r>
            <a:r>
              <a:rPr lang="en-US" sz="2400" dirty="0" smtClean="0"/>
              <a:t>provide</a:t>
            </a:r>
          </a:p>
          <a:p>
            <a:endParaRPr lang="en-US" sz="2400" dirty="0"/>
          </a:p>
          <a:p>
            <a:r>
              <a:rPr lang="en-US" sz="2400" dirty="0"/>
              <a:t>•mobility for the clavicle and the scapula—the bones of the shoulder girdle</a:t>
            </a:r>
            <a:r>
              <a:rPr lang="en-US" sz="2400" dirty="0" smtClean="0"/>
              <a:t>.</a:t>
            </a:r>
          </a:p>
          <a:p>
            <a:endParaRPr lang="en-US" sz="2400" dirty="0"/>
          </a:p>
        </p:txBody>
      </p:sp>
    </p:spTree>
    <p:extLst>
      <p:ext uri="{BB962C8B-B14F-4D97-AF65-F5344CB8AC3E}">
        <p14:creationId xmlns:p14="http://schemas.microsoft.com/office/powerpoint/2010/main" val="1156575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454" y="66381"/>
            <a:ext cx="10744200" cy="1228436"/>
          </a:xfrm>
        </p:spPr>
        <p:txBody>
          <a:bodyPr/>
          <a:lstStyle/>
          <a:p>
            <a:r>
              <a:rPr lang="en-NZ" dirty="0">
                <a:latin typeface="Calibri" panose="020F0502020204030204" pitchFamily="34" charset="0"/>
              </a:rPr>
              <a:t>Sternoclavicular Joint </a:t>
            </a:r>
            <a:endParaRPr lang="ur-PK" dirty="0"/>
          </a:p>
        </p:txBody>
      </p:sp>
      <p:sp>
        <p:nvSpPr>
          <p:cNvPr id="3" name="Rectangle 2"/>
          <p:cNvSpPr/>
          <p:nvPr/>
        </p:nvSpPr>
        <p:spPr>
          <a:xfrm>
            <a:off x="969817" y="1784344"/>
            <a:ext cx="10397837" cy="3970318"/>
          </a:xfrm>
          <a:prstGeom prst="rect">
            <a:avLst/>
          </a:prstGeom>
        </p:spPr>
        <p:txBody>
          <a:bodyPr wrap="square">
            <a:spAutoFit/>
          </a:bodyPr>
          <a:lstStyle/>
          <a:p>
            <a:endParaRPr lang="ur-PK" sz="1200" dirty="0">
              <a:solidFill>
                <a:srgbClr val="000000"/>
              </a:solidFill>
              <a:latin typeface="Calibri" panose="020F0502020204030204" pitchFamily="34" charset="0"/>
            </a:endParaRPr>
          </a:p>
          <a:p>
            <a:r>
              <a:rPr lang="en-US" sz="2400" dirty="0">
                <a:solidFill>
                  <a:srgbClr val="000000"/>
                </a:solidFill>
                <a:latin typeface="Calibri" panose="020F0502020204030204" pitchFamily="34" charset="0"/>
              </a:rPr>
              <a:t>The proximal end of the clavicle articulates with the clavicular notch of the manubrium of the sternum and with the cartilage of the first rib to form the sternoclavicular joint. </a:t>
            </a:r>
          </a:p>
          <a:p>
            <a:endParaRPr lang="ur-PK" sz="2400" dirty="0">
              <a:solidFill>
                <a:srgbClr val="000000"/>
              </a:solidFill>
              <a:latin typeface="Calibri" panose="020F0502020204030204" pitchFamily="34" charset="0"/>
            </a:endParaRPr>
          </a:p>
          <a:p>
            <a:r>
              <a:rPr lang="en-US" sz="2400" dirty="0">
                <a:solidFill>
                  <a:srgbClr val="000000"/>
                </a:solidFill>
                <a:latin typeface="Arial" panose="020B0604020202020204" pitchFamily="34" charset="0"/>
              </a:rPr>
              <a:t>• </a:t>
            </a:r>
            <a:r>
              <a:rPr lang="en-US" sz="2400" dirty="0">
                <a:solidFill>
                  <a:srgbClr val="000000"/>
                </a:solidFill>
                <a:latin typeface="Calibri" panose="020F0502020204030204" pitchFamily="34" charset="0"/>
              </a:rPr>
              <a:t>This joint provides the major axis of rotation for movements of the clavicle and scapula. </a:t>
            </a:r>
          </a:p>
          <a:p>
            <a:endParaRPr lang="ur-PK" sz="2400" dirty="0">
              <a:solidFill>
                <a:srgbClr val="000000"/>
              </a:solidFill>
              <a:latin typeface="Calibri" panose="020F0502020204030204" pitchFamily="34" charset="0"/>
            </a:endParaRPr>
          </a:p>
          <a:p>
            <a:r>
              <a:rPr lang="en-US" sz="2400" dirty="0">
                <a:solidFill>
                  <a:srgbClr val="000000"/>
                </a:solidFill>
                <a:latin typeface="Arial" panose="020B0604020202020204" pitchFamily="34" charset="0"/>
              </a:rPr>
              <a:t>•</a:t>
            </a:r>
            <a:r>
              <a:rPr lang="en-US" sz="2400" dirty="0">
                <a:solidFill>
                  <a:srgbClr val="000000"/>
                </a:solidFill>
                <a:latin typeface="Calibri" panose="020F0502020204030204" pitchFamily="34" charset="0"/>
              </a:rPr>
              <a:t>The sternoclavicular (SC) joint is a modified ball and socket, with frontal and transverse plane motion freely permitted and some forward and backward sagittal plane rotation allowed. </a:t>
            </a:r>
          </a:p>
        </p:txBody>
      </p:sp>
    </p:spTree>
    <p:extLst>
      <p:ext uri="{BB962C8B-B14F-4D97-AF65-F5344CB8AC3E}">
        <p14:creationId xmlns:p14="http://schemas.microsoft.com/office/powerpoint/2010/main" val="524244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272145" y="221672"/>
            <a:ext cx="6869357" cy="6331527"/>
          </a:xfrm>
          <a:prstGeom prst="rect">
            <a:avLst/>
          </a:prstGeom>
        </p:spPr>
      </p:pic>
    </p:spTree>
    <p:extLst>
      <p:ext uri="{BB962C8B-B14F-4D97-AF65-F5344CB8AC3E}">
        <p14:creationId xmlns:p14="http://schemas.microsoft.com/office/powerpoint/2010/main" val="1162920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latin typeface="Calibri" panose="020F0502020204030204" pitchFamily="34" charset="0"/>
              </a:rPr>
              <a:t>Acromioclavicular Joint </a:t>
            </a:r>
            <a:endParaRPr lang="ur-PK" dirty="0"/>
          </a:p>
        </p:txBody>
      </p:sp>
      <p:sp>
        <p:nvSpPr>
          <p:cNvPr id="3" name="Rectangle 2"/>
          <p:cNvSpPr/>
          <p:nvPr/>
        </p:nvSpPr>
        <p:spPr>
          <a:xfrm>
            <a:off x="609600" y="1720840"/>
            <a:ext cx="10016836" cy="4154984"/>
          </a:xfrm>
          <a:prstGeom prst="rect">
            <a:avLst/>
          </a:prstGeom>
        </p:spPr>
        <p:txBody>
          <a:bodyPr wrap="square">
            <a:spAutoFit/>
          </a:bodyPr>
          <a:lstStyle/>
          <a:p>
            <a:r>
              <a:rPr lang="en-US" sz="2400" dirty="0"/>
              <a:t>The articulation of the acromion process of the scapula with the distal end of the clavicle is known as the acromioclavicular joint</a:t>
            </a:r>
            <a:r>
              <a:rPr lang="en-US" sz="2400" dirty="0" smtClean="0"/>
              <a:t>.</a:t>
            </a:r>
          </a:p>
          <a:p>
            <a:endParaRPr lang="en-US" sz="2400" dirty="0"/>
          </a:p>
          <a:p>
            <a:r>
              <a:rPr lang="en-US" sz="2400" dirty="0"/>
              <a:t>•It is classified as an irregular diarthrodial joint, although the joint’s structure allows limited motion in all three planes. There is a significant amount of anatomical variation in the acromioclavicular (AC) joint from individual to individual, with as many as fi </a:t>
            </a:r>
            <a:r>
              <a:rPr lang="en-US" sz="2400" dirty="0" err="1"/>
              <a:t>ve</a:t>
            </a:r>
            <a:r>
              <a:rPr lang="en-US" sz="2400" dirty="0"/>
              <a:t> different morphological types identified</a:t>
            </a:r>
            <a:r>
              <a:rPr lang="en-US" sz="2400" dirty="0" smtClean="0"/>
              <a:t>.</a:t>
            </a:r>
          </a:p>
          <a:p>
            <a:endParaRPr lang="en-US" sz="2400" dirty="0"/>
          </a:p>
          <a:p>
            <a:r>
              <a:rPr lang="en-US" sz="2400" dirty="0"/>
              <a:t>•Rotation occurs at the AC joint during arm elevation. The close-packed position of the AC joint occurs when the humerus is abducted to 90°.</a:t>
            </a:r>
            <a:endParaRPr lang="ur-PK" sz="2400" dirty="0"/>
          </a:p>
        </p:txBody>
      </p:sp>
    </p:spTree>
    <p:extLst>
      <p:ext uri="{BB962C8B-B14F-4D97-AF65-F5344CB8AC3E}">
        <p14:creationId xmlns:p14="http://schemas.microsoft.com/office/powerpoint/2010/main" val="2714744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latin typeface="Calibri" panose="020F0502020204030204" pitchFamily="34" charset="0"/>
              </a:rPr>
              <a:t>Coracoclavicular Joint </a:t>
            </a:r>
            <a:endParaRPr lang="ur-PK" dirty="0"/>
          </a:p>
        </p:txBody>
      </p:sp>
      <p:sp>
        <p:nvSpPr>
          <p:cNvPr id="3" name="Rectangle 2"/>
          <p:cNvSpPr/>
          <p:nvPr/>
        </p:nvSpPr>
        <p:spPr>
          <a:xfrm>
            <a:off x="789709" y="2133600"/>
            <a:ext cx="9199418" cy="1938992"/>
          </a:xfrm>
          <a:prstGeom prst="rect">
            <a:avLst/>
          </a:prstGeom>
        </p:spPr>
        <p:txBody>
          <a:bodyPr wrap="square">
            <a:spAutoFit/>
          </a:bodyPr>
          <a:lstStyle/>
          <a:p>
            <a:pPr marL="342900" indent="-342900">
              <a:buFont typeface="Arial" panose="020B0604020202020204" pitchFamily="34" charset="0"/>
              <a:buChar char="•"/>
            </a:pPr>
            <a:r>
              <a:rPr lang="en-US" sz="2400" dirty="0"/>
              <a:t>The coracoclavicular joint is a syndesmosis, formed where the coracoid process of the scapula and the inferior surface of the clavicle are bound together by the coracoclavicular ligament</a:t>
            </a:r>
            <a:r>
              <a:rPr lang="en-US" sz="2400" dirty="0" smtClean="0"/>
              <a:t>.</a:t>
            </a:r>
          </a:p>
          <a:p>
            <a:endParaRPr lang="en-US" sz="2400" dirty="0"/>
          </a:p>
          <a:p>
            <a:r>
              <a:rPr lang="en-US" sz="2400" dirty="0"/>
              <a:t>•This joint permits little movement</a:t>
            </a:r>
            <a:endParaRPr lang="ur-PK" sz="2400" dirty="0"/>
          </a:p>
        </p:txBody>
      </p:sp>
      <p:pic>
        <p:nvPicPr>
          <p:cNvPr id="4" name="Picture 3"/>
          <p:cNvPicPr>
            <a:picLocks noChangeAspect="1"/>
          </p:cNvPicPr>
          <p:nvPr/>
        </p:nvPicPr>
        <p:blipFill>
          <a:blip r:embed="rId2"/>
          <a:stretch>
            <a:fillRect/>
          </a:stretch>
        </p:blipFill>
        <p:spPr>
          <a:xfrm>
            <a:off x="5981700" y="3560296"/>
            <a:ext cx="5690847" cy="30621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13476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latin typeface="Calibri" panose="020F0502020204030204" pitchFamily="34" charset="0"/>
              </a:rPr>
              <a:t>Glenohumeral Joint </a:t>
            </a:r>
            <a:endParaRPr lang="ur-PK" dirty="0"/>
          </a:p>
        </p:txBody>
      </p:sp>
      <p:sp>
        <p:nvSpPr>
          <p:cNvPr id="3" name="Rectangle 2"/>
          <p:cNvSpPr/>
          <p:nvPr/>
        </p:nvSpPr>
        <p:spPr>
          <a:xfrm>
            <a:off x="609600" y="1582341"/>
            <a:ext cx="10155382" cy="4524315"/>
          </a:xfrm>
          <a:prstGeom prst="rect">
            <a:avLst/>
          </a:prstGeom>
        </p:spPr>
        <p:txBody>
          <a:bodyPr wrap="square">
            <a:spAutoFit/>
          </a:bodyPr>
          <a:lstStyle/>
          <a:p>
            <a:r>
              <a:rPr lang="en-US" sz="2400" dirty="0"/>
              <a:t>The glenohumeral joint is the most freely moving joint in the human body, enabling flexion, extension, hyperextension, abduction, adduction, horizontal abduction and adduction, and medial and lateral rotation of the humerus</a:t>
            </a:r>
            <a:r>
              <a:rPr lang="en-US" sz="2400" dirty="0" smtClean="0"/>
              <a:t>.</a:t>
            </a:r>
          </a:p>
          <a:p>
            <a:endParaRPr lang="en-US" sz="2400" dirty="0"/>
          </a:p>
          <a:p>
            <a:r>
              <a:rPr lang="en-US" sz="2400" dirty="0"/>
              <a:t>•The almost hemispherical head of the humerus has three to four times the amount of surface area as the shallow glenoid fossa of the scapula with which it articulates</a:t>
            </a:r>
            <a:r>
              <a:rPr lang="en-US" sz="2400" dirty="0" smtClean="0"/>
              <a:t>.</a:t>
            </a:r>
          </a:p>
          <a:p>
            <a:endParaRPr lang="en-US" sz="2400" dirty="0"/>
          </a:p>
          <a:p>
            <a:r>
              <a:rPr lang="en-US" sz="2400" dirty="0"/>
              <a:t>•The glenoid fossa is also less curved than the surface of the humeral head, enabling the </a:t>
            </a:r>
            <a:r>
              <a:rPr lang="en-US" sz="2400" dirty="0" smtClean="0"/>
              <a:t>humerus to </a:t>
            </a:r>
            <a:r>
              <a:rPr lang="en-US" sz="2400" dirty="0"/>
              <a:t>move linearly across the surface of the glenoid fossa in addition to its extensive rotational capability</a:t>
            </a:r>
            <a:r>
              <a:rPr lang="en-US" sz="2400" dirty="0" smtClean="0"/>
              <a:t>.</a:t>
            </a:r>
            <a:endParaRPr lang="en-US" sz="2400" dirty="0"/>
          </a:p>
        </p:txBody>
      </p:sp>
    </p:spTree>
    <p:extLst>
      <p:ext uri="{BB962C8B-B14F-4D97-AF65-F5344CB8AC3E}">
        <p14:creationId xmlns:p14="http://schemas.microsoft.com/office/powerpoint/2010/main" val="4031808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latin typeface="Calibri" panose="020F0502020204030204" pitchFamily="34" charset="0"/>
              </a:rPr>
              <a:t>Glenohumeral Joint </a:t>
            </a:r>
            <a:endParaRPr lang="ur-PK" dirty="0"/>
          </a:p>
        </p:txBody>
      </p:sp>
      <p:sp>
        <p:nvSpPr>
          <p:cNvPr id="3" name="Rectangle 2"/>
          <p:cNvSpPr/>
          <p:nvPr/>
        </p:nvSpPr>
        <p:spPr>
          <a:xfrm>
            <a:off x="734291" y="2011557"/>
            <a:ext cx="9144000" cy="3046988"/>
          </a:xfrm>
          <a:prstGeom prst="rect">
            <a:avLst/>
          </a:prstGeom>
        </p:spPr>
        <p:txBody>
          <a:bodyPr wrap="square">
            <a:spAutoFit/>
          </a:bodyPr>
          <a:lstStyle/>
          <a:p>
            <a:r>
              <a:rPr lang="en-US" sz="2400" dirty="0"/>
              <a:t>There are anatomical variations in the shape of the glenoid fossa from person to person, with an oval or egg-shaped cavity in about 45% of the population and a pear-shaped cavity in the remaining 55</a:t>
            </a:r>
            <a:r>
              <a:rPr lang="en-US" sz="2400" dirty="0" smtClean="0"/>
              <a:t>%.</a:t>
            </a:r>
          </a:p>
          <a:p>
            <a:endParaRPr lang="en-US" sz="2400" dirty="0"/>
          </a:p>
          <a:p>
            <a:r>
              <a:rPr lang="en-US" sz="2400" dirty="0"/>
              <a:t>•With passive rotation of the arm, large translations of the humeral head on the glenoid fossa are present at the extremes of the range of motion.</a:t>
            </a:r>
            <a:endParaRPr lang="ur-PK" sz="2400" dirty="0"/>
          </a:p>
        </p:txBody>
      </p:sp>
    </p:spTree>
    <p:extLst>
      <p:ext uri="{BB962C8B-B14F-4D97-AF65-F5344CB8AC3E}">
        <p14:creationId xmlns:p14="http://schemas.microsoft.com/office/powerpoint/2010/main" val="1716805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18682" y="748640"/>
            <a:ext cx="6554636" cy="5360720"/>
          </a:xfrm>
          <a:prstGeom prst="rect">
            <a:avLst/>
          </a:prstGeom>
        </p:spPr>
      </p:pic>
    </p:spTree>
    <p:extLst>
      <p:ext uri="{BB962C8B-B14F-4D97-AF65-F5344CB8AC3E}">
        <p14:creationId xmlns:p14="http://schemas.microsoft.com/office/powerpoint/2010/main" val="3861013554"/>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970C04F-E7AC-41AB-9C6D-1B1BB88BFF7F}">
  <ds:schemaRefs>
    <ds:schemaRef ds:uri="http://schemas.microsoft.com/office/2006/metadata/properti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C3DEC53A-9DF1-4780-BE92-17E971B7A9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 2013</Template>
  <TotalTime>22</TotalTime>
  <Words>695</Words>
  <Application>Microsoft Office PowerPoint</Application>
  <PresentationFormat>Widescreen</PresentationFormat>
  <Paragraphs>51</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Segoe UI</vt:lpstr>
      <vt:lpstr>Segoe UI Light</vt:lpstr>
      <vt:lpstr>WelcomeDoc</vt:lpstr>
      <vt:lpstr>BIOMECHANICS OF SHOULDER</vt:lpstr>
      <vt:lpstr>STRUCTURE OF THE SHOULDER</vt:lpstr>
      <vt:lpstr>Sternoclavicular Joint </vt:lpstr>
      <vt:lpstr>PowerPoint Presentation</vt:lpstr>
      <vt:lpstr>Acromioclavicular Joint </vt:lpstr>
      <vt:lpstr>Coracoclavicular Joint </vt:lpstr>
      <vt:lpstr>Glenohumeral Joint </vt:lpstr>
      <vt:lpstr>Glenohumeral Joint </vt:lpstr>
      <vt:lpstr>PowerPoint Presentation</vt:lpstr>
      <vt:lpstr>Scapulothoracic Joint </vt:lpstr>
      <vt:lpstr>Continue..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BIOMECHANICS OF SHOULDER</dc:title>
  <dc:creator>Atif</dc:creator>
  <cp:keywords/>
  <cp:lastModifiedBy>Atif</cp:lastModifiedBy>
  <cp:revision>4</cp:revision>
  <dcterms:created xsi:type="dcterms:W3CDTF">2021-10-04T15:03:34Z</dcterms:created>
  <dcterms:modified xsi:type="dcterms:W3CDTF">2021-10-04T15:26:32Z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